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theme/themeOverride17.xml" ContentType="application/vnd.openxmlformats-officedocument.themeOverride+xml"/>
  <Override PartName="/ppt/charts/chart3.xml" ContentType="application/vnd.openxmlformats-officedocument.drawingml.chart+xml"/>
  <Default Extension="xlsx" ContentType="application/vnd.openxmlformats-officedocument.spreadsheetml.sheet"/>
  <Override PartName="/ppt/slides/slide77.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Default Extension="vml" ContentType="application/vnd.openxmlformats-officedocument.vmlDrawing"/>
  <Override PartName="/ppt/theme/themeOverride18.xml" ContentType="application/vnd.openxmlformats-officedocument.themeOverr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6.xml" ContentType="application/vnd.openxmlformats-officedocument.drawingml.chart+xml"/>
  <Override PartName="/ppt/theme/themeOverride16.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20.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94"/>
  </p:notesMasterIdLst>
  <p:handoutMasterIdLst>
    <p:handoutMasterId r:id="rId95"/>
  </p:handoutMasterIdLst>
  <p:sldIdLst>
    <p:sldId id="733" r:id="rId7"/>
    <p:sldId id="734" r:id="rId8"/>
    <p:sldId id="735" r:id="rId9"/>
    <p:sldId id="736" r:id="rId10"/>
    <p:sldId id="737" r:id="rId11"/>
    <p:sldId id="738" r:id="rId12"/>
    <p:sldId id="739" r:id="rId13"/>
    <p:sldId id="747" r:id="rId14"/>
    <p:sldId id="748" r:id="rId15"/>
    <p:sldId id="742" r:id="rId16"/>
    <p:sldId id="730" r:id="rId17"/>
    <p:sldId id="745" r:id="rId18"/>
    <p:sldId id="746" r:id="rId19"/>
    <p:sldId id="662" r:id="rId20"/>
    <p:sldId id="663" r:id="rId21"/>
    <p:sldId id="642" r:id="rId22"/>
    <p:sldId id="664" r:id="rId23"/>
    <p:sldId id="665" r:id="rId24"/>
    <p:sldId id="633" r:id="rId25"/>
    <p:sldId id="644" r:id="rId26"/>
    <p:sldId id="637" r:id="rId27"/>
    <p:sldId id="647" r:id="rId28"/>
    <p:sldId id="648" r:id="rId29"/>
    <p:sldId id="638" r:id="rId30"/>
    <p:sldId id="656" r:id="rId31"/>
    <p:sldId id="649" r:id="rId32"/>
    <p:sldId id="650" r:id="rId33"/>
    <p:sldId id="676" r:id="rId34"/>
    <p:sldId id="677" r:id="rId35"/>
    <p:sldId id="678" r:id="rId36"/>
    <p:sldId id="679" r:id="rId37"/>
    <p:sldId id="680" r:id="rId38"/>
    <p:sldId id="681" r:id="rId39"/>
    <p:sldId id="682" r:id="rId40"/>
    <p:sldId id="683" r:id="rId41"/>
    <p:sldId id="684" r:id="rId42"/>
    <p:sldId id="685" r:id="rId43"/>
    <p:sldId id="686" r:id="rId44"/>
    <p:sldId id="687" r:id="rId45"/>
    <p:sldId id="688" r:id="rId46"/>
    <p:sldId id="689" r:id="rId47"/>
    <p:sldId id="690" r:id="rId48"/>
    <p:sldId id="691" r:id="rId49"/>
    <p:sldId id="692" r:id="rId50"/>
    <p:sldId id="693" r:id="rId51"/>
    <p:sldId id="694" r:id="rId52"/>
    <p:sldId id="640" r:id="rId53"/>
    <p:sldId id="651" r:id="rId54"/>
    <p:sldId id="653" r:id="rId55"/>
    <p:sldId id="641" r:id="rId56"/>
    <p:sldId id="672" r:id="rId57"/>
    <p:sldId id="654" r:id="rId58"/>
    <p:sldId id="673" r:id="rId59"/>
    <p:sldId id="675" r:id="rId60"/>
    <p:sldId id="695" r:id="rId61"/>
    <p:sldId id="743" r:id="rId62"/>
    <p:sldId id="744" r:id="rId63"/>
    <p:sldId id="697" r:id="rId64"/>
    <p:sldId id="698" r:id="rId65"/>
    <p:sldId id="699" r:id="rId66"/>
    <p:sldId id="700" r:id="rId67"/>
    <p:sldId id="701" r:id="rId68"/>
    <p:sldId id="702" r:id="rId69"/>
    <p:sldId id="703" r:id="rId70"/>
    <p:sldId id="704" r:id="rId71"/>
    <p:sldId id="705" r:id="rId72"/>
    <p:sldId id="706" r:id="rId73"/>
    <p:sldId id="707" r:id="rId74"/>
    <p:sldId id="709" r:id="rId75"/>
    <p:sldId id="710" r:id="rId76"/>
    <p:sldId id="711" r:id="rId77"/>
    <p:sldId id="712" r:id="rId78"/>
    <p:sldId id="713" r:id="rId79"/>
    <p:sldId id="714" r:id="rId80"/>
    <p:sldId id="715" r:id="rId81"/>
    <p:sldId id="716" r:id="rId82"/>
    <p:sldId id="717" r:id="rId83"/>
    <p:sldId id="718" r:id="rId84"/>
    <p:sldId id="719" r:id="rId85"/>
    <p:sldId id="749" r:id="rId86"/>
    <p:sldId id="750" r:id="rId87"/>
    <p:sldId id="751" r:id="rId88"/>
    <p:sldId id="752" r:id="rId89"/>
    <p:sldId id="753" r:id="rId90"/>
    <p:sldId id="754" r:id="rId91"/>
    <p:sldId id="755" r:id="rId92"/>
    <p:sldId id="729" r:id="rId93"/>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12" autoAdjust="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sorterViewPr>
    <p:cViewPr>
      <p:scale>
        <a:sx n="130" d="100"/>
        <a:sy n="130" d="100"/>
      </p:scale>
      <p:origin x="0" y="3966"/>
    </p:cViewPr>
  </p:sorterViewPr>
  <p:notesViewPr>
    <p:cSldViewPr>
      <p:cViewPr varScale="1">
        <p:scale>
          <a:sx n="64" d="100"/>
          <a:sy n="64" d="100"/>
        </p:scale>
        <p:origin x="-3396" y="-114"/>
      </p:cViewPr>
      <p:guideLst>
        <p:guide orient="horz" pos="3127"/>
        <p:guide pos="216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lient\D$\SEMESTER%201%20Q2%20provincial%20inspection%20stats%20from%20registers%20KEY%20DOCUMENT%202018%202019.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1" Type="http://schemas.openxmlformats.org/officeDocument/2006/relationships/oleObject" Target="file:///\\zadoldcfas01\LABNAS01HOME$\10541489\My%20Documents\Copy%20of%20SEMESTER%201%20Q2%20provincial%20inspection%20stats%20from%20registers%20KEY%20DOCUMENT%202018%202019%20rev%201.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zadoldcfas01\LABNAS01HOME$\19028971\My%20Documents\PES%20Reports%202018-19\QPR%201%202018-19.xlsx" TargetMode="External"/><Relationship Id="rId1" Type="http://schemas.openxmlformats.org/officeDocument/2006/relationships/themeOverride" Target="../theme/themeOverride17.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8.xml"/></Relationships>
</file>

<file path=ppt/charts/_rels/chart25.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2%202018-19.xlsx" TargetMode="External"/><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1" Type="http://schemas.openxmlformats.org/officeDocument/2006/relationships/oleObject" Target="file:///\\zadoldcfas01\LABNAS01HOME$\10541489\My%20Documents\Q2%20OHS%20ANALYSIS%20incidents%20and%20entities%202018%20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zadoldcfas01\LABNAS01HOME$\10541489\My%20Documents\Q2%20OHS%20ANALYSIS%20incidents%20and%20entities%202018%202019.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41489\Desktop\Q1%20Sector%20Inspectiosn%20repor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zadoldcfas01\LABNAS01HOME$\10541489\My%20Documents\Incidents%20and%20%20Entities%20Q2%20OHS%20ANALYSIS%202018%202019.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'[Copy of SEMESTER 1 Q2 provincial inspection stats from registers KEY DOCUMENT 2018 2019 rev 1.xlsx]Sheet5'!$C$2</c:f>
              <c:strCache>
                <c:ptCount val="1"/>
                <c:pt idx="0">
                  <c:v>TARGET</c:v>
                </c:pt>
              </c:strCache>
            </c:strRef>
          </c:tx>
          <c:cat>
            <c:strRef>
              <c:f>'[Copy of SEMESTER 1 Q2 provincial inspection stats from registers KEY DOCUMENT 2018 2019 rev 1.xlsx]Sheet5'!$B$3:$B$12</c:f>
              <c:strCache>
                <c:ptCount val="10"/>
                <c:pt idx="0">
                  <c:v>WC</c:v>
                </c:pt>
                <c:pt idx="1">
                  <c:v>NC</c:v>
                </c:pt>
                <c:pt idx="2">
                  <c:v>GP</c:v>
                </c:pt>
                <c:pt idx="3">
                  <c:v>EC</c:v>
                </c:pt>
                <c:pt idx="4">
                  <c:v>FS</c:v>
                </c:pt>
                <c:pt idx="5">
                  <c:v>LP</c:v>
                </c:pt>
                <c:pt idx="6">
                  <c:v>MPU</c:v>
                </c:pt>
                <c:pt idx="7">
                  <c:v>KZN</c:v>
                </c:pt>
                <c:pt idx="8">
                  <c:v>NW</c:v>
                </c:pt>
                <c:pt idx="9">
                  <c:v>HO</c:v>
                </c:pt>
              </c:strCache>
            </c:strRef>
          </c:cat>
          <c:val>
            <c:numRef>
              <c:f>'[Copy of SEMESTER 1 Q2 provincial inspection stats from registers KEY DOCUMENT 2018 2019 rev 1.xlsx]Sheet5'!$C$3:$C$12</c:f>
              <c:numCache>
                <c:formatCode>General</c:formatCode>
                <c:ptCount val="10"/>
                <c:pt idx="0">
                  <c:v>852</c:v>
                </c:pt>
                <c:pt idx="1">
                  <c:v>245</c:v>
                </c:pt>
                <c:pt idx="2">
                  <c:v>1595</c:v>
                </c:pt>
                <c:pt idx="3">
                  <c:v>457</c:v>
                </c:pt>
                <c:pt idx="4">
                  <c:v>796</c:v>
                </c:pt>
                <c:pt idx="5">
                  <c:v>443</c:v>
                </c:pt>
                <c:pt idx="6">
                  <c:v>324</c:v>
                </c:pt>
                <c:pt idx="7">
                  <c:v>1613</c:v>
                </c:pt>
                <c:pt idx="8">
                  <c:v>515</c:v>
                </c:pt>
                <c:pt idx="9">
                  <c:v>66</c:v>
                </c:pt>
              </c:numCache>
            </c:numRef>
          </c:val>
          <c:extLst xmlns:c16r2="http://schemas.microsoft.com/office/drawing/2015/06/chart">
            <c:ext xmlns:c16="http://schemas.microsoft.com/office/drawing/2014/chart" uri="{C3380CC4-5D6E-409C-BE32-E72D297353CC}">
              <c16:uniqueId val="{00000000-CD6E-426C-8EED-60DB6701F1B4}"/>
            </c:ext>
          </c:extLst>
        </c:ser>
        <c:ser>
          <c:idx val="1"/>
          <c:order val="1"/>
          <c:tx>
            <c:strRef>
              <c:f>'[Copy of SEMESTER 1 Q2 provincial inspection stats from registers KEY DOCUMENT 2018 2019 rev 1.xlsx]Sheet5'!$D$2</c:f>
              <c:strCache>
                <c:ptCount val="1"/>
                <c:pt idx="0">
                  <c:v>ACTUAL</c:v>
                </c:pt>
              </c:strCache>
            </c:strRef>
          </c:tx>
          <c:cat>
            <c:strRef>
              <c:f>'[Copy of SEMESTER 1 Q2 provincial inspection stats from registers KEY DOCUMENT 2018 2019 rev 1.xlsx]Sheet5'!$B$3:$B$12</c:f>
              <c:strCache>
                <c:ptCount val="10"/>
                <c:pt idx="0">
                  <c:v>WC</c:v>
                </c:pt>
                <c:pt idx="1">
                  <c:v>NC</c:v>
                </c:pt>
                <c:pt idx="2">
                  <c:v>GP</c:v>
                </c:pt>
                <c:pt idx="3">
                  <c:v>EC</c:v>
                </c:pt>
                <c:pt idx="4">
                  <c:v>FS</c:v>
                </c:pt>
                <c:pt idx="5">
                  <c:v>LP</c:v>
                </c:pt>
                <c:pt idx="6">
                  <c:v>MPU</c:v>
                </c:pt>
                <c:pt idx="7">
                  <c:v>KZN</c:v>
                </c:pt>
                <c:pt idx="8">
                  <c:v>NW</c:v>
                </c:pt>
                <c:pt idx="9">
                  <c:v>HO</c:v>
                </c:pt>
              </c:strCache>
            </c:strRef>
          </c:cat>
          <c:val>
            <c:numRef>
              <c:f>'[Copy of SEMESTER 1 Q2 provincial inspection stats from registers KEY DOCUMENT 2018 2019 rev 1.xlsx]Sheet5'!$D$3:$D$12</c:f>
              <c:numCache>
                <c:formatCode>General</c:formatCode>
                <c:ptCount val="10"/>
                <c:pt idx="0">
                  <c:v>1196</c:v>
                </c:pt>
                <c:pt idx="1">
                  <c:v>116</c:v>
                </c:pt>
                <c:pt idx="2">
                  <c:v>1215</c:v>
                </c:pt>
                <c:pt idx="3">
                  <c:v>537</c:v>
                </c:pt>
                <c:pt idx="4">
                  <c:v>874</c:v>
                </c:pt>
                <c:pt idx="5">
                  <c:v>451</c:v>
                </c:pt>
                <c:pt idx="6">
                  <c:v>129</c:v>
                </c:pt>
                <c:pt idx="7">
                  <c:v>1029</c:v>
                </c:pt>
                <c:pt idx="8">
                  <c:v>493</c:v>
                </c:pt>
                <c:pt idx="9">
                  <c:v>97</c:v>
                </c:pt>
              </c:numCache>
            </c:numRef>
          </c:val>
          <c:extLst xmlns:c16r2="http://schemas.microsoft.com/office/drawing/2015/06/chart">
            <c:ext xmlns:c16="http://schemas.microsoft.com/office/drawing/2014/chart" uri="{C3380CC4-5D6E-409C-BE32-E72D297353CC}">
              <c16:uniqueId val="{00000001-CD6E-426C-8EED-60DB6701F1B4}"/>
            </c:ext>
          </c:extLst>
        </c:ser>
        <c:ser>
          <c:idx val="2"/>
          <c:order val="2"/>
          <c:tx>
            <c:strRef>
              <c:f>'[Copy of SEMESTER 1 Q2 provincial inspection stats from registers KEY DOCUMENT 2018 2019 rev 1.xlsx]Sheet5'!$E$2</c:f>
              <c:strCache>
                <c:ptCount val="1"/>
                <c:pt idx="0">
                  <c:v>COMPLIANT</c:v>
                </c:pt>
              </c:strCache>
            </c:strRef>
          </c:tx>
          <c:cat>
            <c:strRef>
              <c:f>'[Copy of SEMESTER 1 Q2 provincial inspection stats from registers KEY DOCUMENT 2018 2019 rev 1.xlsx]Sheet5'!$B$3:$B$12</c:f>
              <c:strCache>
                <c:ptCount val="10"/>
                <c:pt idx="0">
                  <c:v>WC</c:v>
                </c:pt>
                <c:pt idx="1">
                  <c:v>NC</c:v>
                </c:pt>
                <c:pt idx="2">
                  <c:v>GP</c:v>
                </c:pt>
                <c:pt idx="3">
                  <c:v>EC</c:v>
                </c:pt>
                <c:pt idx="4">
                  <c:v>FS</c:v>
                </c:pt>
                <c:pt idx="5">
                  <c:v>LP</c:v>
                </c:pt>
                <c:pt idx="6">
                  <c:v>MPU</c:v>
                </c:pt>
                <c:pt idx="7">
                  <c:v>KZN</c:v>
                </c:pt>
                <c:pt idx="8">
                  <c:v>NW</c:v>
                </c:pt>
                <c:pt idx="9">
                  <c:v>HO</c:v>
                </c:pt>
              </c:strCache>
            </c:strRef>
          </c:cat>
          <c:val>
            <c:numRef>
              <c:f>'[Copy of SEMESTER 1 Q2 provincial inspection stats from registers KEY DOCUMENT 2018 2019 rev 1.xlsx]Sheet5'!$E$3:$E$12</c:f>
              <c:numCache>
                <c:formatCode>General</c:formatCode>
                <c:ptCount val="10"/>
                <c:pt idx="0">
                  <c:v>708</c:v>
                </c:pt>
                <c:pt idx="1">
                  <c:v>39</c:v>
                </c:pt>
                <c:pt idx="2">
                  <c:v>818</c:v>
                </c:pt>
                <c:pt idx="3">
                  <c:v>390</c:v>
                </c:pt>
                <c:pt idx="4">
                  <c:v>583</c:v>
                </c:pt>
                <c:pt idx="5">
                  <c:v>121</c:v>
                </c:pt>
                <c:pt idx="6">
                  <c:v>65</c:v>
                </c:pt>
                <c:pt idx="7">
                  <c:v>715</c:v>
                </c:pt>
                <c:pt idx="8">
                  <c:v>316</c:v>
                </c:pt>
                <c:pt idx="9">
                  <c:v>68</c:v>
                </c:pt>
              </c:numCache>
            </c:numRef>
          </c:val>
          <c:extLst xmlns:c16r2="http://schemas.microsoft.com/office/drawing/2015/06/chart">
            <c:ext xmlns:c16="http://schemas.microsoft.com/office/drawing/2014/chart" uri="{C3380CC4-5D6E-409C-BE32-E72D297353CC}">
              <c16:uniqueId val="{00000002-CD6E-426C-8EED-60DB6701F1B4}"/>
            </c:ext>
          </c:extLst>
        </c:ser>
        <c:ser>
          <c:idx val="3"/>
          <c:order val="3"/>
          <c:tx>
            <c:strRef>
              <c:f>'[Copy of SEMESTER 1 Q2 provincial inspection stats from registers KEY DOCUMENT 2018 2019 rev 1.xlsx]Sheet5'!$F$2</c:f>
              <c:strCache>
                <c:ptCount val="1"/>
                <c:pt idx="0">
                  <c:v>NON-COMPLIANT</c:v>
                </c:pt>
              </c:strCache>
            </c:strRef>
          </c:tx>
          <c:cat>
            <c:strRef>
              <c:f>'[Copy of SEMESTER 1 Q2 provincial inspection stats from registers KEY DOCUMENT 2018 2019 rev 1.xlsx]Sheet5'!$B$3:$B$12</c:f>
              <c:strCache>
                <c:ptCount val="10"/>
                <c:pt idx="0">
                  <c:v>WC</c:v>
                </c:pt>
                <c:pt idx="1">
                  <c:v>NC</c:v>
                </c:pt>
                <c:pt idx="2">
                  <c:v>GP</c:v>
                </c:pt>
                <c:pt idx="3">
                  <c:v>EC</c:v>
                </c:pt>
                <c:pt idx="4">
                  <c:v>FS</c:v>
                </c:pt>
                <c:pt idx="5">
                  <c:v>LP</c:v>
                </c:pt>
                <c:pt idx="6">
                  <c:v>MPU</c:v>
                </c:pt>
                <c:pt idx="7">
                  <c:v>KZN</c:v>
                </c:pt>
                <c:pt idx="8">
                  <c:v>NW</c:v>
                </c:pt>
                <c:pt idx="9">
                  <c:v>HO</c:v>
                </c:pt>
              </c:strCache>
            </c:strRef>
          </c:cat>
          <c:val>
            <c:numRef>
              <c:f>'[Copy of SEMESTER 1 Q2 provincial inspection stats from registers KEY DOCUMENT 2018 2019 rev 1.xlsx]Sheet5'!$F$3:$F$12</c:f>
              <c:numCache>
                <c:formatCode>General</c:formatCode>
                <c:ptCount val="10"/>
                <c:pt idx="0">
                  <c:v>488</c:v>
                </c:pt>
                <c:pt idx="1">
                  <c:v>77</c:v>
                </c:pt>
                <c:pt idx="2">
                  <c:v>397</c:v>
                </c:pt>
                <c:pt idx="3">
                  <c:v>147</c:v>
                </c:pt>
                <c:pt idx="4">
                  <c:v>291</c:v>
                </c:pt>
                <c:pt idx="5">
                  <c:v>330</c:v>
                </c:pt>
                <c:pt idx="6">
                  <c:v>63</c:v>
                </c:pt>
                <c:pt idx="7">
                  <c:v>314</c:v>
                </c:pt>
                <c:pt idx="8">
                  <c:v>177</c:v>
                </c:pt>
                <c:pt idx="9">
                  <c:v>29</c:v>
                </c:pt>
              </c:numCache>
            </c:numRef>
          </c:val>
          <c:extLst xmlns:c16r2="http://schemas.microsoft.com/office/drawing/2015/06/chart">
            <c:ext xmlns:c16="http://schemas.microsoft.com/office/drawing/2014/chart" uri="{C3380CC4-5D6E-409C-BE32-E72D297353CC}">
              <c16:uniqueId val="{00000003-CD6E-426C-8EED-60DB6701F1B4}"/>
            </c:ext>
          </c:extLst>
        </c:ser>
        <c:dLbls/>
        <c:shape val="box"/>
        <c:axId val="63251200"/>
        <c:axId val="63252736"/>
        <c:axId val="0"/>
      </c:bar3DChart>
      <c:catAx>
        <c:axId val="63251200"/>
        <c:scaling>
          <c:orientation val="minMax"/>
        </c:scaling>
        <c:axPos val="b"/>
        <c:numFmt formatCode="General" sourceLinked="0"/>
        <c:tickLblPos val="nextTo"/>
        <c:txPr>
          <a:bodyPr/>
          <a:lstStyle/>
          <a:p>
            <a:pPr>
              <a:defRPr sz="1200" b="1"/>
            </a:pPr>
            <a:endParaRPr lang="en-US"/>
          </a:p>
        </c:txPr>
        <c:crossAx val="63252736"/>
        <c:crosses val="autoZero"/>
        <c:auto val="1"/>
        <c:lblAlgn val="ctr"/>
        <c:lblOffset val="100"/>
      </c:catAx>
      <c:valAx>
        <c:axId val="63252736"/>
        <c:scaling>
          <c:orientation val="minMax"/>
        </c:scaling>
        <c:axPos val="l"/>
        <c:majorGridlines/>
        <c:numFmt formatCode="General" sourceLinked="1"/>
        <c:tickLblPos val="nextTo"/>
        <c:txPr>
          <a:bodyPr/>
          <a:lstStyle/>
          <a:p>
            <a:pPr>
              <a:defRPr sz="1200" b="1"/>
            </a:pPr>
            <a:endParaRPr lang="en-US"/>
          </a:p>
        </c:txPr>
        <c:crossAx val="63251200"/>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ayout>
        <c:manualLayout>
          <c:xMode val="edge"/>
          <c:yMode val="edge"/>
          <c:x val="0.84079616737262619"/>
          <c:y val="0.22173734076040841"/>
          <c:w val="0.15920383262737386"/>
          <c:h val="0.37974503989537695"/>
        </c:manualLayout>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65476480"/>
        <c:axId val="65478016"/>
      </c:barChart>
      <c:catAx>
        <c:axId val="65476480"/>
        <c:scaling>
          <c:orientation val="minMax"/>
        </c:scaling>
        <c:axPos val="b"/>
        <c:majorTickMark val="none"/>
        <c:tickLblPos val="nextTo"/>
        <c:crossAx val="65478016"/>
        <c:crosses val="autoZero"/>
        <c:auto val="1"/>
        <c:lblAlgn val="ctr"/>
        <c:lblOffset val="100"/>
      </c:catAx>
      <c:valAx>
        <c:axId val="65478016"/>
        <c:scaling>
          <c:orientation val="minMax"/>
        </c:scaling>
        <c:delete val="1"/>
        <c:axPos val="l"/>
        <c:numFmt formatCode="#,##0" sourceLinked="1"/>
        <c:tickLblPos val="none"/>
        <c:crossAx val="65476480"/>
        <c:crosses val="autoZero"/>
        <c:crossBetween val="between"/>
      </c:valAx>
    </c:plotArea>
    <c:plotVisOnly val="1"/>
    <c:dispBlanksAs val="gap"/>
  </c:chart>
  <c:txPr>
    <a:bodyPr/>
    <a:lstStyle/>
    <a:p>
      <a:pPr>
        <a:defRPr sz="1200"/>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65197184"/>
        <c:axId val="65198720"/>
      </c:barChart>
      <c:catAx>
        <c:axId val="65197184"/>
        <c:scaling>
          <c:orientation val="minMax"/>
        </c:scaling>
        <c:axPos val="b"/>
        <c:majorTickMark val="none"/>
        <c:tickLblPos val="nextTo"/>
        <c:crossAx val="65198720"/>
        <c:crosses val="autoZero"/>
        <c:auto val="1"/>
        <c:lblAlgn val="ctr"/>
        <c:lblOffset val="100"/>
      </c:catAx>
      <c:valAx>
        <c:axId val="65198720"/>
        <c:scaling>
          <c:orientation val="minMax"/>
        </c:scaling>
        <c:axPos val="l"/>
        <c:numFmt formatCode="#,##0" sourceLinked="1"/>
        <c:majorTickMark val="none"/>
        <c:tickLblPos val="nextTo"/>
        <c:crossAx val="65197184"/>
        <c:crosses val="autoZero"/>
        <c:crossBetween val="between"/>
      </c:valAx>
    </c:plotArea>
    <c:plotVisOnly val="1"/>
    <c:dispBlanksAs val="gap"/>
  </c:chart>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varyColors val="1"/>
        <c:dLbls>
          <c:showVal val="1"/>
        </c:dLbls>
        <c:gapWidth val="75"/>
        <c:axId val="67193088"/>
        <c:axId val="67410176"/>
      </c:barChart>
      <c:catAx>
        <c:axId val="67193088"/>
        <c:scaling>
          <c:orientation val="minMax"/>
        </c:scaling>
        <c:axPos val="l"/>
        <c:majorTickMark val="none"/>
        <c:tickLblPos val="nextTo"/>
        <c:txPr>
          <a:bodyPr/>
          <a:lstStyle/>
          <a:p>
            <a:pPr>
              <a:defRPr sz="800"/>
            </a:pPr>
            <a:endParaRPr lang="en-US"/>
          </a:p>
        </c:txPr>
        <c:crossAx val="67410176"/>
        <c:crosses val="autoZero"/>
        <c:auto val="1"/>
        <c:lblAlgn val="ctr"/>
        <c:lblOffset val="100"/>
      </c:catAx>
      <c:valAx>
        <c:axId val="67410176"/>
        <c:scaling>
          <c:orientation val="minMax"/>
        </c:scaling>
        <c:axPos val="b"/>
        <c:numFmt formatCode="#,##0" sourceLinked="1"/>
        <c:majorTickMark val="none"/>
        <c:tickLblPos val="nextTo"/>
        <c:crossAx val="67193088"/>
        <c:crosses val="autoZero"/>
        <c:crossBetween val="between"/>
      </c:valAx>
    </c:plotArea>
    <c:plotVisOnly val="1"/>
    <c:dispBlanksAs val="gap"/>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4984855837976975E-2"/>
          <c:y val="2.602142350699729E-2"/>
          <c:w val="0.95754543248606949"/>
          <c:h val="0.97321144693405581"/>
        </c:manualLayout>
      </c:layout>
      <c:pie3DChart>
        <c:varyColors val="1"/>
        <c:dLbls>
          <c:showVal val="1"/>
          <c:showCatName val="1"/>
        </c:dLbls>
      </c:pie3DChart>
      <c:spPr>
        <a:noFill/>
        <a:ln w="25400">
          <a:noFill/>
        </a:ln>
      </c:spPr>
    </c:plotArea>
    <c:plotVisOnly val="1"/>
    <c:dispBlanksAs val="zero"/>
  </c:chart>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dLbls/>
        <c:axId val="67762048"/>
        <c:axId val="67763584"/>
      </c:barChart>
      <c:catAx>
        <c:axId val="67762048"/>
        <c:scaling>
          <c:orientation val="minMax"/>
        </c:scaling>
        <c:axPos val="b"/>
        <c:majorTickMark val="none"/>
        <c:tickLblPos val="nextTo"/>
        <c:crossAx val="67763584"/>
        <c:crosses val="autoZero"/>
        <c:auto val="1"/>
        <c:lblAlgn val="ctr"/>
        <c:lblOffset val="100"/>
      </c:catAx>
      <c:valAx>
        <c:axId val="67763584"/>
        <c:scaling>
          <c:orientation val="minMax"/>
        </c:scaling>
        <c:delete val="1"/>
        <c:axPos val="l"/>
        <c:numFmt formatCode="#,##0" sourceLinked="1"/>
        <c:majorTickMark val="none"/>
        <c:tickLblPos val="none"/>
        <c:crossAx val="67762048"/>
        <c:crosses val="autoZero"/>
        <c:crossBetween val="between"/>
      </c:valAx>
      <c:dTable>
        <c:showHorzBorder val="1"/>
        <c:showVertBorder val="1"/>
        <c:showOutline val="1"/>
        <c:showKeys val="1"/>
        <c:txPr>
          <a:bodyPr/>
          <a:lstStyle/>
          <a:p>
            <a:pPr rtl="0">
              <a:defRPr sz="500"/>
            </a:pPr>
            <a:endParaRPr lang="en-US"/>
          </a:p>
        </c:txPr>
      </c:dTable>
      <c:spPr>
        <a:noFill/>
        <a:ln w="25400">
          <a:noFill/>
        </a:ln>
      </c:spPr>
    </c:plotArea>
    <c:plotVisOnly val="1"/>
    <c:dispBlanksAs val="gap"/>
  </c:chart>
  <c:txPr>
    <a:bodyPr/>
    <a:lstStyle/>
    <a:p>
      <a:pPr>
        <a:defRPr sz="700"/>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Sheet6!$C$3</c:f>
              <c:strCache>
                <c:ptCount val="1"/>
                <c:pt idx="0">
                  <c:v>GP</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Sheet6!$C$4:$C$19</c:f>
              <c:numCache>
                <c:formatCode>General</c:formatCode>
                <c:ptCount val="16"/>
                <c:pt idx="0">
                  <c:v>16</c:v>
                </c:pt>
                <c:pt idx="1">
                  <c:v>54</c:v>
                </c:pt>
                <c:pt idx="2">
                  <c:v>39</c:v>
                </c:pt>
                <c:pt idx="3">
                  <c:v>793</c:v>
                </c:pt>
                <c:pt idx="4">
                  <c:v>1</c:v>
                </c:pt>
                <c:pt idx="5">
                  <c:v>23</c:v>
                </c:pt>
                <c:pt idx="6">
                  <c:v>1</c:v>
                </c:pt>
                <c:pt idx="7">
                  <c:v>14</c:v>
                </c:pt>
                <c:pt idx="8">
                  <c:v>63</c:v>
                </c:pt>
                <c:pt idx="9">
                  <c:v>98</c:v>
                </c:pt>
                <c:pt idx="10">
                  <c:v>75</c:v>
                </c:pt>
                <c:pt idx="11">
                  <c:v>7</c:v>
                </c:pt>
                <c:pt idx="12">
                  <c:v>4</c:v>
                </c:pt>
                <c:pt idx="13">
                  <c:v>27</c:v>
                </c:pt>
              </c:numCache>
            </c:numRef>
          </c:val>
          <c:extLst xmlns:c16r2="http://schemas.microsoft.com/office/drawing/2015/06/chart">
            <c:ext xmlns:c16="http://schemas.microsoft.com/office/drawing/2014/chart" uri="{C3380CC4-5D6E-409C-BE32-E72D297353CC}">
              <c16:uniqueId val="{00000000-103F-415A-83CF-485001A7EFCB}"/>
            </c:ext>
          </c:extLst>
        </c:ser>
        <c:ser>
          <c:idx val="1"/>
          <c:order val="1"/>
          <c:tx>
            <c:strRef>
              <c:f>Sheet6!$D$3</c:f>
              <c:strCache>
                <c:ptCount val="1"/>
                <c:pt idx="0">
                  <c:v>EC</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Sheet6!$D$4:$D$19</c:f>
              <c:numCache>
                <c:formatCode>General</c:formatCode>
                <c:ptCount val="16"/>
                <c:pt idx="0">
                  <c:v>161</c:v>
                </c:pt>
                <c:pt idx="1">
                  <c:v>28</c:v>
                </c:pt>
                <c:pt idx="3">
                  <c:v>198</c:v>
                </c:pt>
                <c:pt idx="9">
                  <c:v>150</c:v>
                </c:pt>
              </c:numCache>
            </c:numRef>
          </c:val>
          <c:extLst xmlns:c16r2="http://schemas.microsoft.com/office/drawing/2015/06/chart">
            <c:ext xmlns:c16="http://schemas.microsoft.com/office/drawing/2014/chart" uri="{C3380CC4-5D6E-409C-BE32-E72D297353CC}">
              <c16:uniqueId val="{00000001-103F-415A-83CF-485001A7EFCB}"/>
            </c:ext>
          </c:extLst>
        </c:ser>
        <c:ser>
          <c:idx val="2"/>
          <c:order val="2"/>
          <c:tx>
            <c:strRef>
              <c:f>Sheet6!$E$3</c:f>
              <c:strCache>
                <c:ptCount val="1"/>
                <c:pt idx="0">
                  <c:v>NW</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Sheet6!$E$4:$E$19</c:f>
              <c:numCache>
                <c:formatCode>General</c:formatCode>
                <c:ptCount val="16"/>
                <c:pt idx="0">
                  <c:v>42</c:v>
                </c:pt>
                <c:pt idx="1">
                  <c:v>62</c:v>
                </c:pt>
                <c:pt idx="2">
                  <c:v>7</c:v>
                </c:pt>
                <c:pt idx="3">
                  <c:v>105</c:v>
                </c:pt>
                <c:pt idx="6">
                  <c:v>3</c:v>
                </c:pt>
                <c:pt idx="7">
                  <c:v>18</c:v>
                </c:pt>
                <c:pt idx="8">
                  <c:v>11</c:v>
                </c:pt>
                <c:pt idx="9">
                  <c:v>113</c:v>
                </c:pt>
                <c:pt idx="10">
                  <c:v>43</c:v>
                </c:pt>
                <c:pt idx="11">
                  <c:v>3</c:v>
                </c:pt>
                <c:pt idx="13">
                  <c:v>19</c:v>
                </c:pt>
                <c:pt idx="14">
                  <c:v>56</c:v>
                </c:pt>
                <c:pt idx="15">
                  <c:v>11</c:v>
                </c:pt>
              </c:numCache>
            </c:numRef>
          </c:val>
          <c:extLst xmlns:c16r2="http://schemas.microsoft.com/office/drawing/2015/06/chart">
            <c:ext xmlns:c16="http://schemas.microsoft.com/office/drawing/2014/chart" uri="{C3380CC4-5D6E-409C-BE32-E72D297353CC}">
              <c16:uniqueId val="{00000002-103F-415A-83CF-485001A7EFCB}"/>
            </c:ext>
          </c:extLst>
        </c:ser>
        <c:ser>
          <c:idx val="3"/>
          <c:order val="3"/>
          <c:tx>
            <c:strRef>
              <c:f>Sheet6!$F$3</c:f>
              <c:strCache>
                <c:ptCount val="1"/>
                <c:pt idx="0">
                  <c:v>FS</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Sheet6!$F$4:$F$19</c:f>
              <c:numCache>
                <c:formatCode>General</c:formatCode>
                <c:ptCount val="16"/>
                <c:pt idx="0">
                  <c:v>298</c:v>
                </c:pt>
                <c:pt idx="1">
                  <c:v>1016</c:v>
                </c:pt>
                <c:pt idx="2">
                  <c:v>77</c:v>
                </c:pt>
                <c:pt idx="3">
                  <c:v>330</c:v>
                </c:pt>
                <c:pt idx="5">
                  <c:v>31</c:v>
                </c:pt>
                <c:pt idx="7">
                  <c:v>29</c:v>
                </c:pt>
                <c:pt idx="8">
                  <c:v>53</c:v>
                </c:pt>
                <c:pt idx="10">
                  <c:v>30</c:v>
                </c:pt>
                <c:pt idx="14">
                  <c:v>1</c:v>
                </c:pt>
              </c:numCache>
            </c:numRef>
          </c:val>
          <c:extLst xmlns:c16r2="http://schemas.microsoft.com/office/drawing/2015/06/chart">
            <c:ext xmlns:c16="http://schemas.microsoft.com/office/drawing/2014/chart" uri="{C3380CC4-5D6E-409C-BE32-E72D297353CC}">
              <c16:uniqueId val="{00000003-103F-415A-83CF-485001A7EFCB}"/>
            </c:ext>
          </c:extLst>
        </c:ser>
        <c:ser>
          <c:idx val="4"/>
          <c:order val="4"/>
          <c:tx>
            <c:strRef>
              <c:f>Sheet6!$G$3</c:f>
              <c:strCache>
                <c:ptCount val="1"/>
                <c:pt idx="0">
                  <c:v>NC</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Sheet6!$G$4:$G$19</c:f>
              <c:numCache>
                <c:formatCode>General</c:formatCode>
                <c:ptCount val="16"/>
                <c:pt idx="0">
                  <c:v>4</c:v>
                </c:pt>
                <c:pt idx="1">
                  <c:v>3</c:v>
                </c:pt>
                <c:pt idx="2">
                  <c:v>21</c:v>
                </c:pt>
                <c:pt idx="3">
                  <c:v>6</c:v>
                </c:pt>
                <c:pt idx="5">
                  <c:v>1</c:v>
                </c:pt>
                <c:pt idx="8">
                  <c:v>1</c:v>
                </c:pt>
                <c:pt idx="9">
                  <c:v>39</c:v>
                </c:pt>
                <c:pt idx="10">
                  <c:v>9</c:v>
                </c:pt>
                <c:pt idx="13">
                  <c:v>32</c:v>
                </c:pt>
              </c:numCache>
            </c:numRef>
          </c:val>
          <c:extLst xmlns:c16r2="http://schemas.microsoft.com/office/drawing/2015/06/chart">
            <c:ext xmlns:c16="http://schemas.microsoft.com/office/drawing/2014/chart" uri="{C3380CC4-5D6E-409C-BE32-E72D297353CC}">
              <c16:uniqueId val="{00000004-103F-415A-83CF-485001A7EFCB}"/>
            </c:ext>
          </c:extLst>
        </c:ser>
        <c:ser>
          <c:idx val="5"/>
          <c:order val="5"/>
          <c:tx>
            <c:strRef>
              <c:f>Sheet6!$H$3</c:f>
              <c:strCache>
                <c:ptCount val="1"/>
                <c:pt idx="0">
                  <c:v>WC</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Sheet6!$H$4:$H$19</c:f>
              <c:numCache>
                <c:formatCode>General</c:formatCode>
                <c:ptCount val="16"/>
                <c:pt idx="0">
                  <c:v>312</c:v>
                </c:pt>
                <c:pt idx="1">
                  <c:v>2</c:v>
                </c:pt>
                <c:pt idx="3">
                  <c:v>477</c:v>
                </c:pt>
                <c:pt idx="5">
                  <c:v>3</c:v>
                </c:pt>
                <c:pt idx="6">
                  <c:v>45</c:v>
                </c:pt>
                <c:pt idx="7">
                  <c:v>6</c:v>
                </c:pt>
                <c:pt idx="8">
                  <c:v>6</c:v>
                </c:pt>
                <c:pt idx="10">
                  <c:v>34</c:v>
                </c:pt>
                <c:pt idx="12">
                  <c:v>4</c:v>
                </c:pt>
                <c:pt idx="13">
                  <c:v>43</c:v>
                </c:pt>
                <c:pt idx="14">
                  <c:v>234</c:v>
                </c:pt>
              </c:numCache>
            </c:numRef>
          </c:val>
          <c:extLst xmlns:c16r2="http://schemas.microsoft.com/office/drawing/2015/06/chart">
            <c:ext xmlns:c16="http://schemas.microsoft.com/office/drawing/2014/chart" uri="{C3380CC4-5D6E-409C-BE32-E72D297353CC}">
              <c16:uniqueId val="{00000005-103F-415A-83CF-485001A7EFCB}"/>
            </c:ext>
          </c:extLst>
        </c:ser>
        <c:ser>
          <c:idx val="6"/>
          <c:order val="6"/>
          <c:tx>
            <c:strRef>
              <c:f>Sheet6!$I$3</c:f>
              <c:strCache>
                <c:ptCount val="1"/>
                <c:pt idx="0">
                  <c:v>KZN</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Sheet6!$I$4:$I$19</c:f>
              <c:numCache>
                <c:formatCode>General</c:formatCode>
                <c:ptCount val="16"/>
                <c:pt idx="0">
                  <c:v>12</c:v>
                </c:pt>
                <c:pt idx="1">
                  <c:v>22</c:v>
                </c:pt>
                <c:pt idx="2">
                  <c:v>81</c:v>
                </c:pt>
                <c:pt idx="3">
                  <c:v>620</c:v>
                </c:pt>
                <c:pt idx="5">
                  <c:v>3</c:v>
                </c:pt>
                <c:pt idx="7">
                  <c:v>46</c:v>
                </c:pt>
                <c:pt idx="8">
                  <c:v>23</c:v>
                </c:pt>
                <c:pt idx="9">
                  <c:v>61</c:v>
                </c:pt>
                <c:pt idx="10">
                  <c:v>47</c:v>
                </c:pt>
                <c:pt idx="12">
                  <c:v>12</c:v>
                </c:pt>
                <c:pt idx="14">
                  <c:v>3</c:v>
                </c:pt>
              </c:numCache>
            </c:numRef>
          </c:val>
          <c:extLst xmlns:c16r2="http://schemas.microsoft.com/office/drawing/2015/06/chart">
            <c:ext xmlns:c16="http://schemas.microsoft.com/office/drawing/2014/chart" uri="{C3380CC4-5D6E-409C-BE32-E72D297353CC}">
              <c16:uniqueId val="{00000006-103F-415A-83CF-485001A7EFCB}"/>
            </c:ext>
          </c:extLst>
        </c:ser>
        <c:ser>
          <c:idx val="7"/>
          <c:order val="7"/>
          <c:tx>
            <c:strRef>
              <c:f>Sheet6!$J$3</c:f>
              <c:strCache>
                <c:ptCount val="1"/>
                <c:pt idx="0">
                  <c:v>Mpu</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Sheet6!$J$4:$J$19</c:f>
              <c:numCache>
                <c:formatCode>General</c:formatCode>
                <c:ptCount val="16"/>
                <c:pt idx="0">
                  <c:v>1</c:v>
                </c:pt>
                <c:pt idx="1">
                  <c:v>1</c:v>
                </c:pt>
                <c:pt idx="2">
                  <c:v>5</c:v>
                </c:pt>
                <c:pt idx="3">
                  <c:v>94</c:v>
                </c:pt>
                <c:pt idx="7">
                  <c:v>1</c:v>
                </c:pt>
                <c:pt idx="8">
                  <c:v>1</c:v>
                </c:pt>
                <c:pt idx="9">
                  <c:v>13</c:v>
                </c:pt>
                <c:pt idx="10">
                  <c:v>2</c:v>
                </c:pt>
                <c:pt idx="13">
                  <c:v>9</c:v>
                </c:pt>
                <c:pt idx="14">
                  <c:v>2</c:v>
                </c:pt>
              </c:numCache>
            </c:numRef>
          </c:val>
          <c:extLst xmlns:c16r2="http://schemas.microsoft.com/office/drawing/2015/06/chart">
            <c:ext xmlns:c16="http://schemas.microsoft.com/office/drawing/2014/chart" uri="{C3380CC4-5D6E-409C-BE32-E72D297353CC}">
              <c16:uniqueId val="{00000007-103F-415A-83CF-485001A7EFCB}"/>
            </c:ext>
          </c:extLst>
        </c:ser>
        <c:ser>
          <c:idx val="8"/>
          <c:order val="8"/>
          <c:tx>
            <c:strRef>
              <c:f>Sheet6!$K$3</c:f>
              <c:strCache>
                <c:ptCount val="1"/>
                <c:pt idx="0">
                  <c:v>LP</c:v>
                </c:pt>
              </c:strCache>
            </c:strRef>
          </c:tx>
          <c:cat>
            <c:strRef>
              <c:f>Sheet6!$B$4:$B$19</c:f>
              <c:strCache>
                <c:ptCount val="16"/>
                <c:pt idx="0">
                  <c:v>Agriculture</c:v>
                </c:pt>
                <c:pt idx="1">
                  <c:v>Chemical</c:v>
                </c:pt>
                <c:pt idx="2">
                  <c:v>Community</c:v>
                </c:pt>
                <c:pt idx="3">
                  <c:v>Construction</c:v>
                </c:pt>
                <c:pt idx="4">
                  <c:v>Education</c:v>
                </c:pt>
                <c:pt idx="5">
                  <c:v>Electrical</c:v>
                </c:pt>
                <c:pt idx="6">
                  <c:v>Food and Beverage</c:v>
                </c:pt>
                <c:pt idx="7">
                  <c:v>Government </c:v>
                </c:pt>
                <c:pt idx="8">
                  <c:v>Hospitality</c:v>
                </c:pt>
                <c:pt idx="9">
                  <c:v>Iron and Steel</c:v>
                </c:pt>
                <c:pt idx="10">
                  <c:v>Manufacturing</c:v>
                </c:pt>
                <c:pt idx="11">
                  <c:v>Security</c:v>
                </c:pt>
                <c:pt idx="12">
                  <c:v>Transport</c:v>
                </c:pt>
                <c:pt idx="13">
                  <c:v>Wholesale &amp; Retail</c:v>
                </c:pt>
                <c:pt idx="14">
                  <c:v>Other</c:v>
                </c:pt>
                <c:pt idx="15">
                  <c:v>HBA</c:v>
                </c:pt>
              </c:strCache>
            </c:strRef>
          </c:cat>
          <c:val>
            <c:numRef>
              <c:f>Sheet6!$K$4:$K$19</c:f>
              <c:numCache>
                <c:formatCode>General</c:formatCode>
                <c:ptCount val="16"/>
                <c:pt idx="0">
                  <c:v>46</c:v>
                </c:pt>
                <c:pt idx="1">
                  <c:v>23</c:v>
                </c:pt>
                <c:pt idx="3">
                  <c:v>166</c:v>
                </c:pt>
                <c:pt idx="6">
                  <c:v>10</c:v>
                </c:pt>
                <c:pt idx="7">
                  <c:v>16</c:v>
                </c:pt>
                <c:pt idx="8">
                  <c:v>7</c:v>
                </c:pt>
                <c:pt idx="9">
                  <c:v>24</c:v>
                </c:pt>
                <c:pt idx="10">
                  <c:v>7</c:v>
                </c:pt>
                <c:pt idx="11">
                  <c:v>1</c:v>
                </c:pt>
                <c:pt idx="13">
                  <c:v>71</c:v>
                </c:pt>
                <c:pt idx="14">
                  <c:v>79</c:v>
                </c:pt>
                <c:pt idx="15">
                  <c:v>1</c:v>
                </c:pt>
              </c:numCache>
            </c:numRef>
          </c:val>
          <c:extLst xmlns:c16r2="http://schemas.microsoft.com/office/drawing/2015/06/chart">
            <c:ext xmlns:c16="http://schemas.microsoft.com/office/drawing/2014/chart" uri="{C3380CC4-5D6E-409C-BE32-E72D297353CC}">
              <c16:uniqueId val="{00000008-103F-415A-83CF-485001A7EFCB}"/>
            </c:ext>
          </c:extLst>
        </c:ser>
        <c:dLbls/>
        <c:shape val="box"/>
        <c:axId val="64801408"/>
        <c:axId val="64950656"/>
        <c:axId val="0"/>
      </c:bar3DChart>
      <c:catAx>
        <c:axId val="64801408"/>
        <c:scaling>
          <c:orientation val="minMax"/>
        </c:scaling>
        <c:axPos val="b"/>
        <c:numFmt formatCode="General" sourceLinked="0"/>
        <c:tickLblPos val="nextTo"/>
        <c:txPr>
          <a:bodyPr/>
          <a:lstStyle/>
          <a:p>
            <a:pPr>
              <a:defRPr sz="1100" b="1"/>
            </a:pPr>
            <a:endParaRPr lang="en-US"/>
          </a:p>
        </c:txPr>
        <c:crossAx val="64950656"/>
        <c:crosses val="autoZero"/>
        <c:auto val="1"/>
        <c:lblAlgn val="ctr"/>
        <c:lblOffset val="100"/>
      </c:catAx>
      <c:valAx>
        <c:axId val="64950656"/>
        <c:scaling>
          <c:orientation val="minMax"/>
        </c:scaling>
        <c:axPos val="l"/>
        <c:majorGridlines/>
        <c:numFmt formatCode="General" sourceLinked="1"/>
        <c:tickLblPos val="nextTo"/>
        <c:txPr>
          <a:bodyPr/>
          <a:lstStyle/>
          <a:p>
            <a:pPr>
              <a:defRPr sz="1200" b="1"/>
            </a:pPr>
            <a:endParaRPr lang="en-US"/>
          </a:p>
        </c:txPr>
        <c:crossAx val="64801408"/>
        <c:crosses val="autoZero"/>
        <c:crossBetween val="between"/>
      </c:valAx>
    </c:plotArea>
    <c:legend>
      <c:legendPos val="r"/>
      <c:layout>
        <c:manualLayout>
          <c:xMode val="edge"/>
          <c:yMode val="edge"/>
          <c:x val="0.92496204125467529"/>
          <c:y val="0.10123914803117114"/>
          <c:w val="6.1810261822760441E-2"/>
          <c:h val="0.51281107654705049"/>
        </c:manualLayout>
      </c:layout>
      <c:txPr>
        <a:bodyPr/>
        <a:lstStyle/>
        <a:p>
          <a:pPr>
            <a:defRPr sz="1200"/>
          </a:pPr>
          <a:endParaRPr lang="en-US"/>
        </a:p>
      </c:txPr>
    </c:legend>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dLbls>
          <c:showVal val="1"/>
          <c:showCatName val="1"/>
        </c:dLbls>
        <c:firstSliceAng val="0"/>
      </c:pieChart>
    </c:plotArea>
    <c:plotVisOnly val="1"/>
    <c:dispBlanksAs val="zero"/>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userShapes r:id="rId3"/>
</c:chartSpace>
</file>

<file path=ppt/charts/chart2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67829120"/>
        <c:axId val="65590400"/>
      </c:barChart>
      <c:catAx>
        <c:axId val="67829120"/>
        <c:scaling>
          <c:orientation val="minMax"/>
        </c:scaling>
        <c:axPos val="l"/>
        <c:majorTickMark val="none"/>
        <c:tickLblPos val="nextTo"/>
        <c:crossAx val="65590400"/>
        <c:crosses val="autoZero"/>
        <c:auto val="1"/>
        <c:lblAlgn val="ctr"/>
        <c:lblOffset val="100"/>
      </c:catAx>
      <c:valAx>
        <c:axId val="65590400"/>
        <c:scaling>
          <c:orientation val="minMax"/>
        </c:scaling>
        <c:axPos val="b"/>
        <c:numFmt formatCode="#,##0" sourceLinked="1"/>
        <c:majorTickMark val="none"/>
        <c:tickLblPos val="nextTo"/>
        <c:crossAx val="67829120"/>
        <c:crosses val="autoZero"/>
        <c:crossBetween val="between"/>
      </c:valAx>
    </c:plotArea>
    <c:plotVisOnly val="1"/>
    <c:dispBlanksAs val="gap"/>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dLbls>
          <c:showVal val="1"/>
        </c:dLbls>
        <c:gapWidth val="75"/>
        <c:axId val="68033536"/>
        <c:axId val="68088576"/>
      </c:barChart>
      <c:catAx>
        <c:axId val="68033536"/>
        <c:scaling>
          <c:orientation val="minMax"/>
        </c:scaling>
        <c:axPos val="l"/>
        <c:majorTickMark val="none"/>
        <c:tickLblPos val="nextTo"/>
        <c:crossAx val="68088576"/>
        <c:crosses val="autoZero"/>
        <c:auto val="1"/>
        <c:lblAlgn val="ctr"/>
        <c:lblOffset val="100"/>
      </c:catAx>
      <c:valAx>
        <c:axId val="68088576"/>
        <c:scaling>
          <c:orientation val="minMax"/>
        </c:scaling>
        <c:axPos val="b"/>
        <c:numFmt formatCode="#,##0" sourceLinked="1"/>
        <c:majorTickMark val="none"/>
        <c:tickLblPos val="nextTo"/>
        <c:crossAx val="68033536"/>
        <c:crosses val="autoZero"/>
        <c:crossBetween val="between"/>
      </c:valAx>
    </c:plotArea>
    <c:plotVisOnly val="1"/>
    <c:dispBlanksAs val="gap"/>
  </c:chart>
  <c:externalData r:id="rId2"/>
  <c:userShapes r:id="rId3"/>
</c:chartSpace>
</file>

<file path=ppt/charts/chart2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68071424"/>
        <c:axId val="68072960"/>
      </c:barChart>
      <c:catAx>
        <c:axId val="68071424"/>
        <c:scaling>
          <c:orientation val="minMax"/>
        </c:scaling>
        <c:axPos val="b"/>
        <c:majorTickMark val="none"/>
        <c:tickLblPos val="nextTo"/>
        <c:crossAx val="68072960"/>
        <c:crosses val="autoZero"/>
        <c:auto val="1"/>
        <c:lblAlgn val="ctr"/>
        <c:lblOffset val="100"/>
      </c:catAx>
      <c:valAx>
        <c:axId val="68072960"/>
        <c:scaling>
          <c:orientation val="minMax"/>
        </c:scaling>
        <c:axPos val="l"/>
        <c:numFmt formatCode="#,##0" sourceLinked="1"/>
        <c:majorTickMark val="none"/>
        <c:tickLblPos val="nextTo"/>
        <c:crossAx val="68071424"/>
        <c:crosses val="autoZero"/>
        <c:crossBetween val="between"/>
      </c:valAx>
    </c:plotArea>
    <c:plotVisOnly val="1"/>
    <c:dispBlanksAs val="gap"/>
  </c:chart>
  <c:externalData r:id="rId2"/>
  <c:userShapes r:id="rId3"/>
</c:chartSpace>
</file>

<file path=ppt/charts/chart2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15081134805836"/>
          <c:y val="1.778317675155542E-2"/>
          <c:w val="0.68607221023467579"/>
          <c:h val="0.77102618823883462"/>
        </c:manualLayout>
      </c:layout>
      <c:barChart>
        <c:barDir val="col"/>
        <c:grouping val="clustered"/>
        <c:ser>
          <c:idx val="0"/>
          <c:order val="0"/>
          <c:tx>
            <c:strRef>
              <c:f>'Opp and pla Prov'!$F$66</c:f>
              <c:strCache>
                <c:ptCount val="1"/>
                <c:pt idx="0">
                  <c:v>Workseekers registered</c:v>
                </c:pt>
              </c:strCache>
            </c:strRef>
          </c:tx>
          <c:cat>
            <c:strRef>
              <c:f>'Opp and pla Prov'!$E$67:$E$76</c:f>
              <c:strCache>
                <c:ptCount val="10"/>
                <c:pt idx="0">
                  <c:v>EC</c:v>
                </c:pt>
                <c:pt idx="1">
                  <c:v>FS</c:v>
                </c:pt>
                <c:pt idx="2">
                  <c:v>GP</c:v>
                </c:pt>
                <c:pt idx="3">
                  <c:v>KZN</c:v>
                </c:pt>
                <c:pt idx="4">
                  <c:v>LP</c:v>
                </c:pt>
                <c:pt idx="5">
                  <c:v>MP</c:v>
                </c:pt>
                <c:pt idx="6">
                  <c:v>NW</c:v>
                </c:pt>
                <c:pt idx="7">
                  <c:v>NC</c:v>
                </c:pt>
                <c:pt idx="8">
                  <c:v>WC</c:v>
                </c:pt>
                <c:pt idx="9">
                  <c:v>Online</c:v>
                </c:pt>
              </c:strCache>
            </c:strRef>
          </c:cat>
          <c:val>
            <c:numRef>
              <c:f>'Opp and pla Prov'!$F$67:$F$76</c:f>
              <c:numCache>
                <c:formatCode>#,##0</c:formatCode>
                <c:ptCount val="10"/>
                <c:pt idx="0">
                  <c:v>27527</c:v>
                </c:pt>
                <c:pt idx="1">
                  <c:v>15879</c:v>
                </c:pt>
                <c:pt idx="2">
                  <c:v>59420</c:v>
                </c:pt>
                <c:pt idx="3">
                  <c:v>40262</c:v>
                </c:pt>
                <c:pt idx="4">
                  <c:v>18311</c:v>
                </c:pt>
                <c:pt idx="5">
                  <c:v>16095</c:v>
                </c:pt>
                <c:pt idx="6">
                  <c:v>13959</c:v>
                </c:pt>
                <c:pt idx="7">
                  <c:v>8225</c:v>
                </c:pt>
                <c:pt idx="8">
                  <c:v>29385</c:v>
                </c:pt>
                <c:pt idx="9">
                  <c:v>10118</c:v>
                </c:pt>
              </c:numCache>
            </c:numRef>
          </c:val>
          <c:extLst xmlns:c16r2="http://schemas.microsoft.com/office/drawing/2015/06/chart">
            <c:ext xmlns:c16="http://schemas.microsoft.com/office/drawing/2014/chart" uri="{C3380CC4-5D6E-409C-BE32-E72D297353CC}">
              <c16:uniqueId val="{00000000-C740-45EC-A5AD-03D93AB474CD}"/>
            </c:ext>
          </c:extLst>
        </c:ser>
        <c:ser>
          <c:idx val="1"/>
          <c:order val="1"/>
          <c:tx>
            <c:strRef>
              <c:f>'Opp and pla Prov'!$G$66</c:f>
              <c:strCache>
                <c:ptCount val="1"/>
                <c:pt idx="0">
                  <c:v>Employment counselling</c:v>
                </c:pt>
              </c:strCache>
            </c:strRef>
          </c:tx>
          <c:cat>
            <c:strRef>
              <c:f>'Opp and pla Prov'!$E$67:$E$76</c:f>
              <c:strCache>
                <c:ptCount val="10"/>
                <c:pt idx="0">
                  <c:v>EC</c:v>
                </c:pt>
                <c:pt idx="1">
                  <c:v>FS</c:v>
                </c:pt>
                <c:pt idx="2">
                  <c:v>GP</c:v>
                </c:pt>
                <c:pt idx="3">
                  <c:v>KZN</c:v>
                </c:pt>
                <c:pt idx="4">
                  <c:v>LP</c:v>
                </c:pt>
                <c:pt idx="5">
                  <c:v>MP</c:v>
                </c:pt>
                <c:pt idx="6">
                  <c:v>NW</c:v>
                </c:pt>
                <c:pt idx="7">
                  <c:v>NC</c:v>
                </c:pt>
                <c:pt idx="8">
                  <c:v>WC</c:v>
                </c:pt>
                <c:pt idx="9">
                  <c:v>Online</c:v>
                </c:pt>
              </c:strCache>
            </c:strRef>
          </c:cat>
          <c:val>
            <c:numRef>
              <c:f>'Opp and pla Prov'!$G$67:$G$76</c:f>
              <c:numCache>
                <c:formatCode>#,##0</c:formatCode>
                <c:ptCount val="10"/>
                <c:pt idx="0">
                  <c:v>19945</c:v>
                </c:pt>
                <c:pt idx="1">
                  <c:v>9992</c:v>
                </c:pt>
                <c:pt idx="2">
                  <c:v>25611</c:v>
                </c:pt>
                <c:pt idx="3">
                  <c:v>15253</c:v>
                </c:pt>
                <c:pt idx="4">
                  <c:v>11393</c:v>
                </c:pt>
                <c:pt idx="5">
                  <c:v>9535</c:v>
                </c:pt>
                <c:pt idx="6">
                  <c:v>10836</c:v>
                </c:pt>
                <c:pt idx="7">
                  <c:v>8554</c:v>
                </c:pt>
                <c:pt idx="8">
                  <c:v>10074</c:v>
                </c:pt>
                <c:pt idx="9">
                  <c:v>2989</c:v>
                </c:pt>
              </c:numCache>
            </c:numRef>
          </c:val>
          <c:extLst xmlns:c16r2="http://schemas.microsoft.com/office/drawing/2015/06/chart">
            <c:ext xmlns:c16="http://schemas.microsoft.com/office/drawing/2014/chart" uri="{C3380CC4-5D6E-409C-BE32-E72D297353CC}">
              <c16:uniqueId val="{00000001-C740-45EC-A5AD-03D93AB474CD}"/>
            </c:ext>
          </c:extLst>
        </c:ser>
        <c:ser>
          <c:idx val="2"/>
          <c:order val="2"/>
          <c:tx>
            <c:strRef>
              <c:f>'Opp and pla Prov'!$H$66</c:f>
              <c:strCache>
                <c:ptCount val="1"/>
                <c:pt idx="0">
                  <c:v>Opportunities registered</c:v>
                </c:pt>
              </c:strCache>
            </c:strRef>
          </c:tx>
          <c:cat>
            <c:strRef>
              <c:f>'Opp and pla Prov'!$E$67:$E$76</c:f>
              <c:strCache>
                <c:ptCount val="10"/>
                <c:pt idx="0">
                  <c:v>EC</c:v>
                </c:pt>
                <c:pt idx="1">
                  <c:v>FS</c:v>
                </c:pt>
                <c:pt idx="2">
                  <c:v>GP</c:v>
                </c:pt>
                <c:pt idx="3">
                  <c:v>KZN</c:v>
                </c:pt>
                <c:pt idx="4">
                  <c:v>LP</c:v>
                </c:pt>
                <c:pt idx="5">
                  <c:v>MP</c:v>
                </c:pt>
                <c:pt idx="6">
                  <c:v>NW</c:v>
                </c:pt>
                <c:pt idx="7">
                  <c:v>NC</c:v>
                </c:pt>
                <c:pt idx="8">
                  <c:v>WC</c:v>
                </c:pt>
                <c:pt idx="9">
                  <c:v>Online</c:v>
                </c:pt>
              </c:strCache>
            </c:strRef>
          </c:cat>
          <c:val>
            <c:numRef>
              <c:f>'Opp and pla Prov'!$H$67:$H$76</c:f>
              <c:numCache>
                <c:formatCode>#,##0</c:formatCode>
                <c:ptCount val="10"/>
                <c:pt idx="0">
                  <c:v>10019</c:v>
                </c:pt>
                <c:pt idx="1">
                  <c:v>7350</c:v>
                </c:pt>
                <c:pt idx="2">
                  <c:v>11454</c:v>
                </c:pt>
                <c:pt idx="3">
                  <c:v>11759</c:v>
                </c:pt>
                <c:pt idx="4">
                  <c:v>4865</c:v>
                </c:pt>
                <c:pt idx="5">
                  <c:v>5958</c:v>
                </c:pt>
                <c:pt idx="6">
                  <c:v>3247</c:v>
                </c:pt>
                <c:pt idx="7">
                  <c:v>6004</c:v>
                </c:pt>
                <c:pt idx="8">
                  <c:v>6953</c:v>
                </c:pt>
                <c:pt idx="9">
                  <c:v>3676</c:v>
                </c:pt>
              </c:numCache>
            </c:numRef>
          </c:val>
          <c:extLst xmlns:c16r2="http://schemas.microsoft.com/office/drawing/2015/06/chart">
            <c:ext xmlns:c16="http://schemas.microsoft.com/office/drawing/2014/chart" uri="{C3380CC4-5D6E-409C-BE32-E72D297353CC}">
              <c16:uniqueId val="{00000002-C740-45EC-A5AD-03D93AB474CD}"/>
            </c:ext>
          </c:extLst>
        </c:ser>
        <c:ser>
          <c:idx val="3"/>
          <c:order val="3"/>
          <c:tx>
            <c:strRef>
              <c:f>'Opp and pla Prov'!$I$66</c:f>
              <c:strCache>
                <c:ptCount val="1"/>
                <c:pt idx="0">
                  <c:v>Placement</c:v>
                </c:pt>
              </c:strCache>
            </c:strRef>
          </c:tx>
          <c:cat>
            <c:strRef>
              <c:f>'Opp and pla Prov'!$E$67:$E$76</c:f>
              <c:strCache>
                <c:ptCount val="10"/>
                <c:pt idx="0">
                  <c:v>EC</c:v>
                </c:pt>
                <c:pt idx="1">
                  <c:v>FS</c:v>
                </c:pt>
                <c:pt idx="2">
                  <c:v>GP</c:v>
                </c:pt>
                <c:pt idx="3">
                  <c:v>KZN</c:v>
                </c:pt>
                <c:pt idx="4">
                  <c:v>LP</c:v>
                </c:pt>
                <c:pt idx="5">
                  <c:v>MP</c:v>
                </c:pt>
                <c:pt idx="6">
                  <c:v>NW</c:v>
                </c:pt>
                <c:pt idx="7">
                  <c:v>NC</c:v>
                </c:pt>
                <c:pt idx="8">
                  <c:v>WC</c:v>
                </c:pt>
                <c:pt idx="9">
                  <c:v>Online</c:v>
                </c:pt>
              </c:strCache>
            </c:strRef>
          </c:cat>
          <c:val>
            <c:numRef>
              <c:f>'Opp and pla Prov'!$I$67:$I$76</c:f>
              <c:numCache>
                <c:formatCode>#,##0</c:formatCode>
                <c:ptCount val="10"/>
                <c:pt idx="0">
                  <c:v>3742</c:v>
                </c:pt>
                <c:pt idx="1">
                  <c:v>3432</c:v>
                </c:pt>
                <c:pt idx="2">
                  <c:v>3303</c:v>
                </c:pt>
                <c:pt idx="3">
                  <c:v>4845</c:v>
                </c:pt>
                <c:pt idx="4">
                  <c:v>2394</c:v>
                </c:pt>
                <c:pt idx="5">
                  <c:v>1015</c:v>
                </c:pt>
                <c:pt idx="6">
                  <c:v>1060</c:v>
                </c:pt>
                <c:pt idx="7">
                  <c:v>1253</c:v>
                </c:pt>
                <c:pt idx="8">
                  <c:v>1167</c:v>
                </c:pt>
                <c:pt idx="9">
                  <c:v>1</c:v>
                </c:pt>
              </c:numCache>
            </c:numRef>
          </c:val>
          <c:extLst xmlns:c16r2="http://schemas.microsoft.com/office/drawing/2015/06/chart">
            <c:ext xmlns:c16="http://schemas.microsoft.com/office/drawing/2014/chart" uri="{C3380CC4-5D6E-409C-BE32-E72D297353CC}">
              <c16:uniqueId val="{00000003-C740-45EC-A5AD-03D93AB474CD}"/>
            </c:ext>
          </c:extLst>
        </c:ser>
        <c:dLbls/>
        <c:axId val="68173824"/>
        <c:axId val="68175360"/>
      </c:barChart>
      <c:catAx>
        <c:axId val="68173824"/>
        <c:scaling>
          <c:orientation val="minMax"/>
        </c:scaling>
        <c:axPos val="b"/>
        <c:numFmt formatCode="General" sourceLinked="0"/>
        <c:majorTickMark val="none"/>
        <c:tickLblPos val="nextTo"/>
        <c:crossAx val="68175360"/>
        <c:crosses val="autoZero"/>
        <c:auto val="1"/>
        <c:lblAlgn val="ctr"/>
        <c:lblOffset val="100"/>
      </c:catAx>
      <c:valAx>
        <c:axId val="68175360"/>
        <c:scaling>
          <c:orientation val="minMax"/>
        </c:scaling>
        <c:axPos val="l"/>
        <c:majorGridlines/>
        <c:numFmt formatCode="#,##0" sourceLinked="1"/>
        <c:majorTickMark val="none"/>
        <c:tickLblPos val="nextTo"/>
        <c:crossAx val="6817382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'Incidnets analysed'!$E$8</c:f>
              <c:strCache>
                <c:ptCount val="1"/>
                <c:pt idx="0">
                  <c:v>Number of incidents reported</c:v>
                </c:pt>
              </c:strCache>
            </c:strRef>
          </c:tx>
          <c:cat>
            <c:strRef>
              <c:f>'Incidnets analysed'!$D$9:$D$17</c:f>
              <c:strCache>
                <c:ptCount val="9"/>
                <c:pt idx="0">
                  <c:v>WC</c:v>
                </c:pt>
                <c:pt idx="1">
                  <c:v>NC</c:v>
                </c:pt>
                <c:pt idx="2">
                  <c:v>GP</c:v>
                </c:pt>
                <c:pt idx="3">
                  <c:v>EC</c:v>
                </c:pt>
                <c:pt idx="4">
                  <c:v>FS</c:v>
                </c:pt>
                <c:pt idx="5">
                  <c:v>LP</c:v>
                </c:pt>
                <c:pt idx="6">
                  <c:v>MPU</c:v>
                </c:pt>
                <c:pt idx="7">
                  <c:v>KZN</c:v>
                </c:pt>
                <c:pt idx="8">
                  <c:v>NW</c:v>
                </c:pt>
              </c:strCache>
            </c:strRef>
          </c:cat>
          <c:val>
            <c:numRef>
              <c:f>'Incidnets analysed'!$E$9:$E$17</c:f>
              <c:numCache>
                <c:formatCode>General</c:formatCode>
                <c:ptCount val="9"/>
                <c:pt idx="0">
                  <c:v>68</c:v>
                </c:pt>
                <c:pt idx="1">
                  <c:v>0</c:v>
                </c:pt>
                <c:pt idx="2">
                  <c:v>62</c:v>
                </c:pt>
                <c:pt idx="3">
                  <c:v>7</c:v>
                </c:pt>
                <c:pt idx="4">
                  <c:v>8</c:v>
                </c:pt>
                <c:pt idx="5">
                  <c:v>11</c:v>
                </c:pt>
                <c:pt idx="6">
                  <c:v>0</c:v>
                </c:pt>
                <c:pt idx="7">
                  <c:v>14</c:v>
                </c:pt>
                <c:pt idx="8">
                  <c:v>18</c:v>
                </c:pt>
              </c:numCache>
            </c:numRef>
          </c:val>
          <c:extLst xmlns:c16r2="http://schemas.microsoft.com/office/drawing/2015/06/chart">
            <c:ext xmlns:c16="http://schemas.microsoft.com/office/drawing/2014/chart" uri="{C3380CC4-5D6E-409C-BE32-E72D297353CC}">
              <c16:uniqueId val="{00000000-3498-47F1-9B3A-47BACC13DBD3}"/>
            </c:ext>
          </c:extLst>
        </c:ser>
        <c:ser>
          <c:idx val="1"/>
          <c:order val="1"/>
          <c:tx>
            <c:strRef>
              <c:f>'Incidnets analysed'!$F$8</c:f>
              <c:strCache>
                <c:ptCount val="1"/>
                <c:pt idx="0">
                  <c:v>Number inspected and or finalised within 90 calendar days</c:v>
                </c:pt>
              </c:strCache>
            </c:strRef>
          </c:tx>
          <c:cat>
            <c:strRef>
              <c:f>'Incidnets analysed'!$D$9:$D$17</c:f>
              <c:strCache>
                <c:ptCount val="9"/>
                <c:pt idx="0">
                  <c:v>WC</c:v>
                </c:pt>
                <c:pt idx="1">
                  <c:v>NC</c:v>
                </c:pt>
                <c:pt idx="2">
                  <c:v>GP</c:v>
                </c:pt>
                <c:pt idx="3">
                  <c:v>EC</c:v>
                </c:pt>
                <c:pt idx="4">
                  <c:v>FS</c:v>
                </c:pt>
                <c:pt idx="5">
                  <c:v>LP</c:v>
                </c:pt>
                <c:pt idx="6">
                  <c:v>MPU</c:v>
                </c:pt>
                <c:pt idx="7">
                  <c:v>KZN</c:v>
                </c:pt>
                <c:pt idx="8">
                  <c:v>NW</c:v>
                </c:pt>
              </c:strCache>
            </c:strRef>
          </c:cat>
          <c:val>
            <c:numRef>
              <c:f>'Incidnets analysed'!$F$9:$F$17</c:f>
              <c:numCache>
                <c:formatCode>General</c:formatCode>
                <c:ptCount val="9"/>
                <c:pt idx="0">
                  <c:v>52</c:v>
                </c:pt>
                <c:pt idx="1">
                  <c:v>0</c:v>
                </c:pt>
                <c:pt idx="2">
                  <c:v>62</c:v>
                </c:pt>
                <c:pt idx="3">
                  <c:v>7</c:v>
                </c:pt>
                <c:pt idx="4">
                  <c:v>8</c:v>
                </c:pt>
                <c:pt idx="5">
                  <c:v>8</c:v>
                </c:pt>
                <c:pt idx="6">
                  <c:v>0</c:v>
                </c:pt>
                <c:pt idx="7">
                  <c:v>14</c:v>
                </c:pt>
                <c:pt idx="8">
                  <c:v>18</c:v>
                </c:pt>
              </c:numCache>
            </c:numRef>
          </c:val>
          <c:extLst xmlns:c16r2="http://schemas.microsoft.com/office/drawing/2015/06/chart">
            <c:ext xmlns:c16="http://schemas.microsoft.com/office/drawing/2014/chart" uri="{C3380CC4-5D6E-409C-BE32-E72D297353CC}">
              <c16:uniqueId val="{00000001-3498-47F1-9B3A-47BACC13DBD3}"/>
            </c:ext>
          </c:extLst>
        </c:ser>
        <c:dLbls/>
        <c:shape val="box"/>
        <c:axId val="64976768"/>
        <c:axId val="64978304"/>
        <c:axId val="0"/>
      </c:bar3DChart>
      <c:catAx>
        <c:axId val="64976768"/>
        <c:scaling>
          <c:orientation val="minMax"/>
        </c:scaling>
        <c:axPos val="b"/>
        <c:numFmt formatCode="General" sourceLinked="0"/>
        <c:tickLblPos val="nextTo"/>
        <c:txPr>
          <a:bodyPr/>
          <a:lstStyle/>
          <a:p>
            <a:pPr>
              <a:defRPr sz="1200" b="1"/>
            </a:pPr>
            <a:endParaRPr lang="en-US"/>
          </a:p>
        </c:txPr>
        <c:crossAx val="64978304"/>
        <c:crosses val="autoZero"/>
        <c:auto val="1"/>
        <c:lblAlgn val="ctr"/>
        <c:lblOffset val="100"/>
      </c:catAx>
      <c:valAx>
        <c:axId val="64978304"/>
        <c:scaling>
          <c:orientation val="minMax"/>
        </c:scaling>
        <c:axPos val="l"/>
        <c:majorGridlines/>
        <c:numFmt formatCode="General" sourceLinked="1"/>
        <c:tickLblPos val="nextTo"/>
        <c:txPr>
          <a:bodyPr/>
          <a:lstStyle/>
          <a:p>
            <a:pPr>
              <a:defRPr sz="1200" b="1"/>
            </a:pPr>
            <a:endParaRPr lang="en-US"/>
          </a:p>
        </c:txPr>
        <c:crossAx val="64976768"/>
        <c:crosses val="autoZero"/>
        <c:crossBetween val="between"/>
      </c:valAx>
    </c:plotArea>
    <c:legend>
      <c:legendPos val="r"/>
      <c:layout>
        <c:manualLayout>
          <c:xMode val="edge"/>
          <c:yMode val="edge"/>
          <c:x val="0.74076584083250019"/>
          <c:y val="0.15420393104469873"/>
          <c:w val="0.22396030070732889"/>
          <c:h val="0.22617317211667837"/>
        </c:manualLayout>
      </c:layout>
      <c:txPr>
        <a:bodyPr/>
        <a:lstStyle/>
        <a:p>
          <a:pPr>
            <a:defRPr sz="12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Incidents!$L$3</c:f>
              <c:strCache>
                <c:ptCount val="1"/>
                <c:pt idx="0">
                  <c:v>Eastern Cape</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Incidents!$L$4:$L$25</c:f>
              <c:numCache>
                <c:formatCode>General</c:formatCode>
                <c:ptCount val="22"/>
                <c:pt idx="1">
                  <c:v>2</c:v>
                </c:pt>
                <c:pt idx="4">
                  <c:v>2</c:v>
                </c:pt>
                <c:pt idx="5">
                  <c:v>1</c:v>
                </c:pt>
                <c:pt idx="15">
                  <c:v>2</c:v>
                </c:pt>
              </c:numCache>
            </c:numRef>
          </c:val>
          <c:extLst xmlns:c16r2="http://schemas.microsoft.com/office/drawing/2015/06/chart">
            <c:ext xmlns:c16="http://schemas.microsoft.com/office/drawing/2014/chart" uri="{C3380CC4-5D6E-409C-BE32-E72D297353CC}">
              <c16:uniqueId val="{00000000-41F9-4078-A989-B2E370DBDAF3}"/>
            </c:ext>
          </c:extLst>
        </c:ser>
        <c:ser>
          <c:idx val="1"/>
          <c:order val="1"/>
          <c:tx>
            <c:strRef>
              <c:f>Incidents!$M$3</c:f>
              <c:strCache>
                <c:ptCount val="1"/>
                <c:pt idx="0">
                  <c:v>Free State</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Incidents!$M$4:$M$25</c:f>
              <c:numCache>
                <c:formatCode>General</c:formatCode>
                <c:ptCount val="22"/>
                <c:pt idx="15">
                  <c:v>8</c:v>
                </c:pt>
              </c:numCache>
            </c:numRef>
          </c:val>
          <c:extLst xmlns:c16r2="http://schemas.microsoft.com/office/drawing/2015/06/chart">
            <c:ext xmlns:c16="http://schemas.microsoft.com/office/drawing/2014/chart" uri="{C3380CC4-5D6E-409C-BE32-E72D297353CC}">
              <c16:uniqueId val="{00000001-41F9-4078-A989-B2E370DBDAF3}"/>
            </c:ext>
          </c:extLst>
        </c:ser>
        <c:ser>
          <c:idx val="2"/>
          <c:order val="2"/>
          <c:tx>
            <c:strRef>
              <c:f>Incidents!$N$3</c:f>
              <c:strCache>
                <c:ptCount val="1"/>
                <c:pt idx="0">
                  <c:v>Gauteng</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Incidents!$N$4:$N$25</c:f>
              <c:numCache>
                <c:formatCode>General</c:formatCode>
                <c:ptCount val="22"/>
                <c:pt idx="0">
                  <c:v>1</c:v>
                </c:pt>
                <c:pt idx="2">
                  <c:v>2</c:v>
                </c:pt>
                <c:pt idx="3">
                  <c:v>10</c:v>
                </c:pt>
                <c:pt idx="4">
                  <c:v>10</c:v>
                </c:pt>
                <c:pt idx="5">
                  <c:v>3</c:v>
                </c:pt>
                <c:pt idx="6">
                  <c:v>1</c:v>
                </c:pt>
                <c:pt idx="10">
                  <c:v>3</c:v>
                </c:pt>
                <c:pt idx="14">
                  <c:v>12</c:v>
                </c:pt>
                <c:pt idx="15">
                  <c:v>15</c:v>
                </c:pt>
                <c:pt idx="17">
                  <c:v>3</c:v>
                </c:pt>
                <c:pt idx="19">
                  <c:v>2</c:v>
                </c:pt>
              </c:numCache>
            </c:numRef>
          </c:val>
          <c:extLst xmlns:c16r2="http://schemas.microsoft.com/office/drawing/2015/06/chart">
            <c:ext xmlns:c16="http://schemas.microsoft.com/office/drawing/2014/chart" uri="{C3380CC4-5D6E-409C-BE32-E72D297353CC}">
              <c16:uniqueId val="{00000002-41F9-4078-A989-B2E370DBDAF3}"/>
            </c:ext>
          </c:extLst>
        </c:ser>
        <c:ser>
          <c:idx val="3"/>
          <c:order val="3"/>
          <c:tx>
            <c:strRef>
              <c:f>Incidents!$O$3</c:f>
              <c:strCache>
                <c:ptCount val="1"/>
                <c:pt idx="0">
                  <c:v>Kwa-Zulu Natal</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Incidents!$O$4:$O$25</c:f>
              <c:numCache>
                <c:formatCode>General</c:formatCode>
                <c:ptCount val="22"/>
                <c:pt idx="1">
                  <c:v>2</c:v>
                </c:pt>
                <c:pt idx="3">
                  <c:v>2</c:v>
                </c:pt>
                <c:pt idx="4">
                  <c:v>2</c:v>
                </c:pt>
                <c:pt idx="14">
                  <c:v>2</c:v>
                </c:pt>
                <c:pt idx="15">
                  <c:v>3</c:v>
                </c:pt>
                <c:pt idx="17">
                  <c:v>1</c:v>
                </c:pt>
                <c:pt idx="20">
                  <c:v>2</c:v>
                </c:pt>
              </c:numCache>
            </c:numRef>
          </c:val>
          <c:extLst xmlns:c16r2="http://schemas.microsoft.com/office/drawing/2015/06/chart">
            <c:ext xmlns:c16="http://schemas.microsoft.com/office/drawing/2014/chart" uri="{C3380CC4-5D6E-409C-BE32-E72D297353CC}">
              <c16:uniqueId val="{00000003-41F9-4078-A989-B2E370DBDAF3}"/>
            </c:ext>
          </c:extLst>
        </c:ser>
        <c:ser>
          <c:idx val="4"/>
          <c:order val="4"/>
          <c:tx>
            <c:strRef>
              <c:f>Incidents!$P$3</c:f>
              <c:strCache>
                <c:ptCount val="1"/>
                <c:pt idx="0">
                  <c:v>Limpopo</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Incidents!$P$4:$P$25</c:f>
              <c:numCache>
                <c:formatCode>General</c:formatCode>
                <c:ptCount val="22"/>
                <c:pt idx="4">
                  <c:v>3</c:v>
                </c:pt>
                <c:pt idx="8">
                  <c:v>1</c:v>
                </c:pt>
                <c:pt idx="14">
                  <c:v>3</c:v>
                </c:pt>
                <c:pt idx="21">
                  <c:v>4</c:v>
                </c:pt>
              </c:numCache>
            </c:numRef>
          </c:val>
          <c:extLst xmlns:c16r2="http://schemas.microsoft.com/office/drawing/2015/06/chart">
            <c:ext xmlns:c16="http://schemas.microsoft.com/office/drawing/2014/chart" uri="{C3380CC4-5D6E-409C-BE32-E72D297353CC}">
              <c16:uniqueId val="{00000004-41F9-4078-A989-B2E370DBDAF3}"/>
            </c:ext>
          </c:extLst>
        </c:ser>
        <c:ser>
          <c:idx val="5"/>
          <c:order val="5"/>
          <c:tx>
            <c:strRef>
              <c:f>Incidents!$Q$3</c:f>
              <c:strCache>
                <c:ptCount val="1"/>
                <c:pt idx="0">
                  <c:v>North West</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Incidents!$Q$4:$Q$25</c:f>
              <c:numCache>
                <c:formatCode>General</c:formatCode>
                <c:ptCount val="22"/>
                <c:pt idx="1">
                  <c:v>8</c:v>
                </c:pt>
                <c:pt idx="4">
                  <c:v>2</c:v>
                </c:pt>
                <c:pt idx="14">
                  <c:v>5</c:v>
                </c:pt>
                <c:pt idx="15">
                  <c:v>3</c:v>
                </c:pt>
              </c:numCache>
            </c:numRef>
          </c:val>
          <c:extLst xmlns:c16r2="http://schemas.microsoft.com/office/drawing/2015/06/chart">
            <c:ext xmlns:c16="http://schemas.microsoft.com/office/drawing/2014/chart" uri="{C3380CC4-5D6E-409C-BE32-E72D297353CC}">
              <c16:uniqueId val="{00000005-41F9-4078-A989-B2E370DBDAF3}"/>
            </c:ext>
          </c:extLst>
        </c:ser>
        <c:ser>
          <c:idx val="6"/>
          <c:order val="6"/>
          <c:tx>
            <c:strRef>
              <c:f>Incidents!$R$3</c:f>
              <c:strCache>
                <c:ptCount val="1"/>
                <c:pt idx="0">
                  <c:v>Western Cape</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Incidents!$R$4:$R$25</c:f>
              <c:numCache>
                <c:formatCode>General</c:formatCode>
                <c:ptCount val="22"/>
                <c:pt idx="1">
                  <c:v>3</c:v>
                </c:pt>
                <c:pt idx="3">
                  <c:v>1</c:v>
                </c:pt>
                <c:pt idx="4">
                  <c:v>10</c:v>
                </c:pt>
                <c:pt idx="7">
                  <c:v>2</c:v>
                </c:pt>
                <c:pt idx="8">
                  <c:v>2</c:v>
                </c:pt>
                <c:pt idx="13">
                  <c:v>1</c:v>
                </c:pt>
                <c:pt idx="14">
                  <c:v>3</c:v>
                </c:pt>
                <c:pt idx="15">
                  <c:v>4</c:v>
                </c:pt>
                <c:pt idx="17">
                  <c:v>1</c:v>
                </c:pt>
                <c:pt idx="19">
                  <c:v>1</c:v>
                </c:pt>
                <c:pt idx="21">
                  <c:v>40</c:v>
                </c:pt>
              </c:numCache>
            </c:numRef>
          </c:val>
          <c:extLst xmlns:c16r2="http://schemas.microsoft.com/office/drawing/2015/06/chart">
            <c:ext xmlns:c16="http://schemas.microsoft.com/office/drawing/2014/chart" uri="{C3380CC4-5D6E-409C-BE32-E72D297353CC}">
              <c16:uniqueId val="{00000006-41F9-4078-A989-B2E370DBDAF3}"/>
            </c:ext>
          </c:extLst>
        </c:ser>
        <c:ser>
          <c:idx val="7"/>
          <c:order val="7"/>
          <c:tx>
            <c:strRef>
              <c:f>Incidents!$S$3</c:f>
              <c:strCache>
                <c:ptCount val="1"/>
                <c:pt idx="0">
                  <c:v>Nortehrn Cape</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Incidents!$S$4:$S$25</c:f>
              <c:numCache>
                <c:formatCode>General</c:formatCode>
                <c:ptCount val="22"/>
              </c:numCache>
            </c:numRef>
          </c:val>
          <c:extLst xmlns:c16r2="http://schemas.microsoft.com/office/drawing/2015/06/chart">
            <c:ext xmlns:c16="http://schemas.microsoft.com/office/drawing/2014/chart" uri="{C3380CC4-5D6E-409C-BE32-E72D297353CC}">
              <c16:uniqueId val="{00000007-41F9-4078-A989-B2E370DBDAF3}"/>
            </c:ext>
          </c:extLst>
        </c:ser>
        <c:ser>
          <c:idx val="8"/>
          <c:order val="8"/>
          <c:tx>
            <c:strRef>
              <c:f>Incidents!$T$3</c:f>
              <c:strCache>
                <c:ptCount val="1"/>
                <c:pt idx="0">
                  <c:v>MPU</c:v>
                </c:pt>
              </c:strCache>
            </c:strRef>
          </c:tx>
          <c:cat>
            <c:strRef>
              <c:f>Incidents!$K$4:$K$25</c:f>
              <c:strCache>
                <c:ptCount val="22"/>
                <c:pt idx="0">
                  <c:v>Aviation</c:v>
                </c:pt>
                <c:pt idx="1">
                  <c:v>Agriculture</c:v>
                </c:pt>
                <c:pt idx="2">
                  <c:v>Chemical</c:v>
                </c:pt>
                <c:pt idx="3">
                  <c:v>Community</c:v>
                </c:pt>
                <c:pt idx="4">
                  <c:v>Construction </c:v>
                </c:pt>
                <c:pt idx="5">
                  <c:v>Electrical</c:v>
                </c:pt>
                <c:pt idx="6">
                  <c:v>Finance</c:v>
                </c:pt>
                <c:pt idx="7">
                  <c:v>Fishing</c:v>
                </c:pt>
                <c:pt idx="8">
                  <c:v>Food and beverages</c:v>
                </c:pt>
                <c:pt idx="9">
                  <c:v>forestry</c:v>
                </c:pt>
                <c:pt idx="10">
                  <c:v>Government </c:v>
                </c:pt>
                <c:pt idx="11">
                  <c:v>HBA</c:v>
                </c:pt>
                <c:pt idx="12">
                  <c:v>Health</c:v>
                </c:pt>
                <c:pt idx="13">
                  <c:v>Hospitality</c:v>
                </c:pt>
                <c:pt idx="14">
                  <c:v>Iron and steel</c:v>
                </c:pt>
                <c:pt idx="15">
                  <c:v>Manufacturing</c:v>
                </c:pt>
                <c:pt idx="16">
                  <c:v>Private security</c:v>
                </c:pt>
                <c:pt idx="17">
                  <c:v>Retail</c:v>
                </c:pt>
                <c:pt idx="18">
                  <c:v>silica</c:v>
                </c:pt>
                <c:pt idx="19">
                  <c:v>Transport</c:v>
                </c:pt>
                <c:pt idx="20">
                  <c:v>Water</c:v>
                </c:pt>
                <c:pt idx="21">
                  <c:v>Other</c:v>
                </c:pt>
              </c:strCache>
            </c:strRef>
          </c:cat>
          <c:val>
            <c:numRef>
              <c:f>Incidents!$T$4:$T$25</c:f>
              <c:numCache>
                <c:formatCode>General</c:formatCode>
                <c:ptCount val="22"/>
              </c:numCache>
            </c:numRef>
          </c:val>
          <c:extLst xmlns:c16r2="http://schemas.microsoft.com/office/drawing/2015/06/chart">
            <c:ext xmlns:c16="http://schemas.microsoft.com/office/drawing/2014/chart" uri="{C3380CC4-5D6E-409C-BE32-E72D297353CC}">
              <c16:uniqueId val="{00000008-41F9-4078-A989-B2E370DBDAF3}"/>
            </c:ext>
          </c:extLst>
        </c:ser>
        <c:dLbls/>
        <c:shape val="box"/>
        <c:axId val="65106304"/>
        <c:axId val="65107840"/>
        <c:axId val="0"/>
      </c:bar3DChart>
      <c:catAx>
        <c:axId val="65106304"/>
        <c:scaling>
          <c:orientation val="minMax"/>
        </c:scaling>
        <c:axPos val="b"/>
        <c:numFmt formatCode="General" sourceLinked="0"/>
        <c:tickLblPos val="nextTo"/>
        <c:txPr>
          <a:bodyPr/>
          <a:lstStyle/>
          <a:p>
            <a:pPr>
              <a:defRPr sz="1100" b="1"/>
            </a:pPr>
            <a:endParaRPr lang="en-US"/>
          </a:p>
        </c:txPr>
        <c:crossAx val="65107840"/>
        <c:crosses val="autoZero"/>
        <c:auto val="1"/>
        <c:lblAlgn val="ctr"/>
        <c:lblOffset val="100"/>
      </c:catAx>
      <c:valAx>
        <c:axId val="65107840"/>
        <c:scaling>
          <c:orientation val="minMax"/>
        </c:scaling>
        <c:axPos val="l"/>
        <c:majorGridlines/>
        <c:numFmt formatCode="General" sourceLinked="1"/>
        <c:tickLblPos val="nextTo"/>
        <c:txPr>
          <a:bodyPr/>
          <a:lstStyle/>
          <a:p>
            <a:pPr>
              <a:defRPr sz="1200" b="1"/>
            </a:pPr>
            <a:endParaRPr lang="en-US"/>
          </a:p>
        </c:txPr>
        <c:crossAx val="65106304"/>
        <c:crosses val="autoZero"/>
        <c:crossBetween val="between"/>
      </c:valAx>
    </c:plotArea>
    <c:legend>
      <c:legendPos val="r"/>
      <c:layout>
        <c:manualLayout>
          <c:xMode val="edge"/>
          <c:yMode val="edge"/>
          <c:x val="0.85428170018146132"/>
          <c:y val="0.17522790260541624"/>
          <c:w val="0.13689983520349591"/>
          <c:h val="0.544675779267769"/>
        </c:manualLayout>
      </c:layout>
      <c:txPr>
        <a:bodyPr/>
        <a:lstStyle/>
        <a:p>
          <a:pPr>
            <a:defRPr sz="12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Incidents!$K$31</c:f>
              <c:strCache>
                <c:ptCount val="1"/>
                <c:pt idx="0">
                  <c:v>Manufacturing</c:v>
                </c:pt>
              </c:strCache>
            </c:strRef>
          </c:tx>
          <c:cat>
            <c:strRef>
              <c:f>Incidents!$L$30:$U$30</c:f>
              <c:strCache>
                <c:ptCount val="10"/>
                <c:pt idx="0">
                  <c:v>Eastern Cape</c:v>
                </c:pt>
                <c:pt idx="1">
                  <c:v>Free State</c:v>
                </c:pt>
                <c:pt idx="2">
                  <c:v>Gauteng</c:v>
                </c:pt>
                <c:pt idx="3">
                  <c:v>Kwa-Zulu Natal</c:v>
                </c:pt>
                <c:pt idx="4">
                  <c:v>Limpopo</c:v>
                </c:pt>
                <c:pt idx="5">
                  <c:v>North West</c:v>
                </c:pt>
                <c:pt idx="6">
                  <c:v>Western Cape</c:v>
                </c:pt>
                <c:pt idx="7">
                  <c:v>Nortehrn Cape</c:v>
                </c:pt>
                <c:pt idx="8">
                  <c:v>MPU</c:v>
                </c:pt>
                <c:pt idx="9">
                  <c:v>TOTAL</c:v>
                </c:pt>
              </c:strCache>
            </c:strRef>
          </c:cat>
          <c:val>
            <c:numRef>
              <c:f>Incidents!$L$31:$U$31</c:f>
              <c:numCache>
                <c:formatCode>General</c:formatCode>
                <c:ptCount val="10"/>
                <c:pt idx="0">
                  <c:v>2</c:v>
                </c:pt>
                <c:pt idx="1">
                  <c:v>8</c:v>
                </c:pt>
                <c:pt idx="2">
                  <c:v>15</c:v>
                </c:pt>
                <c:pt idx="3">
                  <c:v>3</c:v>
                </c:pt>
                <c:pt idx="5">
                  <c:v>3</c:v>
                </c:pt>
                <c:pt idx="6">
                  <c:v>4</c:v>
                </c:pt>
                <c:pt idx="9">
                  <c:v>35</c:v>
                </c:pt>
              </c:numCache>
            </c:numRef>
          </c:val>
          <c:extLst xmlns:c16r2="http://schemas.microsoft.com/office/drawing/2015/06/chart">
            <c:ext xmlns:c16="http://schemas.microsoft.com/office/drawing/2014/chart" uri="{C3380CC4-5D6E-409C-BE32-E72D297353CC}">
              <c16:uniqueId val="{00000000-12AF-4602-B11A-3F193D4F9773}"/>
            </c:ext>
          </c:extLst>
        </c:ser>
        <c:ser>
          <c:idx val="1"/>
          <c:order val="1"/>
          <c:tx>
            <c:strRef>
              <c:f>Incidents!$K$32</c:f>
              <c:strCache>
                <c:ptCount val="1"/>
                <c:pt idx="0">
                  <c:v>Construction </c:v>
                </c:pt>
              </c:strCache>
            </c:strRef>
          </c:tx>
          <c:cat>
            <c:strRef>
              <c:f>Incidents!$L$30:$U$30</c:f>
              <c:strCache>
                <c:ptCount val="10"/>
                <c:pt idx="0">
                  <c:v>Eastern Cape</c:v>
                </c:pt>
                <c:pt idx="1">
                  <c:v>Free State</c:v>
                </c:pt>
                <c:pt idx="2">
                  <c:v>Gauteng</c:v>
                </c:pt>
                <c:pt idx="3">
                  <c:v>Kwa-Zulu Natal</c:v>
                </c:pt>
                <c:pt idx="4">
                  <c:v>Limpopo</c:v>
                </c:pt>
                <c:pt idx="5">
                  <c:v>North West</c:v>
                </c:pt>
                <c:pt idx="6">
                  <c:v>Western Cape</c:v>
                </c:pt>
                <c:pt idx="7">
                  <c:v>Nortehrn Cape</c:v>
                </c:pt>
                <c:pt idx="8">
                  <c:v>MPU</c:v>
                </c:pt>
                <c:pt idx="9">
                  <c:v>TOTAL</c:v>
                </c:pt>
              </c:strCache>
            </c:strRef>
          </c:cat>
          <c:val>
            <c:numRef>
              <c:f>Incidents!$L$32:$U$32</c:f>
              <c:numCache>
                <c:formatCode>General</c:formatCode>
                <c:ptCount val="10"/>
                <c:pt idx="0">
                  <c:v>2</c:v>
                </c:pt>
                <c:pt idx="2">
                  <c:v>10</c:v>
                </c:pt>
                <c:pt idx="3">
                  <c:v>2</c:v>
                </c:pt>
                <c:pt idx="4">
                  <c:v>3</c:v>
                </c:pt>
                <c:pt idx="5">
                  <c:v>2</c:v>
                </c:pt>
                <c:pt idx="6">
                  <c:v>10</c:v>
                </c:pt>
                <c:pt idx="9">
                  <c:v>29</c:v>
                </c:pt>
              </c:numCache>
            </c:numRef>
          </c:val>
          <c:extLst xmlns:c16r2="http://schemas.microsoft.com/office/drawing/2015/06/chart">
            <c:ext xmlns:c16="http://schemas.microsoft.com/office/drawing/2014/chart" uri="{C3380CC4-5D6E-409C-BE32-E72D297353CC}">
              <c16:uniqueId val="{00000001-12AF-4602-B11A-3F193D4F9773}"/>
            </c:ext>
          </c:extLst>
        </c:ser>
        <c:ser>
          <c:idx val="2"/>
          <c:order val="2"/>
          <c:tx>
            <c:strRef>
              <c:f>Incidents!$K$33</c:f>
              <c:strCache>
                <c:ptCount val="1"/>
                <c:pt idx="0">
                  <c:v>Iron and steel</c:v>
                </c:pt>
              </c:strCache>
            </c:strRef>
          </c:tx>
          <c:cat>
            <c:strRef>
              <c:f>Incidents!$L$30:$U$30</c:f>
              <c:strCache>
                <c:ptCount val="10"/>
                <c:pt idx="0">
                  <c:v>Eastern Cape</c:v>
                </c:pt>
                <c:pt idx="1">
                  <c:v>Free State</c:v>
                </c:pt>
                <c:pt idx="2">
                  <c:v>Gauteng</c:v>
                </c:pt>
                <c:pt idx="3">
                  <c:v>Kwa-Zulu Natal</c:v>
                </c:pt>
                <c:pt idx="4">
                  <c:v>Limpopo</c:v>
                </c:pt>
                <c:pt idx="5">
                  <c:v>North West</c:v>
                </c:pt>
                <c:pt idx="6">
                  <c:v>Western Cape</c:v>
                </c:pt>
                <c:pt idx="7">
                  <c:v>Nortehrn Cape</c:v>
                </c:pt>
                <c:pt idx="8">
                  <c:v>MPU</c:v>
                </c:pt>
                <c:pt idx="9">
                  <c:v>TOTAL</c:v>
                </c:pt>
              </c:strCache>
            </c:strRef>
          </c:cat>
          <c:val>
            <c:numRef>
              <c:f>Incidents!$L$33:$U$33</c:f>
              <c:numCache>
                <c:formatCode>General</c:formatCode>
                <c:ptCount val="10"/>
                <c:pt idx="2">
                  <c:v>12</c:v>
                </c:pt>
                <c:pt idx="3">
                  <c:v>2</c:v>
                </c:pt>
                <c:pt idx="4">
                  <c:v>3</c:v>
                </c:pt>
                <c:pt idx="5">
                  <c:v>5</c:v>
                </c:pt>
                <c:pt idx="6">
                  <c:v>3</c:v>
                </c:pt>
                <c:pt idx="9">
                  <c:v>25</c:v>
                </c:pt>
              </c:numCache>
            </c:numRef>
          </c:val>
          <c:extLst xmlns:c16r2="http://schemas.microsoft.com/office/drawing/2015/06/chart">
            <c:ext xmlns:c16="http://schemas.microsoft.com/office/drawing/2014/chart" uri="{C3380CC4-5D6E-409C-BE32-E72D297353CC}">
              <c16:uniqueId val="{00000002-12AF-4602-B11A-3F193D4F9773}"/>
            </c:ext>
          </c:extLst>
        </c:ser>
        <c:dLbls/>
        <c:shape val="box"/>
        <c:axId val="117825536"/>
        <c:axId val="117827072"/>
        <c:axId val="0"/>
      </c:bar3DChart>
      <c:catAx>
        <c:axId val="117825536"/>
        <c:scaling>
          <c:orientation val="minMax"/>
        </c:scaling>
        <c:axPos val="b"/>
        <c:numFmt formatCode="General" sourceLinked="0"/>
        <c:tickLblPos val="nextTo"/>
        <c:txPr>
          <a:bodyPr/>
          <a:lstStyle/>
          <a:p>
            <a:pPr>
              <a:defRPr sz="1200" b="1"/>
            </a:pPr>
            <a:endParaRPr lang="en-US"/>
          </a:p>
        </c:txPr>
        <c:crossAx val="117827072"/>
        <c:crosses val="autoZero"/>
        <c:auto val="1"/>
        <c:lblAlgn val="ctr"/>
        <c:lblOffset val="100"/>
      </c:catAx>
      <c:valAx>
        <c:axId val="117827072"/>
        <c:scaling>
          <c:orientation val="minMax"/>
        </c:scaling>
        <c:axPos val="l"/>
        <c:majorGridlines/>
        <c:numFmt formatCode="General" sourceLinked="1"/>
        <c:tickLblPos val="nextTo"/>
        <c:txPr>
          <a:bodyPr/>
          <a:lstStyle/>
          <a:p>
            <a:pPr>
              <a:defRPr sz="1200" b="1"/>
            </a:pPr>
            <a:endParaRPr lang="en-US"/>
          </a:p>
        </c:txPr>
        <c:crossAx val="117825536"/>
        <c:crosses val="autoZero"/>
        <c:crossBetween val="between"/>
      </c:valAx>
    </c:plotArea>
    <c:legend>
      <c:legendPos val="r"/>
      <c:layout>
        <c:manualLayout>
          <c:xMode val="edge"/>
          <c:yMode val="edge"/>
          <c:x val="0.85548046015428725"/>
          <c:y val="0.27310778600357533"/>
          <c:w val="0.13562697048600575"/>
          <c:h val="0.3255155992768482"/>
        </c:manualLayout>
      </c:layout>
      <c:txPr>
        <a:bodyPr/>
        <a:lstStyle/>
        <a:p>
          <a:pPr>
            <a:defRPr sz="1200"/>
          </a:pPr>
          <a:endParaRPr lang="en-US"/>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bar"/>
        <c:grouping val="clustered"/>
        <c:ser>
          <c:idx val="0"/>
          <c:order val="0"/>
          <c:tx>
            <c:strRef>
              <c:f>Sheet6!$C$2</c:f>
              <c:strCache>
                <c:ptCount val="1"/>
                <c:pt idx="0">
                  <c:v># Applications received</c:v>
                </c:pt>
              </c:strCache>
            </c:strRef>
          </c:tx>
          <c:spPr>
            <a:solidFill>
              <a:schemeClr val="accent1"/>
            </a:solidFill>
            <a:ln>
              <a:noFill/>
            </a:ln>
            <a:effectLst/>
          </c:spPr>
          <c:cat>
            <c:strRef>
              <c:f>Sheet6!$B$3:$B$12</c:f>
              <c:strCache>
                <c:ptCount val="10"/>
                <c:pt idx="0">
                  <c:v>MPU</c:v>
                </c:pt>
                <c:pt idx="1">
                  <c:v>WC</c:v>
                </c:pt>
                <c:pt idx="2">
                  <c:v>NC</c:v>
                </c:pt>
                <c:pt idx="3">
                  <c:v>EC</c:v>
                </c:pt>
                <c:pt idx="4">
                  <c:v>FS</c:v>
                </c:pt>
                <c:pt idx="5">
                  <c:v>KZN</c:v>
                </c:pt>
                <c:pt idx="6">
                  <c:v>LP</c:v>
                </c:pt>
                <c:pt idx="7">
                  <c:v>GP</c:v>
                </c:pt>
                <c:pt idx="8">
                  <c:v>NW</c:v>
                </c:pt>
                <c:pt idx="9">
                  <c:v>HQ</c:v>
                </c:pt>
              </c:strCache>
            </c:strRef>
          </c:cat>
          <c:val>
            <c:numRef>
              <c:f>Sheet6!$C$3:$C$12</c:f>
              <c:numCache>
                <c:formatCode>General</c:formatCode>
                <c:ptCount val="10"/>
                <c:pt idx="0">
                  <c:v>53</c:v>
                </c:pt>
                <c:pt idx="1">
                  <c:v>353</c:v>
                </c:pt>
                <c:pt idx="2">
                  <c:v>55</c:v>
                </c:pt>
                <c:pt idx="3">
                  <c:v>129</c:v>
                </c:pt>
                <c:pt idx="4">
                  <c:v>12</c:v>
                </c:pt>
                <c:pt idx="5">
                  <c:v>239</c:v>
                </c:pt>
                <c:pt idx="6">
                  <c:v>48</c:v>
                </c:pt>
                <c:pt idx="7">
                  <c:v>198</c:v>
                </c:pt>
                <c:pt idx="8">
                  <c:v>96</c:v>
                </c:pt>
                <c:pt idx="9">
                  <c:v>1086</c:v>
                </c:pt>
              </c:numCache>
            </c:numRef>
          </c:val>
          <c:extLst xmlns:c16r2="http://schemas.microsoft.com/office/drawing/2015/06/chart">
            <c:ext xmlns:c16="http://schemas.microsoft.com/office/drawing/2014/chart" uri="{C3380CC4-5D6E-409C-BE32-E72D297353CC}">
              <c16:uniqueId val="{00000000-0A44-4346-8F22-84AF513A602B}"/>
            </c:ext>
          </c:extLst>
        </c:ser>
        <c:ser>
          <c:idx val="1"/>
          <c:order val="1"/>
          <c:tx>
            <c:strRef>
              <c:f>Sheet6!$D$2</c:f>
              <c:strCache>
                <c:ptCount val="1"/>
                <c:pt idx="0">
                  <c:v># Processed within 60 days</c:v>
                </c:pt>
              </c:strCache>
            </c:strRef>
          </c:tx>
          <c:spPr>
            <a:solidFill>
              <a:schemeClr val="accent2"/>
            </a:solidFill>
            <a:ln>
              <a:noFill/>
            </a:ln>
            <a:effectLst/>
          </c:spPr>
          <c:cat>
            <c:strRef>
              <c:f>Sheet6!$B$3:$B$12</c:f>
              <c:strCache>
                <c:ptCount val="10"/>
                <c:pt idx="0">
                  <c:v>MPU</c:v>
                </c:pt>
                <c:pt idx="1">
                  <c:v>WC</c:v>
                </c:pt>
                <c:pt idx="2">
                  <c:v>NC</c:v>
                </c:pt>
                <c:pt idx="3">
                  <c:v>EC</c:v>
                </c:pt>
                <c:pt idx="4">
                  <c:v>FS</c:v>
                </c:pt>
                <c:pt idx="5">
                  <c:v>KZN</c:v>
                </c:pt>
                <c:pt idx="6">
                  <c:v>LP</c:v>
                </c:pt>
                <c:pt idx="7">
                  <c:v>GP</c:v>
                </c:pt>
                <c:pt idx="8">
                  <c:v>NW</c:v>
                </c:pt>
                <c:pt idx="9">
                  <c:v>HQ</c:v>
                </c:pt>
              </c:strCache>
            </c:strRef>
          </c:cat>
          <c:val>
            <c:numRef>
              <c:f>Sheet6!$D$3:$D$12</c:f>
              <c:numCache>
                <c:formatCode>General</c:formatCode>
                <c:ptCount val="10"/>
                <c:pt idx="0">
                  <c:v>53</c:v>
                </c:pt>
                <c:pt idx="1">
                  <c:v>353</c:v>
                </c:pt>
                <c:pt idx="2">
                  <c:v>55</c:v>
                </c:pt>
                <c:pt idx="3">
                  <c:v>129</c:v>
                </c:pt>
                <c:pt idx="4">
                  <c:v>12</c:v>
                </c:pt>
                <c:pt idx="5">
                  <c:v>238</c:v>
                </c:pt>
                <c:pt idx="6">
                  <c:v>45</c:v>
                </c:pt>
                <c:pt idx="7">
                  <c:v>182</c:v>
                </c:pt>
                <c:pt idx="8">
                  <c:v>37</c:v>
                </c:pt>
                <c:pt idx="9">
                  <c:v>1042</c:v>
                </c:pt>
              </c:numCache>
            </c:numRef>
          </c:val>
          <c:extLst xmlns:c16r2="http://schemas.microsoft.com/office/drawing/2015/06/chart">
            <c:ext xmlns:c16="http://schemas.microsoft.com/office/drawing/2014/chart" uri="{C3380CC4-5D6E-409C-BE32-E72D297353CC}">
              <c16:uniqueId val="{00000001-0A44-4346-8F22-84AF513A602B}"/>
            </c:ext>
          </c:extLst>
        </c:ser>
        <c:dLbls/>
        <c:gapWidth val="182"/>
        <c:axId val="65225088"/>
        <c:axId val="65226624"/>
      </c:barChart>
      <c:catAx>
        <c:axId val="6522508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226624"/>
        <c:crosses val="autoZero"/>
        <c:auto val="1"/>
        <c:lblAlgn val="ctr"/>
        <c:lblOffset val="100"/>
      </c:catAx>
      <c:valAx>
        <c:axId val="6522662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225088"/>
        <c:crosses val="autoZero"/>
        <c:crossBetween val="between"/>
      </c:valAx>
      <c:spPr>
        <a:noFill/>
        <a:ln>
          <a:noFill/>
        </a:ln>
        <a:effectLst/>
      </c:spPr>
    </c:plotArea>
    <c:legend>
      <c:legendPos val="b"/>
      <c:layout>
        <c:manualLayout>
          <c:xMode val="edge"/>
          <c:yMode val="edge"/>
          <c:x val="0.27284722993741445"/>
          <c:y val="0.944046309634893"/>
          <c:w val="0.48663991038032811"/>
          <c:h val="5.0980812129750606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'Entities total'!$D$7</c:f>
              <c:strCache>
                <c:ptCount val="1"/>
                <c:pt idx="0">
                  <c:v># Applications received</c:v>
                </c:pt>
              </c:strCache>
            </c:strRef>
          </c:tx>
          <c:cat>
            <c:strRef>
              <c:f>'Entities total'!$C$8:$C$17</c:f>
              <c:strCache>
                <c:ptCount val="10"/>
                <c:pt idx="0">
                  <c:v>MPU</c:v>
                </c:pt>
                <c:pt idx="1">
                  <c:v>WC</c:v>
                </c:pt>
                <c:pt idx="2">
                  <c:v>NC</c:v>
                </c:pt>
                <c:pt idx="3">
                  <c:v>EC</c:v>
                </c:pt>
                <c:pt idx="4">
                  <c:v>FS</c:v>
                </c:pt>
                <c:pt idx="5">
                  <c:v>KZN</c:v>
                </c:pt>
                <c:pt idx="6">
                  <c:v>LP</c:v>
                </c:pt>
                <c:pt idx="7">
                  <c:v>GP</c:v>
                </c:pt>
                <c:pt idx="8">
                  <c:v>NW</c:v>
                </c:pt>
                <c:pt idx="9">
                  <c:v>HQ</c:v>
                </c:pt>
              </c:strCache>
            </c:strRef>
          </c:cat>
          <c:val>
            <c:numRef>
              <c:f>'Entities total'!$D$8:$D$17</c:f>
              <c:numCache>
                <c:formatCode>General</c:formatCode>
                <c:ptCount val="10"/>
                <c:pt idx="0">
                  <c:v>67</c:v>
                </c:pt>
                <c:pt idx="1">
                  <c:v>347</c:v>
                </c:pt>
                <c:pt idx="2">
                  <c:v>52</c:v>
                </c:pt>
                <c:pt idx="3">
                  <c:v>116</c:v>
                </c:pt>
                <c:pt idx="4">
                  <c:v>77</c:v>
                </c:pt>
                <c:pt idx="5">
                  <c:v>185</c:v>
                </c:pt>
                <c:pt idx="6">
                  <c:v>33</c:v>
                </c:pt>
                <c:pt idx="7">
                  <c:v>242</c:v>
                </c:pt>
                <c:pt idx="8">
                  <c:v>46</c:v>
                </c:pt>
                <c:pt idx="9">
                  <c:v>1151</c:v>
                </c:pt>
              </c:numCache>
            </c:numRef>
          </c:val>
          <c:extLst xmlns:c16r2="http://schemas.microsoft.com/office/drawing/2015/06/chart">
            <c:ext xmlns:c16="http://schemas.microsoft.com/office/drawing/2014/chart" uri="{C3380CC4-5D6E-409C-BE32-E72D297353CC}">
              <c16:uniqueId val="{00000000-11F7-407F-AC78-FAC1206820E5}"/>
            </c:ext>
          </c:extLst>
        </c:ser>
        <c:ser>
          <c:idx val="1"/>
          <c:order val="1"/>
          <c:tx>
            <c:strRef>
              <c:f>'Entities total'!$E$7</c:f>
              <c:strCache>
                <c:ptCount val="1"/>
                <c:pt idx="0">
                  <c:v># Processed within 60 days</c:v>
                </c:pt>
              </c:strCache>
            </c:strRef>
          </c:tx>
          <c:cat>
            <c:strRef>
              <c:f>'Entities total'!$C$8:$C$17</c:f>
              <c:strCache>
                <c:ptCount val="10"/>
                <c:pt idx="0">
                  <c:v>MPU</c:v>
                </c:pt>
                <c:pt idx="1">
                  <c:v>WC</c:v>
                </c:pt>
                <c:pt idx="2">
                  <c:v>NC</c:v>
                </c:pt>
                <c:pt idx="3">
                  <c:v>EC</c:v>
                </c:pt>
                <c:pt idx="4">
                  <c:v>FS</c:v>
                </c:pt>
                <c:pt idx="5">
                  <c:v>KZN</c:v>
                </c:pt>
                <c:pt idx="6">
                  <c:v>LP</c:v>
                </c:pt>
                <c:pt idx="7">
                  <c:v>GP</c:v>
                </c:pt>
                <c:pt idx="8">
                  <c:v>NW</c:v>
                </c:pt>
                <c:pt idx="9">
                  <c:v>HQ</c:v>
                </c:pt>
              </c:strCache>
            </c:strRef>
          </c:cat>
          <c:val>
            <c:numRef>
              <c:f>'Entities total'!$E$8:$E$17</c:f>
              <c:numCache>
                <c:formatCode>General</c:formatCode>
                <c:ptCount val="10"/>
                <c:pt idx="0">
                  <c:v>67</c:v>
                </c:pt>
                <c:pt idx="1">
                  <c:v>347</c:v>
                </c:pt>
                <c:pt idx="2">
                  <c:v>52</c:v>
                </c:pt>
                <c:pt idx="3">
                  <c:v>116</c:v>
                </c:pt>
                <c:pt idx="4">
                  <c:v>77</c:v>
                </c:pt>
                <c:pt idx="5">
                  <c:v>185</c:v>
                </c:pt>
                <c:pt idx="6">
                  <c:v>32</c:v>
                </c:pt>
                <c:pt idx="7">
                  <c:v>242</c:v>
                </c:pt>
                <c:pt idx="8">
                  <c:v>46</c:v>
                </c:pt>
                <c:pt idx="9">
                  <c:v>999</c:v>
                </c:pt>
              </c:numCache>
            </c:numRef>
          </c:val>
          <c:extLst xmlns:c16r2="http://schemas.microsoft.com/office/drawing/2015/06/chart">
            <c:ext xmlns:c16="http://schemas.microsoft.com/office/drawing/2014/chart" uri="{C3380CC4-5D6E-409C-BE32-E72D297353CC}">
              <c16:uniqueId val="{00000001-11F7-407F-AC78-FAC1206820E5}"/>
            </c:ext>
          </c:extLst>
        </c:ser>
        <c:dLbls/>
        <c:shape val="box"/>
        <c:axId val="65033728"/>
        <c:axId val="65035264"/>
        <c:axId val="0"/>
      </c:bar3DChart>
      <c:catAx>
        <c:axId val="65033728"/>
        <c:scaling>
          <c:orientation val="minMax"/>
        </c:scaling>
        <c:axPos val="b"/>
        <c:numFmt formatCode="General" sourceLinked="0"/>
        <c:tickLblPos val="nextTo"/>
        <c:txPr>
          <a:bodyPr/>
          <a:lstStyle/>
          <a:p>
            <a:pPr>
              <a:defRPr sz="1200" b="1"/>
            </a:pPr>
            <a:endParaRPr lang="en-US"/>
          </a:p>
        </c:txPr>
        <c:crossAx val="65035264"/>
        <c:crosses val="autoZero"/>
        <c:auto val="1"/>
        <c:lblAlgn val="ctr"/>
        <c:lblOffset val="100"/>
      </c:catAx>
      <c:valAx>
        <c:axId val="65035264"/>
        <c:scaling>
          <c:orientation val="minMax"/>
        </c:scaling>
        <c:axPos val="l"/>
        <c:majorGridlines/>
        <c:numFmt formatCode="General" sourceLinked="1"/>
        <c:tickLblPos val="nextTo"/>
        <c:txPr>
          <a:bodyPr/>
          <a:lstStyle/>
          <a:p>
            <a:pPr>
              <a:defRPr sz="1200" b="1"/>
            </a:pPr>
            <a:endParaRPr lang="en-US"/>
          </a:p>
        </c:txPr>
        <c:crossAx val="65033728"/>
        <c:crosses val="autoZero"/>
        <c:crossBetween val="between"/>
      </c:valAx>
    </c:plotArea>
    <c:legend>
      <c:legendPos val="r"/>
      <c:layout>
        <c:manualLayout>
          <c:xMode val="edge"/>
          <c:yMode val="edge"/>
          <c:x val="0.79933843621430956"/>
          <c:y val="0.25738548891393026"/>
          <c:w val="0.19906096344296842"/>
          <c:h val="0.3001479994286349"/>
        </c:manualLayout>
      </c:layout>
      <c:txPr>
        <a:bodyPr/>
        <a:lstStyle/>
        <a:p>
          <a:pPr>
            <a:defRPr sz="1200" b="1"/>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65414272"/>
        <c:axId val="65415808"/>
      </c:barChart>
      <c:catAx>
        <c:axId val="65414272"/>
        <c:scaling>
          <c:orientation val="minMax"/>
        </c:scaling>
        <c:axPos val="b"/>
        <c:majorTickMark val="none"/>
        <c:tickLblPos val="nextTo"/>
        <c:crossAx val="65415808"/>
        <c:crosses val="autoZero"/>
        <c:auto val="1"/>
        <c:lblAlgn val="ctr"/>
        <c:lblOffset val="100"/>
      </c:catAx>
      <c:valAx>
        <c:axId val="65415808"/>
        <c:scaling>
          <c:orientation val="minMax"/>
        </c:scaling>
        <c:axPos val="l"/>
        <c:numFmt formatCode="#,##0" sourceLinked="1"/>
        <c:majorTickMark val="none"/>
        <c:tickLblPos val="nextTo"/>
        <c:crossAx val="65414272"/>
        <c:crosses val="autoZero"/>
        <c:crossBetween val="between"/>
      </c:valAx>
    </c:plotArea>
    <c:legend>
      <c:legendPos val="b"/>
    </c:legend>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65463424"/>
        <c:axId val="65464960"/>
      </c:barChart>
      <c:catAx>
        <c:axId val="65463424"/>
        <c:scaling>
          <c:orientation val="minMax"/>
        </c:scaling>
        <c:axPos val="b"/>
        <c:majorTickMark val="none"/>
        <c:tickLblPos val="nextTo"/>
        <c:crossAx val="65464960"/>
        <c:crosses val="autoZero"/>
        <c:auto val="1"/>
        <c:lblAlgn val="ctr"/>
        <c:lblOffset val="100"/>
      </c:catAx>
      <c:valAx>
        <c:axId val="65464960"/>
        <c:scaling>
          <c:orientation val="minMax"/>
        </c:scaling>
        <c:delete val="1"/>
        <c:axPos val="l"/>
        <c:numFmt formatCode="#,##0" sourceLinked="1"/>
        <c:tickLblPos val="none"/>
        <c:crossAx val="65463424"/>
        <c:crosses val="autoZero"/>
        <c:crossBetween val="between"/>
      </c:valAx>
      <c:spPr>
        <a:noFill/>
        <a:ln w="25400">
          <a:noFill/>
        </a:ln>
      </c:spPr>
    </c:plotArea>
    <c:plotVisOnly val="1"/>
    <c:dispBlanksAs val="gap"/>
  </c:chart>
  <c:externalData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7.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0.91181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1520" y="-1700808"/>
          <a:ext cx="5256584" cy="403508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0.68195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369242" cy="297938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0.97516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112568" cy="4980831"/>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0.97623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346050" cy="5026968"/>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0.69651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256584" cy="35108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5" y="0"/>
            <a:ext cx="2971800"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2019/02/14</a:t>
            </a:fld>
            <a:endParaRPr lang="en-ZA"/>
          </a:p>
        </p:txBody>
      </p:sp>
      <p:sp>
        <p:nvSpPr>
          <p:cNvPr id="4" name="Footer Placeholder 3"/>
          <p:cNvSpPr>
            <a:spLocks noGrp="1"/>
          </p:cNvSpPr>
          <p:nvPr>
            <p:ph type="ftr" sz="quarter" idx="2"/>
          </p:nvPr>
        </p:nvSpPr>
        <p:spPr>
          <a:xfrm>
            <a:off x="1" y="9428583"/>
            <a:ext cx="2971800"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5" y="9428583"/>
            <a:ext cx="2971800"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5" y="0"/>
            <a:ext cx="2971800"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2019/02/14</a:t>
            </a:fld>
            <a:endParaRPr lang="en-ZA"/>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1" y="4715155"/>
            <a:ext cx="548640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3"/>
            <a:ext cx="2971800"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5" y="9428583"/>
            <a:ext cx="2971800"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7</a:t>
            </a:fld>
            <a:endParaRPr lang="en-ZA"/>
          </a:p>
        </p:txBody>
      </p:sp>
    </p:spTree>
    <p:extLst>
      <p:ext uri="{BB962C8B-B14F-4D97-AF65-F5344CB8AC3E}">
        <p14:creationId xmlns:p14="http://schemas.microsoft.com/office/powerpoint/2010/main" xmlns="" val="217995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a:p>
            <a:endParaRPr lang="en-ZA" dirty="0"/>
          </a:p>
        </p:txBody>
      </p:sp>
      <p:sp>
        <p:nvSpPr>
          <p:cNvPr id="4" name="Slide Number Placeholder 3"/>
          <p:cNvSpPr>
            <a:spLocks noGrp="1"/>
          </p:cNvSpPr>
          <p:nvPr>
            <p:ph type="sldNum" sz="quarter" idx="10"/>
          </p:nvPr>
        </p:nvSpPr>
        <p:spPr/>
        <p:txBody>
          <a:bodyPr/>
          <a:lstStyle/>
          <a:p>
            <a:pPr>
              <a:defRPr/>
            </a:pPr>
            <a:fld id="{EC51E9CA-5B58-498E-A8E4-5FC911A9A582}" type="slidenum">
              <a:rPr lang="en-US" smtClean="0"/>
              <a:pPr>
                <a:defRPr/>
              </a:pPr>
              <a:t>13</a:t>
            </a:fld>
            <a:endParaRPr lang="en-US"/>
          </a:p>
        </p:txBody>
      </p:sp>
    </p:spTree>
    <p:extLst>
      <p:ext uri="{BB962C8B-B14F-4D97-AF65-F5344CB8AC3E}">
        <p14:creationId xmlns:p14="http://schemas.microsoft.com/office/powerpoint/2010/main" xmlns="" val="420611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28</a:t>
            </a:fld>
            <a:endParaRPr lang="en-ZA">
              <a:solidFill>
                <a:prstClr val="black"/>
              </a:solidFill>
            </a:endParaRPr>
          </a:p>
        </p:txBody>
      </p:sp>
    </p:spTree>
    <p:extLst>
      <p:ext uri="{BB962C8B-B14F-4D97-AF65-F5344CB8AC3E}">
        <p14:creationId xmlns:p14="http://schemas.microsoft.com/office/powerpoint/2010/main" xmlns="" val="122122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37</a:t>
            </a:fld>
            <a:endParaRPr lang="en-ZA"/>
          </a:p>
        </p:txBody>
      </p:sp>
    </p:spTree>
    <p:extLst>
      <p:ext uri="{BB962C8B-B14F-4D97-AF65-F5344CB8AC3E}">
        <p14:creationId xmlns:p14="http://schemas.microsoft.com/office/powerpoint/2010/main" xmlns="" val="50401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74" indent="-285721" eaLnBrk="0" hangingPunct="0">
              <a:spcBef>
                <a:spcPct val="30000"/>
              </a:spcBef>
              <a:defRPr sz="1200">
                <a:solidFill>
                  <a:schemeClr val="tx1"/>
                </a:solidFill>
                <a:latin typeface="Calibri" pitchFamily="34" charset="0"/>
              </a:defRPr>
            </a:lvl2pPr>
            <a:lvl3pPr marL="1144471" indent="-228576" eaLnBrk="0" hangingPunct="0">
              <a:spcBef>
                <a:spcPct val="30000"/>
              </a:spcBef>
              <a:defRPr sz="1200">
                <a:solidFill>
                  <a:schemeClr val="tx1"/>
                </a:solidFill>
                <a:latin typeface="Calibri" pitchFamily="34" charset="0"/>
              </a:defRPr>
            </a:lvl3pPr>
            <a:lvl4pPr marL="1601624" indent="-228576" eaLnBrk="0" hangingPunct="0">
              <a:spcBef>
                <a:spcPct val="30000"/>
              </a:spcBef>
              <a:defRPr sz="1200">
                <a:solidFill>
                  <a:schemeClr val="tx1"/>
                </a:solidFill>
                <a:latin typeface="Calibri" pitchFamily="34" charset="0"/>
              </a:defRPr>
            </a:lvl4pPr>
            <a:lvl5pPr marL="2058778" indent="-228576" eaLnBrk="0" hangingPunct="0">
              <a:spcBef>
                <a:spcPct val="30000"/>
              </a:spcBef>
              <a:defRPr sz="1200">
                <a:solidFill>
                  <a:schemeClr val="tx1"/>
                </a:solidFill>
                <a:latin typeface="Calibri" pitchFamily="34" charset="0"/>
              </a:defRPr>
            </a:lvl5pPr>
            <a:lvl6pPr marL="2515930" indent="-228576" defTabSz="457153" eaLnBrk="0" fontAlgn="base" hangingPunct="0">
              <a:spcBef>
                <a:spcPct val="30000"/>
              </a:spcBef>
              <a:spcAft>
                <a:spcPct val="0"/>
              </a:spcAft>
              <a:defRPr sz="1200">
                <a:solidFill>
                  <a:schemeClr val="tx1"/>
                </a:solidFill>
                <a:latin typeface="Calibri" pitchFamily="34" charset="0"/>
              </a:defRPr>
            </a:lvl6pPr>
            <a:lvl7pPr marL="2973084" indent="-228576" defTabSz="457153" eaLnBrk="0" fontAlgn="base" hangingPunct="0">
              <a:spcBef>
                <a:spcPct val="30000"/>
              </a:spcBef>
              <a:spcAft>
                <a:spcPct val="0"/>
              </a:spcAft>
              <a:defRPr sz="1200">
                <a:solidFill>
                  <a:schemeClr val="tx1"/>
                </a:solidFill>
                <a:latin typeface="Calibri" pitchFamily="34" charset="0"/>
              </a:defRPr>
            </a:lvl7pPr>
            <a:lvl8pPr marL="3430237" indent="-228576" defTabSz="457153" eaLnBrk="0" fontAlgn="base" hangingPunct="0">
              <a:spcBef>
                <a:spcPct val="30000"/>
              </a:spcBef>
              <a:spcAft>
                <a:spcPct val="0"/>
              </a:spcAft>
              <a:defRPr sz="1200">
                <a:solidFill>
                  <a:schemeClr val="tx1"/>
                </a:solidFill>
                <a:latin typeface="Calibri" pitchFamily="34" charset="0"/>
              </a:defRPr>
            </a:lvl8pPr>
            <a:lvl9pPr marL="3887390" indent="-228576" defTabSz="4571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24073D-BD60-4B84-81FE-61C0163D192A}" type="slidenum">
              <a:rPr lang="en-ZA" altLang="en-US" smtClean="0">
                <a:latin typeface="Arial" pitchFamily="34" charset="0"/>
              </a:rPr>
              <a:pPr eaLnBrk="1" hangingPunct="1">
                <a:spcBef>
                  <a:spcPct val="0"/>
                </a:spcBef>
              </a:pPr>
              <a:t>77</a:t>
            </a:fld>
            <a:endParaRPr lang="en-ZA" altLang="en-US" dirty="0" smtClean="0">
              <a:latin typeface="Arial" pitchFamily="34" charset="0"/>
            </a:endParaRPr>
          </a:p>
        </p:txBody>
      </p:sp>
    </p:spTree>
    <p:extLst>
      <p:ext uri="{BB962C8B-B14F-4D97-AF65-F5344CB8AC3E}">
        <p14:creationId xmlns:p14="http://schemas.microsoft.com/office/powerpoint/2010/main" xmlns="" val="298227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153">
              <a:defRPr sz="1200">
                <a:solidFill>
                  <a:schemeClr val="tx1"/>
                </a:solidFill>
                <a:latin typeface="Calibri" pitchFamily="34" charset="0"/>
              </a:defRPr>
            </a:lvl1pPr>
            <a:lvl2pPr marL="742874" indent="-285721" defTabSz="457153">
              <a:defRPr sz="1200">
                <a:solidFill>
                  <a:schemeClr val="tx1"/>
                </a:solidFill>
                <a:latin typeface="Calibri" pitchFamily="34" charset="0"/>
              </a:defRPr>
            </a:lvl2pPr>
            <a:lvl3pPr marL="1144471" indent="-228576" defTabSz="457153">
              <a:defRPr sz="1200">
                <a:solidFill>
                  <a:schemeClr val="tx1"/>
                </a:solidFill>
                <a:latin typeface="Calibri" pitchFamily="34" charset="0"/>
              </a:defRPr>
            </a:lvl3pPr>
            <a:lvl4pPr marL="1601624" indent="-228576" defTabSz="457153">
              <a:defRPr sz="1200">
                <a:solidFill>
                  <a:schemeClr val="tx1"/>
                </a:solidFill>
                <a:latin typeface="Calibri" pitchFamily="34" charset="0"/>
              </a:defRPr>
            </a:lvl4pPr>
            <a:lvl5pPr marL="2058778" indent="-228576" defTabSz="457153">
              <a:defRPr sz="1200">
                <a:solidFill>
                  <a:schemeClr val="tx1"/>
                </a:solidFill>
                <a:latin typeface="Calibri" pitchFamily="34" charset="0"/>
              </a:defRPr>
            </a:lvl5pPr>
            <a:lvl6pPr marL="2515930" indent="-228576" defTabSz="457153" eaLnBrk="0" fontAlgn="base" hangingPunct="0">
              <a:spcBef>
                <a:spcPct val="30000"/>
              </a:spcBef>
              <a:spcAft>
                <a:spcPct val="0"/>
              </a:spcAft>
              <a:defRPr sz="1200">
                <a:solidFill>
                  <a:schemeClr val="tx1"/>
                </a:solidFill>
                <a:latin typeface="Calibri" pitchFamily="34" charset="0"/>
              </a:defRPr>
            </a:lvl6pPr>
            <a:lvl7pPr marL="2973084" indent="-228576" defTabSz="457153" eaLnBrk="0" fontAlgn="base" hangingPunct="0">
              <a:spcBef>
                <a:spcPct val="30000"/>
              </a:spcBef>
              <a:spcAft>
                <a:spcPct val="0"/>
              </a:spcAft>
              <a:defRPr sz="1200">
                <a:solidFill>
                  <a:schemeClr val="tx1"/>
                </a:solidFill>
                <a:latin typeface="Calibri" pitchFamily="34" charset="0"/>
              </a:defRPr>
            </a:lvl7pPr>
            <a:lvl8pPr marL="3430237" indent="-228576" defTabSz="457153" eaLnBrk="0" fontAlgn="base" hangingPunct="0">
              <a:spcBef>
                <a:spcPct val="30000"/>
              </a:spcBef>
              <a:spcAft>
                <a:spcPct val="0"/>
              </a:spcAft>
              <a:defRPr sz="1200">
                <a:solidFill>
                  <a:schemeClr val="tx1"/>
                </a:solidFill>
                <a:latin typeface="Calibri" pitchFamily="34" charset="0"/>
              </a:defRPr>
            </a:lvl8pPr>
            <a:lvl9pPr marL="3887390" indent="-228576" defTabSz="457153" eaLnBrk="0" fontAlgn="base" hangingPunct="0">
              <a:spcBef>
                <a:spcPct val="30000"/>
              </a:spcBef>
              <a:spcAft>
                <a:spcPct val="0"/>
              </a:spcAft>
              <a:defRPr sz="1200">
                <a:solidFill>
                  <a:schemeClr val="tx1"/>
                </a:solidFill>
                <a:latin typeface="Calibri" pitchFamily="34" charset="0"/>
              </a:defRPr>
            </a:lvl9pPr>
          </a:lstStyle>
          <a:p>
            <a:pPr>
              <a:defRPr/>
            </a:pPr>
            <a:fld id="{2F0C16E6-6D22-4D5C-9DA8-87429B0B6A50}" type="slidenum">
              <a:rPr lang="en-ZA" altLang="en-US" smtClean="0">
                <a:latin typeface="Arial" pitchFamily="34" charset="0"/>
                <a:ea typeface="MS PGothic" pitchFamily="34" charset="-128"/>
              </a:rPr>
              <a:pPr>
                <a:defRPr/>
              </a:pPr>
              <a:t>78</a:t>
            </a:fld>
            <a:endParaRPr lang="en-ZA" altLang="en-US" smtClean="0">
              <a:latin typeface="Arial" pitchFamily="34" charset="0"/>
              <a:ea typeface="MS PGothic" pitchFamily="34" charset="-128"/>
            </a:endParaRPr>
          </a:p>
        </p:txBody>
      </p:sp>
    </p:spTree>
    <p:extLst>
      <p:ext uri="{BB962C8B-B14F-4D97-AF65-F5344CB8AC3E}">
        <p14:creationId xmlns:p14="http://schemas.microsoft.com/office/powerpoint/2010/main" xmlns="" val="335070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E90FD2-9C9E-4EBE-9A20-C542C57289B3}"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F9AEB-5B7C-497E-8483-C822F69271EE}"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E907AE-576C-42F0-895D-37D0B0B51DF7}"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0CA96CD-E868-446F-979F-9F208F580E5A}"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6894B95A-E499-4B80-BE55-F6A5A4BDFAB8}"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2FD1CF68-B4D2-4E0E-B86F-0B7FE88C40EA}"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8517AE78-2622-4CC2-BBA2-1279E0F75E11}"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6280D5EC-6160-4318-A6F4-926CFAD7B95F}"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B480F0-67EA-4B4A-99CA-04E4196F0140}"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DC3068-379B-458D-A7B0-9929E38E270B}"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9170E3D-4934-43FA-8DF0-D9C84DAE2D79}"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297D60-077C-44EE-B845-35888234F91A}"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15E978B5-9A6E-44B2-8BBE-3F5CCB941EB9}"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9F3994F-53E0-47A6-91E3-DBFD8856A45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48D86B8F-0A6F-4667-AE73-CA04F7E1C2C5}"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423622591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15470603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348852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191815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32515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591689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802613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583DBE-CC2B-420F-86A0-07E88C97ADEF}" type="datetime1">
              <a:rPr lang="en-US" smtClean="0"/>
              <a:pPr>
                <a:defRPr/>
              </a:pPr>
              <a:t>2/14/2019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23618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5434897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175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808178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D4952-7E48-4F7E-A248-C925600A63C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76141025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990E68-D596-4D91-8B66-D17DFC97F83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84583359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B3EA563-B719-43C4-BABF-16179E097EE5}"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2502789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2C6D7FB-F10A-4AF1-AE55-C6A7BCEE567C}"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95601386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E78948E-7AB6-43EB-A289-2D28D4809DBB}"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9356268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4F6CB6E-D3E2-465C-9A9E-C0E2E818642C}"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13815332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C5C6C0-1BF8-47FE-BBB9-C5FE26481159}" type="datetime1">
              <a:rPr lang="en-US" smtClean="0"/>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C57733-2BD6-40D7-B2BF-CAFCC826A8B3}"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333991651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8D9544C-529B-4768-A436-F558DD658BE8}"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49622008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078FF2D-6784-49B2-988B-41C90494B263}"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42864951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3F349A4-9B01-4F88-B1A0-04B1C2A20972}"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154427515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98E934-D46B-4331-AAFF-7FBF52BA3929}"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003971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D4952-7E48-4F7E-A248-C925600A63C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1780496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990E68-D596-4D91-8B66-D17DFC97F83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08546751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B3EA563-B719-43C4-BABF-16179E097EE5}"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5205086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2C6D7FB-F10A-4AF1-AE55-C6A7BCEE567C}"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58221607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E78948E-7AB6-43EB-A289-2D28D4809DBB}"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371671053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9196B0-C94B-4250-AB93-81419E8AF4B1}" type="datetime1">
              <a:rPr lang="en-US" smtClean="0"/>
              <a:pPr>
                <a:defRPr/>
              </a:pPr>
              <a:t>2/14/2019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4F6CB6E-D3E2-465C-9A9E-C0E2E818642C}"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425510344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C57733-2BD6-40D7-B2BF-CAFCC826A8B3}"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491653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8D9544C-529B-4768-A436-F558DD658BE8}"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32207027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078FF2D-6784-49B2-988B-41C90494B263}"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8620473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3F349A4-9B01-4F88-B1A0-04B1C2A20972}"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108805419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98E934-D46B-4331-AAFF-7FBF52BA3929}"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33092973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D4952-7E48-4F7E-A248-C925600A63C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70235983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990E68-D596-4D91-8B66-D17DFC97F83B}"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4585803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B3EA563-B719-43C4-BABF-16179E097EE5}"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53946689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2C6D7FB-F10A-4AF1-AE55-C6A7BCEE567C}"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228804821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A02D85-1098-4F0A-80EA-2784688EE5FD}" type="datetime1">
              <a:rPr lang="en-US" smtClean="0"/>
              <a:pPr>
                <a:defRPr/>
              </a:pPr>
              <a:t>2/14/2019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E78948E-7AB6-43EB-A289-2D28D4809DBB}" type="datetime1">
              <a:rPr lang="en-US" smtClean="0"/>
              <a:pPr/>
              <a:t>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81147552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4F6CB6E-D3E2-465C-9A9E-C0E2E818642C}" type="datetime1">
              <a:rPr lang="en-US" smtClean="0"/>
              <a:pPr/>
              <a:t>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380504935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C57733-2BD6-40D7-B2BF-CAFCC826A8B3}" type="datetime1">
              <a:rPr lang="en-US" smtClean="0"/>
              <a:pPr/>
              <a:t>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366089148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68D9544C-529B-4768-A436-F558DD658BE8}"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86687124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078FF2D-6784-49B2-988B-41C90494B263}" type="datetime1">
              <a:rPr lang="en-US" smtClean="0"/>
              <a:pPr/>
              <a:t>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357680686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3F349A4-9B01-4F88-B1A0-04B1C2A20972}"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356641365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098E934-D46B-4331-AAFF-7FBF52BA3929}" type="datetime1">
              <a:rPr lang="en-US" smtClean="0"/>
              <a:pPr/>
              <a:t>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359568352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09F6E3-3043-4A56-A18D-D9CF6AD0D610}" type="datetime1">
              <a:rPr lang="en-US" smtClean="0"/>
              <a:pPr>
                <a:defRPr/>
              </a:pPr>
              <a:t>2/14/2019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1E6BDD-E2DC-4594-A39C-5D1FC43C08B3}" type="datetime1">
              <a:rPr lang="en-US" smtClean="0"/>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5A23BA-8B63-4F78-AE71-7A6C474939F1}" type="datetime1">
              <a:rPr lang="en-US" smtClean="0"/>
              <a:pPr>
                <a:defRPr/>
              </a:pPr>
              <a:t>2/14/2019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D4A2AD7B-D464-41B1-9C6F-FE6A8EAA43EA}" type="datetime1">
              <a:rPr lang="en-US" smtClean="0"/>
              <a:pPr defTabSz="457200" fontAlgn="base">
                <a:spcBef>
                  <a:spcPct val="0"/>
                </a:spcBef>
                <a:spcAft>
                  <a:spcPct val="0"/>
                </a:spcAft>
                <a:defRPr/>
              </a:pPr>
              <a:t>2/14/2019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814BE6E-31B2-4394-951C-51110D62C7AA}" type="datetime1">
              <a:rPr lang="en-US" smtClean="0">
                <a:ea typeface="ＭＳ Ｐゴシック" pitchFamily="-111" charset="-128"/>
              </a:rPr>
              <a:pPr defTabSz="457200" fontAlgn="base">
                <a:spcBef>
                  <a:spcPct val="0"/>
                </a:spcBef>
                <a:spcAft>
                  <a:spcPct val="0"/>
                </a:spcAft>
              </a:pPr>
              <a:t>2/14/2019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2/14/2019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434460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57B6FC8-6ADC-4970-B16B-D9D91695A608}" type="datetime1">
              <a:rPr lang="en-US" smtClean="0">
                <a:ea typeface="ＭＳ Ｐゴシック" pitchFamily="-111" charset="-128"/>
              </a:rPr>
              <a:pPr defTabSz="457200" fontAlgn="base">
                <a:spcBef>
                  <a:spcPct val="0"/>
                </a:spcBef>
                <a:spcAft>
                  <a:spcPct val="0"/>
                </a:spcAft>
              </a:pPr>
              <a:t>2/14/2019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1245409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57B6FC8-6ADC-4970-B16B-D9D91695A608}" type="datetime1">
              <a:rPr lang="en-US" smtClean="0">
                <a:ea typeface="ＭＳ Ｐゴシック" pitchFamily="-111" charset="-128"/>
              </a:rPr>
              <a:pPr defTabSz="457200" fontAlgn="base">
                <a:spcBef>
                  <a:spcPct val="0"/>
                </a:spcBef>
                <a:spcAft>
                  <a:spcPct val="0"/>
                </a:spcAft>
              </a:pPr>
              <a:t>2/14/2019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11823701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B57B6FC8-6ADC-4970-B16B-D9D91695A608}" type="datetime1">
              <a:rPr lang="en-US" smtClean="0">
                <a:ea typeface="ＭＳ Ｐゴシック" pitchFamily="-111" charset="-128"/>
              </a:rPr>
              <a:pPr defTabSz="457200" fontAlgn="base">
                <a:spcBef>
                  <a:spcPct val="0"/>
                </a:spcBef>
                <a:spcAft>
                  <a:spcPct val="0"/>
                </a:spcAft>
              </a:pPr>
              <a:t>2/14/2019</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2972566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14.xml"/><Relationship Id="rId4" Type="http://schemas.openxmlformats.org/officeDocument/2006/relationships/chart" Target="../charts/char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7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683568" y="404664"/>
            <a:ext cx="7920880"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US" sz="3200" b="1" dirty="0" smtClean="0">
                <a:effectLst>
                  <a:outerShdw blurRad="38100" dist="38100" dir="2700000" algn="tl">
                    <a:srgbClr val="000000">
                      <a:alpha val="43137"/>
                    </a:srgbClr>
                  </a:outerShdw>
                </a:effectLst>
                <a:latin typeface="Arial" pitchFamily="34" charset="0"/>
                <a:ea typeface="+mn-ea"/>
                <a:cs typeface="Arial" pitchFamily="34" charset="0"/>
              </a:rPr>
              <a:t>DEPARTMENT OF LABOUR</a:t>
            </a:r>
          </a:p>
          <a:p>
            <a:pPr algn="ctr" fontAlgn="base">
              <a:spcBef>
                <a:spcPct val="0"/>
              </a:spcBef>
              <a:spcAft>
                <a:spcPct val="0"/>
              </a:spcAft>
            </a:pPr>
            <a:endParaRPr lang="en-US" sz="20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b="1" dirty="0" smtClean="0">
                <a:effectLst>
                  <a:outerShdw blurRad="38100" dist="38100" dir="2700000" algn="tl">
                    <a:srgbClr val="000000">
                      <a:alpha val="43137"/>
                    </a:srgbClr>
                  </a:outerShdw>
                </a:effectLst>
                <a:latin typeface="Arial" pitchFamily="34" charset="0"/>
                <a:ea typeface="+mn-ea"/>
                <a:cs typeface="Arial" pitchFamily="34" charset="0"/>
              </a:rPr>
              <a:t>QUARTER 2: IMPACT ANALYSIS  REPORT</a:t>
            </a:r>
          </a:p>
          <a:p>
            <a:pPr algn="ctr" fontAlgn="base">
              <a:spcBef>
                <a:spcPct val="0"/>
              </a:spcBef>
              <a:spcAft>
                <a:spcPct val="0"/>
              </a:spcAft>
            </a:pPr>
            <a:r>
              <a:rPr lang="en-US" sz="2000" b="1" dirty="0" smtClean="0">
                <a:effectLst>
                  <a:outerShdw blurRad="38100" dist="38100" dir="2700000" algn="tl">
                    <a:srgbClr val="000000">
                      <a:alpha val="43137"/>
                    </a:srgbClr>
                  </a:outerShdw>
                </a:effectLst>
                <a:latin typeface="Arial" pitchFamily="34" charset="0"/>
                <a:ea typeface="+mn-ea"/>
                <a:cs typeface="Arial" pitchFamily="34" charset="0"/>
              </a:rPr>
              <a:t>ANNUAL PERFORMANCE PLAN 2018/19</a:t>
            </a:r>
          </a:p>
          <a:p>
            <a:pPr algn="ctr" fontAlgn="base">
              <a:spcBef>
                <a:spcPct val="0"/>
              </a:spcBef>
              <a:spcAft>
                <a:spcPct val="0"/>
              </a:spcAft>
            </a:pPr>
            <a:endParaRPr lang="en-US" sz="1800" b="1" dirty="0" smtClean="0">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sz="2000" b="1" dirty="0" smtClean="0">
                <a:solidFill>
                  <a:srgbClr val="C00000"/>
                </a:solidFill>
                <a:effectLst>
                  <a:outerShdw blurRad="38100" dist="38100" dir="2700000" algn="tl">
                    <a:srgbClr val="000000">
                      <a:alpha val="43137"/>
                    </a:srgbClr>
                  </a:outerShdw>
                </a:effectLst>
                <a:latin typeface="Arial" pitchFamily="34" charset="0"/>
                <a:ea typeface="+mn-ea"/>
                <a:cs typeface="Arial" pitchFamily="34" charset="0"/>
              </a:rPr>
              <a:t>LABOUR PORTFOLIO COMMITTEE</a:t>
            </a:r>
            <a:endParaRPr lang="en-ZA" sz="2000" b="1" dirty="0">
              <a:solidFill>
                <a:srgbClr val="C0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3317" name="Subtitle 17"/>
          <p:cNvSpPr txBox="1">
            <a:spLocks/>
          </p:cNvSpPr>
          <p:nvPr/>
        </p:nvSpPr>
        <p:spPr bwMode="auto">
          <a:xfrm>
            <a:off x="4298648" y="2383631"/>
            <a:ext cx="463639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1800" b="1" dirty="0">
              <a:solidFill>
                <a:srgbClr val="404040"/>
              </a:solidFill>
              <a:latin typeface="Calibri"/>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56755"/>
            <a:ext cx="2088232" cy="88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17"/>
          <p:cNvSpPr txBox="1">
            <a:spLocks/>
          </p:cNvSpPr>
          <p:nvPr/>
        </p:nvSpPr>
        <p:spPr bwMode="auto">
          <a:xfrm>
            <a:off x="114300" y="2786063"/>
            <a:ext cx="1863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 typeface="Arial" pitchFamily="34" charset="0"/>
              <a:buNone/>
            </a:pPr>
            <a:r>
              <a:rPr lang="en-US" altLang="en-US" sz="1400" b="1" dirty="0" smtClean="0">
                <a:solidFill>
                  <a:srgbClr val="404040"/>
                </a:solidFill>
                <a:latin typeface="Arial Bold" pitchFamily="32" charset="0"/>
              </a:rPr>
              <a:t>12 February 2019</a:t>
            </a:r>
            <a:endParaRPr lang="en-US" altLang="en-US" sz="1400" b="1" dirty="0">
              <a:solidFill>
                <a:srgbClr val="404040"/>
              </a:solidFill>
              <a:latin typeface="Arial Bold" pitchFamily="32" charset="0"/>
            </a:endParaRPr>
          </a:p>
        </p:txBody>
      </p:sp>
    </p:spTree>
    <p:extLst>
      <p:ext uri="{BB962C8B-B14F-4D97-AF65-F5344CB8AC3E}">
        <p14:creationId xmlns:p14="http://schemas.microsoft.com/office/powerpoint/2010/main" xmlns="" val="228336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sz="2400" b="1" dirty="0" smtClean="0"/>
              <a:t>COMPARATIVE ANALYSIS OF DOL STRATEGIC OBJECTIVES FOR 2017/18 &amp; 2018/19 2</a:t>
            </a:r>
            <a:r>
              <a:rPr lang="en-ZA" sz="2400" b="1" baseline="30000" dirty="0" smtClean="0"/>
              <a:t>ND</a:t>
            </a:r>
            <a:r>
              <a:rPr lang="en-ZA" sz="2400" b="1" dirty="0" smtClean="0"/>
              <a:t> QUARTER</a:t>
            </a:r>
            <a:endParaRPr lang="en-ZA" sz="2400" b="1" dirty="0"/>
          </a:p>
        </p:txBody>
      </p:sp>
      <p:sp>
        <p:nvSpPr>
          <p:cNvPr id="3" name="Content Placeholder 2"/>
          <p:cNvSpPr>
            <a:spLocks noGrp="1"/>
          </p:cNvSpPr>
          <p:nvPr>
            <p:ph idx="1"/>
          </p:nvPr>
        </p:nvSpPr>
        <p:spPr>
          <a:xfrm>
            <a:off x="251520" y="1340768"/>
            <a:ext cx="8640960" cy="5256584"/>
          </a:xfrm>
        </p:spPr>
        <p:txBody>
          <a:bodyPr/>
          <a:lstStyle/>
          <a:p>
            <a:pPr>
              <a:lnSpc>
                <a:spcPct val="150000"/>
              </a:lnSpc>
              <a:buFont typeface="Wingdings" panose="05000000000000000000" pitchFamily="2" charset="2"/>
              <a:buChar char="q"/>
            </a:pPr>
            <a:r>
              <a:rPr lang="en-ZA" sz="1800" dirty="0" smtClean="0"/>
              <a:t>During 2018/19 quarter 2,  DoL achieved 80% of its targets linked to the Strategic Objectives (SO) were reached. </a:t>
            </a:r>
          </a:p>
          <a:p>
            <a:pPr>
              <a:lnSpc>
                <a:spcPct val="150000"/>
              </a:lnSpc>
              <a:buFont typeface="Wingdings" panose="05000000000000000000" pitchFamily="2" charset="2"/>
              <a:buChar char="q"/>
            </a:pPr>
            <a:r>
              <a:rPr lang="en-ZA" sz="1800" dirty="0" smtClean="0"/>
              <a:t>During quarter 2 of 2017/18, the </a:t>
            </a:r>
            <a:r>
              <a:rPr lang="en-ZA" sz="1800" dirty="0" err="1" smtClean="0"/>
              <a:t>DoL</a:t>
            </a:r>
            <a:r>
              <a:rPr lang="en-ZA" sz="1800" dirty="0" smtClean="0"/>
              <a:t> achieved 56% of its targets linked to the SO.</a:t>
            </a:r>
          </a:p>
          <a:p>
            <a:pPr>
              <a:lnSpc>
                <a:spcPct val="150000"/>
              </a:lnSpc>
              <a:buFont typeface="Wingdings" panose="05000000000000000000" pitchFamily="2" charset="2"/>
              <a:buChar char="q"/>
            </a:pPr>
            <a:r>
              <a:rPr lang="en-ZA" sz="1800" dirty="0" smtClean="0"/>
              <a:t>Overall, the DoL performance for quarter 2 of 2018/19 stood at 80% as compared to 56% performance in 2017/18 for quarter 2. </a:t>
            </a:r>
          </a:p>
          <a:p>
            <a:pPr>
              <a:lnSpc>
                <a:spcPct val="150000"/>
              </a:lnSpc>
              <a:buFont typeface="Wingdings" panose="05000000000000000000" pitchFamily="2" charset="2"/>
              <a:buChar char="q"/>
            </a:pPr>
            <a:r>
              <a:rPr lang="en-ZA" sz="1800" dirty="0" smtClean="0"/>
              <a:t>Inspection services per province indicate an improvement in performance for quarter 2 of 2018/19</a:t>
            </a:r>
          </a:p>
          <a:p>
            <a:pPr>
              <a:lnSpc>
                <a:spcPct val="150000"/>
              </a:lnSpc>
              <a:buFont typeface="Wingdings" panose="05000000000000000000" pitchFamily="2" charset="2"/>
              <a:buChar char="q"/>
            </a:pPr>
            <a:r>
              <a:rPr lang="en-ZA" sz="1800" dirty="0" smtClean="0"/>
              <a:t>PES per province demonstrated good performance in 2017/18 quarter 2, compared to 2018/19 quarter 2.</a:t>
            </a:r>
          </a:p>
          <a:p>
            <a:pPr>
              <a:lnSpc>
                <a:spcPct val="150000"/>
              </a:lnSpc>
            </a:pPr>
            <a:r>
              <a:rPr lang="en-ZA" sz="1800" dirty="0" smtClean="0"/>
              <a:t>Some of the provinces could not meet PES targets in 2018/19 as they did in 2017/18 due to increased targets.</a:t>
            </a:r>
          </a:p>
          <a:p>
            <a:pPr>
              <a:lnSpc>
                <a:spcPct val="150000"/>
              </a:lnSpc>
            </a:pPr>
            <a:endParaRPr lang="en-ZA" sz="1800" dirty="0" smtClean="0"/>
          </a:p>
          <a:p>
            <a:pPr>
              <a:lnSpc>
                <a:spcPct val="150000"/>
              </a:lnSpc>
            </a:pPr>
            <a:endParaRPr lang="en-ZA" sz="1800" dirty="0" smtClean="0"/>
          </a:p>
          <a:p>
            <a:pPr>
              <a:lnSpc>
                <a:spcPct val="150000"/>
              </a:lnSpc>
            </a:pPr>
            <a:endParaRPr lang="en-ZA" sz="1800" dirty="0" smtClean="0"/>
          </a:p>
          <a:p>
            <a:pPr lvl="1">
              <a:lnSpc>
                <a:spcPct val="150000"/>
              </a:lnSpc>
            </a:pPr>
            <a:endParaRPr lang="en-US" sz="1400" dirty="0">
              <a:ea typeface="Times New Roman"/>
            </a:endParaRPr>
          </a:p>
          <a:p>
            <a:pPr lvl="1">
              <a:lnSpc>
                <a:spcPct val="150000"/>
              </a:lnSpc>
            </a:pPr>
            <a:endParaRPr lang="en-ZA" sz="1400" dirty="0" smtClean="0"/>
          </a:p>
          <a:p>
            <a:endParaRPr lang="en-ZA" sz="2000" dirty="0"/>
          </a:p>
        </p:txBody>
      </p:sp>
      <p:sp>
        <p:nvSpPr>
          <p:cNvPr id="4" name="Slide Number Placeholder 3"/>
          <p:cNvSpPr>
            <a:spLocks noGrp="1"/>
          </p:cNvSpPr>
          <p:nvPr>
            <p:ph type="sldNum" sz="quarter" idx="12"/>
          </p:nvPr>
        </p:nvSpPr>
        <p:spPr>
          <a:xfrm>
            <a:off x="6660232" y="6381328"/>
            <a:ext cx="2133600" cy="365125"/>
          </a:xfrm>
        </p:spPr>
        <p:txBody>
          <a:bodyPr/>
          <a:lstStyle/>
          <a:p>
            <a:fld id="{96CA8298-9D91-4CF9-AB6A-504DBB769D5D}" type="slidenum">
              <a:rPr lang="en-US" smtClean="0"/>
              <a:pPr/>
              <a:t>10</a:t>
            </a:fld>
            <a:endParaRPr lang="en-US" dirty="0"/>
          </a:p>
        </p:txBody>
      </p:sp>
    </p:spTree>
    <p:extLst>
      <p:ext uri="{BB962C8B-B14F-4D97-AF65-F5344CB8AC3E}">
        <p14:creationId xmlns:p14="http://schemas.microsoft.com/office/powerpoint/2010/main" xmlns="" val="34028501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97070" y="2780928"/>
            <a:ext cx="7735369" cy="1569660"/>
          </a:xfrm>
          <a:prstGeom prst="rect">
            <a:avLst/>
          </a:prstGeom>
        </p:spPr>
        <p:txBody>
          <a:bodyPr wrap="square">
            <a:spAutoFit/>
          </a:bodyPr>
          <a:lstStyle/>
          <a:p>
            <a:pPr algn="ctr"/>
            <a:r>
              <a:rPr lang="en-ZA" sz="3200" b="1" dirty="0" smtClean="0"/>
              <a:t>PROGRAMME 1: ADMINISTRATION</a:t>
            </a:r>
          </a:p>
          <a:p>
            <a:pPr algn="ctr"/>
            <a:endParaRPr lang="en-ZA" sz="3200" b="1" dirty="0" smtClean="0"/>
          </a:p>
          <a:p>
            <a:pPr algn="ctr"/>
            <a:r>
              <a:rPr lang="en-ZA" sz="3200" b="1" dirty="0" smtClean="0">
                <a:solidFill>
                  <a:srgbClr val="C00000"/>
                </a:solidFill>
              </a:rPr>
              <a:t>QUARTER 2: PERFORMANCE: 2018/19</a:t>
            </a:r>
            <a:endParaRPr lang="en-ZA" sz="3200" b="1" dirty="0">
              <a:solidFill>
                <a:srgbClr val="C00000"/>
              </a:solidFill>
            </a:endParaRPr>
          </a:p>
        </p:txBody>
      </p:sp>
      <p:sp>
        <p:nvSpPr>
          <p:cNvPr id="4"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11</a:t>
            </a:fld>
            <a:endParaRPr lang="en-US" altLang="en-US" sz="1200" dirty="0" smtClean="0">
              <a:solidFill>
                <a:srgbClr val="898989"/>
              </a:solidFill>
            </a:endParaRPr>
          </a:p>
        </p:txBody>
      </p:sp>
    </p:spTree>
    <p:extLst>
      <p:ext uri="{BB962C8B-B14F-4D97-AF65-F5344CB8AC3E}">
        <p14:creationId xmlns:p14="http://schemas.microsoft.com/office/powerpoint/2010/main" xmlns="" val="41555554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defRPr/>
            </a:pPr>
            <a:r>
              <a:rPr lang="en-US" altLang="en-US" sz="2400" b="1" dirty="0" smtClean="0">
                <a:latin typeface="+mj-lt"/>
              </a:rPr>
              <a:t>CD: COMMUNICATION ACTIVITIES</a:t>
            </a:r>
          </a:p>
        </p:txBody>
      </p:sp>
      <p:graphicFrame>
        <p:nvGraphicFramePr>
          <p:cNvPr id="2" name="Table 1"/>
          <p:cNvGraphicFramePr>
            <a:graphicFrameLocks noGrp="1"/>
          </p:cNvGraphicFramePr>
          <p:nvPr>
            <p:extLst>
              <p:ext uri="{D42A27DB-BD31-4B8C-83A1-F6EECF244321}">
                <p14:modId xmlns:p14="http://schemas.microsoft.com/office/powerpoint/2010/main" xmlns="" val="1271744979"/>
              </p:ext>
            </p:extLst>
          </p:nvPr>
        </p:nvGraphicFramePr>
        <p:xfrm>
          <a:off x="251520" y="1336014"/>
          <a:ext cx="8640960" cy="5261338"/>
        </p:xfrm>
        <a:graphic>
          <a:graphicData uri="http://schemas.openxmlformats.org/drawingml/2006/table">
            <a:tbl>
              <a:tblPr firstRow="1" bandRow="1">
                <a:tableStyleId>{5C22544A-7EE6-4342-B048-85BDC9FD1C3A}</a:tableStyleId>
              </a:tblPr>
              <a:tblGrid>
                <a:gridCol w="2902050">
                  <a:extLst>
                    <a:ext uri="{9D8B030D-6E8A-4147-A177-3AD203B41FA5}">
                      <a16:colId xmlns:a16="http://schemas.microsoft.com/office/drawing/2014/main" xmlns="" val="20000"/>
                    </a:ext>
                  </a:extLst>
                </a:gridCol>
                <a:gridCol w="1490626">
                  <a:extLst>
                    <a:ext uri="{9D8B030D-6E8A-4147-A177-3AD203B41FA5}">
                      <a16:colId xmlns:a16="http://schemas.microsoft.com/office/drawing/2014/main" xmlns="" val="20001"/>
                    </a:ext>
                  </a:extLst>
                </a:gridCol>
                <a:gridCol w="4248284">
                  <a:extLst>
                    <a:ext uri="{9D8B030D-6E8A-4147-A177-3AD203B41FA5}">
                      <a16:colId xmlns:a16="http://schemas.microsoft.com/office/drawing/2014/main" xmlns="" val="20002"/>
                    </a:ext>
                  </a:extLst>
                </a:gridCol>
              </a:tblGrid>
              <a:tr h="442241">
                <a:tc>
                  <a:txBody>
                    <a:bodyPr/>
                    <a:lstStyle/>
                    <a:p>
                      <a:r>
                        <a:rPr lang="en-ZA" sz="1800" dirty="0" smtClean="0"/>
                        <a:t>Type of activity:</a:t>
                      </a:r>
                      <a:endParaRPr lang="en-ZA" sz="1800" dirty="0"/>
                    </a:p>
                  </a:txBody>
                  <a:tcPr marL="91437" marR="91437" marT="45712" marB="45712"/>
                </a:tc>
                <a:tc>
                  <a:txBody>
                    <a:bodyPr/>
                    <a:lstStyle/>
                    <a:p>
                      <a:pPr algn="ctr"/>
                      <a:r>
                        <a:rPr lang="en-ZA" sz="1800" dirty="0" smtClean="0"/>
                        <a:t>Number:</a:t>
                      </a:r>
                      <a:endParaRPr lang="en-ZA" sz="1800" dirty="0"/>
                    </a:p>
                  </a:txBody>
                  <a:tcPr marL="91437" marR="91437" marT="45712" marB="45712"/>
                </a:tc>
                <a:tc>
                  <a:txBody>
                    <a:bodyPr/>
                    <a:lstStyle/>
                    <a:p>
                      <a:pPr algn="ctr"/>
                      <a:r>
                        <a:rPr lang="en-ZA" sz="1800" dirty="0" smtClean="0"/>
                        <a:t>Topics: </a:t>
                      </a:r>
                      <a:endParaRPr lang="en-ZA" sz="1800" dirty="0"/>
                    </a:p>
                  </a:txBody>
                  <a:tcPr marL="91437" marR="91437" marT="45712" marB="45712"/>
                </a:tc>
                <a:extLst>
                  <a:ext uri="{0D108BD9-81ED-4DB2-BD59-A6C34878D82A}">
                    <a16:rowId xmlns:a16="http://schemas.microsoft.com/office/drawing/2014/main" xmlns="" val="10000"/>
                  </a:ext>
                </a:extLst>
              </a:tr>
              <a:tr h="581301">
                <a:tc>
                  <a:txBody>
                    <a:bodyPr/>
                    <a:lstStyle/>
                    <a:p>
                      <a:r>
                        <a:rPr lang="en-ZA" sz="1800" dirty="0" smtClean="0"/>
                        <a:t>Media Production</a:t>
                      </a:r>
                      <a:endParaRPr lang="en-ZA" sz="1800" dirty="0"/>
                    </a:p>
                  </a:txBody>
                  <a:tcPr marL="91437" marR="91437" marT="45712" marB="45712"/>
                </a:tc>
                <a:tc>
                  <a:txBody>
                    <a:bodyPr/>
                    <a:lstStyle/>
                    <a:p>
                      <a:pPr algn="ctr"/>
                      <a:r>
                        <a:rPr lang="en-ZA" sz="1800" dirty="0" smtClean="0">
                          <a:solidFill>
                            <a:schemeClr val="tx1"/>
                          </a:solidFill>
                        </a:rPr>
                        <a:t>124</a:t>
                      </a:r>
                      <a:endParaRPr lang="en-ZA" sz="1800" dirty="0">
                        <a:solidFill>
                          <a:schemeClr val="tx1"/>
                        </a:solidFill>
                      </a:endParaRPr>
                    </a:p>
                  </a:txBody>
                  <a:tcPr marL="91437" marR="91437" marT="45712" marB="45712"/>
                </a:tc>
                <a:tc>
                  <a:txBody>
                    <a:bodyPr/>
                    <a:lstStyle/>
                    <a:p>
                      <a:r>
                        <a:rPr lang="en-ZA" sz="1800" dirty="0" smtClean="0">
                          <a:solidFill>
                            <a:schemeClr val="tx1"/>
                          </a:solidFill>
                        </a:rPr>
                        <a:t>Publications</a:t>
                      </a:r>
                      <a:r>
                        <a:rPr lang="en-ZA" sz="1800" baseline="0" dirty="0" smtClean="0">
                          <a:solidFill>
                            <a:schemeClr val="tx1"/>
                          </a:solidFill>
                        </a:rPr>
                        <a:t> produced</a:t>
                      </a:r>
                      <a:endParaRPr lang="en-ZA" sz="1800" dirty="0">
                        <a:solidFill>
                          <a:schemeClr val="tx1"/>
                        </a:solidFill>
                      </a:endParaRPr>
                    </a:p>
                  </a:txBody>
                  <a:tcPr marL="91437" marR="91437" marT="45712" marB="45712"/>
                </a:tc>
                <a:extLst>
                  <a:ext uri="{0D108BD9-81ED-4DB2-BD59-A6C34878D82A}">
                    <a16:rowId xmlns:a16="http://schemas.microsoft.com/office/drawing/2014/main" xmlns="" val="10001"/>
                  </a:ext>
                </a:extLst>
              </a:tr>
              <a:tr h="830436">
                <a:tc>
                  <a:txBody>
                    <a:bodyPr/>
                    <a:lstStyle/>
                    <a:p>
                      <a:r>
                        <a:rPr lang="en-ZA" sz="1800" dirty="0" smtClean="0"/>
                        <a:t>Electronic</a:t>
                      </a:r>
                      <a:endParaRPr lang="en-ZA" sz="1800" dirty="0"/>
                    </a:p>
                  </a:txBody>
                  <a:tcPr marL="91437" marR="91437" marT="45712" marB="45712"/>
                </a:tc>
                <a:tc>
                  <a:txBody>
                    <a:bodyPr/>
                    <a:lstStyle/>
                    <a:p>
                      <a:pPr algn="ctr"/>
                      <a:r>
                        <a:rPr lang="en-ZA" sz="1800" dirty="0" smtClean="0">
                          <a:solidFill>
                            <a:schemeClr val="tx1"/>
                          </a:solidFill>
                        </a:rPr>
                        <a:t>1682</a:t>
                      </a:r>
                      <a:endParaRPr lang="en-ZA" sz="1800" dirty="0">
                        <a:solidFill>
                          <a:schemeClr val="tx1"/>
                        </a:solidFill>
                      </a:endParaRPr>
                    </a:p>
                  </a:txBody>
                  <a:tcPr marL="91437" marR="91437" marT="45712" marB="45712"/>
                </a:tc>
                <a:tc>
                  <a:txBody>
                    <a:bodyPr/>
                    <a:lstStyle/>
                    <a:p>
                      <a:r>
                        <a:rPr lang="en-ZA" sz="1800" dirty="0" smtClean="0">
                          <a:solidFill>
                            <a:schemeClr val="tx1"/>
                          </a:solidFill>
                        </a:rPr>
                        <a:t>Social media (facebook,Instagram,Twitter,Intranet and Internet)</a:t>
                      </a:r>
                      <a:endParaRPr lang="en-ZA" sz="1800" dirty="0">
                        <a:solidFill>
                          <a:schemeClr val="tx1"/>
                        </a:solidFill>
                      </a:endParaRPr>
                    </a:p>
                  </a:txBody>
                  <a:tcPr marL="91437" marR="91437" marT="45712" marB="45712"/>
                </a:tc>
                <a:extLst>
                  <a:ext uri="{0D108BD9-81ED-4DB2-BD59-A6C34878D82A}">
                    <a16:rowId xmlns:a16="http://schemas.microsoft.com/office/drawing/2014/main" xmlns="" val="10002"/>
                  </a:ext>
                </a:extLst>
              </a:tr>
              <a:tr h="830436">
                <a:tc>
                  <a:txBody>
                    <a:bodyPr/>
                    <a:lstStyle/>
                    <a:p>
                      <a:r>
                        <a:rPr lang="en-ZA" sz="1800" dirty="0" smtClean="0"/>
                        <a:t>Departmental events</a:t>
                      </a:r>
                      <a:r>
                        <a:rPr lang="en-ZA" sz="1800" baseline="0" dirty="0" smtClean="0"/>
                        <a:t> supported through Stakeholder relations</a:t>
                      </a:r>
                      <a:endParaRPr lang="en-ZA" sz="1800" dirty="0"/>
                    </a:p>
                  </a:txBody>
                  <a:tcPr marL="91437" marR="91437" marT="45712" marB="45712"/>
                </a:tc>
                <a:tc>
                  <a:txBody>
                    <a:bodyPr/>
                    <a:lstStyle/>
                    <a:p>
                      <a:pPr algn="ctr"/>
                      <a:r>
                        <a:rPr lang="en-ZA" sz="1800" dirty="0" smtClean="0">
                          <a:solidFill>
                            <a:schemeClr val="tx1"/>
                          </a:solidFill>
                        </a:rPr>
                        <a:t>6</a:t>
                      </a:r>
                      <a:endParaRPr lang="en-ZA" sz="1800" dirty="0">
                        <a:solidFill>
                          <a:schemeClr val="tx1"/>
                        </a:solidFill>
                      </a:endParaRPr>
                    </a:p>
                  </a:txBody>
                  <a:tcPr marL="91437" marR="91437" marT="45712" marB="45712"/>
                </a:tc>
                <a:tc>
                  <a:txBody>
                    <a:bodyPr/>
                    <a:lstStyle/>
                    <a:p>
                      <a:r>
                        <a:rPr lang="en-ZA" sz="1800" dirty="0" smtClean="0">
                          <a:solidFill>
                            <a:schemeClr val="tx1"/>
                          </a:solidFill>
                        </a:rPr>
                        <a:t>Branding, stakeholder engagement</a:t>
                      </a:r>
                      <a:endParaRPr lang="en-ZA" sz="1800" dirty="0">
                        <a:solidFill>
                          <a:schemeClr val="tx1"/>
                        </a:solidFill>
                      </a:endParaRPr>
                    </a:p>
                  </a:txBody>
                  <a:tcPr marL="91437" marR="91437" marT="45712" marB="45712"/>
                </a:tc>
                <a:extLst>
                  <a:ext uri="{0D108BD9-81ED-4DB2-BD59-A6C34878D82A}">
                    <a16:rowId xmlns:a16="http://schemas.microsoft.com/office/drawing/2014/main" xmlns="" val="10003"/>
                  </a:ext>
                </a:extLst>
              </a:tr>
              <a:tr h="442241">
                <a:tc>
                  <a:txBody>
                    <a:bodyPr/>
                    <a:lstStyle/>
                    <a:p>
                      <a:r>
                        <a:rPr lang="en-ZA" sz="1800" dirty="0" smtClean="0"/>
                        <a:t>Radio Interviews</a:t>
                      </a:r>
                      <a:endParaRPr lang="en-ZA" sz="1800" dirty="0"/>
                    </a:p>
                  </a:txBody>
                  <a:tcPr marL="91437" marR="91437" marT="45712" marB="45712"/>
                </a:tc>
                <a:tc>
                  <a:txBody>
                    <a:bodyPr/>
                    <a:lstStyle/>
                    <a:p>
                      <a:pPr algn="ctr"/>
                      <a:r>
                        <a:rPr lang="en-ZA" sz="1800" dirty="0" smtClean="0">
                          <a:solidFill>
                            <a:schemeClr val="tx1"/>
                          </a:solidFill>
                        </a:rPr>
                        <a:t>6</a:t>
                      </a:r>
                      <a:endParaRPr lang="en-ZA" sz="1800" dirty="0">
                        <a:solidFill>
                          <a:schemeClr val="tx1"/>
                        </a:solidFill>
                      </a:endParaRPr>
                    </a:p>
                  </a:txBody>
                  <a:tcPr marL="91437" marR="91437" marT="45712" marB="45712"/>
                </a:tc>
                <a:tc>
                  <a:txBody>
                    <a:bodyPr/>
                    <a:lstStyle/>
                    <a:p>
                      <a:r>
                        <a:rPr lang="en-ZA" sz="1800" dirty="0" smtClean="0">
                          <a:solidFill>
                            <a:schemeClr val="tx1"/>
                          </a:solidFill>
                        </a:rPr>
                        <a:t>Various media houses ,see list below</a:t>
                      </a:r>
                      <a:endParaRPr lang="en-ZA" sz="1800" dirty="0">
                        <a:solidFill>
                          <a:schemeClr val="tx1"/>
                        </a:solidFill>
                      </a:endParaRPr>
                    </a:p>
                  </a:txBody>
                  <a:tcPr marL="91437" marR="91437" marT="45712" marB="45712"/>
                </a:tc>
                <a:extLst>
                  <a:ext uri="{0D108BD9-81ED-4DB2-BD59-A6C34878D82A}">
                    <a16:rowId xmlns:a16="http://schemas.microsoft.com/office/drawing/2014/main" xmlns="" val="10004"/>
                  </a:ext>
                </a:extLst>
              </a:tr>
              <a:tr h="442241">
                <a:tc>
                  <a:txBody>
                    <a:bodyPr/>
                    <a:lstStyle/>
                    <a:p>
                      <a:r>
                        <a:rPr lang="en-ZA" sz="1800" dirty="0" smtClean="0"/>
                        <a:t>Media Statements issued</a:t>
                      </a:r>
                      <a:endParaRPr lang="en-ZA" sz="1800" dirty="0"/>
                    </a:p>
                  </a:txBody>
                  <a:tcPr marL="91437" marR="91437" marT="45712" marB="45712"/>
                </a:tc>
                <a:tc>
                  <a:txBody>
                    <a:bodyPr/>
                    <a:lstStyle/>
                    <a:p>
                      <a:pPr algn="ctr"/>
                      <a:r>
                        <a:rPr lang="en-ZA" sz="1800" dirty="0" smtClean="0">
                          <a:solidFill>
                            <a:schemeClr val="tx1"/>
                          </a:solidFill>
                        </a:rPr>
                        <a:t>29</a:t>
                      </a:r>
                      <a:endParaRPr lang="en-ZA" sz="1800" dirty="0">
                        <a:solidFill>
                          <a:schemeClr val="tx1"/>
                        </a:solidFill>
                      </a:endParaRPr>
                    </a:p>
                  </a:txBody>
                  <a:tcPr marL="91437" marR="91437" marT="45712" marB="45712"/>
                </a:tc>
                <a:tc>
                  <a:txBody>
                    <a:bodyPr/>
                    <a:lstStyle/>
                    <a:p>
                      <a:r>
                        <a:rPr lang="en-ZA" sz="1800" dirty="0" smtClean="0">
                          <a:solidFill>
                            <a:schemeClr val="tx1"/>
                          </a:solidFill>
                        </a:rPr>
                        <a:t>Various topics</a:t>
                      </a:r>
                      <a:r>
                        <a:rPr lang="en-ZA" sz="1800" baseline="0" dirty="0" smtClean="0">
                          <a:solidFill>
                            <a:schemeClr val="tx1"/>
                          </a:solidFill>
                        </a:rPr>
                        <a:t> see below list</a:t>
                      </a:r>
                      <a:endParaRPr lang="en-ZA" sz="1800" dirty="0">
                        <a:solidFill>
                          <a:schemeClr val="tx1"/>
                        </a:solidFill>
                      </a:endParaRPr>
                    </a:p>
                  </a:txBody>
                  <a:tcPr marL="91437" marR="91437" marT="45712" marB="45712"/>
                </a:tc>
                <a:extLst>
                  <a:ext uri="{0D108BD9-81ED-4DB2-BD59-A6C34878D82A}">
                    <a16:rowId xmlns:a16="http://schemas.microsoft.com/office/drawing/2014/main" xmlns="" val="10005"/>
                  </a:ext>
                </a:extLst>
              </a:tr>
              <a:tr h="442241">
                <a:tc>
                  <a:txBody>
                    <a:bodyPr/>
                    <a:lstStyle/>
                    <a:p>
                      <a:r>
                        <a:rPr lang="en-ZA" sz="1800" dirty="0" err="1" smtClean="0"/>
                        <a:t>iDol</a:t>
                      </a:r>
                      <a:r>
                        <a:rPr lang="en-ZA" sz="1800" dirty="0" smtClean="0"/>
                        <a:t> issued</a:t>
                      </a:r>
                      <a:endParaRPr lang="en-ZA" sz="1800" dirty="0"/>
                    </a:p>
                  </a:txBody>
                  <a:tcPr marL="91437" marR="91437" marT="45712" marB="45712"/>
                </a:tc>
                <a:tc>
                  <a:txBody>
                    <a:bodyPr/>
                    <a:lstStyle/>
                    <a:p>
                      <a:pPr algn="ctr"/>
                      <a:r>
                        <a:rPr lang="en-ZA" sz="1800" dirty="0" smtClean="0">
                          <a:solidFill>
                            <a:schemeClr val="tx1"/>
                          </a:solidFill>
                        </a:rPr>
                        <a:t>3</a:t>
                      </a:r>
                      <a:endParaRPr lang="en-ZA" sz="1800" dirty="0">
                        <a:solidFill>
                          <a:schemeClr val="tx1"/>
                        </a:solidFill>
                      </a:endParaRPr>
                    </a:p>
                  </a:txBody>
                  <a:tcPr marL="91437" marR="91437" marT="45712" marB="45712"/>
                </a:tc>
                <a:tc>
                  <a:txBody>
                    <a:bodyPr/>
                    <a:lstStyle/>
                    <a:p>
                      <a:r>
                        <a:rPr lang="en-ZA" sz="1800" dirty="0" smtClean="0">
                          <a:solidFill>
                            <a:schemeClr val="tx1"/>
                          </a:solidFill>
                        </a:rPr>
                        <a:t>Various</a:t>
                      </a:r>
                      <a:r>
                        <a:rPr lang="en-ZA" sz="1800" baseline="0" dirty="0" smtClean="0">
                          <a:solidFill>
                            <a:schemeClr val="tx1"/>
                          </a:solidFill>
                        </a:rPr>
                        <a:t> departmental topics </a:t>
                      </a:r>
                      <a:endParaRPr lang="en-ZA" sz="1800" dirty="0">
                        <a:solidFill>
                          <a:schemeClr val="tx1"/>
                        </a:solidFill>
                      </a:endParaRPr>
                    </a:p>
                  </a:txBody>
                  <a:tcPr marL="91437" marR="91437" marT="45712" marB="45712"/>
                </a:tc>
                <a:extLst>
                  <a:ext uri="{0D108BD9-81ED-4DB2-BD59-A6C34878D82A}">
                    <a16:rowId xmlns:a16="http://schemas.microsoft.com/office/drawing/2014/main" xmlns="" val="10006"/>
                  </a:ext>
                </a:extLst>
              </a:tr>
              <a:tr h="442241">
                <a:tc>
                  <a:txBody>
                    <a:bodyPr/>
                    <a:lstStyle/>
                    <a:p>
                      <a:r>
                        <a:rPr lang="en-ZA" sz="1800" dirty="0" smtClean="0"/>
                        <a:t>Feature articles</a:t>
                      </a:r>
                      <a:endParaRPr lang="en-ZA" sz="1800" dirty="0"/>
                    </a:p>
                  </a:txBody>
                  <a:tcPr marL="91437" marR="91437" marT="45712" marB="45712"/>
                </a:tc>
                <a:tc>
                  <a:txBody>
                    <a:bodyPr/>
                    <a:lstStyle/>
                    <a:p>
                      <a:pPr algn="ctr"/>
                      <a:r>
                        <a:rPr lang="en-ZA" sz="1800" dirty="0" smtClean="0">
                          <a:solidFill>
                            <a:schemeClr val="tx1"/>
                          </a:solidFill>
                        </a:rPr>
                        <a:t>2</a:t>
                      </a:r>
                      <a:endParaRPr lang="en-ZA" sz="1800" dirty="0">
                        <a:solidFill>
                          <a:schemeClr val="tx1"/>
                        </a:solidFill>
                      </a:endParaRPr>
                    </a:p>
                  </a:txBody>
                  <a:tcPr marL="91437" marR="91437" marT="45712" marB="45712"/>
                </a:tc>
                <a:tc>
                  <a:txBody>
                    <a:bodyPr/>
                    <a:lstStyle/>
                    <a:p>
                      <a:r>
                        <a:rPr lang="en-ZA" sz="1800" dirty="0" smtClean="0">
                          <a:solidFill>
                            <a:schemeClr val="tx1"/>
                          </a:solidFill>
                        </a:rPr>
                        <a:t>Issued 2 articles on two topics</a:t>
                      </a:r>
                      <a:endParaRPr lang="en-ZA" sz="1800" dirty="0">
                        <a:solidFill>
                          <a:schemeClr val="tx1"/>
                        </a:solidFill>
                      </a:endParaRPr>
                    </a:p>
                  </a:txBody>
                  <a:tcPr marL="91437" marR="91437" marT="45712" marB="45712"/>
                </a:tc>
                <a:extLst>
                  <a:ext uri="{0D108BD9-81ED-4DB2-BD59-A6C34878D82A}">
                    <a16:rowId xmlns:a16="http://schemas.microsoft.com/office/drawing/2014/main" xmlns="" val="10007"/>
                  </a:ext>
                </a:extLst>
              </a:tr>
              <a:tr h="563302">
                <a:tc>
                  <a:txBody>
                    <a:bodyPr/>
                    <a:lstStyle/>
                    <a:p>
                      <a:r>
                        <a:rPr lang="en-ZA" sz="1800" dirty="0" smtClean="0"/>
                        <a:t>Publicised</a:t>
                      </a:r>
                      <a:r>
                        <a:rPr lang="en-ZA" sz="1800" baseline="0" dirty="0" smtClean="0"/>
                        <a:t> various topics</a:t>
                      </a:r>
                      <a:endParaRPr lang="en-ZA" sz="1800" dirty="0"/>
                    </a:p>
                  </a:txBody>
                  <a:tcPr marL="91437" marR="91437" marT="45712" marB="45712"/>
                </a:tc>
                <a:tc>
                  <a:txBody>
                    <a:bodyPr/>
                    <a:lstStyle/>
                    <a:p>
                      <a:pPr algn="ctr"/>
                      <a:r>
                        <a:rPr lang="en-ZA" sz="1800" dirty="0" smtClean="0">
                          <a:solidFill>
                            <a:schemeClr val="tx1"/>
                          </a:solidFill>
                        </a:rPr>
                        <a:t>6</a:t>
                      </a:r>
                      <a:endParaRPr lang="en-ZA" sz="1800" dirty="0">
                        <a:solidFill>
                          <a:schemeClr val="tx1"/>
                        </a:solidFill>
                      </a:endParaRPr>
                    </a:p>
                  </a:txBody>
                  <a:tcPr marL="91437" marR="91437" marT="45712" marB="45712"/>
                </a:tc>
                <a:tc>
                  <a:txBody>
                    <a:bodyPr/>
                    <a:lstStyle/>
                    <a:p>
                      <a:r>
                        <a:rPr lang="en-ZA" sz="1800" dirty="0" smtClean="0">
                          <a:solidFill>
                            <a:schemeClr val="tx1"/>
                          </a:solidFill>
                        </a:rPr>
                        <a:t>6 campaigns publicised through various print</a:t>
                      </a:r>
                      <a:r>
                        <a:rPr lang="en-ZA" sz="1800" baseline="0" dirty="0" smtClean="0">
                          <a:solidFill>
                            <a:schemeClr val="tx1"/>
                          </a:solidFill>
                        </a:rPr>
                        <a:t> &amp; radio</a:t>
                      </a:r>
                      <a:endParaRPr lang="en-ZA" sz="1800" dirty="0">
                        <a:solidFill>
                          <a:schemeClr val="tx1"/>
                        </a:solidFill>
                      </a:endParaRPr>
                    </a:p>
                  </a:txBody>
                  <a:tcPr marL="91437" marR="91437" marT="45712" marB="45712"/>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a:xfrm>
            <a:off x="7010400" y="-4572"/>
            <a:ext cx="2133600" cy="365125"/>
          </a:xfrm>
        </p:spPr>
        <p:txBody>
          <a:bodyPr/>
          <a:lstStyle/>
          <a:p>
            <a:pPr>
              <a:defRPr/>
            </a:pPr>
            <a:r>
              <a:rPr lang="en-US" altLang="en-US" dirty="0" smtClean="0">
                <a:solidFill>
                  <a:schemeClr val="bg1"/>
                </a:solidFill>
              </a:rPr>
              <a:t>15</a:t>
            </a:r>
            <a:endParaRPr lang="en-US" alt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12</a:t>
            </a:fld>
            <a:endParaRPr lang="en-US" altLang="en-US" sz="1200" dirty="0" smtClean="0">
              <a:solidFill>
                <a:srgbClr val="898989"/>
              </a:solidFill>
            </a:endParaRPr>
          </a:p>
        </p:txBody>
      </p:sp>
    </p:spTree>
    <p:extLst>
      <p:ext uri="{BB962C8B-B14F-4D97-AF65-F5344CB8AC3E}">
        <p14:creationId xmlns:p14="http://schemas.microsoft.com/office/powerpoint/2010/main" xmlns="" val="361775254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ADMINISTRATION: FINANCE QUARTER   2</a:t>
            </a:r>
            <a:endParaRPr lang="en-ZA" sz="2400" b="1" dirty="0"/>
          </a:p>
        </p:txBody>
      </p:sp>
      <p:sp>
        <p:nvSpPr>
          <p:cNvPr id="3" name="Content Placeholder 2"/>
          <p:cNvSpPr>
            <a:spLocks noGrp="1"/>
          </p:cNvSpPr>
          <p:nvPr>
            <p:ph idx="1"/>
          </p:nvPr>
        </p:nvSpPr>
        <p:spPr>
          <a:xfrm>
            <a:off x="395536" y="1484784"/>
            <a:ext cx="8352928" cy="4968552"/>
          </a:xfrm>
        </p:spPr>
        <p:txBody>
          <a:bodyPr/>
          <a:lstStyle/>
          <a:p>
            <a:pPr>
              <a:buFont typeface="Wingdings" panose="05000000000000000000" pitchFamily="2" charset="2"/>
              <a:buChar char="q"/>
            </a:pPr>
            <a:r>
              <a:rPr lang="en-ZA" sz="2400" b="1" dirty="0"/>
              <a:t>R 255 </a:t>
            </a:r>
            <a:r>
              <a:rPr lang="en-ZA" sz="2400" b="1" dirty="0" smtClean="0"/>
              <a:t>740.12</a:t>
            </a:r>
            <a:r>
              <a:rPr lang="en-ZA" sz="2400" dirty="0" smtClean="0"/>
              <a:t>  Fruitless and wasteful and unauthorised expenditure was detected and reported during reporting period:</a:t>
            </a:r>
          </a:p>
          <a:p>
            <a:pPr>
              <a:buFont typeface="Wingdings" panose="05000000000000000000" pitchFamily="2" charset="2"/>
              <a:buChar char="q"/>
            </a:pPr>
            <a:endParaRPr lang="en-ZA" sz="2400" dirty="0" smtClean="0"/>
          </a:p>
          <a:p>
            <a:pPr>
              <a:buFont typeface="Wingdings" panose="05000000000000000000" pitchFamily="2" charset="2"/>
              <a:buChar char="q"/>
            </a:pPr>
            <a:r>
              <a:rPr lang="en-ZA" sz="2400" b="1" dirty="0"/>
              <a:t>R 376 </a:t>
            </a:r>
            <a:r>
              <a:rPr lang="en-ZA" sz="2400" b="1" dirty="0" smtClean="0"/>
              <a:t>842.84</a:t>
            </a:r>
            <a:r>
              <a:rPr lang="en-ZA" sz="2400" dirty="0" smtClean="0"/>
              <a:t>  </a:t>
            </a:r>
            <a:r>
              <a:rPr lang="en-ZA" sz="2400" dirty="0"/>
              <a:t>I</a:t>
            </a:r>
            <a:r>
              <a:rPr lang="en-ZA" sz="2400" dirty="0" smtClean="0"/>
              <a:t>rregular expenditure was detected and reported:</a:t>
            </a:r>
          </a:p>
          <a:p>
            <a:pPr>
              <a:buFont typeface="Wingdings" panose="05000000000000000000" pitchFamily="2" charset="2"/>
              <a:buChar char="q"/>
            </a:pPr>
            <a:endParaRPr lang="en-ZA" sz="2400" dirty="0"/>
          </a:p>
          <a:p>
            <a:pPr>
              <a:buFont typeface="Wingdings" panose="05000000000000000000" pitchFamily="2" charset="2"/>
              <a:buChar char="q"/>
            </a:pPr>
            <a:endParaRPr lang="en-ZA" sz="2400" dirty="0" smtClean="0"/>
          </a:p>
          <a:p>
            <a:pPr>
              <a:buFont typeface="Wingdings" panose="05000000000000000000" pitchFamily="2" charset="2"/>
              <a:buChar char="q"/>
            </a:pPr>
            <a:r>
              <a:rPr lang="en-ZA" sz="2400" b="1" dirty="0" smtClean="0"/>
              <a:t>R0</a:t>
            </a:r>
            <a:r>
              <a:rPr lang="en-ZA" sz="2400" dirty="0" smtClean="0"/>
              <a:t> Unauthorised </a:t>
            </a:r>
            <a:r>
              <a:rPr lang="en-ZA" sz="2400" dirty="0"/>
              <a:t>expenditure was detected and reported</a:t>
            </a:r>
            <a:r>
              <a:rPr lang="en-ZA" sz="2400" dirty="0" smtClean="0"/>
              <a:t>:</a:t>
            </a:r>
          </a:p>
          <a:p>
            <a:pPr>
              <a:buFont typeface="Wingdings" panose="05000000000000000000" pitchFamily="2" charset="2"/>
              <a:buChar char="q"/>
            </a:pPr>
            <a:endParaRPr lang="en-ZA" sz="2400" dirty="0"/>
          </a:p>
        </p:txBody>
      </p:sp>
      <p:sp>
        <p:nvSpPr>
          <p:cNvPr id="4" name="Slide Number Placeholder 3"/>
          <p:cNvSpPr>
            <a:spLocks noGrp="1"/>
          </p:cNvSpPr>
          <p:nvPr>
            <p:ph type="sldNum" sz="quarter" idx="12"/>
          </p:nvPr>
        </p:nvSpPr>
        <p:spPr>
          <a:xfrm>
            <a:off x="7010400" y="0"/>
            <a:ext cx="2133600" cy="365125"/>
          </a:xfrm>
        </p:spPr>
        <p:txBody>
          <a:bodyPr/>
          <a:lstStyle/>
          <a:p>
            <a:pPr>
              <a:defRPr/>
            </a:pPr>
            <a:fld id="{AE206B30-B577-46A9-84DE-4F1965DCA695}" type="slidenum">
              <a:rPr lang="en-US" altLang="en-US" smtClean="0">
                <a:solidFill>
                  <a:schemeClr val="bg1"/>
                </a:solidFill>
              </a:rPr>
              <a:pPr>
                <a:defRPr/>
              </a:pPr>
              <a:t>13</a:t>
            </a:fld>
            <a:endParaRPr lang="en-US" alt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13</a:t>
            </a:fld>
            <a:endParaRPr lang="en-US" altLang="en-US" sz="1200" dirty="0" smtClean="0">
              <a:solidFill>
                <a:srgbClr val="898989"/>
              </a:solidFill>
            </a:endParaRPr>
          </a:p>
        </p:txBody>
      </p:sp>
    </p:spTree>
    <p:extLst>
      <p:ext uri="{BB962C8B-B14F-4D97-AF65-F5344CB8AC3E}">
        <p14:creationId xmlns:p14="http://schemas.microsoft.com/office/powerpoint/2010/main" xmlns="" val="66369011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87063" y="2420888"/>
            <a:ext cx="7735369" cy="2554545"/>
          </a:xfrm>
          <a:prstGeom prst="rect">
            <a:avLst/>
          </a:prstGeom>
        </p:spPr>
        <p:txBody>
          <a:bodyPr wrap="square">
            <a:spAutoFit/>
          </a:bodyPr>
          <a:lstStyle/>
          <a:p>
            <a:pPr algn="ctr"/>
            <a:r>
              <a:rPr lang="en-ZA" sz="3200" b="1" dirty="0">
                <a:solidFill>
                  <a:prstClr val="black"/>
                </a:solidFill>
              </a:rPr>
              <a:t>PROGRAMME 2: </a:t>
            </a:r>
          </a:p>
          <a:p>
            <a:pPr algn="ctr"/>
            <a:r>
              <a:rPr lang="en-ZA" sz="3200" b="1" dirty="0">
                <a:solidFill>
                  <a:prstClr val="black"/>
                </a:solidFill>
              </a:rPr>
              <a:t>INSPECTION AND ENFORCEMENT SERVICES </a:t>
            </a:r>
          </a:p>
          <a:p>
            <a:pPr algn="ctr"/>
            <a:r>
              <a:rPr lang="en-ZA" sz="3200" b="1" dirty="0">
                <a:solidFill>
                  <a:prstClr val="black"/>
                </a:solidFill>
              </a:rPr>
              <a:t>(IES)</a:t>
            </a:r>
          </a:p>
          <a:p>
            <a:pPr algn="ctr"/>
            <a:endParaRPr lang="en-ZA" sz="3200" b="1" dirty="0">
              <a:solidFill>
                <a:prstClr val="black"/>
              </a:solidFill>
            </a:endParaRPr>
          </a:p>
          <a:p>
            <a:pPr algn="ctr"/>
            <a:r>
              <a:rPr lang="en-ZA" sz="3200" b="1" dirty="0" smtClean="0">
                <a:solidFill>
                  <a:srgbClr val="C00000"/>
                </a:solidFill>
              </a:rPr>
              <a:t>QUARTER 2 PERFORMANCE</a:t>
            </a:r>
            <a:endParaRPr lang="en-ZA" sz="3200" b="1" dirty="0">
              <a:solidFill>
                <a:srgbClr val="C00000"/>
              </a:solidFill>
            </a:endParaRPr>
          </a:p>
        </p:txBody>
      </p:sp>
      <p:sp>
        <p:nvSpPr>
          <p:cNvPr id="4" name="Slide Number Placeholder 1"/>
          <p:cNvSpPr>
            <a:spLocks noGrp="1"/>
          </p:cNvSpPr>
          <p:nvPr>
            <p:ph type="sldNum" sz="quarter" idx="12"/>
          </p:nvPr>
        </p:nvSpPr>
        <p:spPr bwMode="auto">
          <a:xfrm>
            <a:off x="6804248" y="630932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14</a:t>
            </a:fld>
            <a:endParaRPr lang="en-US" altLang="en-US" sz="1200" dirty="0" smtClean="0">
              <a:solidFill>
                <a:srgbClr val="898989"/>
              </a:solidFill>
            </a:endParaRPr>
          </a:p>
        </p:txBody>
      </p:sp>
    </p:spTree>
    <p:extLst>
      <p:ext uri="{BB962C8B-B14F-4D97-AF65-F5344CB8AC3E}">
        <p14:creationId xmlns:p14="http://schemas.microsoft.com/office/powerpoint/2010/main" xmlns="" val="355031836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PURPOSE OF THE PRESENTATION</a:t>
            </a:r>
            <a:endParaRPr lang="en-ZA" sz="3200" b="1"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US" dirty="0">
              <a:solidFill>
                <a:prstClr val="black"/>
              </a:solidFill>
            </a:endParaRPr>
          </a:p>
          <a:p>
            <a:pPr marL="0" indent="0">
              <a:buNone/>
            </a:pPr>
            <a:endParaRPr lang="en-US" dirty="0">
              <a:solidFill>
                <a:prstClr val="black"/>
              </a:solidFill>
            </a:endParaRPr>
          </a:p>
          <a:p>
            <a:pPr marL="0" indent="0" algn="ctr">
              <a:buNone/>
            </a:pPr>
            <a:r>
              <a:rPr lang="en-US" dirty="0">
                <a:solidFill>
                  <a:prstClr val="black"/>
                </a:solidFill>
              </a:rPr>
              <a:t>....</a:t>
            </a:r>
            <a:r>
              <a:rPr lang="en-US" sz="2800" b="1" i="1" dirty="0">
                <a:solidFill>
                  <a:prstClr val="black"/>
                </a:solidFill>
              </a:rPr>
              <a:t>To give feedback on the </a:t>
            </a:r>
            <a:r>
              <a:rPr lang="en-US" sz="2800" b="1" i="1" dirty="0">
                <a:solidFill>
                  <a:srgbClr val="C00000"/>
                </a:solidFill>
              </a:rPr>
              <a:t>QUARTER </a:t>
            </a:r>
            <a:r>
              <a:rPr lang="en-US" sz="2800" b="1" i="1" dirty="0" smtClean="0">
                <a:solidFill>
                  <a:srgbClr val="C00000"/>
                </a:solidFill>
              </a:rPr>
              <a:t>2</a:t>
            </a:r>
            <a:r>
              <a:rPr lang="en-US" sz="2800" b="1" i="1" dirty="0" smtClean="0">
                <a:solidFill>
                  <a:prstClr val="black"/>
                </a:solidFill>
              </a:rPr>
              <a:t> </a:t>
            </a:r>
            <a:r>
              <a:rPr lang="en-US" sz="2800" b="1" i="1" dirty="0">
                <a:solidFill>
                  <a:prstClr val="black"/>
                </a:solidFill>
              </a:rPr>
              <a:t>performance, impact analysis and  strategies intended </a:t>
            </a:r>
          </a:p>
          <a:p>
            <a:pPr marL="0" indent="0" algn="ctr">
              <a:buNone/>
            </a:pPr>
            <a:r>
              <a:rPr lang="en-US" sz="2800" b="1" i="1" dirty="0">
                <a:solidFill>
                  <a:prstClr val="black"/>
                </a:solidFill>
              </a:rPr>
              <a:t>to achieve </a:t>
            </a:r>
            <a:r>
              <a:rPr lang="en-US" sz="2800" b="1" i="1" dirty="0" smtClean="0">
                <a:solidFill>
                  <a:prstClr val="black"/>
                </a:solidFill>
              </a:rPr>
              <a:t>Q3 </a:t>
            </a:r>
            <a:r>
              <a:rPr lang="en-US" sz="2800" b="1" i="1" dirty="0">
                <a:solidFill>
                  <a:prstClr val="black"/>
                </a:solidFill>
              </a:rPr>
              <a:t>set targets with focus </a:t>
            </a:r>
          </a:p>
          <a:p>
            <a:pPr marL="0" indent="0" algn="ctr">
              <a:buNone/>
            </a:pPr>
            <a:r>
              <a:rPr lang="en-US" sz="2800" b="1" i="1" dirty="0">
                <a:solidFill>
                  <a:prstClr val="black"/>
                </a:solidFill>
              </a:rPr>
              <a:t>on procedural and </a:t>
            </a:r>
          </a:p>
          <a:p>
            <a:pPr marL="0" indent="0" algn="ctr">
              <a:buNone/>
            </a:pPr>
            <a:r>
              <a:rPr lang="en-US" sz="2800" b="1" i="1" dirty="0">
                <a:solidFill>
                  <a:prstClr val="black"/>
                </a:solidFill>
              </a:rPr>
              <a:t>substantive 	aspects........</a:t>
            </a:r>
            <a:endParaRPr lang="en-ZA" sz="2800" b="1" i="1" dirty="0"/>
          </a:p>
        </p:txBody>
      </p:sp>
      <p:sp>
        <p:nvSpPr>
          <p:cNvPr id="4" name="Slide Number Placeholder 3"/>
          <p:cNvSpPr>
            <a:spLocks noGrp="1"/>
          </p:cNvSpPr>
          <p:nvPr>
            <p:ph type="sldNum" sz="quarter" idx="12"/>
          </p:nvPr>
        </p:nvSpPr>
        <p:spPr/>
        <p:txBody>
          <a:bodyPr/>
          <a:lstStyle/>
          <a:p>
            <a:fld id="{96CA8298-9D91-4CF9-AB6A-504DBB769D5D}" type="slidenum">
              <a:rPr lang="en-US" smtClean="0">
                <a:solidFill>
                  <a:prstClr val="white"/>
                </a:solidFill>
              </a:rPr>
              <a:pPr/>
              <a:t>15</a:t>
            </a:fld>
            <a:endParaRPr lang="en-US">
              <a:solidFill>
                <a:prstClr val="white"/>
              </a:solidFill>
            </a:endParaRPr>
          </a:p>
        </p:txBody>
      </p:sp>
      <p:sp>
        <p:nvSpPr>
          <p:cNvPr id="5" name="Slide Number Placeholder 1"/>
          <p:cNvSpPr txBox="1">
            <a:spLocks/>
          </p:cNvSpPr>
          <p:nvPr/>
        </p:nvSpPr>
        <p:spPr bwMode="auto">
          <a:xfrm>
            <a:off x="6705600" y="639921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3920EC9B-F213-4794-9686-B4DEABB24D7C}" type="slidenum">
              <a:rPr lang="en-US" altLang="en-US" sz="1200" smtClean="0">
                <a:solidFill>
                  <a:srgbClr val="898989"/>
                </a:solidFill>
              </a:rPr>
              <a:pPr/>
              <a:t>15</a:t>
            </a:fld>
            <a:endParaRPr lang="en-US" altLang="en-US" sz="1200" dirty="0" smtClean="0">
              <a:solidFill>
                <a:srgbClr val="898989"/>
              </a:solidFill>
            </a:endParaRPr>
          </a:p>
        </p:txBody>
      </p:sp>
    </p:spTree>
    <p:extLst>
      <p:ext uri="{BB962C8B-B14F-4D97-AF65-F5344CB8AC3E}">
        <p14:creationId xmlns:p14="http://schemas.microsoft.com/office/powerpoint/2010/main" xmlns="" val="328688056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SECOND QUARTER OVERALL PERFOMANCE</a:t>
            </a:r>
            <a:endParaRPr lang="en-ZA" sz="3200" b="1" dirty="0"/>
          </a:p>
        </p:txBody>
      </p:sp>
      <p:sp>
        <p:nvSpPr>
          <p:cNvPr id="3" name="Content Placeholder 2"/>
          <p:cNvSpPr>
            <a:spLocks noGrp="1"/>
          </p:cNvSpPr>
          <p:nvPr>
            <p:ph idx="1"/>
          </p:nvPr>
        </p:nvSpPr>
        <p:spPr>
          <a:xfrm>
            <a:off x="251520" y="1412776"/>
            <a:ext cx="8435280" cy="5040560"/>
          </a:xfrm>
        </p:spPr>
        <p:txBody>
          <a:bodyPr/>
          <a:lstStyle/>
          <a:p>
            <a:pPr marL="0" indent="0" algn="just">
              <a:buNone/>
            </a:pPr>
            <a:r>
              <a:rPr lang="en-ZA" sz="1800" dirty="0" smtClean="0">
                <a:latin typeface="Arial" panose="020B0604020202020204" pitchFamily="34" charset="0"/>
                <a:cs typeface="Arial" panose="020B0604020202020204" pitchFamily="34" charset="0"/>
              </a:rPr>
              <a:t>The target for the Quarter 2 was </a:t>
            </a:r>
            <a:r>
              <a:rPr lang="en-ZA" sz="1800" b="1" dirty="0" smtClean="0">
                <a:latin typeface="Arial" panose="020B0604020202020204" pitchFamily="34" charset="0"/>
                <a:cs typeface="Arial" panose="020B0604020202020204" pitchFamily="34" charset="0"/>
              </a:rPr>
              <a:t>65 620 </a:t>
            </a:r>
            <a:r>
              <a:rPr lang="en-ZA" sz="1800" dirty="0" smtClean="0">
                <a:latin typeface="Arial" panose="020B0604020202020204" pitchFamily="34" charset="0"/>
                <a:cs typeface="Arial" panose="020B0604020202020204" pitchFamily="34" charset="0"/>
              </a:rPr>
              <a:t>inspections and </a:t>
            </a:r>
            <a:r>
              <a:rPr lang="en-ZA" sz="1800" b="1" dirty="0" smtClean="0">
                <a:latin typeface="Arial" panose="020B0604020202020204" pitchFamily="34" charset="0"/>
                <a:cs typeface="Arial" panose="020B0604020202020204" pitchFamily="34" charset="0"/>
              </a:rPr>
              <a:t>61 751 </a:t>
            </a:r>
            <a:r>
              <a:rPr lang="en-ZA" sz="1800" dirty="0" smtClean="0">
                <a:latin typeface="Arial" panose="020B0604020202020204" pitchFamily="34" charset="0"/>
                <a:cs typeface="Arial" panose="020B0604020202020204" pitchFamily="34" charset="0"/>
              </a:rPr>
              <a:t>inspections were conducted which constitutes </a:t>
            </a:r>
            <a:r>
              <a:rPr lang="en-ZA" sz="1800" b="1" dirty="0" smtClean="0">
                <a:latin typeface="Arial" panose="020B0604020202020204" pitchFamily="34" charset="0"/>
                <a:cs typeface="Arial" panose="020B0604020202020204" pitchFamily="34" charset="0"/>
              </a:rPr>
              <a:t>94%. </a:t>
            </a:r>
            <a:r>
              <a:rPr lang="en-ZA" sz="1800" dirty="0" smtClean="0">
                <a:latin typeface="Arial" panose="020B0604020202020204" pitchFamily="34" charset="0"/>
                <a:cs typeface="Arial" panose="020B0604020202020204" pitchFamily="34" charset="0"/>
              </a:rPr>
              <a:t>Of those inspected 50 032 were found compliant and 11 917 were non-compliant as a result were all issued with enforcement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221898723"/>
              </p:ext>
            </p:extLst>
          </p:nvPr>
        </p:nvGraphicFramePr>
        <p:xfrm>
          <a:off x="539552" y="2780933"/>
          <a:ext cx="7992888" cy="3596588"/>
        </p:xfrm>
        <a:graphic>
          <a:graphicData uri="http://schemas.openxmlformats.org/drawingml/2006/table">
            <a:tbl>
              <a:tblPr>
                <a:tableStyleId>{E8B1032C-EA38-4F05-BA0D-38AFFFC7BED3}</a:tableStyleId>
              </a:tblPr>
              <a:tblGrid>
                <a:gridCol w="1332148">
                  <a:extLst>
                    <a:ext uri="{9D8B030D-6E8A-4147-A177-3AD203B41FA5}">
                      <a16:colId xmlns:a16="http://schemas.microsoft.com/office/drawing/2014/main" xmlns="" val="20000"/>
                    </a:ext>
                  </a:extLst>
                </a:gridCol>
                <a:gridCol w="1332148">
                  <a:extLst>
                    <a:ext uri="{9D8B030D-6E8A-4147-A177-3AD203B41FA5}">
                      <a16:colId xmlns:a16="http://schemas.microsoft.com/office/drawing/2014/main" xmlns="" val="20001"/>
                    </a:ext>
                  </a:extLst>
                </a:gridCol>
                <a:gridCol w="1332148">
                  <a:extLst>
                    <a:ext uri="{9D8B030D-6E8A-4147-A177-3AD203B41FA5}">
                      <a16:colId xmlns:a16="http://schemas.microsoft.com/office/drawing/2014/main" xmlns="" val="20002"/>
                    </a:ext>
                  </a:extLst>
                </a:gridCol>
                <a:gridCol w="1332148">
                  <a:extLst>
                    <a:ext uri="{9D8B030D-6E8A-4147-A177-3AD203B41FA5}">
                      <a16:colId xmlns:a16="http://schemas.microsoft.com/office/drawing/2014/main" xmlns="" val="20003"/>
                    </a:ext>
                  </a:extLst>
                </a:gridCol>
                <a:gridCol w="1332148">
                  <a:extLst>
                    <a:ext uri="{9D8B030D-6E8A-4147-A177-3AD203B41FA5}">
                      <a16:colId xmlns:a16="http://schemas.microsoft.com/office/drawing/2014/main" xmlns="" val="20004"/>
                    </a:ext>
                  </a:extLst>
                </a:gridCol>
                <a:gridCol w="1332148">
                  <a:extLst>
                    <a:ext uri="{9D8B030D-6E8A-4147-A177-3AD203B41FA5}">
                      <a16:colId xmlns:a16="http://schemas.microsoft.com/office/drawing/2014/main" xmlns="" val="20005"/>
                    </a:ext>
                  </a:extLst>
                </a:gridCol>
              </a:tblGrid>
              <a:tr h="771513">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800" b="1" u="none" strike="noStrike" dirty="0">
                          <a:effectLst/>
                        </a:rPr>
                        <a:t>COMPLIED</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800" b="1" u="none" strike="noStrike" dirty="0">
                          <a:effectLst/>
                        </a:rPr>
                        <a:t>NON-COMPLIED</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EC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6 496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7 104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608</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6 124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989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1"/>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FS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5 578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5 297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-281</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4 728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569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226308">
                <a:tc>
                  <a:txBody>
                    <a:bodyPr/>
                    <a:lstStyle/>
                    <a:p>
                      <a:pPr algn="l" fontAlgn="b"/>
                      <a:r>
                        <a:rPr lang="en-ZA" sz="1600" b="1" u="none" strike="noStrike" dirty="0">
                          <a:effectLst/>
                          <a:latin typeface="Arial" panose="020B0604020202020204" pitchFamily="34" charset="0"/>
                          <a:cs typeface="Arial" panose="020B0604020202020204" pitchFamily="34" charset="0"/>
                        </a:rPr>
                        <a:t>GP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15 683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12 941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-2 742</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10 849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2 148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KZN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13 452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12 675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-777</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9 805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2 868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4"/>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LP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5</a:t>
                      </a:r>
                      <a:r>
                        <a:rPr lang="en-ZA" sz="1400" u="none" strike="noStrike" baseline="0" dirty="0" smtClean="0">
                          <a:effectLst/>
                          <a:latin typeface="Arial" panose="020B0604020202020204" pitchFamily="34" charset="0"/>
                          <a:cs typeface="Arial" panose="020B0604020202020204" pitchFamily="34" charset="0"/>
                        </a:rPr>
                        <a:t> 906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6 124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218</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4 977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1 180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5"/>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MP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4 790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4 466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-324</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3 372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1 147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NC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2 690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2 256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-434</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1 726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551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NW</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4 397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4 231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-166</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3 531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725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8"/>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WC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6 562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6 560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4 846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1 722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9"/>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HO</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66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97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74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0"/>
                  </a:ext>
                </a:extLst>
              </a:tr>
              <a:tr h="257171">
                <a:tc>
                  <a:txBody>
                    <a:bodyPr/>
                    <a:lstStyle/>
                    <a:p>
                      <a:pPr algn="l"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ctr"/>
                      <a:r>
                        <a:rPr lang="en-ZA" sz="1600" b="1" u="none" strike="noStrike" dirty="0" smtClean="0">
                          <a:effectLst/>
                          <a:latin typeface="Arial" panose="020B0604020202020204" pitchFamily="34" charset="0"/>
                          <a:cs typeface="Arial" panose="020B0604020202020204" pitchFamily="34" charset="0"/>
                        </a:rPr>
                        <a:t>65 620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n-ZA" sz="1600" b="1" u="none" strike="noStrike" dirty="0" smtClean="0">
                          <a:effectLst/>
                          <a:latin typeface="Arial" panose="020B0604020202020204" pitchFamily="34" charset="0"/>
                          <a:cs typeface="Arial" panose="020B0604020202020204" pitchFamily="34" charset="0"/>
                        </a:rPr>
                        <a:t>61 751</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a:t>
                      </a:r>
                      <a:r>
                        <a:rPr lang="en-ZA" sz="1600" b="1" i="0" u="none" strike="noStrike" dirty="0" smtClean="0">
                          <a:solidFill>
                            <a:srgbClr val="000000"/>
                          </a:solidFill>
                          <a:effectLst/>
                          <a:latin typeface="Arial" panose="020B0604020202020204" pitchFamily="34" charset="0"/>
                          <a:cs typeface="Arial" panose="020B0604020202020204" pitchFamily="34" charset="0"/>
                        </a:rPr>
                        <a:t>3 869</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600" b="1" u="none" strike="noStrike" dirty="0" smtClean="0">
                          <a:effectLst/>
                          <a:latin typeface="Arial" panose="020B0604020202020204" pitchFamily="34" charset="0"/>
                          <a:cs typeface="Arial" panose="020B0604020202020204" pitchFamily="34" charset="0"/>
                        </a:rPr>
                        <a:t>50 032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600" b="1" u="none" strike="noStrike" dirty="0" smtClean="0">
                          <a:effectLst/>
                          <a:latin typeface="Arial" panose="020B0604020202020204" pitchFamily="34" charset="0"/>
                          <a:cs typeface="Arial" panose="020B0604020202020204" pitchFamily="34" charset="0"/>
                        </a:rPr>
                        <a:t>11 917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extLst>
                  <a:ext uri="{0D108BD9-81ED-4DB2-BD59-A6C34878D82A}">
                    <a16:rowId xmlns:a16="http://schemas.microsoft.com/office/drawing/2014/main" xmlns="" val="10011"/>
                  </a:ext>
                </a:extLst>
              </a:tr>
            </a:tbl>
          </a:graphicData>
        </a:graphic>
      </p:graphicFrame>
      <p:sp>
        <p:nvSpPr>
          <p:cNvPr id="5"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16</a:t>
            </a:fld>
            <a:endParaRPr lang="en-US" altLang="en-US" sz="1200" dirty="0" smtClean="0">
              <a:solidFill>
                <a:srgbClr val="898989"/>
              </a:solidFill>
            </a:endParaRPr>
          </a:p>
        </p:txBody>
      </p:sp>
    </p:spTree>
    <p:extLst>
      <p:ext uri="{BB962C8B-B14F-4D97-AF65-F5344CB8AC3E}">
        <p14:creationId xmlns:p14="http://schemas.microsoft.com/office/powerpoint/2010/main" xmlns="" val="356169318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56990"/>
          </a:xfrm>
        </p:spPr>
        <p:txBody>
          <a:bodyPr/>
          <a:lstStyle/>
          <a:p>
            <a:pPr algn="just"/>
            <a:r>
              <a:rPr lang="en-ZA" sz="2400" b="1" dirty="0" smtClean="0"/>
              <a:t/>
            </a:r>
            <a:br>
              <a:rPr lang="en-ZA" sz="2400" b="1" dirty="0" smtClean="0"/>
            </a:br>
            <a:r>
              <a:rPr lang="en-ZA" sz="2400" b="1" dirty="0"/>
              <a:t/>
            </a:r>
            <a:br>
              <a:rPr lang="en-ZA" sz="2400" b="1" dirty="0"/>
            </a:br>
            <a:r>
              <a:rPr lang="en-ZA" sz="2400" b="1" dirty="0" smtClean="0"/>
              <a:t/>
            </a:r>
            <a:br>
              <a:rPr lang="en-ZA" sz="2400" b="1" dirty="0" smtClean="0"/>
            </a:br>
            <a:r>
              <a:rPr lang="en-ZA" sz="2400" b="1" dirty="0"/>
              <a:t/>
            </a:r>
            <a:br>
              <a:rPr lang="en-ZA" sz="2400" b="1" dirty="0"/>
            </a:br>
            <a:r>
              <a:rPr lang="en-ZA" sz="3200" b="1" dirty="0" smtClean="0"/>
              <a:t>DIRECTOR </a:t>
            </a:r>
            <a:r>
              <a:rPr lang="en-ZA" sz="3200" b="1" dirty="0"/>
              <a:t>GENERAL REVIEW PERFORMANCE</a:t>
            </a:r>
            <a:r>
              <a:rPr lang="en-ZA" sz="3200" b="1" dirty="0" smtClean="0"/>
              <a:t/>
            </a:r>
            <a:br>
              <a:rPr lang="en-ZA" sz="3200" b="1" dirty="0" smtClean="0"/>
            </a:br>
            <a:r>
              <a:rPr lang="en-ZA" sz="3200" b="1" dirty="0"/>
              <a:t/>
            </a:r>
            <a:br>
              <a:rPr lang="en-ZA" sz="3200" b="1" dirty="0"/>
            </a:br>
            <a:r>
              <a:rPr lang="en-ZA" sz="2400" b="1" dirty="0" smtClean="0"/>
              <a:t/>
            </a:r>
            <a:br>
              <a:rPr lang="en-ZA" sz="2400" b="1" dirty="0" smtClean="0"/>
            </a:br>
            <a:r>
              <a:rPr lang="en-ZA" sz="1600" dirty="0" smtClean="0">
                <a:latin typeface="Arial" panose="020B0604020202020204" pitchFamily="34" charset="0"/>
                <a:cs typeface="Arial" panose="020B0604020202020204" pitchFamily="34" charset="0"/>
              </a:rPr>
              <a:t>The target for quarter 2 was 700 Director General Reviews and 612 were conducted. Only 42 of those complied at the initial review and 570 that failed to comply were issued with Director-General Recommendation with which to comply within 60 days</a:t>
            </a:r>
            <a:br>
              <a:rPr lang="en-ZA" sz="1600" dirty="0" smtClean="0">
                <a:latin typeface="Arial" panose="020B0604020202020204" pitchFamily="34" charset="0"/>
                <a:cs typeface="Arial" panose="020B0604020202020204" pitchFamily="34" charset="0"/>
              </a:rPr>
            </a:br>
            <a:endParaRPr lang="en-ZA" sz="1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90064224"/>
              </p:ext>
            </p:extLst>
          </p:nvPr>
        </p:nvGraphicFramePr>
        <p:xfrm>
          <a:off x="395538" y="2597579"/>
          <a:ext cx="8280918" cy="3711737"/>
        </p:xfrm>
        <a:graphic>
          <a:graphicData uri="http://schemas.openxmlformats.org/drawingml/2006/table">
            <a:tbl>
              <a:tblPr>
                <a:tableStyleId>{E8B1032C-EA38-4F05-BA0D-38AFFFC7BED3}</a:tableStyleId>
              </a:tblPr>
              <a:tblGrid>
                <a:gridCol w="1172522">
                  <a:extLst>
                    <a:ext uri="{9D8B030D-6E8A-4147-A177-3AD203B41FA5}">
                      <a16:colId xmlns:a16="http://schemas.microsoft.com/office/drawing/2014/main" xmlns="" val="20000"/>
                    </a:ext>
                  </a:extLst>
                </a:gridCol>
                <a:gridCol w="1109705">
                  <a:extLst>
                    <a:ext uri="{9D8B030D-6E8A-4147-A177-3AD203B41FA5}">
                      <a16:colId xmlns:a16="http://schemas.microsoft.com/office/drawing/2014/main" xmlns="" val="20001"/>
                    </a:ext>
                  </a:extLst>
                </a:gridCol>
                <a:gridCol w="1141113">
                  <a:extLst>
                    <a:ext uri="{9D8B030D-6E8A-4147-A177-3AD203B41FA5}">
                      <a16:colId xmlns:a16="http://schemas.microsoft.com/office/drawing/2014/main" xmlns="" val="20002"/>
                    </a:ext>
                  </a:extLst>
                </a:gridCol>
                <a:gridCol w="1141113">
                  <a:extLst>
                    <a:ext uri="{9D8B030D-6E8A-4147-A177-3AD203B41FA5}">
                      <a16:colId xmlns:a16="http://schemas.microsoft.com/office/drawing/2014/main" xmlns="" val="20003"/>
                    </a:ext>
                  </a:extLst>
                </a:gridCol>
                <a:gridCol w="1141113">
                  <a:extLst>
                    <a:ext uri="{9D8B030D-6E8A-4147-A177-3AD203B41FA5}">
                      <a16:colId xmlns:a16="http://schemas.microsoft.com/office/drawing/2014/main" xmlns="" val="20004"/>
                    </a:ext>
                  </a:extLst>
                </a:gridCol>
                <a:gridCol w="1141113">
                  <a:extLst>
                    <a:ext uri="{9D8B030D-6E8A-4147-A177-3AD203B41FA5}">
                      <a16:colId xmlns:a16="http://schemas.microsoft.com/office/drawing/2014/main" xmlns="" val="20005"/>
                    </a:ext>
                  </a:extLst>
                </a:gridCol>
                <a:gridCol w="1434239">
                  <a:extLst>
                    <a:ext uri="{9D8B030D-6E8A-4147-A177-3AD203B41FA5}">
                      <a16:colId xmlns:a16="http://schemas.microsoft.com/office/drawing/2014/main" xmlns="" val="20006"/>
                    </a:ext>
                  </a:extLst>
                </a:gridCol>
              </a:tblGrid>
              <a:tr h="962326">
                <a:tc>
                  <a:txBody>
                    <a:bodyPr/>
                    <a:lstStyle/>
                    <a:p>
                      <a:pPr algn="l" fontAlgn="b"/>
                      <a:r>
                        <a:rPr lang="en-ZA" sz="1400" b="1" u="none" strike="noStrike" dirty="0">
                          <a:effectLst/>
                        </a:rPr>
                        <a:t>PROVINCE</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400" b="1" u="none" strike="noStrike" dirty="0">
                          <a:effectLst/>
                        </a:rPr>
                        <a:t>TARGET</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400" b="1" u="none" strike="noStrike" dirty="0">
                          <a:effectLst/>
                        </a:rPr>
                        <a:t>ACTUAL</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400" b="1" u="none" strike="noStrike" dirty="0">
                          <a:effectLst/>
                        </a:rPr>
                        <a:t>VARIANCE</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400" b="1" u="none" strike="noStrike" dirty="0">
                          <a:effectLst/>
                        </a:rPr>
                        <a:t>COMPLIANT</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400" b="1" u="none" strike="noStrike" dirty="0">
                          <a:effectLst/>
                        </a:rPr>
                        <a:t>NON-COMPLIANT</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400" b="1" u="none" strike="noStrike" dirty="0">
                          <a:effectLst/>
                        </a:rPr>
                        <a:t>NO COMPLIED</a:t>
                      </a:r>
                      <a:r>
                        <a:rPr lang="en-ZA" sz="1400" b="1" u="none" strike="noStrike" baseline="0" dirty="0">
                          <a:effectLst/>
                        </a:rPr>
                        <a:t> WITH RECOMMENDATIONS</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94</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95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chemeClr val="tx1"/>
                          </a:solidFill>
                          <a:effectLst/>
                          <a:latin typeface="Arial" panose="020B0604020202020204" pitchFamily="34" charset="0"/>
                          <a:cs typeface="Arial" panose="020B0604020202020204" pitchFamily="34" charset="0"/>
                        </a:rPr>
                        <a:t>1</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14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81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81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1"/>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18</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50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chemeClr val="tx1"/>
                          </a:solidFill>
                          <a:effectLst/>
                          <a:latin typeface="Arial" panose="020B0604020202020204" pitchFamily="34" charset="0"/>
                          <a:cs typeface="Arial" panose="020B0604020202020204" pitchFamily="34" charset="0"/>
                        </a:rPr>
                        <a:t>32</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49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49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cs typeface="Arial" panose="020B0604020202020204" pitchFamily="34" charset="0"/>
                        </a:rPr>
                        <a:t>158</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103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-55</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103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103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cs typeface="Arial" panose="020B0604020202020204" pitchFamily="34" charset="0"/>
                        </a:rPr>
                        <a:t>90</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47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-43</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46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44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4"/>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LP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76</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68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rgbClr val="FF0000"/>
                          </a:solidFill>
                          <a:effectLst/>
                          <a:latin typeface="Arial" panose="020B0604020202020204" pitchFamily="34" charset="0"/>
                          <a:cs typeface="Arial" panose="020B0604020202020204" pitchFamily="34" charset="0"/>
                        </a:rPr>
                        <a:t>-8</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62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62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5"/>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cs typeface="Arial" panose="020B0604020202020204" pitchFamily="34" charset="0"/>
                        </a:rPr>
                        <a:t>79</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52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-27</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52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52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cs typeface="Arial" panose="020B0604020202020204" pitchFamily="34" charset="0"/>
                        </a:rPr>
                        <a:t>32</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50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chemeClr val="tx1"/>
                          </a:solidFill>
                          <a:effectLst/>
                          <a:latin typeface="Arial" panose="020B0604020202020204" pitchFamily="34" charset="0"/>
                          <a:cs typeface="Arial" panose="020B0604020202020204" pitchFamily="34" charset="0"/>
                        </a:rPr>
                        <a:t>18</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50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48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dirty="0">
                          <a:effectLst/>
                          <a:latin typeface="Arial" panose="020B0604020202020204" pitchFamily="34" charset="0"/>
                          <a:cs typeface="Arial" panose="020B0604020202020204" pitchFamily="34" charset="0"/>
                        </a:rPr>
                        <a:t>58</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41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rgbClr val="C00000"/>
                          </a:solidFill>
                          <a:effectLst/>
                          <a:latin typeface="Arial" panose="020B0604020202020204" pitchFamily="34" charset="0"/>
                          <a:cs typeface="Arial" panose="020B0604020202020204" pitchFamily="34" charset="0"/>
                        </a:rPr>
                        <a:t>-17</a:t>
                      </a:r>
                      <a:endParaRPr lang="en-ZA" sz="1400" b="0"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33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33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8"/>
                  </a:ext>
                </a:extLst>
              </a:tr>
              <a:tr h="272329">
                <a:tc>
                  <a:txBody>
                    <a:bodyPr/>
                    <a:lstStyle/>
                    <a:p>
                      <a:pPr algn="l" fontAlgn="b"/>
                      <a:r>
                        <a:rPr lang="en-ZA" sz="1400" b="1" u="none" strike="noStrike" dirty="0">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cs typeface="Arial" panose="020B0604020202020204" pitchFamily="34" charset="0"/>
                        </a:rPr>
                        <a:t>95</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fontAlgn="b"/>
                      <a:r>
                        <a:rPr lang="en-ZA" sz="1400" u="none" strike="noStrike" dirty="0">
                          <a:effectLst/>
                          <a:latin typeface="Arial" panose="020B0604020202020204" pitchFamily="34" charset="0"/>
                          <a:cs typeface="Arial" panose="020B0604020202020204" pitchFamily="34" charset="0"/>
                        </a:rPr>
                        <a:t>106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smtClean="0">
                          <a:solidFill>
                            <a:schemeClr val="tx1"/>
                          </a:solidFill>
                          <a:effectLst/>
                          <a:latin typeface="Arial" panose="020B0604020202020204" pitchFamily="34" charset="0"/>
                          <a:cs typeface="Arial" panose="020B0604020202020204" pitchFamily="34" charset="0"/>
                        </a:rPr>
                        <a:t>11</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12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a:effectLst/>
                          <a:latin typeface="Arial" panose="020B0604020202020204" pitchFamily="34" charset="0"/>
                          <a:cs typeface="Arial" panose="020B0604020202020204" pitchFamily="34" charset="0"/>
                        </a:rPr>
                        <a:t>94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94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9"/>
                  </a:ext>
                </a:extLst>
              </a:tr>
              <a:tr h="298450">
                <a:tc>
                  <a:txBody>
                    <a:bodyPr/>
                    <a:lstStyle/>
                    <a:p>
                      <a:pPr algn="l"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a:lnSpc>
                          <a:spcPct val="115000"/>
                        </a:lnSpc>
                        <a:spcAft>
                          <a:spcPts val="0"/>
                        </a:spcAft>
                      </a:pPr>
                      <a:r>
                        <a:rPr lang="en-ZA" sz="1600" b="1" dirty="0" smtClean="0">
                          <a:effectLst/>
                          <a:latin typeface="Arial" panose="020B0604020202020204" pitchFamily="34" charset="0"/>
                          <a:cs typeface="Arial" panose="020B0604020202020204" pitchFamily="34" charset="0"/>
                        </a:rPr>
                        <a:t>700</a:t>
                      </a:r>
                      <a:endParaRPr lang="en-ZA" sz="1600" b="1" dirty="0">
                        <a:effectLst/>
                        <a:latin typeface="Arial" panose="020B0604020202020204" pitchFamily="34" charset="0"/>
                        <a:ea typeface="Calibri"/>
                        <a:cs typeface="Arial" panose="020B0604020202020204" pitchFamily="34" charset="0"/>
                      </a:endParaRPr>
                    </a:p>
                  </a:txBody>
                  <a:tcPr marL="68580" marR="68580" marT="0" marB="0">
                    <a:solidFill>
                      <a:schemeClr val="bg1">
                        <a:lumMod val="75000"/>
                      </a:schemeClr>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612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600" b="1" i="0" u="none" strike="noStrike" dirty="0" smtClean="0">
                          <a:solidFill>
                            <a:srgbClr val="C00000"/>
                          </a:solidFill>
                          <a:effectLst/>
                          <a:latin typeface="Arial" panose="020B0604020202020204" pitchFamily="34" charset="0"/>
                          <a:cs typeface="Arial" panose="020B0604020202020204" pitchFamily="34" charset="0"/>
                        </a:rPr>
                        <a:t>-88</a:t>
                      </a:r>
                      <a:endParaRPr lang="en-ZA" sz="16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42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570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566</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extLst>
                  <a:ext uri="{0D108BD9-81ED-4DB2-BD59-A6C34878D82A}">
                    <a16:rowId xmlns:a16="http://schemas.microsoft.com/office/drawing/2014/main" xmlns="" val="10011"/>
                  </a:ext>
                </a:extLst>
              </a:tr>
            </a:tbl>
          </a:graphicData>
        </a:graphic>
      </p:graphicFrame>
      <p:sp>
        <p:nvSpPr>
          <p:cNvPr id="3" name="Slide Number Placeholder 2"/>
          <p:cNvSpPr>
            <a:spLocks noGrp="1"/>
          </p:cNvSpPr>
          <p:nvPr>
            <p:ph type="sldNum" sz="quarter" idx="12"/>
          </p:nvPr>
        </p:nvSpPr>
        <p:spPr/>
        <p:txBody>
          <a:bodyPr/>
          <a:lstStyle/>
          <a:p>
            <a:fld id="{96CA8298-9D91-4CF9-AB6A-504DBB769D5D}" type="slidenum">
              <a:rPr lang="en-US" smtClean="0">
                <a:solidFill>
                  <a:prstClr val="white"/>
                </a:solidFill>
              </a:rPr>
              <a:pPr/>
              <a:t>17</a:t>
            </a:fld>
            <a:endParaRPr lang="en-US">
              <a:solidFill>
                <a:prstClr val="white"/>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17</a:t>
            </a:fld>
            <a:endParaRPr lang="en-US" altLang="en-US" sz="1200" dirty="0" smtClean="0">
              <a:solidFill>
                <a:srgbClr val="898989"/>
              </a:solidFill>
            </a:endParaRPr>
          </a:p>
        </p:txBody>
      </p:sp>
    </p:spTree>
    <p:extLst>
      <p:ext uri="{BB962C8B-B14F-4D97-AF65-F5344CB8AC3E}">
        <p14:creationId xmlns:p14="http://schemas.microsoft.com/office/powerpoint/2010/main" xmlns="" val="348107388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3200" b="1" dirty="0" smtClean="0"/>
              <a:t>SECTORS REVIEWED</a:t>
            </a:r>
            <a:endParaRPr lang="en-ZA"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341798127"/>
              </p:ext>
            </p:extLst>
          </p:nvPr>
        </p:nvGraphicFramePr>
        <p:xfrm>
          <a:off x="364481" y="1700808"/>
          <a:ext cx="8496944" cy="4735837"/>
        </p:xfrm>
        <a:graphic>
          <a:graphicData uri="http://schemas.openxmlformats.org/drawingml/2006/table">
            <a:tbl>
              <a:tblPr firstRow="1" bandRow="1">
                <a:tableStyleId>{E8B1032C-EA38-4F05-BA0D-38AFFFC7BED3}</a:tableStyleId>
              </a:tblPr>
              <a:tblGrid>
                <a:gridCol w="2021264">
                  <a:extLst>
                    <a:ext uri="{9D8B030D-6E8A-4147-A177-3AD203B41FA5}">
                      <a16:colId xmlns:a16="http://schemas.microsoft.com/office/drawing/2014/main" xmlns="" val="20000"/>
                    </a:ext>
                  </a:extLst>
                </a:gridCol>
                <a:gridCol w="2709955">
                  <a:extLst>
                    <a:ext uri="{9D8B030D-6E8A-4147-A177-3AD203B41FA5}">
                      <a16:colId xmlns:a16="http://schemas.microsoft.com/office/drawing/2014/main" xmlns="" val="20001"/>
                    </a:ext>
                  </a:extLst>
                </a:gridCol>
                <a:gridCol w="3765725">
                  <a:extLst>
                    <a:ext uri="{9D8B030D-6E8A-4147-A177-3AD203B41FA5}">
                      <a16:colId xmlns:a16="http://schemas.microsoft.com/office/drawing/2014/main" xmlns="" val="20002"/>
                    </a:ext>
                  </a:extLst>
                </a:gridCol>
              </a:tblGrid>
              <a:tr h="487861">
                <a:tc>
                  <a:txBody>
                    <a:bodyPr/>
                    <a:lstStyle/>
                    <a:p>
                      <a:r>
                        <a:rPr lang="en-ZA" dirty="0" smtClean="0"/>
                        <a:t>SECTOR</a:t>
                      </a:r>
                      <a:endParaRPr lang="en-ZA" dirty="0"/>
                    </a:p>
                  </a:txBody>
                  <a:tcPr>
                    <a:solidFill>
                      <a:schemeClr val="bg1">
                        <a:lumMod val="75000"/>
                      </a:schemeClr>
                    </a:solidFill>
                  </a:tcPr>
                </a:tc>
                <a:tc>
                  <a:txBody>
                    <a:bodyPr/>
                    <a:lstStyle/>
                    <a:p>
                      <a:r>
                        <a:rPr lang="en-ZA" dirty="0" smtClean="0"/>
                        <a:t>NUMBER REVIEWED</a:t>
                      </a:r>
                      <a:endParaRPr lang="en-ZA" dirty="0"/>
                    </a:p>
                  </a:txBody>
                  <a:tcPr>
                    <a:solidFill>
                      <a:schemeClr val="bg1">
                        <a:lumMod val="75000"/>
                      </a:schemeClr>
                    </a:solidFill>
                  </a:tcPr>
                </a:tc>
                <a:tc>
                  <a:txBody>
                    <a:bodyPr/>
                    <a:lstStyle/>
                    <a:p>
                      <a:r>
                        <a:rPr lang="en-ZA" dirty="0" smtClean="0"/>
                        <a:t>SECTIONS CONTRAVENED</a:t>
                      </a:r>
                      <a:endParaRPr lang="en-ZA" dirty="0"/>
                    </a:p>
                  </a:txBody>
                  <a:tcPr>
                    <a:solidFill>
                      <a:schemeClr val="bg1">
                        <a:lumMod val="75000"/>
                      </a:schemeClr>
                    </a:solidFill>
                  </a:tcPr>
                </a:tc>
                <a:extLst>
                  <a:ext uri="{0D108BD9-81ED-4DB2-BD59-A6C34878D82A}">
                    <a16:rowId xmlns:a16="http://schemas.microsoft.com/office/drawing/2014/main" xmlns="" val="10000"/>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109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24, 25, 26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Mining</a:t>
                      </a:r>
                      <a:r>
                        <a:rPr lang="en-ZA" sz="1400" b="1" u="none" strike="noStrike" baseline="0" dirty="0" smtClean="0">
                          <a:effectLst/>
                          <a:latin typeface="Arial" panose="020B0604020202020204" pitchFamily="34" charset="0"/>
                          <a:cs typeface="Arial" panose="020B0604020202020204" pitchFamily="34" charset="0"/>
                        </a:rPr>
                        <a:t> &amp; Quarrying</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Manufacturing</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189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17,19 20, 2425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Electricity, Gas &amp; Water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Construction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58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Retail, Motor Trade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33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Wholesale Trade, Commercial Trades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20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69171">
                <a:tc>
                  <a:txBody>
                    <a:bodyPr/>
                    <a:lstStyle/>
                    <a:p>
                      <a:pPr algn="l" fontAlgn="b"/>
                      <a:r>
                        <a:rPr lang="en-ZA" sz="1400" b="1" u="none" strike="noStrike" dirty="0" smtClean="0">
                          <a:effectLst/>
                          <a:latin typeface="Arial" panose="020B0604020202020204" pitchFamily="34" charset="0"/>
                          <a:cs typeface="Arial" panose="020B0604020202020204" pitchFamily="34" charset="0"/>
                        </a:rPr>
                        <a:t>Catering, Accommodation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37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24,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409136">
                <a:tc>
                  <a:txBody>
                    <a:bodyPr/>
                    <a:lstStyle/>
                    <a:p>
                      <a:pPr algn="l" fontAlgn="b"/>
                      <a:r>
                        <a:rPr lang="en-ZA" sz="1400" b="1" u="none" strike="noStrike" dirty="0" smtClean="0">
                          <a:effectLst/>
                          <a:latin typeface="Arial" panose="020B0604020202020204" pitchFamily="34" charset="0"/>
                          <a:cs typeface="Arial" panose="020B0604020202020204" pitchFamily="34" charset="0"/>
                        </a:rPr>
                        <a:t>Transport, Storage &amp; Communications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33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Finance and Business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90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284585">
                <a:tc>
                  <a:txBody>
                    <a:bodyPr/>
                    <a:lstStyle/>
                    <a:p>
                      <a:pPr algn="l" fontAlgn="b"/>
                      <a:r>
                        <a:rPr lang="en-ZA" sz="1400" b="1" u="none" strike="noStrike" dirty="0" smtClean="0">
                          <a:effectLst/>
                          <a:latin typeface="Arial" panose="020B0604020202020204" pitchFamily="34" charset="0"/>
                          <a:cs typeface="Arial" panose="020B0604020202020204" pitchFamily="34" charset="0"/>
                        </a:rPr>
                        <a:t>Community,  Special &amp; Personal Services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35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400" u="none" strike="noStrike" dirty="0" smtClean="0">
                          <a:effectLst/>
                          <a:latin typeface="Arial" panose="020B0604020202020204" pitchFamily="34" charset="0"/>
                          <a:cs typeface="Arial" panose="020B0604020202020204" pitchFamily="34" charset="0"/>
                        </a:rPr>
                        <a:t>Sections 16, 19 20, 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1"/>
                  </a:ext>
                </a:extLst>
              </a:tr>
              <a:tr h="406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TOTAL</a:t>
                      </a:r>
                    </a:p>
                  </a:txBody>
                  <a:tcPr anchor="ctr">
                    <a:solidFill>
                      <a:schemeClr val="bg1">
                        <a:lumMod val="75000"/>
                      </a:schemeClr>
                    </a:solidFill>
                  </a:tcPr>
                </a:tc>
                <a:tc>
                  <a:txBody>
                    <a:bodyPr/>
                    <a:lstStyle/>
                    <a:p>
                      <a:pPr algn="ctr" fontAlgn="ctr"/>
                      <a:r>
                        <a:rPr lang="en-ZA" sz="1400" b="1" i="0" u="none" strike="noStrike" dirty="0" smtClean="0">
                          <a:solidFill>
                            <a:srgbClr val="000000"/>
                          </a:solidFill>
                          <a:effectLst/>
                          <a:latin typeface="Arial" panose="020B0604020202020204" pitchFamily="34" charset="0"/>
                          <a:cs typeface="Arial" panose="020B0604020202020204" pitchFamily="34" charset="0"/>
                        </a:rPr>
                        <a:t>612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75000"/>
                      </a:schemeClr>
                    </a:solidFill>
                  </a:tcPr>
                </a:tc>
                <a:tc>
                  <a:txBody>
                    <a:bodyPr/>
                    <a:lstStyle/>
                    <a:p>
                      <a:pPr algn="ctr"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p:txBody>
          <a:bodyPr/>
          <a:lstStyle/>
          <a:p>
            <a:fld id="{C88F8AA9-DFB0-4371-BB00-DC18305C6D98}" type="slidenum">
              <a:rPr lang="en-US" smtClean="0">
                <a:solidFill>
                  <a:prstClr val="white"/>
                </a:solidFill>
              </a:rPr>
              <a:pPr/>
              <a:t>18</a:t>
            </a:fld>
            <a:endParaRPr lang="en-US">
              <a:solidFill>
                <a:prstClr val="white"/>
              </a:solidFill>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18</a:t>
            </a:fld>
            <a:endParaRPr lang="en-US" altLang="en-US" sz="1200" dirty="0" smtClean="0">
              <a:solidFill>
                <a:srgbClr val="898989"/>
              </a:solidFill>
            </a:endParaRPr>
          </a:p>
        </p:txBody>
      </p:sp>
    </p:spTree>
    <p:extLst>
      <p:ext uri="{BB962C8B-B14F-4D97-AF65-F5344CB8AC3E}">
        <p14:creationId xmlns:p14="http://schemas.microsoft.com/office/powerpoint/2010/main" xmlns="" val="209031018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AREAS OF NON-COMPLIANCE</a:t>
            </a:r>
            <a:endParaRPr lang="en-ZA" sz="3200" b="1" dirty="0"/>
          </a:p>
        </p:txBody>
      </p:sp>
      <p:sp>
        <p:nvSpPr>
          <p:cNvPr id="3" name="Content Placeholder 2"/>
          <p:cNvSpPr>
            <a:spLocks noGrp="1"/>
          </p:cNvSpPr>
          <p:nvPr>
            <p:ph idx="1"/>
          </p:nvPr>
        </p:nvSpPr>
        <p:spPr>
          <a:xfrm>
            <a:off x="457200" y="1600200"/>
            <a:ext cx="8229600" cy="4997152"/>
          </a:xfrm>
        </p:spPr>
        <p:txBody>
          <a:bodyPr/>
          <a:lstStyle/>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There </a:t>
            </a:r>
            <a:r>
              <a:rPr lang="en-ZA" sz="1600" kern="0" dirty="0">
                <a:solidFill>
                  <a:srgbClr val="2F1311"/>
                </a:solidFill>
                <a:latin typeface="Arial"/>
                <a:ea typeface="ＭＳ Ｐゴシック" pitchFamily="80" charset="-128"/>
              </a:rPr>
              <a:t>are </a:t>
            </a:r>
            <a:r>
              <a:rPr lang="en-ZA" sz="1600" kern="0" dirty="0" smtClean="0">
                <a:solidFill>
                  <a:srgbClr val="2F1311"/>
                </a:solidFill>
                <a:latin typeface="Arial"/>
                <a:ea typeface="ＭＳ Ｐゴシック" pitchFamily="80" charset="-128"/>
              </a:rPr>
              <a:t> </a:t>
            </a:r>
            <a:r>
              <a:rPr lang="en-ZA" sz="1600" kern="0" dirty="0">
                <a:solidFill>
                  <a:srgbClr val="2F1311"/>
                </a:solidFill>
                <a:latin typeface="Arial"/>
                <a:ea typeface="ＭＳ Ｐゴシック" pitchFamily="80" charset="-128"/>
              </a:rPr>
              <a:t>consultative forums </a:t>
            </a:r>
            <a:r>
              <a:rPr lang="en-ZA" sz="1600" kern="0" dirty="0" smtClean="0">
                <a:solidFill>
                  <a:srgbClr val="2F1311"/>
                </a:solidFill>
                <a:latin typeface="Arial"/>
                <a:ea typeface="ＭＳ Ｐゴシック" pitchFamily="80" charset="-128"/>
              </a:rPr>
              <a:t>however not </a:t>
            </a:r>
            <a:r>
              <a:rPr lang="en-ZA" sz="1600" kern="0" dirty="0">
                <a:solidFill>
                  <a:srgbClr val="2F1311"/>
                </a:solidFill>
                <a:latin typeface="Arial"/>
                <a:ea typeface="ＭＳ Ｐゴシック" pitchFamily="80" charset="-128"/>
              </a:rPr>
              <a:t>properly constituted as required by </a:t>
            </a:r>
            <a:r>
              <a:rPr lang="en-ZA" sz="1600" kern="0" dirty="0" smtClean="0">
                <a:solidFill>
                  <a:srgbClr val="2F1311"/>
                </a:solidFill>
                <a:latin typeface="Arial"/>
                <a:ea typeface="ＭＳ Ｐゴシック" pitchFamily="80" charset="-128"/>
              </a:rPr>
              <a:t>S16 read with 17 </a:t>
            </a:r>
            <a:r>
              <a:rPr lang="en-ZA" sz="1600" kern="0" dirty="0">
                <a:solidFill>
                  <a:srgbClr val="2F1311"/>
                </a:solidFill>
                <a:latin typeface="Arial"/>
                <a:ea typeface="ＭＳ Ｐゴシック" pitchFamily="80" charset="-128"/>
              </a:rPr>
              <a:t>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a:solidFill>
                  <a:srgbClr val="2F1311"/>
                </a:solidFill>
                <a:latin typeface="Arial"/>
                <a:ea typeface="ＭＳ Ｐゴシック" pitchFamily="80" charset="-128"/>
              </a:rPr>
              <a:t>Assigned Senior EE Managers </a:t>
            </a:r>
            <a:r>
              <a:rPr lang="en-ZA" sz="1600" kern="0" dirty="0" smtClean="0">
                <a:solidFill>
                  <a:srgbClr val="2F1311"/>
                </a:solidFill>
                <a:latin typeface="Arial"/>
                <a:ea typeface="ＭＳ Ｐゴシック" pitchFamily="80" charset="-128"/>
              </a:rPr>
              <a:t>assigned are junior staff who </a:t>
            </a:r>
            <a:r>
              <a:rPr lang="en-ZA" sz="1600" kern="0" dirty="0">
                <a:solidFill>
                  <a:srgbClr val="2F1311"/>
                </a:solidFill>
                <a:latin typeface="Arial"/>
                <a:ea typeface="ＭＳ Ｐゴシック" pitchFamily="80" charset="-128"/>
              </a:rPr>
              <a:t>do not have the necessary authority or resources to execute their </a:t>
            </a:r>
            <a:r>
              <a:rPr lang="en-ZA" sz="1600" kern="0" dirty="0" smtClean="0">
                <a:solidFill>
                  <a:srgbClr val="2F1311"/>
                </a:solidFill>
                <a:latin typeface="Arial"/>
                <a:ea typeface="ＭＳ Ｐゴシック" pitchFamily="80" charset="-128"/>
              </a:rPr>
              <a:t>mandate as required by S24</a:t>
            </a:r>
            <a:endParaRPr lang="en-ZA" sz="1600" kern="0" dirty="0">
              <a:solidFill>
                <a:srgbClr val="2F1311"/>
              </a:solidFill>
              <a:latin typeface="Aria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a:solidFill>
                  <a:srgbClr val="2F1311"/>
                </a:solidFill>
                <a:latin typeface="Arial"/>
                <a:ea typeface="ＭＳ Ｐゴシック" pitchFamily="80" charset="-128"/>
              </a:rPr>
              <a:t>Employers are preparing </a:t>
            </a:r>
            <a:r>
              <a:rPr lang="en-ZA" sz="1600" kern="0" dirty="0" smtClean="0">
                <a:solidFill>
                  <a:srgbClr val="2F1311"/>
                </a:solidFill>
                <a:latin typeface="Arial"/>
                <a:ea typeface="ＭＳ Ｐゴシック" pitchFamily="80" charset="-128"/>
              </a:rPr>
              <a:t>Employment Equity </a:t>
            </a:r>
            <a:r>
              <a:rPr lang="en-ZA" sz="1600" kern="0" dirty="0">
                <a:solidFill>
                  <a:srgbClr val="2F1311"/>
                </a:solidFill>
                <a:latin typeface="Arial"/>
                <a:ea typeface="ＭＳ Ｐゴシック" pitchFamily="80" charset="-128"/>
              </a:rPr>
              <a:t>Plans that are not informed by a proper audit &amp; analysis as required by S19</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Employment Equity Plans prepared do </a:t>
            </a:r>
            <a:r>
              <a:rPr lang="en-ZA" sz="1600" kern="0" dirty="0">
                <a:solidFill>
                  <a:srgbClr val="2F1311"/>
                </a:solidFill>
                <a:latin typeface="Arial"/>
                <a:ea typeface="ＭＳ Ｐゴシック" pitchFamily="80" charset="-128"/>
              </a:rPr>
              <a:t>not comply with the requirements of </a:t>
            </a:r>
            <a:r>
              <a:rPr lang="en-ZA" sz="1600" kern="0" dirty="0" smtClean="0">
                <a:solidFill>
                  <a:srgbClr val="2F1311"/>
                </a:solidFill>
                <a:latin typeface="Arial"/>
                <a:ea typeface="ＭＳ Ｐゴシック" pitchFamily="80" charset="-128"/>
              </a:rPr>
              <a:t>S20 and no implementation where there is compliance</a:t>
            </a:r>
            <a:endParaRPr lang="en-ZA" sz="1600" kern="0" dirty="0">
              <a:solidFill>
                <a:srgbClr val="2F1311"/>
              </a:solidFill>
              <a:latin typeface="Aria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Employment Equity Reports (EEA 2) as required by S21 are </a:t>
            </a:r>
            <a:r>
              <a:rPr lang="en-ZA" sz="1600" kern="0" dirty="0">
                <a:solidFill>
                  <a:srgbClr val="2F1311"/>
                </a:solidFill>
                <a:latin typeface="Arial"/>
                <a:ea typeface="ＭＳ Ｐゴシック" pitchFamily="80" charset="-128"/>
              </a:rPr>
              <a:t>not informed by an EE Plan and submitted to the Director-General without proper consultation</a:t>
            </a:r>
          </a:p>
          <a:p>
            <a:pPr marL="355600" lvl="0" indent="-355600" algn="just" defTabSz="914400" eaLnBrk="1" hangingPunct="1">
              <a:lnSpc>
                <a:spcPct val="80000"/>
              </a:lnSpc>
              <a:spcBef>
                <a:spcPct val="0"/>
              </a:spcBef>
              <a:spcAft>
                <a:spcPct val="120000"/>
              </a:spcAft>
              <a:buFont typeface="Wingdings" pitchFamily="2" charset="2"/>
              <a:buChar char="§"/>
              <a:defRPr/>
            </a:pPr>
            <a:r>
              <a:rPr lang="en-US" sz="1600" kern="0" dirty="0">
                <a:solidFill>
                  <a:srgbClr val="2F1311"/>
                </a:solidFill>
                <a:latin typeface="Arial"/>
                <a:ea typeface="ＭＳ Ｐゴシック" pitchFamily="80" charset="-128"/>
              </a:rPr>
              <a:t>There are no communication strategies in place to inform the employees 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US" sz="1600" kern="0" dirty="0">
                <a:solidFill>
                  <a:srgbClr val="2F1311"/>
                </a:solidFill>
                <a:latin typeface="Arial"/>
                <a:ea typeface="ＭＳ Ｐゴシック" pitchFamily="80" charset="-128"/>
              </a:rPr>
              <a:t>Failure to keep records as required by S26</a:t>
            </a:r>
          </a:p>
          <a:p>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32240" y="6309320"/>
            <a:ext cx="2133600" cy="365125"/>
          </a:xfrm>
        </p:spPr>
        <p:txBody>
          <a:bodyPr/>
          <a:lstStyle/>
          <a:p>
            <a:pPr>
              <a:defRPr/>
            </a:pPr>
            <a:fld id="{416AF1B2-E7A4-446A-84DC-90AA83BA6A19}" type="slidenum">
              <a:rPr lang="en-US" smtClean="0"/>
              <a:pPr>
                <a:defRPr/>
              </a:pPr>
              <a:t>19</a:t>
            </a:fld>
            <a:endParaRPr lang="en-US" dirty="0"/>
          </a:p>
        </p:txBody>
      </p:sp>
    </p:spTree>
    <p:extLst>
      <p:ext uri="{BB962C8B-B14F-4D97-AF65-F5344CB8AC3E}">
        <p14:creationId xmlns:p14="http://schemas.microsoft.com/office/powerpoint/2010/main" xmlns="" val="1236027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PURPOSE OF THE PRESENTATION</a:t>
            </a:r>
            <a:endParaRPr lang="en-ZA" sz="2400" b="1"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US" dirty="0">
              <a:solidFill>
                <a:prstClr val="black"/>
              </a:solidFill>
            </a:endParaRPr>
          </a:p>
          <a:p>
            <a:pPr marL="0" indent="0">
              <a:buNone/>
            </a:pPr>
            <a:endParaRPr lang="en-US" sz="2400" dirty="0">
              <a:solidFill>
                <a:prstClr val="black"/>
              </a:solidFill>
            </a:endParaRPr>
          </a:p>
          <a:p>
            <a:pPr marL="0" indent="0" algn="ctr">
              <a:buNone/>
            </a:pPr>
            <a:r>
              <a:rPr lang="en-US" sz="2400" dirty="0">
                <a:solidFill>
                  <a:prstClr val="black"/>
                </a:solidFill>
              </a:rPr>
              <a:t>....</a:t>
            </a:r>
            <a:r>
              <a:rPr lang="en-US" sz="2400" b="1" i="1" dirty="0">
                <a:solidFill>
                  <a:prstClr val="black"/>
                </a:solidFill>
              </a:rPr>
              <a:t>To give feedback on the </a:t>
            </a:r>
            <a:r>
              <a:rPr lang="en-US" sz="2400" b="1" i="1" dirty="0" smtClean="0">
                <a:solidFill>
                  <a:srgbClr val="C00000"/>
                </a:solidFill>
              </a:rPr>
              <a:t>QUARTER 2</a:t>
            </a:r>
            <a:r>
              <a:rPr lang="en-US" sz="2400" b="1" i="1" dirty="0" smtClean="0">
                <a:solidFill>
                  <a:prstClr val="black"/>
                </a:solidFill>
              </a:rPr>
              <a:t> performance, impact analysis and  </a:t>
            </a:r>
            <a:r>
              <a:rPr lang="en-US" sz="2400" b="1" i="1" dirty="0">
                <a:solidFill>
                  <a:prstClr val="black"/>
                </a:solidFill>
              </a:rPr>
              <a:t>strategies intended </a:t>
            </a:r>
            <a:endParaRPr lang="en-US" sz="2400" b="1" i="1" dirty="0" smtClean="0">
              <a:solidFill>
                <a:prstClr val="black"/>
              </a:solidFill>
            </a:endParaRPr>
          </a:p>
          <a:p>
            <a:pPr marL="0" indent="0" algn="ctr">
              <a:buNone/>
            </a:pPr>
            <a:r>
              <a:rPr lang="en-US" sz="2400" b="1" i="1" dirty="0" smtClean="0">
                <a:solidFill>
                  <a:prstClr val="black"/>
                </a:solidFill>
              </a:rPr>
              <a:t>to </a:t>
            </a:r>
            <a:r>
              <a:rPr lang="en-US" sz="2400" b="1" i="1" dirty="0">
                <a:solidFill>
                  <a:prstClr val="black"/>
                </a:solidFill>
              </a:rPr>
              <a:t>achieve </a:t>
            </a:r>
            <a:r>
              <a:rPr lang="en-US" sz="2400" b="1" i="1" dirty="0" smtClean="0">
                <a:solidFill>
                  <a:prstClr val="black"/>
                </a:solidFill>
              </a:rPr>
              <a:t>Q2 </a:t>
            </a:r>
            <a:r>
              <a:rPr lang="en-US" sz="2400" b="1" i="1" dirty="0">
                <a:solidFill>
                  <a:prstClr val="black"/>
                </a:solidFill>
              </a:rPr>
              <a:t>set </a:t>
            </a:r>
            <a:r>
              <a:rPr lang="en-US" sz="2400" b="1" i="1" dirty="0" smtClean="0">
                <a:solidFill>
                  <a:prstClr val="black"/>
                </a:solidFill>
              </a:rPr>
              <a:t>targets </a:t>
            </a:r>
            <a:r>
              <a:rPr lang="en-US" sz="2400" b="1" i="1" dirty="0">
                <a:solidFill>
                  <a:prstClr val="black"/>
                </a:solidFill>
              </a:rPr>
              <a:t>with focus </a:t>
            </a:r>
            <a:endParaRPr lang="en-US" sz="2400" b="1" i="1" dirty="0" smtClean="0">
              <a:solidFill>
                <a:prstClr val="black"/>
              </a:solidFill>
            </a:endParaRPr>
          </a:p>
          <a:p>
            <a:pPr marL="0" indent="0" algn="ctr">
              <a:buNone/>
            </a:pPr>
            <a:r>
              <a:rPr lang="en-US" sz="2400" b="1" i="1" dirty="0" smtClean="0">
                <a:solidFill>
                  <a:prstClr val="black"/>
                </a:solidFill>
              </a:rPr>
              <a:t>on procedural </a:t>
            </a:r>
            <a:r>
              <a:rPr lang="en-US" sz="2400" b="1" i="1" dirty="0">
                <a:solidFill>
                  <a:prstClr val="black"/>
                </a:solidFill>
              </a:rPr>
              <a:t>and </a:t>
            </a:r>
            <a:endParaRPr lang="en-US" sz="2400" b="1" i="1" dirty="0" smtClean="0">
              <a:solidFill>
                <a:prstClr val="black"/>
              </a:solidFill>
            </a:endParaRPr>
          </a:p>
          <a:p>
            <a:pPr marL="0" indent="0" algn="ctr">
              <a:buNone/>
            </a:pPr>
            <a:r>
              <a:rPr lang="en-US" sz="2400" b="1" i="1" dirty="0" smtClean="0">
                <a:solidFill>
                  <a:prstClr val="black"/>
                </a:solidFill>
              </a:rPr>
              <a:t>substantive aspects</a:t>
            </a:r>
            <a:r>
              <a:rPr lang="en-US" sz="2400" b="1" i="1" dirty="0">
                <a:solidFill>
                  <a:prstClr val="black"/>
                </a:solidFill>
              </a:rPr>
              <a:t>........</a:t>
            </a:r>
            <a:endParaRPr lang="en-ZA" sz="2400" b="1" i="1" dirty="0"/>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a:t>
            </a:fld>
            <a:endParaRPr lang="en-US" altLang="en-US" sz="1200" dirty="0" smtClean="0">
              <a:solidFill>
                <a:srgbClr val="898989"/>
              </a:solidFill>
            </a:endParaRPr>
          </a:p>
        </p:txBody>
      </p:sp>
    </p:spTree>
    <p:extLst>
      <p:ext uri="{BB962C8B-B14F-4D97-AF65-F5344CB8AC3E}">
        <p14:creationId xmlns:p14="http://schemas.microsoft.com/office/powerpoint/2010/main" xmlns="" val="376211290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INTERVENTIONS</a:t>
            </a:r>
            <a:endParaRPr lang="en-ZA" sz="3200" b="1" dirty="0"/>
          </a:p>
        </p:txBody>
      </p:sp>
      <p:sp>
        <p:nvSpPr>
          <p:cNvPr id="3" name="Content Placeholder 2"/>
          <p:cNvSpPr>
            <a:spLocks noGrp="1"/>
          </p:cNvSpPr>
          <p:nvPr>
            <p:ph idx="1"/>
          </p:nvPr>
        </p:nvSpPr>
        <p:spPr/>
        <p:txBody>
          <a:bodyPr/>
          <a:lstStyle/>
          <a:p>
            <a:pPr marL="0" indent="0">
              <a:buNone/>
            </a:pPr>
            <a:r>
              <a:rPr lang="en-ZA" sz="2800" dirty="0" smtClean="0">
                <a:latin typeface="Arial" panose="020B0604020202020204" pitchFamily="34" charset="0"/>
                <a:cs typeface="Arial" panose="020B0604020202020204" pitchFamily="34" charset="0"/>
              </a:rPr>
              <a:t>To conduct advocacy sessions on:</a:t>
            </a:r>
          </a:p>
          <a:p>
            <a:pPr marL="0" indent="0">
              <a:buNone/>
            </a:pPr>
            <a:endParaRPr lang="en-ZA" sz="28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Employer Organisations; </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Employment Equity Consultative Forums; and</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Trade Union Federations</a:t>
            </a:r>
          </a:p>
        </p:txBody>
      </p:sp>
      <p:sp>
        <p:nvSpPr>
          <p:cNvPr id="4" name="Slide Number Placeholder 3"/>
          <p:cNvSpPr>
            <a:spLocks noGrp="1"/>
          </p:cNvSpPr>
          <p:nvPr>
            <p:ph type="sldNum" sz="quarter" idx="12"/>
          </p:nvPr>
        </p:nvSpPr>
        <p:spPr>
          <a:xfrm>
            <a:off x="6732240" y="6309320"/>
            <a:ext cx="2133600" cy="365125"/>
          </a:xfrm>
        </p:spPr>
        <p:txBody>
          <a:bodyPr/>
          <a:lstStyle/>
          <a:p>
            <a:pPr>
              <a:defRPr/>
            </a:pPr>
            <a:fld id="{416AF1B2-E7A4-446A-84DC-90AA83BA6A19}" type="slidenum">
              <a:rPr lang="en-US" smtClean="0"/>
              <a:pPr>
                <a:defRPr/>
              </a:pPr>
              <a:t>20</a:t>
            </a:fld>
            <a:endParaRPr lang="en-US" dirty="0"/>
          </a:p>
        </p:txBody>
      </p:sp>
    </p:spTree>
    <p:extLst>
      <p:ext uri="{BB962C8B-B14F-4D97-AF65-F5344CB8AC3E}">
        <p14:creationId xmlns:p14="http://schemas.microsoft.com/office/powerpoint/2010/main" xmlns="" val="2537256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EMPLOYMENT EQUITY PROCEDURAL</a:t>
            </a:r>
            <a:endParaRPr lang="en-ZA" sz="3200" b="1" dirty="0"/>
          </a:p>
        </p:txBody>
      </p:sp>
      <p:sp>
        <p:nvSpPr>
          <p:cNvPr id="5" name="Content Placeholder 4"/>
          <p:cNvSpPr>
            <a:spLocks noGrp="1"/>
          </p:cNvSpPr>
          <p:nvPr>
            <p:ph idx="1"/>
          </p:nvPr>
        </p:nvSpPr>
        <p:spPr>
          <a:xfrm>
            <a:off x="251520" y="1340768"/>
            <a:ext cx="8712968" cy="5328592"/>
          </a:xfrm>
        </p:spPr>
        <p:txBody>
          <a:bodyPr/>
          <a:lstStyle/>
          <a:p>
            <a:pPr algn="just"/>
            <a:r>
              <a:rPr lang="en-ZA" sz="1800" dirty="0" smtClean="0">
                <a:latin typeface="Arial" panose="020B0604020202020204" pitchFamily="34" charset="0"/>
                <a:cs typeface="Arial" panose="020B0604020202020204" pitchFamily="34" charset="0"/>
              </a:rPr>
              <a:t>The target for the 2</a:t>
            </a:r>
            <a:r>
              <a:rPr lang="en-ZA" sz="1800" baseline="30000" dirty="0" smtClean="0">
                <a:latin typeface="Arial" panose="020B0604020202020204" pitchFamily="34" charset="0"/>
                <a:cs typeface="Arial" panose="020B0604020202020204" pitchFamily="34" charset="0"/>
              </a:rPr>
              <a:t>nd</a:t>
            </a:r>
            <a:r>
              <a:rPr lang="en-ZA" sz="1800" dirty="0" smtClean="0">
                <a:latin typeface="Arial" panose="020B0604020202020204" pitchFamily="34" charset="0"/>
                <a:cs typeface="Arial" panose="020B0604020202020204" pitchFamily="34" charset="0"/>
              </a:rPr>
              <a:t>  Quarter was 388 and 413 employers were inspected which constitutes 106%, 243 of those inspected were found compliant and 170 were found to be non-compliant. All non-complying employers were issued with notices..</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081179771"/>
              </p:ext>
            </p:extLst>
          </p:nvPr>
        </p:nvGraphicFramePr>
        <p:xfrm>
          <a:off x="539554" y="2564905"/>
          <a:ext cx="8136900" cy="3672408"/>
        </p:xfrm>
        <a:graphic>
          <a:graphicData uri="http://schemas.openxmlformats.org/drawingml/2006/table">
            <a:tbl>
              <a:tblPr>
                <a:tableStyleId>{16D9F66E-5EB9-4882-86FB-DCBF35E3C3E4}</a:tableStyleId>
              </a:tblPr>
              <a:tblGrid>
                <a:gridCol w="1356150">
                  <a:extLst>
                    <a:ext uri="{9D8B030D-6E8A-4147-A177-3AD203B41FA5}">
                      <a16:colId xmlns:a16="http://schemas.microsoft.com/office/drawing/2014/main" xmlns="" val="20000"/>
                    </a:ext>
                  </a:extLst>
                </a:gridCol>
                <a:gridCol w="1356150">
                  <a:extLst>
                    <a:ext uri="{9D8B030D-6E8A-4147-A177-3AD203B41FA5}">
                      <a16:colId xmlns:a16="http://schemas.microsoft.com/office/drawing/2014/main" xmlns="" val="20001"/>
                    </a:ext>
                  </a:extLst>
                </a:gridCol>
                <a:gridCol w="1356150">
                  <a:extLst>
                    <a:ext uri="{9D8B030D-6E8A-4147-A177-3AD203B41FA5}">
                      <a16:colId xmlns:a16="http://schemas.microsoft.com/office/drawing/2014/main" xmlns="" val="20002"/>
                    </a:ext>
                  </a:extLst>
                </a:gridCol>
                <a:gridCol w="1356150">
                  <a:extLst>
                    <a:ext uri="{9D8B030D-6E8A-4147-A177-3AD203B41FA5}">
                      <a16:colId xmlns:a16="http://schemas.microsoft.com/office/drawing/2014/main" xmlns="" val="20003"/>
                    </a:ext>
                  </a:extLst>
                </a:gridCol>
                <a:gridCol w="1356150">
                  <a:extLst>
                    <a:ext uri="{9D8B030D-6E8A-4147-A177-3AD203B41FA5}">
                      <a16:colId xmlns:a16="http://schemas.microsoft.com/office/drawing/2014/main" xmlns="" val="20004"/>
                    </a:ext>
                  </a:extLst>
                </a:gridCol>
                <a:gridCol w="1356150">
                  <a:extLst>
                    <a:ext uri="{9D8B030D-6E8A-4147-A177-3AD203B41FA5}">
                      <a16:colId xmlns:a16="http://schemas.microsoft.com/office/drawing/2014/main" xmlns="" val="20005"/>
                    </a:ext>
                  </a:extLst>
                </a:gridCol>
              </a:tblGrid>
              <a:tr h="847478">
                <a:tc>
                  <a:txBody>
                    <a:bodyPr/>
                    <a:lstStyle/>
                    <a:p>
                      <a:pPr algn="l" fontAlgn="b"/>
                      <a:r>
                        <a:rPr lang="en-ZA" sz="1800" b="1" u="none" strike="noStrike" dirty="0" smtClean="0">
                          <a:effectLst/>
                        </a:rPr>
                        <a:t>PROVINCE</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smtClean="0">
                          <a:effectLst/>
                        </a:rPr>
                        <a:t>TARGET</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smtClean="0">
                          <a:effectLst/>
                        </a:rPr>
                        <a:t>ACTUAL</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smtClean="0">
                          <a:effectLst/>
                        </a:rPr>
                        <a:t>VARIANCE</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smtClean="0">
                          <a:effectLst/>
                        </a:rPr>
                        <a:t>COMPLIANT</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smtClean="0">
                          <a:effectLst/>
                        </a:rPr>
                        <a:t>NON-COMPLIANT</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282493">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43</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54</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11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39</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15</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82493">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50</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28</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-22</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u="none" strike="noStrike" dirty="0">
                          <a:effectLst/>
                        </a:rPr>
                        <a:t>25</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282493">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83</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122</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39</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81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41</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282493">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43</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32</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-11</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u="none" strike="noStrike" dirty="0">
                          <a:effectLst/>
                        </a:rPr>
                        <a:t>16</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16</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82493">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50</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51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15</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36</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82493">
                <a:tc>
                  <a:txBody>
                    <a:bodyPr/>
                    <a:lstStyle/>
                    <a:p>
                      <a:pPr algn="l" fontAlgn="b"/>
                      <a:r>
                        <a:rPr lang="en-ZA" sz="1400" b="1" u="none" strike="noStrike" dirty="0">
                          <a:effectLst/>
                        </a:rPr>
                        <a:t>MP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36</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41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5</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28</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13</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282493">
                <a:tc>
                  <a:txBody>
                    <a:bodyPr/>
                    <a:lstStyle/>
                    <a:p>
                      <a:pPr algn="l" fontAlgn="b"/>
                      <a:r>
                        <a:rPr lang="en-ZA" sz="1400" b="1" u="none" strike="noStrike" dirty="0">
                          <a:effectLst/>
                        </a:rPr>
                        <a:t>NC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11</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16</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5</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8</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8</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82493">
                <a:tc>
                  <a:txBody>
                    <a:bodyPr/>
                    <a:lstStyle/>
                    <a:p>
                      <a:pPr algn="l" fontAlgn="b"/>
                      <a:r>
                        <a:rPr lang="en-ZA" sz="1400" b="1" u="none" strike="noStrike" dirty="0">
                          <a:effectLst/>
                        </a:rPr>
                        <a:t>NW</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18</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12</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-6</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u="none" strike="noStrike" dirty="0">
                          <a:effectLst/>
                        </a:rPr>
                        <a:t>11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282493">
                <a:tc>
                  <a:txBody>
                    <a:bodyPr/>
                    <a:lstStyle/>
                    <a:p>
                      <a:pPr algn="l" fontAlgn="b"/>
                      <a:r>
                        <a:rPr lang="en-ZA" sz="1400" b="1" u="none" strike="noStrike" dirty="0">
                          <a:effectLst/>
                        </a:rPr>
                        <a:t>WC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rPr>
                        <a:t>54</a:t>
                      </a:r>
                      <a:endParaRPr lang="en-ZA" sz="1400" dirty="0">
                        <a:effectLst/>
                        <a:latin typeface="Calibri"/>
                        <a:ea typeface="Calibri"/>
                        <a:cs typeface="Times New Roman"/>
                      </a:endParaRPr>
                    </a:p>
                  </a:txBody>
                  <a:tcPr marL="68580" marR="68580" marT="0" marB="0"/>
                </a:tc>
                <a:tc>
                  <a:txBody>
                    <a:bodyPr/>
                    <a:lstStyle/>
                    <a:p>
                      <a:pPr algn="ctr" fontAlgn="b"/>
                      <a:r>
                        <a:rPr lang="en-ZA" sz="1400" u="none" strike="noStrike" dirty="0">
                          <a:effectLst/>
                        </a:rPr>
                        <a:t>57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20</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dirty="0">
                          <a:effectLst/>
                        </a:rPr>
                        <a:t>37</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282493">
                <a:tc>
                  <a:txBody>
                    <a:bodyPr/>
                    <a:lstStyle/>
                    <a:p>
                      <a:pPr algn="l" fontAlgn="b"/>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a:lnSpc>
                          <a:spcPct val="115000"/>
                        </a:lnSpc>
                        <a:spcAft>
                          <a:spcPts val="0"/>
                        </a:spcAft>
                      </a:pPr>
                      <a:r>
                        <a:rPr lang="en-ZA" sz="1400" b="1" dirty="0" smtClean="0">
                          <a:effectLst/>
                        </a:rPr>
                        <a:t>388</a:t>
                      </a:r>
                      <a:endParaRPr lang="en-ZA" sz="1400" b="1" dirty="0">
                        <a:effectLst/>
                        <a:latin typeface="Calibri"/>
                        <a:ea typeface="Calibri"/>
                        <a:cs typeface="Times New Roman"/>
                      </a:endParaRPr>
                    </a:p>
                  </a:txBody>
                  <a:tcPr marL="68580" marR="68580" marT="0" marB="0">
                    <a:solidFill>
                      <a:schemeClr val="bg1">
                        <a:lumMod val="75000"/>
                      </a:schemeClr>
                    </a:solidFill>
                  </a:tcPr>
                </a:tc>
                <a:tc>
                  <a:txBody>
                    <a:bodyPr/>
                    <a:lstStyle/>
                    <a:p>
                      <a:pPr algn="ctr" fontAlgn="b"/>
                      <a:r>
                        <a:rPr lang="en-ZA" sz="1400" b="1" u="none" strike="noStrike" dirty="0">
                          <a:effectLst/>
                        </a:rPr>
                        <a:t> </a:t>
                      </a:r>
                      <a:r>
                        <a:rPr lang="en-ZA" sz="1400" b="1" u="none" strike="noStrike" dirty="0" smtClean="0">
                          <a:effectLst/>
                        </a:rPr>
                        <a:t>413</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25</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smtClean="0">
                          <a:effectLst/>
                        </a:rPr>
                        <a:t>243</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smtClean="0">
                          <a:effectLst/>
                        </a:rPr>
                        <a:t>170</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7"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21</a:t>
            </a:fld>
            <a:endParaRPr lang="en-US" altLang="en-US" sz="1200" dirty="0" smtClean="0">
              <a:solidFill>
                <a:srgbClr val="898989"/>
              </a:solidFill>
            </a:endParaRPr>
          </a:p>
        </p:txBody>
      </p:sp>
    </p:spTree>
    <p:extLst>
      <p:ext uri="{BB962C8B-B14F-4D97-AF65-F5344CB8AC3E}">
        <p14:creationId xmlns:p14="http://schemas.microsoft.com/office/powerpoint/2010/main" xmlns="" val="179455423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AREAS OF NON-COMPLIANCE</a:t>
            </a:r>
            <a:endParaRPr lang="en-ZA" sz="3200" b="1" dirty="0"/>
          </a:p>
        </p:txBody>
      </p:sp>
      <p:sp>
        <p:nvSpPr>
          <p:cNvPr id="3" name="Content Placeholder 2"/>
          <p:cNvSpPr>
            <a:spLocks noGrp="1"/>
          </p:cNvSpPr>
          <p:nvPr>
            <p:ph idx="1"/>
          </p:nvPr>
        </p:nvSpPr>
        <p:spPr>
          <a:xfrm>
            <a:off x="457200" y="1600200"/>
            <a:ext cx="8229600" cy="4997152"/>
          </a:xfrm>
        </p:spPr>
        <p:txBody>
          <a:bodyPr/>
          <a:lstStyle/>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smtClean="0">
                <a:solidFill>
                  <a:srgbClr val="2F1311"/>
                </a:solidFill>
                <a:latin typeface="Arial"/>
                <a:ea typeface="ＭＳ Ｐゴシック" pitchFamily="80" charset="-128"/>
              </a:rPr>
              <a:t>There </a:t>
            </a:r>
            <a:r>
              <a:rPr lang="en-ZA" sz="1600" kern="0" dirty="0">
                <a:solidFill>
                  <a:srgbClr val="2F1311"/>
                </a:solidFill>
                <a:latin typeface="Arial"/>
                <a:ea typeface="ＭＳ Ｐゴシック" pitchFamily="80" charset="-128"/>
              </a:rPr>
              <a:t>are </a:t>
            </a:r>
            <a:r>
              <a:rPr lang="en-ZA" sz="1600" kern="0" dirty="0" smtClean="0">
                <a:solidFill>
                  <a:srgbClr val="2F1311"/>
                </a:solidFill>
                <a:latin typeface="Arial"/>
                <a:ea typeface="ＭＳ Ｐゴシック" pitchFamily="80" charset="-128"/>
              </a:rPr>
              <a:t> </a:t>
            </a:r>
            <a:r>
              <a:rPr lang="en-ZA" sz="1600" kern="0" dirty="0">
                <a:solidFill>
                  <a:srgbClr val="2F1311"/>
                </a:solidFill>
                <a:latin typeface="Arial"/>
                <a:ea typeface="ＭＳ Ｐゴシック" pitchFamily="80" charset="-128"/>
              </a:rPr>
              <a:t>consultative forums </a:t>
            </a:r>
            <a:r>
              <a:rPr lang="en-ZA" sz="1600" kern="0" dirty="0" smtClean="0">
                <a:solidFill>
                  <a:srgbClr val="2F1311"/>
                </a:solidFill>
                <a:latin typeface="Arial"/>
                <a:ea typeface="ＭＳ Ｐゴシック" pitchFamily="80" charset="-128"/>
              </a:rPr>
              <a:t>however not </a:t>
            </a:r>
            <a:r>
              <a:rPr lang="en-ZA" sz="1600" kern="0" dirty="0">
                <a:solidFill>
                  <a:srgbClr val="2F1311"/>
                </a:solidFill>
                <a:latin typeface="Arial"/>
                <a:ea typeface="ＭＳ Ｐゴシック" pitchFamily="80" charset="-128"/>
              </a:rPr>
              <a:t>properly constituted as required by </a:t>
            </a:r>
            <a:r>
              <a:rPr lang="en-ZA" sz="1600" kern="0" dirty="0" smtClean="0">
                <a:solidFill>
                  <a:srgbClr val="2F1311"/>
                </a:solidFill>
                <a:latin typeface="Arial"/>
                <a:ea typeface="ＭＳ Ｐゴシック" pitchFamily="80" charset="-128"/>
              </a:rPr>
              <a:t>S16 read with 17 </a:t>
            </a:r>
            <a:r>
              <a:rPr lang="en-ZA" sz="1600" kern="0" dirty="0">
                <a:solidFill>
                  <a:srgbClr val="2F1311"/>
                </a:solidFill>
                <a:latin typeface="Arial"/>
                <a:ea typeface="ＭＳ Ｐゴシック" pitchFamily="80" charset="-128"/>
              </a:rPr>
              <a:t>of the EE Act</a:t>
            </a:r>
          </a:p>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a:solidFill>
                  <a:srgbClr val="2F1311"/>
                </a:solidFill>
                <a:latin typeface="Arial"/>
                <a:ea typeface="ＭＳ Ｐゴシック" pitchFamily="80" charset="-128"/>
              </a:rPr>
              <a:t>Assigned Senior EE Managers </a:t>
            </a:r>
            <a:r>
              <a:rPr lang="en-ZA" sz="1600" kern="0" dirty="0" smtClean="0">
                <a:solidFill>
                  <a:srgbClr val="2F1311"/>
                </a:solidFill>
                <a:latin typeface="Arial"/>
                <a:ea typeface="ＭＳ Ｐゴシック" pitchFamily="80" charset="-128"/>
              </a:rPr>
              <a:t>assigned are junior staff who </a:t>
            </a:r>
            <a:r>
              <a:rPr lang="en-ZA" sz="1600" kern="0" dirty="0">
                <a:solidFill>
                  <a:srgbClr val="2F1311"/>
                </a:solidFill>
                <a:latin typeface="Arial"/>
                <a:ea typeface="ＭＳ Ｐゴシック" pitchFamily="80" charset="-128"/>
              </a:rPr>
              <a:t>do not have the necessary authority or resources to execute their </a:t>
            </a:r>
            <a:r>
              <a:rPr lang="en-ZA" sz="1600" kern="0" dirty="0" smtClean="0">
                <a:solidFill>
                  <a:srgbClr val="2F1311"/>
                </a:solidFill>
                <a:latin typeface="Arial"/>
                <a:ea typeface="ＭＳ Ｐゴシック" pitchFamily="80" charset="-128"/>
              </a:rPr>
              <a:t>mandate as required by S24</a:t>
            </a:r>
            <a:endParaRPr lang="en-ZA" sz="1600" kern="0" dirty="0">
              <a:solidFill>
                <a:srgbClr val="2F1311"/>
              </a:solidFill>
              <a:latin typeface="Aria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ZA" sz="1600" kern="0" dirty="0">
                <a:solidFill>
                  <a:srgbClr val="2F1311"/>
                </a:solidFill>
                <a:latin typeface="Arial"/>
                <a:ea typeface="ＭＳ Ｐゴシック" pitchFamily="80" charset="-128"/>
              </a:rPr>
              <a:t>Employers are </a:t>
            </a:r>
            <a:r>
              <a:rPr lang="en-ZA" sz="1600" kern="0" dirty="0" smtClean="0">
                <a:solidFill>
                  <a:srgbClr val="2F1311"/>
                </a:solidFill>
                <a:latin typeface="Arial"/>
                <a:ea typeface="ＭＳ Ｐゴシック" pitchFamily="80" charset="-128"/>
              </a:rPr>
              <a:t>failing to prepare an Employment Equity Plan and the enforcement process in that regard is defective as this non is neither accommodated under sections 36 and 37 dealing with Undertakings and Compliance Orders respectively</a:t>
            </a:r>
            <a:endParaRPr lang="en-ZA" sz="1600" kern="0" dirty="0">
              <a:solidFill>
                <a:srgbClr val="2F1311"/>
              </a:solidFill>
              <a:latin typeface="Aria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US" sz="1600" kern="0" dirty="0" smtClean="0">
                <a:solidFill>
                  <a:srgbClr val="2F1311"/>
                </a:solidFill>
                <a:latin typeface="Arial"/>
                <a:ea typeface="ＭＳ Ｐゴシック" pitchFamily="80" charset="-128"/>
              </a:rPr>
              <a:t>There </a:t>
            </a:r>
            <a:r>
              <a:rPr lang="en-US" sz="1600" kern="0" dirty="0">
                <a:solidFill>
                  <a:srgbClr val="2F1311"/>
                </a:solidFill>
                <a:latin typeface="Arial"/>
                <a:ea typeface="ＭＳ Ｐゴシック" pitchFamily="80" charset="-128"/>
              </a:rPr>
              <a:t>are no communication strategies in place to inform the employees of the EE </a:t>
            </a:r>
            <a:r>
              <a:rPr lang="en-US" sz="1600" kern="0" dirty="0" smtClean="0">
                <a:solidFill>
                  <a:srgbClr val="2F1311"/>
                </a:solidFill>
                <a:latin typeface="Arial"/>
                <a:ea typeface="ＭＳ Ｐゴシック" pitchFamily="80" charset="-128"/>
              </a:rPr>
              <a:t>Act as required by section 25.</a:t>
            </a:r>
            <a:endParaRPr lang="en-US" sz="1600" kern="0" dirty="0">
              <a:solidFill>
                <a:srgbClr val="2F1311"/>
              </a:solidFill>
              <a:latin typeface="Arial"/>
              <a:ea typeface="ＭＳ Ｐゴシック" pitchFamily="80" charset="-128"/>
            </a:endParaRPr>
          </a:p>
          <a:p>
            <a:pPr marL="355600" lvl="0" indent="-355600" algn="just" defTabSz="914400" eaLnBrk="1" hangingPunct="1">
              <a:lnSpc>
                <a:spcPct val="80000"/>
              </a:lnSpc>
              <a:spcBef>
                <a:spcPct val="0"/>
              </a:spcBef>
              <a:spcAft>
                <a:spcPct val="120000"/>
              </a:spcAft>
              <a:buFont typeface="Wingdings" pitchFamily="2" charset="2"/>
              <a:buChar char="§"/>
              <a:defRPr/>
            </a:pPr>
            <a:r>
              <a:rPr lang="en-US" sz="1600" kern="0" dirty="0">
                <a:solidFill>
                  <a:srgbClr val="2F1311"/>
                </a:solidFill>
                <a:latin typeface="Arial"/>
                <a:ea typeface="ＭＳ Ｐゴシック" pitchFamily="80" charset="-128"/>
              </a:rPr>
              <a:t>Failure to keep records as required by S26</a:t>
            </a:r>
          </a:p>
          <a:p>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04248" y="6381328"/>
            <a:ext cx="2133600" cy="365125"/>
          </a:xfrm>
        </p:spPr>
        <p:txBody>
          <a:bodyPr/>
          <a:lstStyle/>
          <a:p>
            <a:pPr>
              <a:defRPr/>
            </a:pPr>
            <a:fld id="{416AF1B2-E7A4-446A-84DC-90AA83BA6A19}" type="slidenum">
              <a:rPr lang="en-US" smtClean="0"/>
              <a:pPr>
                <a:defRPr/>
              </a:pPr>
              <a:t>22</a:t>
            </a:fld>
            <a:endParaRPr lang="en-US" dirty="0"/>
          </a:p>
        </p:txBody>
      </p:sp>
    </p:spTree>
    <p:extLst>
      <p:ext uri="{BB962C8B-B14F-4D97-AF65-F5344CB8AC3E}">
        <p14:creationId xmlns:p14="http://schemas.microsoft.com/office/powerpoint/2010/main" xmlns="" val="3304881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INTERVENTIONS</a:t>
            </a:r>
            <a:endParaRPr lang="en-ZA" sz="3200" b="1" dirty="0"/>
          </a:p>
        </p:txBody>
      </p:sp>
      <p:sp>
        <p:nvSpPr>
          <p:cNvPr id="3" name="Content Placeholder 2"/>
          <p:cNvSpPr>
            <a:spLocks noGrp="1"/>
          </p:cNvSpPr>
          <p:nvPr>
            <p:ph idx="1"/>
          </p:nvPr>
        </p:nvSpPr>
        <p:spPr>
          <a:xfrm>
            <a:off x="457200" y="1600200"/>
            <a:ext cx="8229600" cy="5069160"/>
          </a:xfrm>
        </p:spPr>
        <p:txBody>
          <a:bodyPr/>
          <a:lstStyle/>
          <a:p>
            <a:r>
              <a:rPr lang="en-ZA" dirty="0" smtClean="0"/>
              <a:t>Structured Advocacy Sessions to be reintroduced and strengthened under EE and to deepen the employers and workers understanding of EE.</a:t>
            </a:r>
          </a:p>
          <a:p>
            <a:endParaRPr lang="en-ZA" dirty="0"/>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23</a:t>
            </a:fld>
            <a:endParaRPr lang="en-US" dirty="0"/>
          </a:p>
        </p:txBody>
      </p:sp>
    </p:spTree>
    <p:extLst>
      <p:ext uri="{BB962C8B-B14F-4D97-AF65-F5344CB8AC3E}">
        <p14:creationId xmlns:p14="http://schemas.microsoft.com/office/powerpoint/2010/main" xmlns="" val="129552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BASIC CONDTIONS OF EMPLOYMENT ACT</a:t>
            </a:r>
            <a:endParaRPr lang="en-ZA" sz="3200" b="1" dirty="0"/>
          </a:p>
        </p:txBody>
      </p:sp>
      <p:sp>
        <p:nvSpPr>
          <p:cNvPr id="3" name="Content Placeholder 2"/>
          <p:cNvSpPr>
            <a:spLocks noGrp="1"/>
          </p:cNvSpPr>
          <p:nvPr>
            <p:ph idx="1"/>
          </p:nvPr>
        </p:nvSpPr>
        <p:spPr>
          <a:xfrm>
            <a:off x="251520" y="1484784"/>
            <a:ext cx="8640960" cy="5184576"/>
          </a:xfrm>
        </p:spPr>
        <p:txBody>
          <a:bodyPr/>
          <a:lstStyle/>
          <a:p>
            <a:pPr marL="0" indent="0" algn="just">
              <a:buNone/>
            </a:pPr>
            <a:r>
              <a:rPr lang="en-ZA" sz="2000" dirty="0" smtClean="0">
                <a:latin typeface="Arial" panose="020B0604020202020204" pitchFamily="34" charset="0"/>
                <a:cs typeface="Arial" panose="020B0604020202020204" pitchFamily="34" charset="0"/>
              </a:rPr>
              <a:t>48 957 </a:t>
            </a:r>
            <a:r>
              <a:rPr lang="en-ZA" sz="2000" dirty="0">
                <a:latin typeface="Arial" panose="020B0604020202020204" pitchFamily="34" charset="0"/>
                <a:cs typeface="Arial" panose="020B0604020202020204" pitchFamily="34" charset="0"/>
              </a:rPr>
              <a:t>w</a:t>
            </a:r>
            <a:r>
              <a:rPr lang="en-ZA" sz="2000" dirty="0" smtClean="0">
                <a:latin typeface="Arial" panose="020B0604020202020204" pitchFamily="34" charset="0"/>
                <a:cs typeface="Arial" panose="020B0604020202020204" pitchFamily="34" charset="0"/>
              </a:rPr>
              <a:t>orkplaces inspected against a target of 52 638. 87% Of those inspected were found to be compliant and 13% were classified as non-compliant.</a:t>
            </a:r>
          </a:p>
        </p:txBody>
      </p:sp>
      <p:graphicFrame>
        <p:nvGraphicFramePr>
          <p:cNvPr id="4" name="Table 3"/>
          <p:cNvGraphicFramePr>
            <a:graphicFrameLocks noGrp="1"/>
          </p:cNvGraphicFramePr>
          <p:nvPr>
            <p:extLst>
              <p:ext uri="{D42A27DB-BD31-4B8C-83A1-F6EECF244321}">
                <p14:modId xmlns:p14="http://schemas.microsoft.com/office/powerpoint/2010/main" xmlns="" val="520379448"/>
              </p:ext>
            </p:extLst>
          </p:nvPr>
        </p:nvGraphicFramePr>
        <p:xfrm>
          <a:off x="467544" y="2708920"/>
          <a:ext cx="8280918" cy="3637089"/>
        </p:xfrm>
        <a:graphic>
          <a:graphicData uri="http://schemas.openxmlformats.org/drawingml/2006/table">
            <a:tbl>
              <a:tblPr>
                <a:tableStyleId>{E8B1032C-EA38-4F05-BA0D-38AFFFC7BED3}</a:tableStyleId>
              </a:tblPr>
              <a:tblGrid>
                <a:gridCol w="1380153">
                  <a:extLst>
                    <a:ext uri="{9D8B030D-6E8A-4147-A177-3AD203B41FA5}">
                      <a16:colId xmlns:a16="http://schemas.microsoft.com/office/drawing/2014/main" xmlns="" val="20000"/>
                    </a:ext>
                  </a:extLst>
                </a:gridCol>
                <a:gridCol w="1380153">
                  <a:extLst>
                    <a:ext uri="{9D8B030D-6E8A-4147-A177-3AD203B41FA5}">
                      <a16:colId xmlns:a16="http://schemas.microsoft.com/office/drawing/2014/main" xmlns="" val="20001"/>
                    </a:ext>
                  </a:extLst>
                </a:gridCol>
                <a:gridCol w="1380153">
                  <a:extLst>
                    <a:ext uri="{9D8B030D-6E8A-4147-A177-3AD203B41FA5}">
                      <a16:colId xmlns:a16="http://schemas.microsoft.com/office/drawing/2014/main" xmlns="" val="20002"/>
                    </a:ext>
                  </a:extLst>
                </a:gridCol>
                <a:gridCol w="1380153">
                  <a:extLst>
                    <a:ext uri="{9D8B030D-6E8A-4147-A177-3AD203B41FA5}">
                      <a16:colId xmlns:a16="http://schemas.microsoft.com/office/drawing/2014/main" xmlns="" val="20003"/>
                    </a:ext>
                  </a:extLst>
                </a:gridCol>
                <a:gridCol w="1380153">
                  <a:extLst>
                    <a:ext uri="{9D8B030D-6E8A-4147-A177-3AD203B41FA5}">
                      <a16:colId xmlns:a16="http://schemas.microsoft.com/office/drawing/2014/main" xmlns="" val="20004"/>
                    </a:ext>
                  </a:extLst>
                </a:gridCol>
                <a:gridCol w="1380153">
                  <a:extLst>
                    <a:ext uri="{9D8B030D-6E8A-4147-A177-3AD203B41FA5}">
                      <a16:colId xmlns:a16="http://schemas.microsoft.com/office/drawing/2014/main" xmlns="" val="20005"/>
                    </a:ext>
                  </a:extLst>
                </a:gridCol>
              </a:tblGrid>
              <a:tr h="792088">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287862">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5 413</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5 884</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471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5 207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677</a:t>
                      </a:r>
                    </a:p>
                  </a:txBody>
                  <a:tcPr marL="9525" marR="9525" marT="9525" marB="0" anchor="b"/>
                </a:tc>
                <a:extLst>
                  <a:ext uri="{0D108BD9-81ED-4DB2-BD59-A6C34878D82A}">
                    <a16:rowId xmlns:a16="http://schemas.microsoft.com/office/drawing/2014/main" xmlns="" val="10001"/>
                  </a:ext>
                </a:extLst>
              </a:tr>
              <a:tr h="287862">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4 217</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4 021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-196</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3 857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164</a:t>
                      </a:r>
                    </a:p>
                  </a:txBody>
                  <a:tcPr marL="9525" marR="9525" marT="9525" marB="0" anchor="b"/>
                </a:tc>
                <a:extLst>
                  <a:ext uri="{0D108BD9-81ED-4DB2-BD59-A6C34878D82A}">
                    <a16:rowId xmlns:a16="http://schemas.microsoft.com/office/drawing/2014/main" xmlns="" val="10002"/>
                  </a:ext>
                </a:extLst>
              </a:tr>
              <a:tr h="287862">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13 040</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10 657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-2 383</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9 672</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985</a:t>
                      </a:r>
                    </a:p>
                  </a:txBody>
                  <a:tcPr marL="9525" marR="9525" marT="9525" marB="0" anchor="b"/>
                </a:tc>
                <a:extLst>
                  <a:ext uri="{0D108BD9-81ED-4DB2-BD59-A6C34878D82A}">
                    <a16:rowId xmlns:a16="http://schemas.microsoft.com/office/drawing/2014/main" xmlns="" val="10003"/>
                  </a:ext>
                </a:extLst>
              </a:tr>
              <a:tr h="287862">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11 000</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10 320</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-680</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8 087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2 233</a:t>
                      </a:r>
                      <a:endParaRPr lang="en-ZA"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87862">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4 847</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5 040</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193</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4 447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593</a:t>
                      </a:r>
                    </a:p>
                  </a:txBody>
                  <a:tcPr marL="9525" marR="9525" marT="9525" marB="0" anchor="b"/>
                </a:tc>
                <a:extLst>
                  <a:ext uri="{0D108BD9-81ED-4DB2-BD59-A6C34878D82A}">
                    <a16:rowId xmlns:a16="http://schemas.microsoft.com/office/drawing/2014/main" xmlns="" val="10005"/>
                  </a:ext>
                </a:extLst>
              </a:tr>
              <a:tr h="287862">
                <a:tc>
                  <a:txBody>
                    <a:bodyPr/>
                    <a:lstStyle/>
                    <a:p>
                      <a:pPr algn="l" fontAlgn="b"/>
                      <a:r>
                        <a:rPr lang="en-ZA" sz="1400" b="1" u="none" strike="noStrike" dirty="0">
                          <a:effectLst/>
                        </a:rPr>
                        <a:t>MP</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3 847</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3 545</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-302</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3 099</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446</a:t>
                      </a:r>
                    </a:p>
                  </a:txBody>
                  <a:tcPr marL="9525" marR="9525" marT="9525" marB="0" anchor="b"/>
                </a:tc>
                <a:extLst>
                  <a:ext uri="{0D108BD9-81ED-4DB2-BD59-A6C34878D82A}">
                    <a16:rowId xmlns:a16="http://schemas.microsoft.com/office/drawing/2014/main" xmlns="" val="10006"/>
                  </a:ext>
                </a:extLst>
              </a:tr>
              <a:tr h="287862">
                <a:tc>
                  <a:txBody>
                    <a:bodyPr/>
                    <a:lstStyle/>
                    <a:p>
                      <a:pPr algn="l" fontAlgn="b"/>
                      <a:r>
                        <a:rPr lang="en-ZA" sz="1400" b="1" u="none" strike="noStrike" dirty="0" smtClean="0">
                          <a:effectLst/>
                        </a:rPr>
                        <a:t>NW</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3 499</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1 561</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kern="1200" dirty="0" smtClean="0">
                          <a:solidFill>
                            <a:srgbClr val="FF0000"/>
                          </a:solidFill>
                          <a:effectLst/>
                          <a:latin typeface="+mn-lt"/>
                          <a:ea typeface="+mn-ea"/>
                          <a:cs typeface="+mn-cs"/>
                        </a:rPr>
                        <a:t>-1 938</a:t>
                      </a:r>
                      <a:endParaRPr lang="en-ZA" sz="1400" u="none" strike="noStrike" kern="1200" dirty="0">
                        <a:solidFill>
                          <a:srgbClr val="FF0000"/>
                        </a:solidFill>
                        <a:effectLst/>
                        <a:latin typeface="+mn-lt"/>
                        <a:ea typeface="+mn-ea"/>
                        <a:cs typeface="+mn-cs"/>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1 377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184</a:t>
                      </a:r>
                    </a:p>
                  </a:txBody>
                  <a:tcPr marL="9525" marR="9525" marT="9525" marB="0" anchor="b"/>
                </a:tc>
                <a:extLst>
                  <a:ext uri="{0D108BD9-81ED-4DB2-BD59-A6C34878D82A}">
                    <a16:rowId xmlns:a16="http://schemas.microsoft.com/office/drawing/2014/main" xmlns="" val="10007"/>
                  </a:ext>
                </a:extLst>
              </a:tr>
              <a:tr h="287862">
                <a:tc>
                  <a:txBody>
                    <a:bodyPr/>
                    <a:lstStyle/>
                    <a:p>
                      <a:pPr algn="l" fontAlgn="b"/>
                      <a:r>
                        <a:rPr lang="en-ZA" sz="1400" b="1" u="none" strike="noStrike" dirty="0" smtClean="0">
                          <a:effectLst/>
                        </a:rPr>
                        <a:t>NC</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1 880</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3 253</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u="none" strike="noStrike" kern="1200" dirty="0" smtClean="0">
                          <a:solidFill>
                            <a:schemeClr val="dk1"/>
                          </a:solidFill>
                          <a:effectLst/>
                          <a:latin typeface="+mn-lt"/>
                          <a:ea typeface="+mn-ea"/>
                          <a:cs typeface="+mn-cs"/>
                        </a:rPr>
                        <a:t>1 373</a:t>
                      </a:r>
                    </a:p>
                  </a:txBody>
                  <a:tcPr marL="9525" marR="9525" marT="9525" marB="0" anchor="b"/>
                </a:tc>
                <a:tc>
                  <a:txBody>
                    <a:bodyPr/>
                    <a:lstStyle/>
                    <a:p>
                      <a:pPr algn="ctr" fontAlgn="b"/>
                      <a:r>
                        <a:rPr lang="en-ZA" sz="1400" b="0" i="0" u="none" strike="noStrike" dirty="0" smtClean="0">
                          <a:solidFill>
                            <a:srgbClr val="000000"/>
                          </a:solidFill>
                          <a:effectLst/>
                          <a:latin typeface="Calibri"/>
                        </a:rPr>
                        <a:t>2 968</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285</a:t>
                      </a:r>
                    </a:p>
                  </a:txBody>
                  <a:tcPr marL="9525" marR="9525" marT="9525" marB="0" anchor="b"/>
                </a:tc>
                <a:extLst>
                  <a:ext uri="{0D108BD9-81ED-4DB2-BD59-A6C34878D82A}">
                    <a16:rowId xmlns:a16="http://schemas.microsoft.com/office/drawing/2014/main" xmlns="" val="10008"/>
                  </a:ext>
                </a:extLst>
              </a:tr>
              <a:tr h="287862">
                <a:tc>
                  <a:txBody>
                    <a:bodyPr/>
                    <a:lstStyle/>
                    <a:p>
                      <a:pPr algn="l" fontAlgn="b"/>
                      <a:r>
                        <a:rPr lang="en-ZA" sz="1400" b="1" u="none" strike="noStrike" dirty="0">
                          <a:effectLst/>
                        </a:rPr>
                        <a:t>WC</a:t>
                      </a:r>
                      <a:endParaRPr lang="en-ZA" sz="1400" b="1" i="0" u="none" strike="noStrike" dirty="0">
                        <a:solidFill>
                          <a:schemeClr val="tx1"/>
                        </a:solidFill>
                        <a:effectLst/>
                        <a:latin typeface="Calibri"/>
                      </a:endParaRPr>
                    </a:p>
                  </a:txBody>
                  <a:tcPr marL="9525" marR="9525" marT="9525" marB="0" anchor="b"/>
                </a:tc>
                <a:tc>
                  <a:txBody>
                    <a:bodyPr/>
                    <a:lstStyle/>
                    <a:p>
                      <a:pPr algn="ctr">
                        <a:lnSpc>
                          <a:spcPct val="115000"/>
                        </a:lnSpc>
                        <a:spcAft>
                          <a:spcPts val="0"/>
                        </a:spcAft>
                      </a:pPr>
                      <a:r>
                        <a:rPr lang="en-ZA" sz="1400" dirty="0" smtClean="0">
                          <a:effectLst/>
                          <a:latin typeface="Calibri"/>
                          <a:ea typeface="Calibri"/>
                          <a:cs typeface="Times New Roman"/>
                        </a:rPr>
                        <a:t>4 895</a:t>
                      </a:r>
                      <a:endParaRPr lang="en-ZA" sz="1400" dirty="0">
                        <a:effectLst/>
                        <a:latin typeface="Calibri"/>
                        <a:ea typeface="Calibri"/>
                        <a:cs typeface="Times New Roman"/>
                      </a:endParaRPr>
                    </a:p>
                  </a:txBody>
                  <a:tcPr marL="68580" marR="68580" marT="0" marB="0"/>
                </a:tc>
                <a:tc>
                  <a:txBody>
                    <a:bodyPr/>
                    <a:lstStyle/>
                    <a:p>
                      <a:pPr algn="ctr" fontAlgn="b"/>
                      <a:r>
                        <a:rPr lang="en-ZA" sz="1400" b="0" i="0" u="none" strike="noStrike" dirty="0" smtClean="0">
                          <a:solidFill>
                            <a:srgbClr val="000000"/>
                          </a:solidFill>
                          <a:effectLst/>
                          <a:latin typeface="Calibri"/>
                        </a:rPr>
                        <a:t>4 676</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smtClean="0">
                          <a:solidFill>
                            <a:srgbClr val="FF0000"/>
                          </a:solidFill>
                          <a:effectLst/>
                          <a:latin typeface="Calibri"/>
                        </a:rPr>
                        <a:t>-219</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smtClean="0">
                          <a:solidFill>
                            <a:srgbClr val="000000"/>
                          </a:solidFill>
                          <a:effectLst/>
                          <a:latin typeface="Calibri"/>
                        </a:rPr>
                        <a:t>3 992</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684</a:t>
                      </a:r>
                    </a:p>
                  </a:txBody>
                  <a:tcPr marL="9525" marR="9525" marT="9525" marB="0" anchor="b"/>
                </a:tc>
                <a:extLst>
                  <a:ext uri="{0D108BD9-81ED-4DB2-BD59-A6C34878D82A}">
                    <a16:rowId xmlns:a16="http://schemas.microsoft.com/office/drawing/2014/main" xmlns="" val="10009"/>
                  </a:ext>
                </a:extLst>
              </a:tr>
              <a:tr h="254243">
                <a:tc>
                  <a:txBody>
                    <a:bodyPr/>
                    <a:lstStyle/>
                    <a:p>
                      <a:pPr algn="l" fontAlgn="b"/>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a:lnSpc>
                          <a:spcPct val="115000"/>
                        </a:lnSpc>
                        <a:spcAft>
                          <a:spcPts val="0"/>
                        </a:spcAft>
                      </a:pPr>
                      <a:r>
                        <a:rPr lang="en-ZA" sz="1400" b="1" dirty="0" smtClean="0">
                          <a:effectLst/>
                          <a:latin typeface="Calibri"/>
                          <a:ea typeface="Calibri"/>
                          <a:cs typeface="Times New Roman"/>
                        </a:rPr>
                        <a:t>52 638</a:t>
                      </a:r>
                      <a:endParaRPr lang="en-ZA" sz="1400" b="1" dirty="0">
                        <a:effectLst/>
                        <a:latin typeface="Calibri"/>
                        <a:ea typeface="Calibri"/>
                        <a:cs typeface="Times New Roman"/>
                      </a:endParaRPr>
                    </a:p>
                  </a:txBody>
                  <a:tcPr marL="68580" marR="68580" marT="0" marB="0">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48 957</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FF0000"/>
                          </a:solidFill>
                          <a:effectLst/>
                          <a:latin typeface="Calibri"/>
                        </a:rPr>
                        <a:t>-3 681</a:t>
                      </a:r>
                      <a:endParaRPr lang="en-ZA" sz="1400" b="1" i="0" u="none" strike="noStrike" dirty="0">
                        <a:solidFill>
                          <a:srgbClr val="FF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42 706</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6 251</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24</a:t>
            </a:fld>
            <a:endParaRPr lang="en-US" altLang="en-US" sz="1200" dirty="0" smtClean="0">
              <a:solidFill>
                <a:srgbClr val="898989"/>
              </a:solidFill>
            </a:endParaRPr>
          </a:p>
        </p:txBody>
      </p:sp>
    </p:spTree>
    <p:extLst>
      <p:ext uri="{BB962C8B-B14F-4D97-AF65-F5344CB8AC3E}">
        <p14:creationId xmlns:p14="http://schemas.microsoft.com/office/powerpoint/2010/main" xmlns="" val="19462584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BCEA NON-COMPLIANCE</a:t>
            </a:r>
            <a:endParaRPr lang="en-ZA" sz="3200" b="1" dirty="0"/>
          </a:p>
        </p:txBody>
      </p:sp>
      <p:sp>
        <p:nvSpPr>
          <p:cNvPr id="3" name="Content Placeholder 2"/>
          <p:cNvSpPr>
            <a:spLocks noGrp="1"/>
          </p:cNvSpPr>
          <p:nvPr>
            <p:ph idx="1"/>
          </p:nvPr>
        </p:nvSpPr>
        <p:spPr>
          <a:xfrm>
            <a:off x="251520" y="1340768"/>
            <a:ext cx="8496944" cy="4968552"/>
          </a:xfrm>
        </p:spPr>
        <p:txBody>
          <a:bodyPr/>
          <a:lstStyle/>
          <a:p>
            <a:pPr algn="just"/>
            <a:r>
              <a:rPr lang="en-ZA" sz="2800" dirty="0" smtClean="0"/>
              <a:t>Of those workplaces inspected in Q2, 6 251 were found to be non-compliant.</a:t>
            </a:r>
          </a:p>
          <a:p>
            <a:pPr marL="0" indent="0" algn="just">
              <a:buNone/>
            </a:pPr>
            <a:r>
              <a:rPr lang="en-ZA" sz="2800" dirty="0" smtClean="0"/>
              <a:t>Major non-compliance was found in the following sectors:</a:t>
            </a:r>
          </a:p>
          <a:p>
            <a:pPr algn="just"/>
            <a:r>
              <a:rPr lang="en-ZA" sz="2800" dirty="0" smtClean="0"/>
              <a:t>Wholesale </a:t>
            </a:r>
            <a:r>
              <a:rPr lang="en-ZA" sz="2800" dirty="0"/>
              <a:t>and Retail </a:t>
            </a:r>
            <a:r>
              <a:rPr lang="en-ZA" sz="2800" dirty="0" smtClean="0"/>
              <a:t>Sector;</a:t>
            </a:r>
          </a:p>
          <a:p>
            <a:pPr algn="just"/>
            <a:r>
              <a:rPr lang="en-ZA" sz="2800" dirty="0" smtClean="0"/>
              <a:t>Hospitality </a:t>
            </a:r>
            <a:r>
              <a:rPr lang="en-ZA" sz="2800" dirty="0"/>
              <a:t>Sector </a:t>
            </a:r>
            <a:r>
              <a:rPr lang="en-ZA" sz="2800" dirty="0" smtClean="0"/>
              <a:t>;</a:t>
            </a:r>
          </a:p>
          <a:p>
            <a:pPr algn="just"/>
            <a:r>
              <a:rPr lang="en-ZA" sz="2800" dirty="0" smtClean="0"/>
              <a:t>Farm Worker Sector; </a:t>
            </a:r>
          </a:p>
          <a:p>
            <a:pPr algn="just"/>
            <a:r>
              <a:rPr lang="en-ZA" sz="2800" dirty="0" smtClean="0"/>
              <a:t>Community Services Sector; and</a:t>
            </a:r>
          </a:p>
          <a:p>
            <a:pPr algn="just"/>
            <a:r>
              <a:rPr lang="en-ZA" sz="2800" dirty="0" smtClean="0"/>
              <a:t>Private Security</a:t>
            </a:r>
            <a:endParaRPr lang="en-ZA" sz="2800" dirty="0"/>
          </a:p>
          <a:p>
            <a:endParaRPr lang="en-ZA" sz="2800" dirty="0"/>
          </a:p>
          <a:p>
            <a:endParaRPr lang="en-ZA" sz="2800" dirty="0"/>
          </a:p>
          <a:p>
            <a:endParaRPr lang="en-ZA" dirty="0" smtClean="0"/>
          </a:p>
          <a:p>
            <a:pPr marL="0" indent="0">
              <a:buNone/>
            </a:pPr>
            <a:endParaRPr lang="en-ZA" dirty="0" smtClean="0"/>
          </a:p>
          <a:p>
            <a:pPr marL="0" indent="0">
              <a:buNone/>
            </a:pPr>
            <a:endParaRPr lang="en-ZA" dirty="0"/>
          </a:p>
        </p:txBody>
      </p:sp>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25</a:t>
            </a:fld>
            <a:endParaRPr lang="en-US" altLang="en-US" sz="1200" dirty="0" smtClean="0">
              <a:solidFill>
                <a:srgbClr val="898989"/>
              </a:solidFill>
            </a:endParaRPr>
          </a:p>
        </p:txBody>
      </p:sp>
    </p:spTree>
    <p:extLst>
      <p:ext uri="{BB962C8B-B14F-4D97-AF65-F5344CB8AC3E}">
        <p14:creationId xmlns:p14="http://schemas.microsoft.com/office/powerpoint/2010/main" xmlns="" val="296178883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AREAS OF NON-COMPLIANCE</a:t>
            </a:r>
            <a:endParaRPr lang="en-ZA" sz="3200" b="1" dirty="0"/>
          </a:p>
        </p:txBody>
      </p:sp>
      <p:sp>
        <p:nvSpPr>
          <p:cNvPr id="3" name="Content Placeholder 2"/>
          <p:cNvSpPr>
            <a:spLocks noGrp="1"/>
          </p:cNvSpPr>
          <p:nvPr>
            <p:ph idx="1"/>
          </p:nvPr>
        </p:nvSpPr>
        <p:spPr>
          <a:xfrm>
            <a:off x="251520" y="1340768"/>
            <a:ext cx="8435280" cy="5256584"/>
          </a:xfrm>
        </p:spPr>
        <p:txBody>
          <a:bodyPr/>
          <a:lstStyle/>
          <a:p>
            <a:pPr marL="0" indent="0" algn="just">
              <a:buNone/>
            </a:pPr>
            <a:r>
              <a:rPr lang="en-ZA" sz="2000" dirty="0" smtClean="0">
                <a:latin typeface="Arial" panose="020B0604020202020204" pitchFamily="34" charset="0"/>
                <a:cs typeface="Arial" panose="020B0604020202020204" pitchFamily="34" charset="0"/>
              </a:rPr>
              <a:t>The areas of non compliance are as follows:</a:t>
            </a:r>
          </a:p>
          <a:p>
            <a:pPr marL="0" indent="0" algn="just">
              <a:buNone/>
            </a:pPr>
            <a:endParaRPr lang="en-ZA"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Underpayment of wages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issuing of payslips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Illegal deductions</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issuing of particulars of employment</a:t>
            </a:r>
          </a:p>
          <a:p>
            <a:pPr algn="just">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signing of attendance to prove working hours including overtime.</a:t>
            </a:r>
          </a:p>
        </p:txBody>
      </p:sp>
      <p:sp>
        <p:nvSpPr>
          <p:cNvPr id="4" name="Slide Number Placeholder 3"/>
          <p:cNvSpPr>
            <a:spLocks noGrp="1"/>
          </p:cNvSpPr>
          <p:nvPr>
            <p:ph type="sldNum" sz="quarter" idx="12"/>
          </p:nvPr>
        </p:nvSpPr>
        <p:spPr>
          <a:xfrm>
            <a:off x="6804248" y="6381328"/>
            <a:ext cx="2133600" cy="365125"/>
          </a:xfrm>
        </p:spPr>
        <p:txBody>
          <a:bodyPr/>
          <a:lstStyle/>
          <a:p>
            <a:pPr>
              <a:defRPr/>
            </a:pPr>
            <a:fld id="{416AF1B2-E7A4-446A-84DC-90AA83BA6A19}" type="slidenum">
              <a:rPr lang="en-US" smtClean="0"/>
              <a:pPr>
                <a:defRPr/>
              </a:pPr>
              <a:t>26</a:t>
            </a:fld>
            <a:endParaRPr lang="en-US" dirty="0"/>
          </a:p>
        </p:txBody>
      </p:sp>
    </p:spTree>
    <p:extLst>
      <p:ext uri="{BB962C8B-B14F-4D97-AF65-F5344CB8AC3E}">
        <p14:creationId xmlns:p14="http://schemas.microsoft.com/office/powerpoint/2010/main" xmlns="" val="1031236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INTERVENTIONS</a:t>
            </a:r>
            <a:endParaRPr lang="en-ZA" sz="3200" b="1" dirty="0"/>
          </a:p>
        </p:txBody>
      </p:sp>
      <p:sp>
        <p:nvSpPr>
          <p:cNvPr id="3" name="Content Placeholder 2"/>
          <p:cNvSpPr>
            <a:spLocks noGrp="1"/>
          </p:cNvSpPr>
          <p:nvPr>
            <p:ph idx="1"/>
          </p:nvPr>
        </p:nvSpPr>
        <p:spPr>
          <a:xfrm>
            <a:off x="457200" y="1600200"/>
            <a:ext cx="8229600" cy="5069160"/>
          </a:xfrm>
        </p:spPr>
        <p:txBody>
          <a:bodyPr/>
          <a:lstStyle/>
          <a:p>
            <a:r>
              <a:rPr lang="en-ZA" dirty="0" smtClean="0"/>
              <a:t>Structured Advocacy Sessions to be reintroduced and strengthened under BCEA and to deepen the employers and workers understanding of BCEA including the Sectoral Determinations</a:t>
            </a:r>
          </a:p>
          <a:p>
            <a:endParaRPr lang="en-ZA" dirty="0"/>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27</a:t>
            </a:fld>
            <a:endParaRPr lang="en-US" dirty="0"/>
          </a:p>
        </p:txBody>
      </p:sp>
    </p:spTree>
    <p:extLst>
      <p:ext uri="{BB962C8B-B14F-4D97-AF65-F5344CB8AC3E}">
        <p14:creationId xmlns:p14="http://schemas.microsoft.com/office/powerpoint/2010/main" xmlns="" val="23573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OCCUPATIONAL HEALTH AND SAFETY</a:t>
            </a:r>
            <a:endParaRPr lang="en-ZA" sz="2800" b="1" dirty="0"/>
          </a:p>
        </p:txBody>
      </p:sp>
      <p:sp>
        <p:nvSpPr>
          <p:cNvPr id="6" name="Content Placeholder 5"/>
          <p:cNvSpPr>
            <a:spLocks noGrp="1"/>
          </p:cNvSpPr>
          <p:nvPr>
            <p:ph idx="1"/>
          </p:nvPr>
        </p:nvSpPr>
        <p:spPr>
          <a:xfrm>
            <a:off x="250825" y="1341438"/>
            <a:ext cx="8353425" cy="1631216"/>
          </a:xfrm>
          <a:prstGeom prst="rect">
            <a:avLst/>
          </a:prstGeom>
        </p:spPr>
        <p:txBody>
          <a:bodyPr wrap="square">
            <a:spAutoFit/>
          </a:bodyPr>
          <a:lstStyle/>
          <a:p>
            <a:pPr algn="just"/>
            <a:r>
              <a:rPr lang="en-ZA" sz="2800" b="1" dirty="0" smtClean="0"/>
              <a:t>Q2</a:t>
            </a:r>
            <a:r>
              <a:rPr lang="en-ZA" sz="2400" dirty="0" smtClean="0"/>
              <a:t> - A </a:t>
            </a:r>
            <a:r>
              <a:rPr lang="en-ZA" sz="2400" dirty="0"/>
              <a:t>total of </a:t>
            </a:r>
            <a:r>
              <a:rPr lang="en-ZA" sz="2400" dirty="0" smtClean="0"/>
              <a:t>6 137 inspections were conducted against a target of 6 906.  That was a positive variance of 769 below the target.  Of the total number of inspections done, 3 823 were compliant,  equating to 62.3%  overall compliance level.</a:t>
            </a:r>
            <a:endParaRPr lang="en-ZA" sz="2400" dirty="0"/>
          </a:p>
        </p:txBody>
      </p:sp>
      <p:graphicFrame>
        <p:nvGraphicFramePr>
          <p:cNvPr id="4" name="Table 3"/>
          <p:cNvGraphicFramePr>
            <a:graphicFrameLocks noGrp="1"/>
          </p:cNvGraphicFramePr>
          <p:nvPr>
            <p:extLst>
              <p:ext uri="{D42A27DB-BD31-4B8C-83A1-F6EECF244321}">
                <p14:modId xmlns:p14="http://schemas.microsoft.com/office/powerpoint/2010/main" xmlns="" val="4178063146"/>
              </p:ext>
            </p:extLst>
          </p:nvPr>
        </p:nvGraphicFramePr>
        <p:xfrm>
          <a:off x="251520" y="3068960"/>
          <a:ext cx="8640960" cy="3528392"/>
        </p:xfrm>
        <a:graphic>
          <a:graphicData uri="http://schemas.openxmlformats.org/drawingml/2006/table">
            <a:tbl>
              <a:tblPr>
                <a:tableStyleId>{5C22544A-7EE6-4342-B048-85BDC9FD1C3A}</a:tableStyleId>
              </a:tblPr>
              <a:tblGrid>
                <a:gridCol w="1852785">
                  <a:extLst>
                    <a:ext uri="{9D8B030D-6E8A-4147-A177-3AD203B41FA5}">
                      <a16:colId xmlns:a16="http://schemas.microsoft.com/office/drawing/2014/main" xmlns="" val="20000"/>
                    </a:ext>
                  </a:extLst>
                </a:gridCol>
                <a:gridCol w="1439265">
                  <a:extLst>
                    <a:ext uri="{9D8B030D-6E8A-4147-A177-3AD203B41FA5}">
                      <a16:colId xmlns:a16="http://schemas.microsoft.com/office/drawing/2014/main" xmlns="" val="20001"/>
                    </a:ext>
                  </a:extLst>
                </a:gridCol>
                <a:gridCol w="1654080">
                  <a:extLst>
                    <a:ext uri="{9D8B030D-6E8A-4147-A177-3AD203B41FA5}">
                      <a16:colId xmlns:a16="http://schemas.microsoft.com/office/drawing/2014/main" xmlns="" val="20002"/>
                    </a:ext>
                  </a:extLst>
                </a:gridCol>
                <a:gridCol w="1740007">
                  <a:extLst>
                    <a:ext uri="{9D8B030D-6E8A-4147-A177-3AD203B41FA5}">
                      <a16:colId xmlns:a16="http://schemas.microsoft.com/office/drawing/2014/main" xmlns="" val="20003"/>
                    </a:ext>
                  </a:extLst>
                </a:gridCol>
                <a:gridCol w="1954823">
                  <a:extLst>
                    <a:ext uri="{9D8B030D-6E8A-4147-A177-3AD203B41FA5}">
                      <a16:colId xmlns:a16="http://schemas.microsoft.com/office/drawing/2014/main" xmlns="" val="20004"/>
                    </a:ext>
                  </a:extLst>
                </a:gridCol>
              </a:tblGrid>
              <a:tr h="536116">
                <a:tc>
                  <a:txBody>
                    <a:bodyPr/>
                    <a:lstStyle/>
                    <a:p>
                      <a:pPr algn="ctr" rtl="0" fontAlgn="b"/>
                      <a:r>
                        <a:rPr lang="en-ZA" sz="1200" b="1" u="none" strike="noStrike" dirty="0">
                          <a:effectLst/>
                        </a:rPr>
                        <a:t>PROVINCE</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rtl="0" fontAlgn="b"/>
                      <a:r>
                        <a:rPr lang="en-ZA" sz="1200" b="1" u="none" strike="noStrike" dirty="0">
                          <a:effectLst/>
                        </a:rPr>
                        <a:t>TARGET</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rtl="0" fontAlgn="b"/>
                      <a:r>
                        <a:rPr lang="en-ZA" sz="1200" b="1" u="none" strike="noStrike" dirty="0">
                          <a:effectLst/>
                        </a:rPr>
                        <a:t>ACTUAL</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rtl="0" fontAlgn="b"/>
                      <a:r>
                        <a:rPr lang="en-ZA" sz="1200" b="1" u="none" strike="noStrike" dirty="0">
                          <a:effectLst/>
                        </a:rPr>
                        <a:t>COMPLIANT</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rtl="0" fontAlgn="b"/>
                      <a:r>
                        <a:rPr lang="en-ZA" sz="1200" b="1" u="none" strike="noStrike" dirty="0">
                          <a:effectLst/>
                        </a:rPr>
                        <a:t>NON-COMPLIANT</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274292">
                <a:tc>
                  <a:txBody>
                    <a:bodyPr/>
                    <a:lstStyle/>
                    <a:p>
                      <a:pPr algn="ctr" rtl="0" fontAlgn="b"/>
                      <a:r>
                        <a:rPr lang="en-ZA" sz="1200" b="1" u="none" strike="noStrike" dirty="0">
                          <a:effectLst/>
                        </a:rPr>
                        <a:t>WC</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852</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smtClean="0">
                          <a:effectLst/>
                        </a:rPr>
                        <a:t>1 196</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a:effectLst/>
                        </a:rPr>
                        <a:t>708</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488</a:t>
                      </a:r>
                      <a:endParaRPr lang="en-ZA" sz="12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74292">
                <a:tc>
                  <a:txBody>
                    <a:bodyPr/>
                    <a:lstStyle/>
                    <a:p>
                      <a:pPr algn="ctr" rtl="0" fontAlgn="b"/>
                      <a:r>
                        <a:rPr lang="en-ZA" sz="1200" b="1" u="none" strike="noStrike">
                          <a:effectLst/>
                        </a:rPr>
                        <a:t>NC</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a:effectLst/>
                        </a:rPr>
                        <a:t>245</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116</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a:effectLst/>
                        </a:rPr>
                        <a:t>39</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77</a:t>
                      </a:r>
                      <a:endParaRPr lang="en-ZA" sz="12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274292">
                <a:tc>
                  <a:txBody>
                    <a:bodyPr/>
                    <a:lstStyle/>
                    <a:p>
                      <a:pPr algn="ctr" rtl="0" fontAlgn="b"/>
                      <a:r>
                        <a:rPr lang="en-ZA" sz="1200" b="1" u="none" strike="noStrike">
                          <a:effectLst/>
                        </a:rPr>
                        <a:t>GP</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smtClean="0">
                          <a:effectLst/>
                        </a:rPr>
                        <a:t>1 595</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smtClean="0">
                          <a:effectLst/>
                        </a:rPr>
                        <a:t>1 215</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a:effectLst/>
                        </a:rPr>
                        <a:t>818</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397</a:t>
                      </a:r>
                      <a:endParaRPr lang="en-ZA" sz="12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274292">
                <a:tc>
                  <a:txBody>
                    <a:bodyPr/>
                    <a:lstStyle/>
                    <a:p>
                      <a:pPr algn="ctr" rtl="0" fontAlgn="b"/>
                      <a:r>
                        <a:rPr lang="en-ZA" sz="1200" b="1" u="none" strike="noStrike">
                          <a:effectLst/>
                        </a:rPr>
                        <a:t>EC</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a:effectLst/>
                        </a:rPr>
                        <a:t>457</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537</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390</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a:effectLst/>
                        </a:rPr>
                        <a:t>147</a:t>
                      </a:r>
                      <a:endParaRPr lang="en-ZA" sz="12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74292">
                <a:tc>
                  <a:txBody>
                    <a:bodyPr/>
                    <a:lstStyle/>
                    <a:p>
                      <a:pPr algn="ctr" rtl="0" fontAlgn="b"/>
                      <a:r>
                        <a:rPr lang="en-ZA" sz="1200" b="1" u="none" strike="noStrike">
                          <a:effectLst/>
                        </a:rPr>
                        <a:t>FS</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796</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a:effectLst/>
                        </a:rPr>
                        <a:t>874</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583</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a:effectLst/>
                        </a:rPr>
                        <a:t>291</a:t>
                      </a:r>
                      <a:endParaRPr lang="en-ZA" sz="12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74292">
                <a:tc>
                  <a:txBody>
                    <a:bodyPr/>
                    <a:lstStyle/>
                    <a:p>
                      <a:pPr algn="ctr" rtl="0" fontAlgn="b"/>
                      <a:r>
                        <a:rPr lang="en-ZA" sz="1200" b="1" u="none" strike="noStrike">
                          <a:effectLst/>
                        </a:rPr>
                        <a:t>LP</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443</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a:effectLst/>
                        </a:rPr>
                        <a:t>451</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121</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a:effectLst/>
                        </a:rPr>
                        <a:t>330</a:t>
                      </a:r>
                      <a:endParaRPr lang="en-ZA" sz="12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274292">
                <a:tc>
                  <a:txBody>
                    <a:bodyPr/>
                    <a:lstStyle/>
                    <a:p>
                      <a:pPr algn="ctr" rtl="0" fontAlgn="b"/>
                      <a:r>
                        <a:rPr lang="en-ZA" sz="1200" b="1" u="none" strike="noStrike">
                          <a:effectLst/>
                        </a:rPr>
                        <a:t>MPU</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324</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129</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a:effectLst/>
                        </a:rPr>
                        <a:t>65</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63</a:t>
                      </a:r>
                      <a:endParaRPr lang="en-ZA" sz="1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74292">
                <a:tc>
                  <a:txBody>
                    <a:bodyPr/>
                    <a:lstStyle/>
                    <a:p>
                      <a:pPr algn="ctr" rtl="0" fontAlgn="b"/>
                      <a:r>
                        <a:rPr lang="en-ZA" sz="1200" b="1" u="none" strike="noStrike">
                          <a:effectLst/>
                        </a:rPr>
                        <a:t>KZN</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smtClean="0">
                          <a:effectLst/>
                        </a:rPr>
                        <a:t>1 613</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smtClean="0">
                          <a:effectLst/>
                        </a:rPr>
                        <a:t>1 029</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715</a:t>
                      </a:r>
                      <a:endParaRPr lang="en-ZA" sz="1200" b="1" i="0" u="none" strike="noStrike" dirty="0">
                        <a:solidFill>
                          <a:srgbClr val="000000"/>
                        </a:solidFill>
                        <a:effectLst/>
                        <a:latin typeface="Calibri"/>
                      </a:endParaRPr>
                    </a:p>
                  </a:txBody>
                  <a:tcPr marL="9525" marR="9525" marT="9525" marB="0" anchor="b"/>
                </a:tc>
                <a:tc>
                  <a:txBody>
                    <a:bodyPr/>
                    <a:lstStyle/>
                    <a:p>
                      <a:pPr algn="ctr" fontAlgn="b"/>
                      <a:r>
                        <a:rPr lang="en-ZA" sz="1200" b="1" u="none" strike="noStrike" dirty="0">
                          <a:effectLst/>
                        </a:rPr>
                        <a:t>314</a:t>
                      </a:r>
                      <a:endParaRPr lang="en-ZA" sz="1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274292">
                <a:tc>
                  <a:txBody>
                    <a:bodyPr/>
                    <a:lstStyle/>
                    <a:p>
                      <a:pPr algn="ctr" rtl="0" fontAlgn="t"/>
                      <a:r>
                        <a:rPr lang="en-ZA" sz="1200" b="1" u="none" strike="noStrike">
                          <a:effectLst/>
                        </a:rPr>
                        <a:t>NW</a:t>
                      </a:r>
                      <a:endParaRPr lang="en-ZA" sz="1200" b="1" i="0" u="none" strike="noStrike">
                        <a:solidFill>
                          <a:srgbClr val="000000"/>
                        </a:solidFill>
                        <a:effectLst/>
                        <a:latin typeface="Calibri"/>
                      </a:endParaRPr>
                    </a:p>
                  </a:txBody>
                  <a:tcPr marL="9525" marR="9525" marT="9525" marB="0"/>
                </a:tc>
                <a:tc>
                  <a:txBody>
                    <a:bodyPr/>
                    <a:lstStyle/>
                    <a:p>
                      <a:pPr algn="ctr" fontAlgn="b"/>
                      <a:r>
                        <a:rPr lang="en-ZA" sz="1200" b="1" u="none" strike="noStrike">
                          <a:effectLst/>
                        </a:rPr>
                        <a:t>515</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493</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316</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a:effectLst/>
                        </a:rPr>
                        <a:t>177</a:t>
                      </a:r>
                      <a:endParaRPr lang="en-ZA" sz="1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274292">
                <a:tc>
                  <a:txBody>
                    <a:bodyPr/>
                    <a:lstStyle/>
                    <a:p>
                      <a:pPr algn="ctr" rtl="0" fontAlgn="b"/>
                      <a:r>
                        <a:rPr lang="en-ZA" sz="1200" b="1" u="none" strike="noStrike">
                          <a:effectLst/>
                        </a:rPr>
                        <a:t>HO</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66</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97</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a:effectLst/>
                        </a:rPr>
                        <a:t>68</a:t>
                      </a:r>
                      <a:endParaRPr lang="en-ZA" sz="1200" b="1" i="0" u="none" strike="noStrike">
                        <a:solidFill>
                          <a:srgbClr val="000000"/>
                        </a:solidFill>
                        <a:effectLst/>
                        <a:latin typeface="Calibri"/>
                      </a:endParaRPr>
                    </a:p>
                  </a:txBody>
                  <a:tcPr marL="9525" marR="9525" marT="9525" marB="0" anchor="b"/>
                </a:tc>
                <a:tc>
                  <a:txBody>
                    <a:bodyPr/>
                    <a:lstStyle/>
                    <a:p>
                      <a:pPr algn="ctr" fontAlgn="b"/>
                      <a:r>
                        <a:rPr lang="en-ZA" sz="1200" b="1" u="none" strike="noStrike" dirty="0">
                          <a:effectLst/>
                        </a:rPr>
                        <a:t>29</a:t>
                      </a:r>
                      <a:endParaRPr lang="en-ZA" sz="12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249356">
                <a:tc>
                  <a:txBody>
                    <a:bodyPr/>
                    <a:lstStyle/>
                    <a:p>
                      <a:pPr algn="ctr" fontAlgn="b"/>
                      <a:r>
                        <a:rPr lang="en-ZA" sz="1200" b="1" u="none" strike="noStrike" dirty="0">
                          <a:effectLst/>
                        </a:rPr>
                        <a:t>Total</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200" b="1" u="none" strike="noStrike" dirty="0" smtClean="0">
                          <a:effectLst/>
                        </a:rPr>
                        <a:t>6 906</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200" b="1" u="none" strike="noStrike" dirty="0" smtClean="0">
                          <a:effectLst/>
                        </a:rPr>
                        <a:t>6 137</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200" b="1" u="none" strike="noStrike" dirty="0" smtClean="0">
                          <a:effectLst/>
                        </a:rPr>
                        <a:t>3 823</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200" b="1" u="none" strike="noStrike" dirty="0" smtClean="0">
                          <a:effectLst/>
                        </a:rPr>
                        <a:t>2 313</a:t>
                      </a:r>
                      <a:endParaRPr lang="en-ZA" sz="12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11"/>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28</a:t>
            </a:fld>
            <a:endParaRPr lang="en-US" altLang="en-US" sz="1200" dirty="0" smtClean="0">
              <a:solidFill>
                <a:srgbClr val="898989"/>
              </a:solidFill>
            </a:endParaRPr>
          </a:p>
        </p:txBody>
      </p:sp>
    </p:spTree>
    <p:extLst>
      <p:ext uri="{BB962C8B-B14F-4D97-AF65-F5344CB8AC3E}">
        <p14:creationId xmlns:p14="http://schemas.microsoft.com/office/powerpoint/2010/main" xmlns="" val="405399993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520" y="274638"/>
            <a:ext cx="8712968" cy="1143000"/>
          </a:xfrm>
        </p:spPr>
        <p:txBody>
          <a:bodyPr/>
          <a:lstStyle/>
          <a:p>
            <a:pPr>
              <a:spcBef>
                <a:spcPts val="0"/>
              </a:spcBef>
              <a:spcAft>
                <a:spcPts val="0"/>
              </a:spcAft>
            </a:pPr>
            <a:r>
              <a:rPr lang="en-ZA" altLang="en-US" sz="2800" b="1" dirty="0" smtClean="0">
                <a:ea typeface="ＭＳ Ｐゴシック" pitchFamily="34" charset="-128"/>
              </a:rPr>
              <a:t>Q2 - Graphical representation of Inspections conducted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48770329"/>
              </p:ext>
            </p:extLst>
          </p:nvPr>
        </p:nvGraphicFramePr>
        <p:xfrm>
          <a:off x="251520" y="1628800"/>
          <a:ext cx="8568952"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29</a:t>
            </a:fld>
            <a:endParaRPr lang="en-US" altLang="en-US" sz="1200" dirty="0" smtClean="0">
              <a:solidFill>
                <a:srgbClr val="898989"/>
              </a:solidFill>
            </a:endParaRPr>
          </a:p>
        </p:txBody>
      </p:sp>
    </p:spTree>
    <p:extLst>
      <p:ext uri="{BB962C8B-B14F-4D97-AF65-F5344CB8AC3E}">
        <p14:creationId xmlns:p14="http://schemas.microsoft.com/office/powerpoint/2010/main" xmlns="" val="4134019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a:solidFill>
                  <a:srgbClr val="FF0000"/>
                </a:solidFill>
                <a:ea typeface="ＭＳ Ｐゴシック" pitchFamily="-80" charset="-128"/>
                <a:cs typeface="+mj-cs"/>
              </a:rPr>
              <a:t>QUARTER </a:t>
            </a:r>
            <a:r>
              <a:rPr lang="en-US" sz="2400" b="1" u="sng" dirty="0" smtClean="0">
                <a:solidFill>
                  <a:srgbClr val="FF0000"/>
                </a:solidFill>
                <a:ea typeface="ＭＳ Ｐゴシック" pitchFamily="-80" charset="-128"/>
                <a:cs typeface="+mj-cs"/>
              </a:rPr>
              <a:t>2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APRIL TO JUNE  2017-18 &amp; 2018-19 </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a:t>
            </a:fld>
            <a:endParaRPr lang="en-US" altLang="en-US" sz="1200" dirty="0" smtClean="0">
              <a:solidFill>
                <a:srgbClr val="898989"/>
              </a:solidFill>
            </a:endParaRPr>
          </a:p>
        </p:txBody>
      </p:sp>
    </p:spTree>
    <p:extLst>
      <p:ext uri="{BB962C8B-B14F-4D97-AF65-F5344CB8AC3E}">
        <p14:creationId xmlns:p14="http://schemas.microsoft.com/office/powerpoint/2010/main" xmlns="" val="260529051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CHALLENGES</a:t>
            </a:r>
            <a:endParaRPr lang="en-ZA" sz="3200" b="1" dirty="0"/>
          </a:p>
        </p:txBody>
      </p:sp>
      <p:sp>
        <p:nvSpPr>
          <p:cNvPr id="3" name="Content Placeholder 2"/>
          <p:cNvSpPr>
            <a:spLocks noGrp="1"/>
          </p:cNvSpPr>
          <p:nvPr>
            <p:ph idx="1"/>
          </p:nvPr>
        </p:nvSpPr>
        <p:spPr>
          <a:xfrm>
            <a:off x="251520" y="1412776"/>
            <a:ext cx="8640960" cy="5112568"/>
          </a:xfrm>
        </p:spPr>
        <p:txBody>
          <a:bodyPr/>
          <a:lstStyle/>
          <a:p>
            <a:r>
              <a:rPr lang="en-ZA" dirty="0" smtClean="0"/>
              <a:t>Inspectors are still not complying fully with the standard operating procedure and this requires extra vigilance on the part of the supervisors.</a:t>
            </a:r>
          </a:p>
          <a:p>
            <a:endParaRPr lang="en-ZA" dirty="0" smtClean="0"/>
          </a:p>
          <a:p>
            <a:r>
              <a:rPr lang="en-ZA" dirty="0" smtClean="0"/>
              <a:t>The value chain in IES is long however this does not stop systems flaws from creeping in and creating challenges.</a:t>
            </a:r>
            <a:endParaRPr lang="en-ZA" dirty="0"/>
          </a:p>
        </p:txBody>
      </p:sp>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30</a:t>
            </a:fld>
            <a:endParaRPr lang="en-US" altLang="en-US" sz="1200" dirty="0" smtClean="0">
              <a:solidFill>
                <a:srgbClr val="898989"/>
              </a:solidFill>
            </a:endParaRPr>
          </a:p>
        </p:txBody>
      </p:sp>
    </p:spTree>
    <p:extLst>
      <p:ext uri="{BB962C8B-B14F-4D97-AF65-F5344CB8AC3E}">
        <p14:creationId xmlns:p14="http://schemas.microsoft.com/office/powerpoint/2010/main" xmlns="" val="847445288"/>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smtClean="0">
                <a:ea typeface="ＭＳ Ｐゴシック" pitchFamily="34" charset="-128"/>
              </a:rPr>
              <a:t>Q 2 – SECTOR INSPECTION SPREAD</a:t>
            </a:r>
            <a:endParaRPr lang="en-GB" sz="2800" b="1" dirty="0"/>
          </a:p>
        </p:txBody>
      </p:sp>
      <p:sp>
        <p:nvSpPr>
          <p:cNvPr id="3" name="Content Placeholder 2"/>
          <p:cNvSpPr>
            <a:spLocks noGrp="1"/>
          </p:cNvSpPr>
          <p:nvPr>
            <p:ph idx="1"/>
          </p:nvPr>
        </p:nvSpPr>
        <p:spPr>
          <a:xfrm>
            <a:off x="251520" y="1988840"/>
            <a:ext cx="8435280" cy="4608512"/>
          </a:xfrm>
        </p:spPr>
        <p:txBody>
          <a:bodyPr/>
          <a:lstStyle/>
          <a:p>
            <a:endParaRPr lang="en-ZA"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1193041022"/>
              </p:ext>
            </p:extLst>
          </p:nvPr>
        </p:nvGraphicFramePr>
        <p:xfrm>
          <a:off x="251522" y="1340751"/>
          <a:ext cx="8640958" cy="5328616"/>
        </p:xfrm>
        <a:graphic>
          <a:graphicData uri="http://schemas.openxmlformats.org/drawingml/2006/table">
            <a:tbl>
              <a:tblPr>
                <a:tableStyleId>{5C22544A-7EE6-4342-B048-85BDC9FD1C3A}</a:tableStyleId>
              </a:tblPr>
              <a:tblGrid>
                <a:gridCol w="1460881">
                  <a:extLst>
                    <a:ext uri="{9D8B030D-6E8A-4147-A177-3AD203B41FA5}">
                      <a16:colId xmlns:a16="http://schemas.microsoft.com/office/drawing/2014/main" xmlns="" val="20000"/>
                    </a:ext>
                  </a:extLst>
                </a:gridCol>
                <a:gridCol w="745982">
                  <a:extLst>
                    <a:ext uri="{9D8B030D-6E8A-4147-A177-3AD203B41FA5}">
                      <a16:colId xmlns:a16="http://schemas.microsoft.com/office/drawing/2014/main" xmlns="" val="20001"/>
                    </a:ext>
                  </a:extLst>
                </a:gridCol>
                <a:gridCol w="745982">
                  <a:extLst>
                    <a:ext uri="{9D8B030D-6E8A-4147-A177-3AD203B41FA5}">
                      <a16:colId xmlns:a16="http://schemas.microsoft.com/office/drawing/2014/main" xmlns="" val="20002"/>
                    </a:ext>
                  </a:extLst>
                </a:gridCol>
                <a:gridCol w="745982">
                  <a:extLst>
                    <a:ext uri="{9D8B030D-6E8A-4147-A177-3AD203B41FA5}">
                      <a16:colId xmlns:a16="http://schemas.microsoft.com/office/drawing/2014/main" xmlns="" val="20003"/>
                    </a:ext>
                  </a:extLst>
                </a:gridCol>
                <a:gridCol w="745982">
                  <a:extLst>
                    <a:ext uri="{9D8B030D-6E8A-4147-A177-3AD203B41FA5}">
                      <a16:colId xmlns:a16="http://schemas.microsoft.com/office/drawing/2014/main" xmlns="" val="20004"/>
                    </a:ext>
                  </a:extLst>
                </a:gridCol>
                <a:gridCol w="745982">
                  <a:extLst>
                    <a:ext uri="{9D8B030D-6E8A-4147-A177-3AD203B41FA5}">
                      <a16:colId xmlns:a16="http://schemas.microsoft.com/office/drawing/2014/main" xmlns="" val="20005"/>
                    </a:ext>
                  </a:extLst>
                </a:gridCol>
                <a:gridCol w="745982">
                  <a:extLst>
                    <a:ext uri="{9D8B030D-6E8A-4147-A177-3AD203B41FA5}">
                      <a16:colId xmlns:a16="http://schemas.microsoft.com/office/drawing/2014/main" xmlns="" val="20006"/>
                    </a:ext>
                  </a:extLst>
                </a:gridCol>
                <a:gridCol w="1212221">
                  <a:extLst>
                    <a:ext uri="{9D8B030D-6E8A-4147-A177-3AD203B41FA5}">
                      <a16:colId xmlns:a16="http://schemas.microsoft.com/office/drawing/2014/main" xmlns="" val="20007"/>
                    </a:ext>
                  </a:extLst>
                </a:gridCol>
                <a:gridCol w="745982">
                  <a:extLst>
                    <a:ext uri="{9D8B030D-6E8A-4147-A177-3AD203B41FA5}">
                      <a16:colId xmlns:a16="http://schemas.microsoft.com/office/drawing/2014/main" xmlns="" val="20008"/>
                    </a:ext>
                  </a:extLst>
                </a:gridCol>
                <a:gridCol w="745982">
                  <a:extLst>
                    <a:ext uri="{9D8B030D-6E8A-4147-A177-3AD203B41FA5}">
                      <a16:colId xmlns:a16="http://schemas.microsoft.com/office/drawing/2014/main" xmlns="" val="20009"/>
                    </a:ext>
                  </a:extLst>
                </a:gridCol>
              </a:tblGrid>
              <a:tr h="397868">
                <a:tc>
                  <a:txBody>
                    <a:bodyPr/>
                    <a:lstStyle/>
                    <a:p>
                      <a:pPr algn="ctr" fontAlgn="b"/>
                      <a:r>
                        <a:rPr lang="en-ZA" sz="1400" b="1" u="none" strike="noStrike" dirty="0">
                          <a:effectLst/>
                        </a:rPr>
                        <a:t> </a:t>
                      </a:r>
                      <a:r>
                        <a:rPr lang="en-ZA" sz="1400" b="1" u="none" strike="noStrike" dirty="0" smtClean="0">
                          <a:effectLst/>
                        </a:rPr>
                        <a:t>SECTOR</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NW</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NC</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WC</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chemeClr val="dk1"/>
                          </a:solidFill>
                          <a:effectLst/>
                          <a:latin typeface="+mn-lt"/>
                        </a:rPr>
                        <a:t>MPU</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312612">
                <a:tc>
                  <a:txBody>
                    <a:bodyPr/>
                    <a:lstStyle/>
                    <a:p>
                      <a:pPr algn="l" fontAlgn="b"/>
                      <a:r>
                        <a:rPr lang="en-ZA" sz="1400" u="none" strike="noStrike" dirty="0">
                          <a:effectLst/>
                        </a:rPr>
                        <a:t>Agriculture</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16</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a:effectLst/>
                        </a:rPr>
                        <a:t>161</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42</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298</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4</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312</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12</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1</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46</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298403">
                <a:tc>
                  <a:txBody>
                    <a:bodyPr/>
                    <a:lstStyle/>
                    <a:p>
                      <a:pPr algn="l" fontAlgn="b"/>
                      <a:r>
                        <a:rPr lang="en-ZA" sz="1400" u="none" strike="noStrike">
                          <a:effectLst/>
                        </a:rPr>
                        <a:t>Chemical</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54</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28</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a:effectLst/>
                        </a:rPr>
                        <a:t>62</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1016</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3</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2</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22</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a:effectLst/>
                        </a:rPr>
                        <a:t>23</a:t>
                      </a:r>
                      <a:endParaRPr lang="en-ZA"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298403">
                <a:tc>
                  <a:txBody>
                    <a:bodyPr/>
                    <a:lstStyle/>
                    <a:p>
                      <a:pPr algn="l" fontAlgn="b"/>
                      <a:r>
                        <a:rPr lang="en-ZA" sz="1400" u="none" strike="noStrike" dirty="0">
                          <a:effectLst/>
                        </a:rPr>
                        <a:t>Community</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39</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0</a:t>
                      </a:r>
                      <a:r>
                        <a:rPr lang="en-ZA" sz="1400" u="none" strike="noStrike" dirty="0">
                          <a:effectLst/>
                        </a:rPr>
                        <a:t> </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7</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a:effectLst/>
                        </a:rPr>
                        <a:t>77</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a:effectLst/>
                        </a:rPr>
                        <a:t>21</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0</a:t>
                      </a:r>
                      <a:r>
                        <a:rPr lang="en-ZA" sz="1400" u="none" strike="noStrike" dirty="0">
                          <a:effectLst/>
                        </a:rPr>
                        <a:t> </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81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5</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298403">
                <a:tc>
                  <a:txBody>
                    <a:bodyPr/>
                    <a:lstStyle/>
                    <a:p>
                      <a:pPr algn="l" fontAlgn="b"/>
                      <a:r>
                        <a:rPr lang="en-ZA" sz="1400" u="none" strike="noStrike">
                          <a:effectLst/>
                        </a:rPr>
                        <a:t>Construction</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793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a:effectLst/>
                        </a:rPr>
                        <a:t>198</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105</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330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6</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477</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620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94</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166</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298403">
                <a:tc>
                  <a:txBody>
                    <a:bodyPr/>
                    <a:lstStyle/>
                    <a:p>
                      <a:pPr algn="l" fontAlgn="b"/>
                      <a:r>
                        <a:rPr lang="en-ZA" sz="1400" u="none" strike="noStrike">
                          <a:effectLst/>
                        </a:rPr>
                        <a:t>Education</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0</a:t>
                      </a:r>
                      <a:r>
                        <a:rPr lang="en-ZA" sz="1400" u="none" strike="noStrike" dirty="0">
                          <a:effectLst/>
                        </a:rPr>
                        <a:t> </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0</a:t>
                      </a:r>
                      <a:r>
                        <a:rPr lang="en-ZA" sz="1400" u="none" strike="noStrike" dirty="0">
                          <a:effectLst/>
                        </a:rPr>
                        <a:t> </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5"/>
                  </a:ext>
                </a:extLst>
              </a:tr>
              <a:tr h="298403">
                <a:tc>
                  <a:txBody>
                    <a:bodyPr/>
                    <a:lstStyle/>
                    <a:p>
                      <a:pPr algn="l" fontAlgn="b"/>
                      <a:r>
                        <a:rPr lang="en-ZA" sz="1400" u="none" strike="noStrike">
                          <a:effectLst/>
                        </a:rPr>
                        <a:t>Electrical</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23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6"/>
                  </a:ext>
                </a:extLst>
              </a:tr>
              <a:tr h="298403">
                <a:tc>
                  <a:txBody>
                    <a:bodyPr/>
                    <a:lstStyle/>
                    <a:p>
                      <a:pPr algn="l" fontAlgn="b"/>
                      <a:r>
                        <a:rPr lang="en-ZA" sz="1400" u="none" strike="noStrike">
                          <a:effectLst/>
                        </a:rPr>
                        <a:t>Food and Beverage</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45</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10</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7"/>
                  </a:ext>
                </a:extLst>
              </a:tr>
              <a:tr h="298403">
                <a:tc>
                  <a:txBody>
                    <a:bodyPr/>
                    <a:lstStyle/>
                    <a:p>
                      <a:pPr algn="l" fontAlgn="b"/>
                      <a:r>
                        <a:rPr lang="en-ZA" sz="1400" u="none" strike="noStrike" dirty="0">
                          <a:effectLst/>
                        </a:rPr>
                        <a:t>Government </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14</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18</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29</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6</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46</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16</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8"/>
                  </a:ext>
                </a:extLst>
              </a:tr>
              <a:tr h="298403">
                <a:tc>
                  <a:txBody>
                    <a:bodyPr/>
                    <a:lstStyle/>
                    <a:p>
                      <a:pPr algn="l" fontAlgn="b"/>
                      <a:r>
                        <a:rPr lang="en-ZA" sz="1400" u="none" strike="noStrike">
                          <a:effectLst/>
                        </a:rPr>
                        <a:t>Hospitality</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63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53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6</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23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7</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9"/>
                  </a:ext>
                </a:extLst>
              </a:tr>
              <a:tr h="298403">
                <a:tc>
                  <a:txBody>
                    <a:bodyPr/>
                    <a:lstStyle/>
                    <a:p>
                      <a:pPr algn="l" fontAlgn="b"/>
                      <a:r>
                        <a:rPr lang="en-ZA" sz="1400" u="none" strike="noStrike">
                          <a:effectLst/>
                        </a:rPr>
                        <a:t>Iron and Steel</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98</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150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113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39</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61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24</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0"/>
                  </a:ext>
                </a:extLst>
              </a:tr>
              <a:tr h="298403">
                <a:tc>
                  <a:txBody>
                    <a:bodyPr/>
                    <a:lstStyle/>
                    <a:p>
                      <a:pPr algn="l" fontAlgn="b"/>
                      <a:r>
                        <a:rPr lang="en-ZA" sz="1400" u="none" strike="noStrike">
                          <a:effectLst/>
                        </a:rPr>
                        <a:t>Manufacturing</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75</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43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9</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34</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47</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2</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7</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1"/>
                  </a:ext>
                </a:extLst>
              </a:tr>
              <a:tr h="298403">
                <a:tc>
                  <a:txBody>
                    <a:bodyPr/>
                    <a:lstStyle/>
                    <a:p>
                      <a:pPr algn="l" fontAlgn="b"/>
                      <a:r>
                        <a:rPr lang="en-ZA" sz="1400" u="none" strike="noStrike">
                          <a:effectLst/>
                        </a:rPr>
                        <a:t>Security</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7</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2"/>
                  </a:ext>
                </a:extLst>
              </a:tr>
              <a:tr h="454706">
                <a:tc>
                  <a:txBody>
                    <a:bodyPr/>
                    <a:lstStyle/>
                    <a:p>
                      <a:pPr algn="l" fontAlgn="b"/>
                      <a:r>
                        <a:rPr lang="en-ZA" sz="1400" u="none" strike="noStrike">
                          <a:effectLst/>
                        </a:rPr>
                        <a:t>Transport</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4</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4</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12</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0</a:t>
                      </a:r>
                      <a:r>
                        <a:rPr lang="en-ZA" sz="1400" u="none" strike="noStrike" dirty="0">
                          <a:effectLst/>
                        </a:rPr>
                        <a:t> </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3"/>
                  </a:ext>
                </a:extLst>
              </a:tr>
              <a:tr h="298403">
                <a:tc>
                  <a:txBody>
                    <a:bodyPr/>
                    <a:lstStyle/>
                    <a:p>
                      <a:pPr algn="l" fontAlgn="b"/>
                      <a:r>
                        <a:rPr lang="en-ZA" sz="1400" u="none" strike="noStrike">
                          <a:effectLst/>
                        </a:rPr>
                        <a:t>Wholesale &amp; Retail</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27</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19</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32</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43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9</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71</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4"/>
                  </a:ext>
                </a:extLst>
              </a:tr>
              <a:tr h="298403">
                <a:tc>
                  <a:txBody>
                    <a:bodyPr/>
                    <a:lstStyle/>
                    <a:p>
                      <a:pPr algn="l" fontAlgn="b"/>
                      <a:r>
                        <a:rPr lang="en-ZA" sz="1400" u="none" strike="noStrike">
                          <a:effectLst/>
                        </a:rPr>
                        <a:t>Other</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a:effectLst/>
                        </a:rPr>
                        <a:t>56</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234</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2</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79</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5"/>
                  </a:ext>
                </a:extLst>
              </a:tr>
              <a:tr h="284191">
                <a:tc>
                  <a:txBody>
                    <a:bodyPr/>
                    <a:lstStyle/>
                    <a:p>
                      <a:pPr algn="l" fontAlgn="b"/>
                      <a:r>
                        <a:rPr lang="en-ZA" sz="1400" u="none" strike="noStrike">
                          <a:effectLst/>
                        </a:rPr>
                        <a:t>HBA</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a:effectLst/>
                        </a:rPr>
                        <a:t>11</a:t>
                      </a:r>
                      <a:endParaRPr lang="en-ZA" sz="1400" b="0" i="0" u="none" strike="noStrike">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0</a:t>
                      </a:r>
                      <a:r>
                        <a:rPr lang="en-ZA" sz="1400" u="none" strike="noStrike" dirty="0">
                          <a:effectLst/>
                        </a:rPr>
                        <a:t> </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smtClean="0">
                          <a:effectLst/>
                        </a:rPr>
                        <a:t>0</a:t>
                      </a:r>
                      <a:r>
                        <a:rPr lang="en-ZA" sz="1400" u="none" strike="noStrike" dirty="0">
                          <a:effectLst/>
                        </a:rPr>
                        <a:t> </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 </a:t>
                      </a:r>
                      <a:r>
                        <a:rPr lang="en-ZA" sz="1400" u="none" strike="noStrike" dirty="0" smtClean="0">
                          <a:effectLst/>
                        </a:rPr>
                        <a:t>0</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1</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6"/>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31</a:t>
            </a:fld>
            <a:endParaRPr lang="en-US" altLang="en-US" sz="1200" dirty="0" smtClean="0">
              <a:solidFill>
                <a:srgbClr val="898989"/>
              </a:solidFill>
            </a:endParaRPr>
          </a:p>
        </p:txBody>
      </p:sp>
    </p:spTree>
    <p:extLst>
      <p:ext uri="{BB962C8B-B14F-4D97-AF65-F5344CB8AC3E}">
        <p14:creationId xmlns:p14="http://schemas.microsoft.com/office/powerpoint/2010/main" xmlns="" val="27298221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TOP SPOT INSPECTIONS</a:t>
            </a:r>
            <a:endParaRPr lang="en-ZA" sz="3200" b="1" dirty="0"/>
          </a:p>
        </p:txBody>
      </p:sp>
      <p:sp>
        <p:nvSpPr>
          <p:cNvPr id="3" name="Content Placeholder 2"/>
          <p:cNvSpPr>
            <a:spLocks noGrp="1"/>
          </p:cNvSpPr>
          <p:nvPr>
            <p:ph idx="1"/>
          </p:nvPr>
        </p:nvSpPr>
        <p:spPr/>
        <p:txBody>
          <a:bodyPr/>
          <a:lstStyle/>
          <a:p>
            <a:r>
              <a:rPr lang="en-ZA" dirty="0" smtClean="0"/>
              <a:t>The Construction, Chemical and Agricultural sectors have taken top spot in inspections that have been conducted in the past quarter with 71% of all inspections having been conducted  i.e. 2 789; 1 211 and 892 respectively.  </a:t>
            </a:r>
            <a:endParaRPr lang="en-ZA" dirty="0"/>
          </a:p>
        </p:txBody>
      </p:sp>
      <p:sp>
        <p:nvSpPr>
          <p:cNvPr id="4" name="Slide Number Placeholder 3"/>
          <p:cNvSpPr>
            <a:spLocks noGrp="1"/>
          </p:cNvSpPr>
          <p:nvPr>
            <p:ph type="sldNum" sz="quarter" idx="12"/>
          </p:nvPr>
        </p:nvSpPr>
        <p:spPr>
          <a:xfrm>
            <a:off x="6732240" y="6381328"/>
            <a:ext cx="2133600" cy="365125"/>
          </a:xfrm>
        </p:spPr>
        <p:txBody>
          <a:bodyPr/>
          <a:lstStyle/>
          <a:p>
            <a:fld id="{96CA8298-9D91-4CF9-AB6A-504DBB769D5D}" type="slidenum">
              <a:rPr lang="en-US" smtClean="0"/>
              <a:pPr/>
              <a:t>32</a:t>
            </a:fld>
            <a:endParaRPr lang="en-US" dirty="0"/>
          </a:p>
        </p:txBody>
      </p:sp>
    </p:spTree>
    <p:extLst>
      <p:ext uri="{BB962C8B-B14F-4D97-AF65-F5344CB8AC3E}">
        <p14:creationId xmlns:p14="http://schemas.microsoft.com/office/powerpoint/2010/main" xmlns="" val="554051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altLang="en-US" sz="2800" b="1" dirty="0" smtClean="0">
                <a:ea typeface="ＭＳ Ｐゴシック" pitchFamily="34" charset="-128"/>
              </a:rPr>
              <a:t>Q2 - Graphical </a:t>
            </a:r>
            <a:r>
              <a:rPr lang="en-ZA" altLang="en-US" sz="2800" b="1" dirty="0">
                <a:ea typeface="ＭＳ Ｐゴシック" pitchFamily="34" charset="-128"/>
              </a:rPr>
              <a:t>representation of </a:t>
            </a:r>
            <a:r>
              <a:rPr lang="en-ZA" altLang="en-US" sz="2800" b="1" dirty="0" smtClean="0">
                <a:ea typeface="ＭＳ Ｐゴシック" pitchFamily="34" charset="-128"/>
              </a:rPr>
              <a:t>Sector </a:t>
            </a:r>
            <a:r>
              <a:rPr lang="en-ZA" altLang="en-US" sz="2800" b="1" dirty="0">
                <a:ea typeface="ＭＳ Ｐゴシック" pitchFamily="34" charset="-128"/>
              </a:rPr>
              <a:t>inspection spread</a:t>
            </a:r>
            <a:endParaRPr lang="en-ZA" altLang="en-US" sz="2800" b="1" dirty="0" smtClean="0">
              <a:ea typeface="ＭＳ Ｐゴシック" pitchFamily="34" charset="-128"/>
            </a:endParaRPr>
          </a:p>
        </p:txBody>
      </p:sp>
      <p:graphicFrame>
        <p:nvGraphicFramePr>
          <p:cNvPr id="4" name="Chart 3"/>
          <p:cNvGraphicFramePr>
            <a:graphicFrameLocks/>
          </p:cNvGraphicFramePr>
          <p:nvPr>
            <p:extLst>
              <p:ext uri="{D42A27DB-BD31-4B8C-83A1-F6EECF244321}">
                <p14:modId xmlns:p14="http://schemas.microsoft.com/office/powerpoint/2010/main" xmlns="" val="3860409973"/>
              </p:ext>
            </p:extLst>
          </p:nvPr>
        </p:nvGraphicFramePr>
        <p:xfrm>
          <a:off x="251520" y="1556792"/>
          <a:ext cx="864096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33</a:t>
            </a:fld>
            <a:endParaRPr lang="en-US" altLang="en-US" sz="1200" dirty="0" smtClean="0">
              <a:solidFill>
                <a:srgbClr val="898989"/>
              </a:solidFill>
            </a:endParaRPr>
          </a:p>
        </p:txBody>
      </p:sp>
    </p:spTree>
    <p:extLst>
      <p:ext uri="{BB962C8B-B14F-4D97-AF65-F5344CB8AC3E}">
        <p14:creationId xmlns:p14="http://schemas.microsoft.com/office/powerpoint/2010/main" xmlns="" val="415214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ZA" altLang="en-US" sz="3200" b="1" dirty="0" smtClean="0">
                <a:ea typeface="ＭＳ Ｐゴシック" pitchFamily="34" charset="-128"/>
              </a:rPr>
              <a:t>DISCUSSION</a:t>
            </a:r>
          </a:p>
        </p:txBody>
      </p:sp>
      <p:sp>
        <p:nvSpPr>
          <p:cNvPr id="8195" name="Content Placeholder 2"/>
          <p:cNvSpPr>
            <a:spLocks noGrp="1"/>
          </p:cNvSpPr>
          <p:nvPr>
            <p:ph idx="1"/>
          </p:nvPr>
        </p:nvSpPr>
        <p:spPr>
          <a:xfrm>
            <a:off x="239713" y="1317625"/>
            <a:ext cx="8653462" cy="4525963"/>
          </a:xfrm>
        </p:spPr>
        <p:txBody>
          <a:bodyPr/>
          <a:lstStyle/>
          <a:p>
            <a:r>
              <a:rPr lang="en-ZA" altLang="en-US" sz="2800" dirty="0" smtClean="0">
                <a:ea typeface="ＭＳ Ｐゴシック" pitchFamily="34" charset="-128"/>
              </a:rPr>
              <a:t>The highest number of construction inspections were conducted by GP at 793, followed by  KZN at 620 inspections and Western Cape with 477 inspections.</a:t>
            </a:r>
          </a:p>
          <a:p>
            <a:endParaRPr lang="en-ZA" altLang="en-US" sz="1600" dirty="0" smtClean="0">
              <a:ea typeface="ＭＳ Ｐゴシック" pitchFamily="34" charset="-128"/>
            </a:endParaRPr>
          </a:p>
          <a:p>
            <a:r>
              <a:rPr lang="en-ZA" altLang="en-US" sz="2800" dirty="0" smtClean="0">
                <a:ea typeface="ＭＳ Ｐゴシック" pitchFamily="34" charset="-128"/>
              </a:rPr>
              <a:t>This trend continues from the Q1</a:t>
            </a:r>
          </a:p>
          <a:p>
            <a:endParaRPr lang="en-ZA" altLang="en-US" sz="1800" dirty="0" smtClean="0">
              <a:ea typeface="ＭＳ Ｐゴシック" pitchFamily="34" charset="-128"/>
            </a:endParaRPr>
          </a:p>
          <a:p>
            <a:r>
              <a:rPr lang="en-ZA" altLang="en-US" sz="2800" dirty="0" smtClean="0">
                <a:ea typeface="ＭＳ Ｐゴシック" pitchFamily="34" charset="-128"/>
              </a:rPr>
              <a:t>These sectors dominated the overall picture. </a:t>
            </a:r>
          </a:p>
        </p:txBody>
      </p:sp>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34</a:t>
            </a:fld>
            <a:endParaRPr lang="en-US" altLang="en-US" sz="1200" dirty="0" smtClean="0">
              <a:solidFill>
                <a:srgbClr val="898989"/>
              </a:solidFill>
            </a:endParaRPr>
          </a:p>
        </p:txBody>
      </p:sp>
    </p:spTree>
    <p:extLst>
      <p:ext uri="{BB962C8B-B14F-4D97-AF65-F5344CB8AC3E}">
        <p14:creationId xmlns:p14="http://schemas.microsoft.com/office/powerpoint/2010/main" xmlns="" val="2523078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ZA" altLang="en-US" sz="2400" b="1" dirty="0" smtClean="0">
                <a:ea typeface="ＭＳ Ｐゴシック" pitchFamily="34" charset="-128"/>
              </a:rPr>
              <a:t>Percentage of reported incidents investigated and/ finalised within 90 days</a:t>
            </a:r>
          </a:p>
        </p:txBody>
      </p:sp>
      <p:sp>
        <p:nvSpPr>
          <p:cNvPr id="2" name="Content Placeholder 1"/>
          <p:cNvSpPr>
            <a:spLocks noGrp="1"/>
          </p:cNvSpPr>
          <p:nvPr>
            <p:ph idx="1"/>
          </p:nvPr>
        </p:nvSpPr>
        <p:spPr/>
        <p:txBody>
          <a:bodyPr/>
          <a:lstStyle/>
          <a:p>
            <a:endParaRPr lang="en-ZA"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316551341"/>
              </p:ext>
            </p:extLst>
          </p:nvPr>
        </p:nvGraphicFramePr>
        <p:xfrm>
          <a:off x="251520" y="2824168"/>
          <a:ext cx="8712968" cy="3773184"/>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3168212">
                  <a:extLst>
                    <a:ext uri="{9D8B030D-6E8A-4147-A177-3AD203B41FA5}">
                      <a16:colId xmlns:a16="http://schemas.microsoft.com/office/drawing/2014/main" xmlns="" val="20002"/>
                    </a:ext>
                  </a:extLst>
                </a:gridCol>
                <a:gridCol w="2808452">
                  <a:extLst>
                    <a:ext uri="{9D8B030D-6E8A-4147-A177-3AD203B41FA5}">
                      <a16:colId xmlns:a16="http://schemas.microsoft.com/office/drawing/2014/main" xmlns="" val="20003"/>
                    </a:ext>
                  </a:extLst>
                </a:gridCol>
              </a:tblGrid>
              <a:tr h="934734">
                <a:tc>
                  <a:txBody>
                    <a:bodyPr/>
                    <a:lstStyle/>
                    <a:p>
                      <a:pPr algn="l" fontAlgn="b"/>
                      <a:r>
                        <a:rPr lang="en-GB" sz="1800" u="none" strike="noStrike" dirty="0">
                          <a:effectLst/>
                        </a:rPr>
                        <a:t>Province</a:t>
                      </a:r>
                      <a:endParaRPr lang="en-GB" sz="1800" b="1" i="0" u="none" strike="noStrike" dirty="0">
                        <a:solidFill>
                          <a:srgbClr val="000000"/>
                        </a:solidFill>
                        <a:effectLst/>
                        <a:latin typeface="Arial"/>
                      </a:endParaRPr>
                    </a:p>
                  </a:txBody>
                  <a:tcPr marL="9525" marR="9525" marT="9525" marB="0">
                    <a:solidFill>
                      <a:schemeClr val="bg1">
                        <a:lumMod val="75000"/>
                      </a:schemeClr>
                    </a:solidFill>
                  </a:tcPr>
                </a:tc>
                <a:tc>
                  <a:txBody>
                    <a:bodyPr/>
                    <a:lstStyle/>
                    <a:p>
                      <a:pPr algn="ctr" rtl="0" fontAlgn="b"/>
                      <a:r>
                        <a:rPr lang="en-GB" sz="1800" u="none" strike="noStrike" dirty="0">
                          <a:effectLst/>
                        </a:rPr>
                        <a:t>Number of incidents reported</a:t>
                      </a:r>
                      <a:endParaRPr lang="en-GB" sz="1800" b="1" i="0" u="none" strike="noStrike" dirty="0">
                        <a:solidFill>
                          <a:srgbClr val="000000"/>
                        </a:solidFill>
                        <a:effectLst/>
                        <a:latin typeface="Calibri"/>
                      </a:endParaRPr>
                    </a:p>
                  </a:txBody>
                  <a:tcPr marL="9525" marR="9525" marT="9525" marB="0">
                    <a:solidFill>
                      <a:schemeClr val="bg1">
                        <a:lumMod val="75000"/>
                      </a:schemeClr>
                    </a:solidFill>
                  </a:tcPr>
                </a:tc>
                <a:tc>
                  <a:txBody>
                    <a:bodyPr/>
                    <a:lstStyle/>
                    <a:p>
                      <a:pPr algn="ctr" rtl="0" fontAlgn="b"/>
                      <a:r>
                        <a:rPr lang="en-GB" sz="1800" u="none" strike="noStrike" dirty="0">
                          <a:effectLst/>
                        </a:rPr>
                        <a:t>Number inspected and or finalised within 90 calendar days</a:t>
                      </a:r>
                      <a:endParaRPr lang="en-GB" sz="1800" b="1" i="0" u="none" strike="noStrike" dirty="0">
                        <a:solidFill>
                          <a:srgbClr val="000000"/>
                        </a:solidFill>
                        <a:effectLst/>
                        <a:latin typeface="Calibri"/>
                      </a:endParaRPr>
                    </a:p>
                  </a:txBody>
                  <a:tcPr marL="9525" marR="9525" marT="9525" marB="0">
                    <a:solidFill>
                      <a:schemeClr val="bg1">
                        <a:lumMod val="75000"/>
                      </a:schemeClr>
                    </a:solidFill>
                  </a:tcPr>
                </a:tc>
                <a:tc>
                  <a:txBody>
                    <a:bodyPr/>
                    <a:lstStyle/>
                    <a:p>
                      <a:pPr algn="ctr" rtl="0" fontAlgn="b"/>
                      <a:r>
                        <a:rPr lang="en-GB" sz="1800" u="none" strike="noStrike" dirty="0">
                          <a:effectLst/>
                        </a:rPr>
                        <a:t>Percentage inspected and or finalised within 90 calendar days</a:t>
                      </a:r>
                      <a:endParaRPr lang="en-GB" sz="1800" b="1" i="0" u="none" strike="noStrike" dirty="0">
                        <a:solidFill>
                          <a:srgbClr val="000000"/>
                        </a:solidFill>
                        <a:effectLst/>
                        <a:latin typeface="Calibri"/>
                      </a:endParaRPr>
                    </a:p>
                  </a:txBody>
                  <a:tcPr marL="9525" marR="9525" marT="9525" marB="0">
                    <a:solidFill>
                      <a:schemeClr val="bg1">
                        <a:lumMod val="75000"/>
                      </a:schemeClr>
                    </a:solidFill>
                  </a:tcPr>
                </a:tc>
                <a:extLst>
                  <a:ext uri="{0D108BD9-81ED-4DB2-BD59-A6C34878D82A}">
                    <a16:rowId xmlns:a16="http://schemas.microsoft.com/office/drawing/2014/main" xmlns="" val="10000"/>
                  </a:ext>
                </a:extLst>
              </a:tr>
              <a:tr h="273767">
                <a:tc>
                  <a:txBody>
                    <a:bodyPr/>
                    <a:lstStyle/>
                    <a:p>
                      <a:pPr algn="l" fontAlgn="b"/>
                      <a:r>
                        <a:rPr lang="en-GB" sz="1800" u="none" strike="noStrike">
                          <a:effectLst/>
                        </a:rPr>
                        <a:t>WC</a:t>
                      </a:r>
                      <a:endParaRPr lang="en-GB" sz="1800" b="0" i="0" u="none" strike="noStrike">
                        <a:solidFill>
                          <a:srgbClr val="000000"/>
                        </a:solidFill>
                        <a:effectLst/>
                        <a:latin typeface="Arial"/>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68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52</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77</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73767">
                <a:tc>
                  <a:txBody>
                    <a:bodyPr/>
                    <a:lstStyle/>
                    <a:p>
                      <a:pPr algn="l" fontAlgn="b"/>
                      <a:r>
                        <a:rPr lang="en-GB" sz="1800" u="none" strike="noStrike">
                          <a:effectLst/>
                        </a:rPr>
                        <a:t>NC</a:t>
                      </a:r>
                      <a:endParaRPr lang="en-GB" sz="1800" b="0" i="0" u="none" strike="noStrike">
                        <a:solidFill>
                          <a:srgbClr val="000000"/>
                        </a:solidFill>
                        <a:effectLst/>
                        <a:latin typeface="Arial"/>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0</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0</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273767">
                <a:tc>
                  <a:txBody>
                    <a:bodyPr/>
                    <a:lstStyle/>
                    <a:p>
                      <a:pPr algn="l" fontAlgn="b"/>
                      <a:r>
                        <a:rPr lang="en-GB" sz="1800" u="none" strike="noStrike">
                          <a:effectLst/>
                        </a:rPr>
                        <a:t>GP</a:t>
                      </a:r>
                      <a:endParaRPr lang="en-GB" sz="1800" b="0" i="0" u="none" strike="noStrike">
                        <a:solidFill>
                          <a:srgbClr val="000000"/>
                        </a:solidFill>
                        <a:effectLst/>
                        <a:latin typeface="Arial"/>
                      </a:endParaRPr>
                    </a:p>
                  </a:txBody>
                  <a:tcPr marL="9525" marR="9525" marT="9525" marB="0" anchor="b"/>
                </a:tc>
                <a:tc>
                  <a:txBody>
                    <a:bodyPr/>
                    <a:lstStyle/>
                    <a:p>
                      <a:pPr algn="ctr" rtl="0" fontAlgn="b"/>
                      <a:r>
                        <a:rPr lang="en-GB" sz="1800" b="0" i="0" u="none" strike="noStrike" dirty="0" smtClean="0">
                          <a:solidFill>
                            <a:srgbClr val="000000"/>
                          </a:solidFill>
                          <a:effectLst/>
                          <a:latin typeface="Calibri"/>
                        </a:rPr>
                        <a:t>62</a:t>
                      </a:r>
                      <a:endParaRPr lang="en-GB" sz="1800" b="0" i="0" u="none" strike="noStrike" dirty="0">
                        <a:solidFill>
                          <a:srgbClr val="000000"/>
                        </a:solidFill>
                        <a:effectLst/>
                        <a:latin typeface="Calibri"/>
                      </a:endParaRPr>
                    </a:p>
                  </a:txBody>
                  <a:tcPr marL="9525" marR="9525" marT="9525" marB="0" anchor="b"/>
                </a:tc>
                <a:tc>
                  <a:txBody>
                    <a:bodyPr/>
                    <a:lstStyle/>
                    <a:p>
                      <a:pPr algn="ctr" rtl="0" fontAlgn="b"/>
                      <a:r>
                        <a:rPr lang="en-GB" sz="1800" b="0" i="0" u="none" strike="noStrike" dirty="0" smtClean="0">
                          <a:solidFill>
                            <a:srgbClr val="000000"/>
                          </a:solidFill>
                          <a:effectLst/>
                          <a:latin typeface="Calibri"/>
                        </a:rPr>
                        <a:t>62</a:t>
                      </a:r>
                      <a:endParaRPr lang="en-GB" sz="1800" b="0" i="0" u="none" strike="noStrike" dirty="0">
                        <a:solidFill>
                          <a:srgbClr val="000000"/>
                        </a:solidFill>
                        <a:effectLst/>
                        <a:latin typeface="Calibri"/>
                      </a:endParaRPr>
                    </a:p>
                  </a:txBody>
                  <a:tcPr marL="9525" marR="9525" marT="9525" marB="0" anchor="b"/>
                </a:tc>
                <a:tc>
                  <a:txBody>
                    <a:bodyPr/>
                    <a:lstStyle/>
                    <a:p>
                      <a:pPr algn="ctr" rtl="0" fontAlgn="b"/>
                      <a:r>
                        <a:rPr lang="en-GB" sz="1800" b="0" i="0" u="none" strike="noStrike" dirty="0" smtClean="0">
                          <a:solidFill>
                            <a:srgbClr val="000000"/>
                          </a:solidFill>
                          <a:effectLst/>
                          <a:latin typeface="Calibri"/>
                        </a:rPr>
                        <a:t>100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273767">
                <a:tc>
                  <a:txBody>
                    <a:bodyPr/>
                    <a:lstStyle/>
                    <a:p>
                      <a:pPr algn="l" fontAlgn="b"/>
                      <a:r>
                        <a:rPr lang="en-GB" sz="1800" u="none" strike="noStrike">
                          <a:effectLst/>
                        </a:rPr>
                        <a:t>EC</a:t>
                      </a:r>
                      <a:endParaRPr lang="en-GB" sz="1800" b="0" i="0" u="none" strike="noStrike">
                        <a:solidFill>
                          <a:srgbClr val="000000"/>
                        </a:solidFill>
                        <a:effectLst/>
                        <a:latin typeface="Arial"/>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7</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7</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100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73767">
                <a:tc>
                  <a:txBody>
                    <a:bodyPr/>
                    <a:lstStyle/>
                    <a:p>
                      <a:pPr algn="l" fontAlgn="b"/>
                      <a:r>
                        <a:rPr lang="en-GB" sz="1800" u="none" strike="noStrike">
                          <a:effectLst/>
                        </a:rPr>
                        <a:t>FS</a:t>
                      </a:r>
                      <a:endParaRPr lang="en-GB" sz="1800" b="0" i="0" u="none" strike="noStrike">
                        <a:solidFill>
                          <a:srgbClr val="000000"/>
                        </a:solidFill>
                        <a:effectLst/>
                        <a:latin typeface="Arial"/>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100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73767">
                <a:tc>
                  <a:txBody>
                    <a:bodyPr/>
                    <a:lstStyle/>
                    <a:p>
                      <a:pPr algn="l" rtl="0" fontAlgn="b"/>
                      <a:r>
                        <a:rPr lang="en-GB" sz="1800" u="none" strike="noStrike">
                          <a:effectLst/>
                        </a:rPr>
                        <a:t>LP</a:t>
                      </a:r>
                      <a:endParaRPr lang="en-GB" sz="1800" b="0" i="0" u="none" strike="noStrike">
                        <a:solidFill>
                          <a:srgbClr val="000000"/>
                        </a:solidFill>
                        <a:effectLst/>
                        <a:latin typeface="Arial"/>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11</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73</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273767">
                <a:tc>
                  <a:txBody>
                    <a:bodyPr/>
                    <a:lstStyle/>
                    <a:p>
                      <a:pPr algn="l" fontAlgn="b"/>
                      <a:r>
                        <a:rPr lang="en-GB" sz="1800" u="none" strike="noStrike">
                          <a:effectLst/>
                        </a:rPr>
                        <a:t>MPU</a:t>
                      </a:r>
                      <a:endParaRPr lang="en-GB" sz="1800" b="0" i="0" u="none" strike="noStrike">
                        <a:solidFill>
                          <a:srgbClr val="000000"/>
                        </a:solidFill>
                        <a:effectLst/>
                        <a:latin typeface="Arial"/>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0</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0</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73767">
                <a:tc>
                  <a:txBody>
                    <a:bodyPr/>
                    <a:lstStyle/>
                    <a:p>
                      <a:pPr algn="l" rtl="0" fontAlgn="b"/>
                      <a:r>
                        <a:rPr lang="en-GB" sz="1800" u="none" strike="noStrike">
                          <a:effectLst/>
                        </a:rPr>
                        <a:t>KZN</a:t>
                      </a:r>
                      <a:endParaRPr lang="en-GB" sz="1800" b="0" i="0" u="none" strike="noStrike">
                        <a:solidFill>
                          <a:srgbClr val="000000"/>
                        </a:solidFill>
                        <a:effectLst/>
                        <a:latin typeface="Arial"/>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14</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14</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100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273767">
                <a:tc>
                  <a:txBody>
                    <a:bodyPr/>
                    <a:lstStyle/>
                    <a:p>
                      <a:pPr algn="l" rtl="0" fontAlgn="t"/>
                      <a:r>
                        <a:rPr lang="en-GB" sz="1800" u="none" strike="noStrike">
                          <a:effectLst/>
                        </a:rPr>
                        <a:t>NW</a:t>
                      </a:r>
                      <a:endParaRPr lang="en-GB" sz="1800" b="0" i="0" u="none" strike="noStrike">
                        <a:solidFill>
                          <a:srgbClr val="000000"/>
                        </a:solidFill>
                        <a:effectLst/>
                        <a:latin typeface="Arial"/>
                      </a:endParaRPr>
                    </a:p>
                  </a:txBody>
                  <a:tcPr marL="9525" marR="9525" marT="9525" marB="0"/>
                </a:tc>
                <a:tc>
                  <a:txBody>
                    <a:bodyPr/>
                    <a:lstStyle/>
                    <a:p>
                      <a:pPr algn="ctr" fontAlgn="b"/>
                      <a:r>
                        <a:rPr lang="en-GB" sz="1800" b="0" i="0" u="none" strike="noStrike" dirty="0" smtClean="0">
                          <a:solidFill>
                            <a:srgbClr val="000000"/>
                          </a:solidFill>
                          <a:effectLst/>
                          <a:latin typeface="Calibri"/>
                        </a:rPr>
                        <a:t>18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18</a:t>
                      </a:r>
                      <a:endParaRPr lang="en-GB" sz="1800" b="0" i="0" u="none" strike="noStrike" dirty="0">
                        <a:solidFill>
                          <a:srgbClr val="000000"/>
                        </a:solidFill>
                        <a:effectLst/>
                        <a:latin typeface="Calibri"/>
                      </a:endParaRPr>
                    </a:p>
                  </a:txBody>
                  <a:tcPr marL="9525" marR="9525" marT="9525" marB="0" anchor="b"/>
                </a:tc>
                <a:tc>
                  <a:txBody>
                    <a:bodyPr/>
                    <a:lstStyle/>
                    <a:p>
                      <a:pPr algn="ctr" fontAlgn="b"/>
                      <a:r>
                        <a:rPr lang="en-GB" sz="1800" b="0" i="0" u="none" strike="noStrike" dirty="0" smtClean="0">
                          <a:solidFill>
                            <a:srgbClr val="000000"/>
                          </a:solidFill>
                          <a:effectLst/>
                          <a:latin typeface="Calibri"/>
                        </a:rPr>
                        <a:t>100</a:t>
                      </a:r>
                      <a:endParaRPr lang="en-GB"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273767">
                <a:tc>
                  <a:txBody>
                    <a:bodyPr/>
                    <a:lstStyle/>
                    <a:p>
                      <a:pPr algn="l" rtl="0" fontAlgn="t"/>
                      <a:r>
                        <a:rPr lang="en-GB" sz="1800" b="1" u="none" strike="noStrike" dirty="0">
                          <a:effectLst/>
                        </a:rPr>
                        <a:t> </a:t>
                      </a:r>
                      <a:r>
                        <a:rPr lang="en-GB" sz="1800" b="1" u="none" strike="noStrike" dirty="0" smtClean="0">
                          <a:effectLst/>
                        </a:rPr>
                        <a:t>Totals</a:t>
                      </a:r>
                      <a:endParaRPr lang="en-GB" sz="1800" b="1" i="0" u="none" strike="noStrike" dirty="0">
                        <a:solidFill>
                          <a:srgbClr val="000000"/>
                        </a:solidFill>
                        <a:effectLst/>
                        <a:latin typeface="Arial"/>
                      </a:endParaRPr>
                    </a:p>
                  </a:txBody>
                  <a:tcPr marL="9525" marR="9525" marT="9525" marB="0">
                    <a:solidFill>
                      <a:schemeClr val="bg1">
                        <a:lumMod val="75000"/>
                      </a:schemeClr>
                    </a:solidFill>
                  </a:tcPr>
                </a:tc>
                <a:tc>
                  <a:txBody>
                    <a:bodyPr/>
                    <a:lstStyle/>
                    <a:p>
                      <a:pPr algn="ctr" fontAlgn="b"/>
                      <a:r>
                        <a:rPr lang="en-GB" sz="1800" b="1" i="0" u="none" strike="noStrike" dirty="0" smtClean="0">
                          <a:solidFill>
                            <a:srgbClr val="000000"/>
                          </a:solidFill>
                          <a:effectLst/>
                          <a:latin typeface="Calibri"/>
                        </a:rPr>
                        <a:t>188</a:t>
                      </a:r>
                      <a:endParaRPr lang="en-GB"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GB" sz="1800" b="1" i="0" u="none" strike="noStrike" dirty="0" smtClean="0">
                          <a:solidFill>
                            <a:srgbClr val="000000"/>
                          </a:solidFill>
                          <a:effectLst/>
                          <a:latin typeface="Calibri"/>
                        </a:rPr>
                        <a:t>169</a:t>
                      </a:r>
                      <a:endParaRPr lang="en-GB"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GB" sz="1800" b="1" i="0" u="none" strike="noStrike" dirty="0" smtClean="0">
                          <a:solidFill>
                            <a:srgbClr val="000000"/>
                          </a:solidFill>
                          <a:effectLst/>
                          <a:latin typeface="Calibri"/>
                        </a:rPr>
                        <a:t>90%</a:t>
                      </a:r>
                      <a:endParaRPr lang="en-GB" sz="18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6" name="Rectangle 5"/>
          <p:cNvSpPr/>
          <p:nvPr/>
        </p:nvSpPr>
        <p:spPr>
          <a:xfrm>
            <a:off x="251520" y="1340768"/>
            <a:ext cx="8640960" cy="1323439"/>
          </a:xfrm>
          <a:prstGeom prst="rect">
            <a:avLst/>
          </a:prstGeom>
        </p:spPr>
        <p:txBody>
          <a:bodyPr wrap="square">
            <a:spAutoFit/>
          </a:bodyPr>
          <a:lstStyle/>
          <a:p>
            <a:pPr algn="just"/>
            <a:r>
              <a:rPr lang="en-ZA" sz="3200" b="1" dirty="0" smtClean="0"/>
              <a:t>Q2</a:t>
            </a:r>
            <a:r>
              <a:rPr lang="en-ZA" sz="3200" dirty="0" smtClean="0"/>
              <a:t> </a:t>
            </a:r>
            <a:r>
              <a:rPr lang="en-ZA" sz="2400" dirty="0" smtClean="0"/>
              <a:t>- A </a:t>
            </a:r>
            <a:r>
              <a:rPr lang="en-ZA" sz="2400" dirty="0"/>
              <a:t>total of </a:t>
            </a:r>
            <a:r>
              <a:rPr lang="en-ZA" sz="2400" dirty="0" smtClean="0"/>
              <a:t>188 incidents were received and 169 incidents were finalised within the period of 90 days. This provided a finalisation rate of 90%.  This is above the required 65% within 90 days.</a:t>
            </a:r>
            <a:endParaRPr lang="en-ZA" sz="2400" dirty="0"/>
          </a:p>
        </p:txBody>
      </p:sp>
      <p:sp>
        <p:nvSpPr>
          <p:cNvPr id="7"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35</a:t>
            </a:fld>
            <a:endParaRPr lang="en-US" altLang="en-US" sz="1200" dirty="0" smtClean="0">
              <a:solidFill>
                <a:srgbClr val="898989"/>
              </a:solidFill>
            </a:endParaRPr>
          </a:p>
        </p:txBody>
      </p:sp>
    </p:spTree>
    <p:extLst>
      <p:ext uri="{BB962C8B-B14F-4D97-AF65-F5344CB8AC3E}">
        <p14:creationId xmlns:p14="http://schemas.microsoft.com/office/powerpoint/2010/main" xmlns="" val="34884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ZA" altLang="en-US" sz="3600" b="1" dirty="0" smtClean="0">
                <a:ea typeface="ＭＳ Ｐゴシック" pitchFamily="34" charset="-128"/>
              </a:rPr>
              <a:t>Q2 - Graphical representation Incidents</a:t>
            </a:r>
            <a:endParaRPr lang="en-ZA" altLang="en-US" sz="3600" b="1" dirty="0" smtClean="0">
              <a:solidFill>
                <a:srgbClr val="FF0000"/>
              </a:solidFill>
              <a:ea typeface="ＭＳ Ｐゴシック" pitchFamily="34" charset="-128"/>
            </a:endParaRPr>
          </a:p>
        </p:txBody>
      </p:sp>
      <p:sp>
        <p:nvSpPr>
          <p:cNvPr id="2" name="Content Placeholder 1"/>
          <p:cNvSpPr>
            <a:spLocks noGrp="1"/>
          </p:cNvSpPr>
          <p:nvPr>
            <p:ph idx="1"/>
          </p:nvPr>
        </p:nvSpPr>
        <p:spPr/>
        <p:txBody>
          <a:bodyPr/>
          <a:lstStyle/>
          <a:p>
            <a:endParaRPr lang="en-ZA"/>
          </a:p>
        </p:txBody>
      </p:sp>
      <p:graphicFrame>
        <p:nvGraphicFramePr>
          <p:cNvPr id="5" name="Chart 4"/>
          <p:cNvGraphicFramePr>
            <a:graphicFrameLocks/>
          </p:cNvGraphicFramePr>
          <p:nvPr>
            <p:extLst>
              <p:ext uri="{D42A27DB-BD31-4B8C-83A1-F6EECF244321}">
                <p14:modId xmlns:p14="http://schemas.microsoft.com/office/powerpoint/2010/main" xmlns="" val="1839754284"/>
              </p:ext>
            </p:extLst>
          </p:nvPr>
        </p:nvGraphicFramePr>
        <p:xfrm>
          <a:off x="251520" y="1412776"/>
          <a:ext cx="864096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36</a:t>
            </a:fld>
            <a:endParaRPr lang="en-US" altLang="en-US" sz="1200" dirty="0" smtClean="0">
              <a:solidFill>
                <a:srgbClr val="898989"/>
              </a:solidFill>
            </a:endParaRPr>
          </a:p>
        </p:txBody>
      </p:sp>
    </p:spTree>
    <p:extLst>
      <p:ext uri="{BB962C8B-B14F-4D97-AF65-F5344CB8AC3E}">
        <p14:creationId xmlns:p14="http://schemas.microsoft.com/office/powerpoint/2010/main" xmlns="" val="2305959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6375" y="274638"/>
            <a:ext cx="8720138" cy="1143000"/>
          </a:xfrm>
        </p:spPr>
        <p:txBody>
          <a:bodyPr/>
          <a:lstStyle/>
          <a:p>
            <a:r>
              <a:rPr lang="en-ZA" altLang="en-US" sz="3200" b="1" dirty="0" smtClean="0">
                <a:ea typeface="ＭＳ Ｐゴシック" pitchFamily="34" charset="-128"/>
              </a:rPr>
              <a:t>Incidents reported by category in Q2</a:t>
            </a:r>
          </a:p>
        </p:txBody>
      </p:sp>
      <p:sp>
        <p:nvSpPr>
          <p:cNvPr id="284" name="Rectangle 283"/>
          <p:cNvSpPr/>
          <p:nvPr/>
        </p:nvSpPr>
        <p:spPr>
          <a:xfrm>
            <a:off x="251520" y="1556792"/>
            <a:ext cx="8640960" cy="2585323"/>
          </a:xfrm>
          <a:prstGeom prst="rect">
            <a:avLst/>
          </a:prstGeom>
        </p:spPr>
        <p:txBody>
          <a:bodyPr wrap="square">
            <a:spAutoFit/>
          </a:bodyPr>
          <a:lstStyle/>
          <a:p>
            <a:pPr marL="285750" indent="-285750" algn="just">
              <a:buFont typeface="Wingdings" panose="05000000000000000000" pitchFamily="2" charset="2"/>
              <a:buChar char="q"/>
            </a:pPr>
            <a:r>
              <a:rPr lang="en-ZA" b="1" dirty="0" smtClean="0"/>
              <a:t>Q2</a:t>
            </a:r>
            <a:r>
              <a:rPr lang="en-ZA" dirty="0" smtClean="0"/>
              <a:t> - Most incidents were received by the Western Cape followed by Gauteng.  KZN has seen a tremendous downturn in the number of reportable incidents when compared to Q1. </a:t>
            </a:r>
          </a:p>
          <a:p>
            <a:pPr marL="285750" indent="-285750" algn="just">
              <a:buFont typeface="Wingdings" panose="05000000000000000000" pitchFamily="2" charset="2"/>
              <a:buChar char="q"/>
            </a:pPr>
            <a:endParaRPr lang="en-ZA" dirty="0"/>
          </a:p>
          <a:p>
            <a:pPr marL="285750" indent="-285750" algn="just">
              <a:buFont typeface="Wingdings" panose="05000000000000000000" pitchFamily="2" charset="2"/>
              <a:buChar char="q"/>
            </a:pPr>
            <a:r>
              <a:rPr lang="en-ZA" dirty="0" smtClean="0"/>
              <a:t>The highest number of incidents took place in the manufacturing (35); construction (29) and the iron &amp; steel (25) sectors.</a:t>
            </a:r>
          </a:p>
          <a:p>
            <a:pPr marL="285750" indent="-285750" algn="just">
              <a:buFont typeface="Wingdings" panose="05000000000000000000" pitchFamily="2" charset="2"/>
              <a:buChar char="q"/>
            </a:pPr>
            <a:endParaRPr lang="en-ZA" dirty="0"/>
          </a:p>
          <a:p>
            <a:pPr marL="285750" indent="-285750" algn="just">
              <a:buFont typeface="Wingdings" panose="05000000000000000000" pitchFamily="2" charset="2"/>
              <a:buChar char="q"/>
            </a:pPr>
            <a:r>
              <a:rPr lang="en-ZA" dirty="0" smtClean="0"/>
              <a:t>Manufacturing normally does not dominate the incidents so it is quite significant that it is quite high.</a:t>
            </a:r>
            <a:endParaRPr lang="en-ZA" dirty="0"/>
          </a:p>
        </p:txBody>
      </p:sp>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37</a:t>
            </a:fld>
            <a:endParaRPr lang="en-US" altLang="en-US" sz="1200" dirty="0" smtClean="0">
              <a:solidFill>
                <a:srgbClr val="898989"/>
              </a:solidFill>
            </a:endParaRPr>
          </a:p>
        </p:txBody>
      </p:sp>
    </p:spTree>
    <p:extLst>
      <p:ext uri="{BB962C8B-B14F-4D97-AF65-F5344CB8AC3E}">
        <p14:creationId xmlns:p14="http://schemas.microsoft.com/office/powerpoint/2010/main" xmlns="" val="3984257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3200" b="1" dirty="0">
                <a:ea typeface="ＭＳ Ｐゴシック" pitchFamily="34" charset="-128"/>
              </a:rPr>
              <a:t>Incidents reported </a:t>
            </a:r>
            <a:r>
              <a:rPr lang="en-ZA" altLang="en-US" sz="3200" b="1" dirty="0" smtClean="0">
                <a:ea typeface="ＭＳ Ｐゴシック" pitchFamily="34" charset="-128"/>
              </a:rPr>
              <a:t>per sector </a:t>
            </a:r>
            <a:r>
              <a:rPr lang="en-ZA" altLang="en-US" sz="3200" b="1" dirty="0">
                <a:ea typeface="ＭＳ Ｐゴシック" pitchFamily="34" charset="-128"/>
              </a:rPr>
              <a:t>in Q2</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74319945"/>
              </p:ext>
            </p:extLst>
          </p:nvPr>
        </p:nvGraphicFramePr>
        <p:xfrm>
          <a:off x="251519" y="1412777"/>
          <a:ext cx="8640962" cy="5263228"/>
        </p:xfrm>
        <a:graphic>
          <a:graphicData uri="http://schemas.openxmlformats.org/drawingml/2006/table">
            <a:tbl>
              <a:tblPr>
                <a:tableStyleId>{5C22544A-7EE6-4342-B048-85BDC9FD1C3A}</a:tableStyleId>
              </a:tblPr>
              <a:tblGrid>
                <a:gridCol w="1098354">
                  <a:extLst>
                    <a:ext uri="{9D8B030D-6E8A-4147-A177-3AD203B41FA5}">
                      <a16:colId xmlns:a16="http://schemas.microsoft.com/office/drawing/2014/main" xmlns="" val="20000"/>
                    </a:ext>
                  </a:extLst>
                </a:gridCol>
                <a:gridCol w="701847">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707565">
                  <a:extLst>
                    <a:ext uri="{9D8B030D-6E8A-4147-A177-3AD203B41FA5}">
                      <a16:colId xmlns:a16="http://schemas.microsoft.com/office/drawing/2014/main" xmlns="" val="20005"/>
                    </a:ext>
                  </a:extLst>
                </a:gridCol>
                <a:gridCol w="732595">
                  <a:extLst>
                    <a:ext uri="{9D8B030D-6E8A-4147-A177-3AD203B41FA5}">
                      <a16:colId xmlns:a16="http://schemas.microsoft.com/office/drawing/2014/main" xmlns="" val="20006"/>
                    </a:ext>
                  </a:extLst>
                </a:gridCol>
                <a:gridCol w="864096">
                  <a:extLst>
                    <a:ext uri="{9D8B030D-6E8A-4147-A177-3AD203B41FA5}">
                      <a16:colId xmlns:a16="http://schemas.microsoft.com/office/drawing/2014/main" xmlns="" val="20007"/>
                    </a:ext>
                  </a:extLst>
                </a:gridCol>
                <a:gridCol w="792088">
                  <a:extLst>
                    <a:ext uri="{9D8B030D-6E8A-4147-A177-3AD203B41FA5}">
                      <a16:colId xmlns:a16="http://schemas.microsoft.com/office/drawing/2014/main" xmlns="" val="20008"/>
                    </a:ext>
                  </a:extLst>
                </a:gridCol>
                <a:gridCol w="720080">
                  <a:extLst>
                    <a:ext uri="{9D8B030D-6E8A-4147-A177-3AD203B41FA5}">
                      <a16:colId xmlns:a16="http://schemas.microsoft.com/office/drawing/2014/main" xmlns="" val="20009"/>
                    </a:ext>
                  </a:extLst>
                </a:gridCol>
                <a:gridCol w="864097">
                  <a:extLst>
                    <a:ext uri="{9D8B030D-6E8A-4147-A177-3AD203B41FA5}">
                      <a16:colId xmlns:a16="http://schemas.microsoft.com/office/drawing/2014/main" xmlns="" val="20010"/>
                    </a:ext>
                  </a:extLst>
                </a:gridCol>
              </a:tblGrid>
              <a:tr h="416759">
                <a:tc>
                  <a:txBody>
                    <a:bodyPr/>
                    <a:lstStyle/>
                    <a:p>
                      <a:pPr algn="ctr" fontAlgn="b"/>
                      <a:r>
                        <a:rPr lang="en-ZA" sz="1200" b="1" u="none" strike="noStrike" dirty="0">
                          <a:effectLst/>
                        </a:rPr>
                        <a:t> </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EC</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FS</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GAU</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KZN</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LIMP</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NW</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WC</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smtClean="0">
                          <a:effectLst/>
                        </a:rPr>
                        <a:t>NC</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MPU</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TOTAL</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extLst>
                  <a:ext uri="{0D108BD9-81ED-4DB2-BD59-A6C34878D82A}">
                    <a16:rowId xmlns:a16="http://schemas.microsoft.com/office/drawing/2014/main" xmlns="" val="10000"/>
                  </a:ext>
                </a:extLst>
              </a:tr>
              <a:tr h="203297">
                <a:tc>
                  <a:txBody>
                    <a:bodyPr/>
                    <a:lstStyle/>
                    <a:p>
                      <a:pPr algn="l" fontAlgn="b"/>
                      <a:r>
                        <a:rPr lang="en-ZA" sz="1200" u="none" strike="noStrike">
                          <a:effectLst/>
                        </a:rPr>
                        <a:t>Aviation</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1"/>
                  </a:ext>
                </a:extLst>
              </a:tr>
              <a:tr h="203297">
                <a:tc>
                  <a:txBody>
                    <a:bodyPr/>
                    <a:lstStyle/>
                    <a:p>
                      <a:pPr algn="l" fontAlgn="b"/>
                      <a:r>
                        <a:rPr lang="en-ZA" sz="1200" u="none" strike="noStrike">
                          <a:effectLst/>
                        </a:rPr>
                        <a:t>Agriculture</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8</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15</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2"/>
                  </a:ext>
                </a:extLst>
              </a:tr>
              <a:tr h="203297">
                <a:tc>
                  <a:txBody>
                    <a:bodyPr/>
                    <a:lstStyle/>
                    <a:p>
                      <a:pPr algn="l" fontAlgn="b"/>
                      <a:r>
                        <a:rPr lang="en-ZA" sz="1200" u="none" strike="noStrike">
                          <a:effectLst/>
                        </a:rPr>
                        <a:t>Chemical</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3"/>
                  </a:ext>
                </a:extLst>
              </a:tr>
              <a:tr h="203297">
                <a:tc>
                  <a:txBody>
                    <a:bodyPr/>
                    <a:lstStyle/>
                    <a:p>
                      <a:pPr algn="l" fontAlgn="b"/>
                      <a:r>
                        <a:rPr lang="en-ZA" sz="1200" u="none" strike="noStrike">
                          <a:effectLst/>
                        </a:rPr>
                        <a:t>Community</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10</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13</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4"/>
                  </a:ext>
                </a:extLst>
              </a:tr>
              <a:tr h="203297">
                <a:tc>
                  <a:txBody>
                    <a:bodyPr/>
                    <a:lstStyle/>
                    <a:p>
                      <a:pPr algn="l" fontAlgn="b"/>
                      <a:r>
                        <a:rPr lang="en-ZA" sz="1200" u="none" strike="noStrike">
                          <a:effectLst/>
                        </a:rPr>
                        <a:t>Construction </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10</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10</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29</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5"/>
                  </a:ext>
                </a:extLst>
              </a:tr>
              <a:tr h="203297">
                <a:tc>
                  <a:txBody>
                    <a:bodyPr/>
                    <a:lstStyle/>
                    <a:p>
                      <a:pPr algn="l" fontAlgn="b"/>
                      <a:r>
                        <a:rPr lang="en-ZA" sz="1200" u="none" strike="noStrike">
                          <a:effectLst/>
                        </a:rPr>
                        <a:t>Electrical</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4</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6"/>
                  </a:ext>
                </a:extLst>
              </a:tr>
              <a:tr h="203297">
                <a:tc>
                  <a:txBody>
                    <a:bodyPr/>
                    <a:lstStyle/>
                    <a:p>
                      <a:pPr algn="l" fontAlgn="b"/>
                      <a:r>
                        <a:rPr lang="en-ZA" sz="1200" u="none" strike="noStrike">
                          <a:effectLst/>
                        </a:rPr>
                        <a:t>Finance</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1</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7"/>
                  </a:ext>
                </a:extLst>
              </a:tr>
              <a:tr h="203297">
                <a:tc>
                  <a:txBody>
                    <a:bodyPr/>
                    <a:lstStyle/>
                    <a:p>
                      <a:pPr algn="l" fontAlgn="b"/>
                      <a:r>
                        <a:rPr lang="en-ZA" sz="1200" u="none" strike="noStrike">
                          <a:effectLst/>
                        </a:rPr>
                        <a:t>Fishing</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8"/>
                  </a:ext>
                </a:extLst>
              </a:tr>
              <a:tr h="367300">
                <a:tc>
                  <a:txBody>
                    <a:bodyPr/>
                    <a:lstStyle/>
                    <a:p>
                      <a:pPr algn="l" fontAlgn="b"/>
                      <a:r>
                        <a:rPr lang="en-ZA" sz="1200" u="none" strike="noStrike">
                          <a:effectLst/>
                        </a:rPr>
                        <a:t>Food and beverages</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09"/>
                  </a:ext>
                </a:extLst>
              </a:tr>
              <a:tr h="203297">
                <a:tc>
                  <a:txBody>
                    <a:bodyPr/>
                    <a:lstStyle/>
                    <a:p>
                      <a:pPr algn="l" fontAlgn="b"/>
                      <a:r>
                        <a:rPr lang="en-ZA" sz="1200" u="none" strike="noStrike">
                          <a:effectLst/>
                        </a:rPr>
                        <a:t>forestry</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0</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0"/>
                  </a:ext>
                </a:extLst>
              </a:tr>
              <a:tr h="203297">
                <a:tc>
                  <a:txBody>
                    <a:bodyPr/>
                    <a:lstStyle/>
                    <a:p>
                      <a:pPr algn="l" fontAlgn="b"/>
                      <a:r>
                        <a:rPr lang="en-ZA" sz="1200" u="none" strike="noStrike">
                          <a:effectLst/>
                        </a:rPr>
                        <a:t>Government </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1"/>
                  </a:ext>
                </a:extLst>
              </a:tr>
              <a:tr h="203297">
                <a:tc>
                  <a:txBody>
                    <a:bodyPr/>
                    <a:lstStyle/>
                    <a:p>
                      <a:pPr algn="l" fontAlgn="b"/>
                      <a:r>
                        <a:rPr lang="en-ZA" sz="1200" u="none" strike="noStrike">
                          <a:effectLst/>
                        </a:rPr>
                        <a:t>HBA</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0</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2"/>
                  </a:ext>
                </a:extLst>
              </a:tr>
              <a:tr h="203297">
                <a:tc>
                  <a:txBody>
                    <a:bodyPr/>
                    <a:lstStyle/>
                    <a:p>
                      <a:pPr algn="l" fontAlgn="b"/>
                      <a:r>
                        <a:rPr lang="en-ZA" sz="1200" u="none" strike="noStrike">
                          <a:effectLst/>
                        </a:rPr>
                        <a:t>Health</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0</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3"/>
                  </a:ext>
                </a:extLst>
              </a:tr>
              <a:tr h="203297">
                <a:tc>
                  <a:txBody>
                    <a:bodyPr/>
                    <a:lstStyle/>
                    <a:p>
                      <a:pPr algn="l" fontAlgn="b"/>
                      <a:r>
                        <a:rPr lang="en-ZA" sz="1200" u="none" strike="noStrike">
                          <a:effectLst/>
                        </a:rPr>
                        <a:t>Hospitality</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4"/>
                  </a:ext>
                </a:extLst>
              </a:tr>
              <a:tr h="203297">
                <a:tc>
                  <a:txBody>
                    <a:bodyPr/>
                    <a:lstStyle/>
                    <a:p>
                      <a:pPr algn="l" fontAlgn="b"/>
                      <a:r>
                        <a:rPr lang="en-ZA" sz="1200" u="none" strike="noStrike" dirty="0">
                          <a:effectLst/>
                        </a:rPr>
                        <a:t>Iron and steel</a:t>
                      </a:r>
                      <a:endParaRPr lang="en-ZA" sz="1200" b="1"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12</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2</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3</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5</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3</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25</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5"/>
                  </a:ext>
                </a:extLst>
              </a:tr>
              <a:tr h="203297">
                <a:tc>
                  <a:txBody>
                    <a:bodyPr/>
                    <a:lstStyle/>
                    <a:p>
                      <a:pPr algn="l" fontAlgn="b"/>
                      <a:r>
                        <a:rPr lang="en-ZA" sz="1200" u="none" strike="noStrike">
                          <a:effectLst/>
                        </a:rPr>
                        <a:t>Manufacturing</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8</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15</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4</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35</a:t>
                      </a:r>
                      <a:endParaRPr lang="en-ZA" sz="1200" b="1" i="0" u="none" strike="noStrike" dirty="0">
                        <a:solidFill>
                          <a:srgbClr val="000000"/>
                        </a:solidFill>
                        <a:effectLst/>
                        <a:latin typeface="Calibri"/>
                      </a:endParaRPr>
                    </a:p>
                  </a:txBody>
                  <a:tcPr marL="8175" marR="8175" marT="8175" marB="0" anchor="b"/>
                </a:tc>
                <a:extLst>
                  <a:ext uri="{0D108BD9-81ED-4DB2-BD59-A6C34878D82A}">
                    <a16:rowId xmlns:a16="http://schemas.microsoft.com/office/drawing/2014/main" xmlns="" val="10016"/>
                  </a:ext>
                </a:extLst>
              </a:tr>
              <a:tr h="203297">
                <a:tc>
                  <a:txBody>
                    <a:bodyPr/>
                    <a:lstStyle/>
                    <a:p>
                      <a:pPr algn="l" fontAlgn="b"/>
                      <a:r>
                        <a:rPr lang="en-ZA" sz="1200" u="none" strike="noStrike">
                          <a:effectLst/>
                        </a:rPr>
                        <a:t>Private security</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a:effectLst/>
                        </a:rPr>
                        <a:t>0</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7"/>
                  </a:ext>
                </a:extLst>
              </a:tr>
              <a:tr h="203297">
                <a:tc>
                  <a:txBody>
                    <a:bodyPr/>
                    <a:lstStyle/>
                    <a:p>
                      <a:pPr algn="l" fontAlgn="b"/>
                      <a:r>
                        <a:rPr lang="en-ZA" sz="1200" u="none" strike="noStrike">
                          <a:effectLst/>
                        </a:rPr>
                        <a:t>Retail</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3</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5</a:t>
                      </a:r>
                      <a:endParaRPr lang="en-ZA" sz="1200" b="1" i="0" u="none" strike="noStrike">
                        <a:solidFill>
                          <a:srgbClr val="000000"/>
                        </a:solidFill>
                        <a:effectLst/>
                        <a:latin typeface="Calibri"/>
                      </a:endParaRPr>
                    </a:p>
                  </a:txBody>
                  <a:tcPr marL="8175" marR="8175" marT="8175" marB="0" anchor="b"/>
                </a:tc>
                <a:extLst>
                  <a:ext uri="{0D108BD9-81ED-4DB2-BD59-A6C34878D82A}">
                    <a16:rowId xmlns:a16="http://schemas.microsoft.com/office/drawing/2014/main" xmlns="" val="10018"/>
                  </a:ext>
                </a:extLst>
              </a:tr>
              <a:tr h="203297">
                <a:tc>
                  <a:txBody>
                    <a:bodyPr/>
                    <a:lstStyle/>
                    <a:p>
                      <a:pPr algn="l" fontAlgn="b"/>
                      <a:r>
                        <a:rPr lang="en-ZA" sz="1200" u="none" strike="noStrike">
                          <a:effectLst/>
                        </a:rPr>
                        <a:t>silica</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 </a:t>
                      </a:r>
                      <a:endParaRPr lang="en-ZA" sz="1200" b="0" i="0" u="none" strike="noStrike" dirty="0">
                        <a:solidFill>
                          <a:srgbClr val="000000"/>
                        </a:solidFill>
                        <a:effectLst/>
                        <a:latin typeface="Calibri"/>
                      </a:endParaRPr>
                    </a:p>
                  </a:txBody>
                  <a:tcPr marL="8175" marR="8175" marT="8175" marB="0" anchor="b"/>
                </a:tc>
                <a:tc>
                  <a:txBody>
                    <a:bodyPr/>
                    <a:lstStyle/>
                    <a:p>
                      <a:pPr algn="ctr" fontAlgn="b"/>
                      <a:r>
                        <a:rPr lang="en-ZA" sz="1200" u="none" strike="noStrike" dirty="0">
                          <a:effectLst/>
                        </a:rPr>
                        <a:t>0</a:t>
                      </a:r>
                      <a:endParaRPr lang="en-ZA" sz="1200" b="1" i="0" u="none" strike="noStrike" dirty="0">
                        <a:solidFill>
                          <a:srgbClr val="000000"/>
                        </a:solidFill>
                        <a:effectLst/>
                        <a:latin typeface="Calibri"/>
                      </a:endParaRPr>
                    </a:p>
                  </a:txBody>
                  <a:tcPr marL="8175" marR="8175" marT="8175" marB="0" anchor="b"/>
                </a:tc>
                <a:extLst>
                  <a:ext uri="{0D108BD9-81ED-4DB2-BD59-A6C34878D82A}">
                    <a16:rowId xmlns:a16="http://schemas.microsoft.com/office/drawing/2014/main" xmlns="" val="10019"/>
                  </a:ext>
                </a:extLst>
              </a:tr>
              <a:tr h="203297">
                <a:tc>
                  <a:txBody>
                    <a:bodyPr/>
                    <a:lstStyle/>
                    <a:p>
                      <a:pPr algn="l" fontAlgn="b"/>
                      <a:r>
                        <a:rPr lang="en-ZA" sz="1200" u="none" strike="noStrike">
                          <a:effectLst/>
                        </a:rPr>
                        <a:t>Transport</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1</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3</a:t>
                      </a:r>
                      <a:endParaRPr lang="en-ZA" sz="1200" b="1" i="0" u="none" strike="noStrike" dirty="0">
                        <a:solidFill>
                          <a:srgbClr val="000000"/>
                        </a:solidFill>
                        <a:effectLst/>
                        <a:latin typeface="Calibri"/>
                      </a:endParaRPr>
                    </a:p>
                  </a:txBody>
                  <a:tcPr marL="8175" marR="8175" marT="8175" marB="0" anchor="b"/>
                </a:tc>
                <a:extLst>
                  <a:ext uri="{0D108BD9-81ED-4DB2-BD59-A6C34878D82A}">
                    <a16:rowId xmlns:a16="http://schemas.microsoft.com/office/drawing/2014/main" xmlns="" val="10020"/>
                  </a:ext>
                </a:extLst>
              </a:tr>
              <a:tr h="203297">
                <a:tc>
                  <a:txBody>
                    <a:bodyPr/>
                    <a:lstStyle/>
                    <a:p>
                      <a:pPr algn="l" fontAlgn="b"/>
                      <a:r>
                        <a:rPr lang="en-ZA" sz="1200" u="none" strike="noStrike">
                          <a:effectLst/>
                        </a:rPr>
                        <a:t>Water</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2</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2</a:t>
                      </a:r>
                      <a:endParaRPr lang="en-ZA" sz="1200" b="1" i="0" u="none" strike="noStrike" dirty="0">
                        <a:solidFill>
                          <a:srgbClr val="000000"/>
                        </a:solidFill>
                        <a:effectLst/>
                        <a:latin typeface="Calibri"/>
                      </a:endParaRPr>
                    </a:p>
                  </a:txBody>
                  <a:tcPr marL="8175" marR="8175" marT="8175" marB="0" anchor="b"/>
                </a:tc>
                <a:extLst>
                  <a:ext uri="{0D108BD9-81ED-4DB2-BD59-A6C34878D82A}">
                    <a16:rowId xmlns:a16="http://schemas.microsoft.com/office/drawing/2014/main" xmlns="" val="10021"/>
                  </a:ext>
                </a:extLst>
              </a:tr>
              <a:tr h="203297">
                <a:tc>
                  <a:txBody>
                    <a:bodyPr/>
                    <a:lstStyle/>
                    <a:p>
                      <a:pPr algn="l" fontAlgn="b"/>
                      <a:r>
                        <a:rPr lang="en-ZA" sz="1200" u="none" strike="noStrike">
                          <a:effectLst/>
                        </a:rPr>
                        <a:t>Other</a:t>
                      </a:r>
                      <a:endParaRPr lang="en-ZA" sz="1200" b="1"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4</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40</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a:effectLst/>
                        </a:rPr>
                        <a:t> </a:t>
                      </a:r>
                      <a:endParaRPr lang="en-ZA" sz="1200" b="0" i="0" u="none" strike="noStrike">
                        <a:solidFill>
                          <a:srgbClr val="000000"/>
                        </a:solidFill>
                        <a:effectLst/>
                        <a:latin typeface="Calibri"/>
                      </a:endParaRPr>
                    </a:p>
                  </a:txBody>
                  <a:tcPr marL="8175" marR="8175" marT="8175" marB="0" anchor="b"/>
                </a:tc>
                <a:tc>
                  <a:txBody>
                    <a:bodyPr/>
                    <a:lstStyle/>
                    <a:p>
                      <a:pPr algn="ctr" fontAlgn="b"/>
                      <a:r>
                        <a:rPr lang="en-ZA" sz="1200" u="none" strike="noStrike" dirty="0">
                          <a:effectLst/>
                        </a:rPr>
                        <a:t>44</a:t>
                      </a:r>
                      <a:endParaRPr lang="en-ZA" sz="1200" b="1" i="0" u="none" strike="noStrike" dirty="0">
                        <a:solidFill>
                          <a:srgbClr val="000000"/>
                        </a:solidFill>
                        <a:effectLst/>
                        <a:latin typeface="Calibri"/>
                      </a:endParaRPr>
                    </a:p>
                  </a:txBody>
                  <a:tcPr marL="8175" marR="8175" marT="8175" marB="0" anchor="b"/>
                </a:tc>
                <a:extLst>
                  <a:ext uri="{0D108BD9-81ED-4DB2-BD59-A6C34878D82A}">
                    <a16:rowId xmlns:a16="http://schemas.microsoft.com/office/drawing/2014/main" xmlns="" val="10022"/>
                  </a:ext>
                </a:extLst>
              </a:tr>
              <a:tr h="203297">
                <a:tc>
                  <a:txBody>
                    <a:bodyPr/>
                    <a:lstStyle/>
                    <a:p>
                      <a:pPr algn="l" fontAlgn="b"/>
                      <a:r>
                        <a:rPr lang="en-ZA" sz="1200" b="1" u="none" strike="noStrike" dirty="0">
                          <a:effectLst/>
                        </a:rPr>
                        <a:t>TOTAL</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a:effectLst/>
                        </a:rPr>
                        <a:t>7</a:t>
                      </a:r>
                      <a:endParaRPr lang="en-ZA" sz="1200" b="1" i="0" u="none" strike="noStrike">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8</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62</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14</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11</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a:effectLst/>
                        </a:rPr>
                        <a:t>18</a:t>
                      </a:r>
                      <a:endParaRPr lang="en-ZA" sz="1200" b="1" i="0" u="none" strike="noStrike">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68</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0</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0</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tc>
                  <a:txBody>
                    <a:bodyPr/>
                    <a:lstStyle/>
                    <a:p>
                      <a:pPr algn="ctr" fontAlgn="b"/>
                      <a:r>
                        <a:rPr lang="en-ZA" sz="1200" b="1" u="none" strike="noStrike" dirty="0">
                          <a:effectLst/>
                        </a:rPr>
                        <a:t>188</a:t>
                      </a:r>
                      <a:endParaRPr lang="en-ZA" sz="1200" b="1" i="0" u="none" strike="noStrike" dirty="0">
                        <a:solidFill>
                          <a:srgbClr val="000000"/>
                        </a:solidFill>
                        <a:effectLst/>
                        <a:latin typeface="Calibri"/>
                      </a:endParaRPr>
                    </a:p>
                  </a:txBody>
                  <a:tcPr marL="8175" marR="8175" marT="8175" marB="0" anchor="b">
                    <a:solidFill>
                      <a:schemeClr val="bg1">
                        <a:lumMod val="75000"/>
                      </a:schemeClr>
                    </a:solidFill>
                  </a:tcPr>
                </a:tc>
                <a:extLst>
                  <a:ext uri="{0D108BD9-81ED-4DB2-BD59-A6C34878D82A}">
                    <a16:rowId xmlns:a16="http://schemas.microsoft.com/office/drawing/2014/main" xmlns="" val="10023"/>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38</a:t>
            </a:fld>
            <a:endParaRPr lang="en-US"/>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38</a:t>
            </a:fld>
            <a:endParaRPr lang="en-US" altLang="en-US" sz="1200" dirty="0" smtClean="0">
              <a:solidFill>
                <a:srgbClr val="898989"/>
              </a:solidFill>
            </a:endParaRPr>
          </a:p>
        </p:txBody>
      </p:sp>
    </p:spTree>
    <p:extLst>
      <p:ext uri="{BB962C8B-B14F-4D97-AF65-F5344CB8AC3E}">
        <p14:creationId xmlns:p14="http://schemas.microsoft.com/office/powerpoint/2010/main" xmlns="" val="923322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INCIDENT FINALISATION</a:t>
            </a:r>
            <a:endParaRPr lang="en-ZA" sz="3200" b="1" dirty="0"/>
          </a:p>
        </p:txBody>
      </p:sp>
      <p:sp>
        <p:nvSpPr>
          <p:cNvPr id="3" name="Content Placeholder 2"/>
          <p:cNvSpPr>
            <a:spLocks noGrp="1"/>
          </p:cNvSpPr>
          <p:nvPr>
            <p:ph idx="1"/>
          </p:nvPr>
        </p:nvSpPr>
        <p:spPr>
          <a:xfrm>
            <a:off x="323528" y="1484784"/>
            <a:ext cx="8568952" cy="4525963"/>
          </a:xfrm>
        </p:spPr>
        <p:txBody>
          <a:bodyPr/>
          <a:lstStyle/>
          <a:p>
            <a:pPr>
              <a:buFont typeface="Wingdings" panose="05000000000000000000" pitchFamily="2" charset="2"/>
              <a:buChar char="q"/>
            </a:pPr>
            <a:r>
              <a:rPr lang="en-ZA" sz="2800" dirty="0" smtClean="0"/>
              <a:t>This area remains a challenge to manage as the finalisation of incidents in some provinces is very slow.</a:t>
            </a:r>
          </a:p>
          <a:p>
            <a:pPr>
              <a:buFont typeface="Wingdings" panose="05000000000000000000" pitchFamily="2" charset="2"/>
              <a:buChar char="q"/>
            </a:pPr>
            <a:endParaRPr lang="en-ZA" sz="1200" dirty="0" smtClean="0"/>
          </a:p>
          <a:p>
            <a:pPr>
              <a:buFont typeface="Wingdings" panose="05000000000000000000" pitchFamily="2" charset="2"/>
              <a:buChar char="q"/>
            </a:pPr>
            <a:r>
              <a:rPr lang="en-ZA" sz="2800" dirty="0" smtClean="0"/>
              <a:t>Quality of incident reports require meaningful supervision.</a:t>
            </a:r>
          </a:p>
          <a:p>
            <a:pPr>
              <a:buFont typeface="Wingdings" panose="05000000000000000000" pitchFamily="2" charset="2"/>
              <a:buChar char="q"/>
            </a:pPr>
            <a:endParaRPr lang="en-ZA" sz="1200" dirty="0" smtClean="0"/>
          </a:p>
          <a:p>
            <a:pPr>
              <a:buFont typeface="Wingdings" panose="05000000000000000000" pitchFamily="2" charset="2"/>
              <a:buChar char="q"/>
            </a:pPr>
            <a:r>
              <a:rPr lang="en-ZA" sz="2800" dirty="0" smtClean="0"/>
              <a:t>Other provinces on the other hand are progressing well.</a:t>
            </a:r>
          </a:p>
          <a:p>
            <a:pPr>
              <a:buFont typeface="Wingdings" panose="05000000000000000000" pitchFamily="2" charset="2"/>
              <a:buChar char="q"/>
            </a:pPr>
            <a:endParaRPr lang="en-ZA" sz="1200" dirty="0" smtClean="0"/>
          </a:p>
          <a:p>
            <a:pPr>
              <a:buFont typeface="Wingdings" panose="05000000000000000000" pitchFamily="2" charset="2"/>
              <a:buChar char="q"/>
            </a:pPr>
            <a:r>
              <a:rPr lang="en-ZA" sz="2800" dirty="0" smtClean="0"/>
              <a:t>Training has been conducted on incidents  and further training is scheduled for December 2018.</a:t>
            </a:r>
          </a:p>
        </p:txBody>
      </p:sp>
      <p:sp>
        <p:nvSpPr>
          <p:cNvPr id="4" name="Slide Number Placeholder 3"/>
          <p:cNvSpPr>
            <a:spLocks noGrp="1"/>
          </p:cNvSpPr>
          <p:nvPr>
            <p:ph type="sldNum" sz="quarter" idx="12"/>
          </p:nvPr>
        </p:nvSpPr>
        <p:spPr>
          <a:xfrm>
            <a:off x="6660232" y="6381328"/>
            <a:ext cx="2133600" cy="365125"/>
          </a:xfrm>
        </p:spPr>
        <p:txBody>
          <a:bodyPr/>
          <a:lstStyle/>
          <a:p>
            <a:fld id="{96CA8298-9D91-4CF9-AB6A-504DBB769D5D}" type="slidenum">
              <a:rPr lang="en-US" smtClean="0"/>
              <a:pPr/>
              <a:t>39</a:t>
            </a:fld>
            <a:endParaRPr lang="en-US" dirty="0"/>
          </a:p>
        </p:txBody>
      </p:sp>
    </p:spTree>
    <p:extLst>
      <p:ext uri="{BB962C8B-B14F-4D97-AF65-F5344CB8AC3E}">
        <p14:creationId xmlns:p14="http://schemas.microsoft.com/office/powerpoint/2010/main" xmlns="" val="374497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rgbClr val="898989"/>
                </a:solidFill>
              </a:rPr>
              <a:pPr/>
              <a:t>4</a:t>
            </a:fld>
            <a:endParaRPr lang="en-US" altLang="en-US" sz="1200" dirty="0" smtClean="0">
              <a:solidFill>
                <a:srgbClr val="898989"/>
              </a:solidFill>
            </a:endParaRPr>
          </a:p>
        </p:txBody>
      </p:sp>
    </p:spTree>
    <p:extLst>
      <p:ext uri="{BB962C8B-B14F-4D97-AF65-F5344CB8AC3E}">
        <p14:creationId xmlns:p14="http://schemas.microsoft.com/office/powerpoint/2010/main" xmlns="" val="136941361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274638"/>
            <a:ext cx="8640960" cy="1143000"/>
          </a:xfrm>
        </p:spPr>
        <p:txBody>
          <a:bodyPr/>
          <a:lstStyle/>
          <a:p>
            <a:r>
              <a:rPr lang="en-ZA" altLang="en-US" sz="3200" b="1" dirty="0" smtClean="0">
                <a:ea typeface="ＭＳ Ｐゴシック" pitchFamily="34" charset="-128"/>
              </a:rPr>
              <a:t>Graph - Incidents by sector and Province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11826735"/>
              </p:ext>
            </p:extLst>
          </p:nvPr>
        </p:nvGraphicFramePr>
        <p:xfrm>
          <a:off x="251520" y="1268760"/>
          <a:ext cx="8640960"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40</a:t>
            </a:fld>
            <a:endParaRPr lang="en-US" altLang="en-US" sz="1200" dirty="0" smtClean="0">
              <a:solidFill>
                <a:srgbClr val="898989"/>
              </a:solidFill>
            </a:endParaRPr>
          </a:p>
        </p:txBody>
      </p:sp>
    </p:spTree>
    <p:extLst>
      <p:ext uri="{BB962C8B-B14F-4D97-AF65-F5344CB8AC3E}">
        <p14:creationId xmlns:p14="http://schemas.microsoft.com/office/powerpoint/2010/main" xmlns="" val="1673852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6063" y="274638"/>
            <a:ext cx="8669337" cy="1143000"/>
          </a:xfrm>
        </p:spPr>
        <p:txBody>
          <a:bodyPr/>
          <a:lstStyle/>
          <a:p>
            <a:r>
              <a:rPr lang="en-ZA" altLang="en-US" sz="3200" b="1" dirty="0" smtClean="0">
                <a:ea typeface="ＭＳ Ｐゴシック" pitchFamily="34" charset="-128"/>
              </a:rPr>
              <a:t>Q2 - Top 3 reported incidents by category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80091438"/>
              </p:ext>
            </p:extLst>
          </p:nvPr>
        </p:nvGraphicFramePr>
        <p:xfrm>
          <a:off x="323528" y="1484784"/>
          <a:ext cx="8568953" cy="1186909"/>
        </p:xfrm>
        <a:graphic>
          <a:graphicData uri="http://schemas.openxmlformats.org/drawingml/2006/table">
            <a:tbl>
              <a:tblPr>
                <a:tableStyleId>{5C22544A-7EE6-4342-B048-85BDC9FD1C3A}</a:tableStyleId>
              </a:tblPr>
              <a:tblGrid>
                <a:gridCol w="1089201">
                  <a:extLst>
                    <a:ext uri="{9D8B030D-6E8A-4147-A177-3AD203B41FA5}">
                      <a16:colId xmlns:a16="http://schemas.microsoft.com/office/drawing/2014/main" xmlns="" val="20000"/>
                    </a:ext>
                  </a:extLst>
                </a:gridCol>
                <a:gridCol w="805556">
                  <a:extLst>
                    <a:ext uri="{9D8B030D-6E8A-4147-A177-3AD203B41FA5}">
                      <a16:colId xmlns:a16="http://schemas.microsoft.com/office/drawing/2014/main" xmlns="" val="20001"/>
                    </a:ext>
                  </a:extLst>
                </a:gridCol>
                <a:gridCol w="726135">
                  <a:extLst>
                    <a:ext uri="{9D8B030D-6E8A-4147-A177-3AD203B41FA5}">
                      <a16:colId xmlns:a16="http://schemas.microsoft.com/office/drawing/2014/main" xmlns="" val="20002"/>
                    </a:ext>
                  </a:extLst>
                </a:gridCol>
                <a:gridCol w="544601">
                  <a:extLst>
                    <a:ext uri="{9D8B030D-6E8A-4147-A177-3AD203B41FA5}">
                      <a16:colId xmlns:a16="http://schemas.microsoft.com/office/drawing/2014/main" xmlns="" val="20003"/>
                    </a:ext>
                  </a:extLst>
                </a:gridCol>
                <a:gridCol w="919013">
                  <a:extLst>
                    <a:ext uri="{9D8B030D-6E8A-4147-A177-3AD203B41FA5}">
                      <a16:colId xmlns:a16="http://schemas.microsoft.com/office/drawing/2014/main" xmlns="" val="20004"/>
                    </a:ext>
                  </a:extLst>
                </a:gridCol>
                <a:gridCol w="544601">
                  <a:extLst>
                    <a:ext uri="{9D8B030D-6E8A-4147-A177-3AD203B41FA5}">
                      <a16:colId xmlns:a16="http://schemas.microsoft.com/office/drawing/2014/main" xmlns="" val="20005"/>
                    </a:ext>
                  </a:extLst>
                </a:gridCol>
                <a:gridCol w="672241">
                  <a:extLst>
                    <a:ext uri="{9D8B030D-6E8A-4147-A177-3AD203B41FA5}">
                      <a16:colId xmlns:a16="http://schemas.microsoft.com/office/drawing/2014/main" xmlns="" val="20006"/>
                    </a:ext>
                  </a:extLst>
                </a:gridCol>
                <a:gridCol w="907668">
                  <a:extLst>
                    <a:ext uri="{9D8B030D-6E8A-4147-A177-3AD203B41FA5}">
                      <a16:colId xmlns:a16="http://schemas.microsoft.com/office/drawing/2014/main" xmlns="" val="20007"/>
                    </a:ext>
                  </a:extLst>
                </a:gridCol>
                <a:gridCol w="907668">
                  <a:extLst>
                    <a:ext uri="{9D8B030D-6E8A-4147-A177-3AD203B41FA5}">
                      <a16:colId xmlns:a16="http://schemas.microsoft.com/office/drawing/2014/main" xmlns="" val="20008"/>
                    </a:ext>
                  </a:extLst>
                </a:gridCol>
                <a:gridCol w="907668">
                  <a:extLst>
                    <a:ext uri="{9D8B030D-6E8A-4147-A177-3AD203B41FA5}">
                      <a16:colId xmlns:a16="http://schemas.microsoft.com/office/drawing/2014/main" xmlns="" val="20009"/>
                    </a:ext>
                  </a:extLst>
                </a:gridCol>
                <a:gridCol w="544601">
                  <a:extLst>
                    <a:ext uri="{9D8B030D-6E8A-4147-A177-3AD203B41FA5}">
                      <a16:colId xmlns:a16="http://schemas.microsoft.com/office/drawing/2014/main" xmlns="" val="20010"/>
                    </a:ext>
                  </a:extLst>
                </a:gridCol>
              </a:tblGrid>
              <a:tr h="304577">
                <a:tc>
                  <a:txBody>
                    <a:bodyPr/>
                    <a:lstStyle/>
                    <a:p>
                      <a:pPr algn="l" fontAlgn="b"/>
                      <a:r>
                        <a:rPr lang="en-ZA" sz="1200" b="1" u="none" strike="noStrike" dirty="0" smtClean="0">
                          <a:effectLst/>
                        </a:rPr>
                        <a:t>SECTOR</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EC</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FS</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GAU</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KZN</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LIMP</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NW</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WC</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smtClean="0">
                          <a:effectLst/>
                        </a:rPr>
                        <a:t>NC</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a:effectLst/>
                        </a:rPr>
                        <a:t>MPU</a:t>
                      </a:r>
                      <a:endParaRPr lang="en-ZA" sz="1200" b="1" i="0" u="none" strike="noStrike" dirty="0">
                        <a:solidFill>
                          <a:srgbClr val="000000"/>
                        </a:solidFill>
                        <a:effectLst/>
                        <a:latin typeface="Calibri"/>
                      </a:endParaRPr>
                    </a:p>
                  </a:txBody>
                  <a:tcPr marL="8175" marR="8175" marT="8175" marB="0"/>
                </a:tc>
                <a:tc>
                  <a:txBody>
                    <a:bodyPr/>
                    <a:lstStyle/>
                    <a:p>
                      <a:pPr algn="ctr" fontAlgn="b"/>
                      <a:r>
                        <a:rPr lang="en-ZA" sz="1200" b="1" u="none" strike="noStrike" dirty="0">
                          <a:effectLst/>
                        </a:rPr>
                        <a:t>TOTAL</a:t>
                      </a:r>
                      <a:endParaRPr lang="en-ZA" sz="1200" b="1" i="0" u="none" strike="noStrike" dirty="0">
                        <a:solidFill>
                          <a:srgbClr val="000000"/>
                        </a:solidFill>
                        <a:effectLst/>
                        <a:latin typeface="Calibri"/>
                      </a:endParaRPr>
                    </a:p>
                  </a:txBody>
                  <a:tcPr marL="8175" marR="8175" marT="8175" marB="0"/>
                </a:tc>
                <a:extLst>
                  <a:ext uri="{0D108BD9-81ED-4DB2-BD59-A6C34878D82A}">
                    <a16:rowId xmlns:a16="http://schemas.microsoft.com/office/drawing/2014/main" xmlns="" val="10000"/>
                  </a:ext>
                </a:extLst>
              </a:tr>
              <a:tr h="343495">
                <a:tc>
                  <a:txBody>
                    <a:bodyPr/>
                    <a:lstStyle/>
                    <a:p>
                      <a:pPr algn="l" fontAlgn="b"/>
                      <a:r>
                        <a:rPr lang="en-ZA" sz="1200" u="none" strike="noStrike" dirty="0">
                          <a:effectLst/>
                        </a:rPr>
                        <a:t>Manufacturing</a:t>
                      </a:r>
                      <a:endParaRPr lang="en-ZA" sz="1200" b="1"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2</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8</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15</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a:effectLst/>
                        </a:rPr>
                        <a:t> </a:t>
                      </a:r>
                      <a:endParaRPr lang="en-ZA" sz="1400" b="0" i="0" u="none" strike="noStrike">
                        <a:solidFill>
                          <a:srgbClr val="000000"/>
                        </a:solidFill>
                        <a:effectLst/>
                        <a:latin typeface="Calibri"/>
                      </a:endParaRPr>
                    </a:p>
                  </a:txBody>
                  <a:tcPr marL="8175" marR="8175" marT="8175" marB="0" anchor="ctr"/>
                </a:tc>
                <a:tc>
                  <a:txBody>
                    <a:bodyPr/>
                    <a:lstStyle/>
                    <a:p>
                      <a:pPr algn="ctr" fontAlgn="b"/>
                      <a:r>
                        <a:rPr lang="en-ZA" sz="1400" u="none" strike="noStrike">
                          <a:effectLst/>
                        </a:rPr>
                        <a:t>3</a:t>
                      </a:r>
                      <a:endParaRPr lang="en-ZA" sz="1400" b="0" i="0" u="none" strike="noStrike">
                        <a:solidFill>
                          <a:srgbClr val="000000"/>
                        </a:solidFill>
                        <a:effectLst/>
                        <a:latin typeface="Calibri"/>
                      </a:endParaRPr>
                    </a:p>
                  </a:txBody>
                  <a:tcPr marL="8175" marR="8175" marT="8175" marB="0" anchor="ctr"/>
                </a:tc>
                <a:tc>
                  <a:txBody>
                    <a:bodyPr/>
                    <a:lstStyle/>
                    <a:p>
                      <a:pPr algn="ctr" fontAlgn="b"/>
                      <a:r>
                        <a:rPr lang="en-ZA" sz="1400" u="none" strike="noStrike" dirty="0">
                          <a:effectLst/>
                        </a:rPr>
                        <a:t>4</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b="1" u="none" strike="noStrike" dirty="0">
                          <a:effectLst/>
                        </a:rPr>
                        <a:t>35</a:t>
                      </a:r>
                      <a:endParaRPr lang="en-ZA" sz="1400" b="1" i="0" u="none" strike="noStrike" dirty="0">
                        <a:solidFill>
                          <a:srgbClr val="000000"/>
                        </a:solidFill>
                        <a:effectLst/>
                        <a:latin typeface="Calibri"/>
                      </a:endParaRPr>
                    </a:p>
                  </a:txBody>
                  <a:tcPr marL="8175" marR="8175" marT="8175" marB="0" anchor="ctr"/>
                </a:tc>
                <a:extLst>
                  <a:ext uri="{0D108BD9-81ED-4DB2-BD59-A6C34878D82A}">
                    <a16:rowId xmlns:a16="http://schemas.microsoft.com/office/drawing/2014/main" xmlns="" val="10001"/>
                  </a:ext>
                </a:extLst>
              </a:tr>
              <a:tr h="304577">
                <a:tc>
                  <a:txBody>
                    <a:bodyPr/>
                    <a:lstStyle/>
                    <a:p>
                      <a:pPr algn="l" fontAlgn="b"/>
                      <a:r>
                        <a:rPr lang="en-ZA" sz="1200" u="none" strike="noStrike" dirty="0">
                          <a:effectLst/>
                        </a:rPr>
                        <a:t>Construction </a:t>
                      </a:r>
                      <a:endParaRPr lang="en-ZA" sz="12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2</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10</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2</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2</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10</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b="1" u="none" strike="noStrike" dirty="0">
                          <a:effectLst/>
                        </a:rPr>
                        <a:t>29</a:t>
                      </a:r>
                      <a:endParaRPr lang="en-ZA" sz="1400" b="1" i="0" u="none" strike="noStrike" dirty="0">
                        <a:solidFill>
                          <a:srgbClr val="000000"/>
                        </a:solidFill>
                        <a:effectLst/>
                        <a:latin typeface="Calibri"/>
                      </a:endParaRPr>
                    </a:p>
                  </a:txBody>
                  <a:tcPr marL="8175" marR="8175" marT="8175" marB="0" anchor="ctr"/>
                </a:tc>
                <a:extLst>
                  <a:ext uri="{0D108BD9-81ED-4DB2-BD59-A6C34878D82A}">
                    <a16:rowId xmlns:a16="http://schemas.microsoft.com/office/drawing/2014/main" xmlns="" val="10002"/>
                  </a:ext>
                </a:extLst>
              </a:tr>
              <a:tr h="234260">
                <a:tc>
                  <a:txBody>
                    <a:bodyPr/>
                    <a:lstStyle/>
                    <a:p>
                      <a:pPr algn="l" fontAlgn="b"/>
                      <a:r>
                        <a:rPr lang="en-ZA" sz="1200" u="none" strike="noStrike">
                          <a:effectLst/>
                        </a:rPr>
                        <a:t>Iron and steel</a:t>
                      </a:r>
                      <a:endParaRPr lang="en-ZA" sz="1200" b="1" i="0" u="none" strike="noStrike">
                        <a:solidFill>
                          <a:srgbClr val="000000"/>
                        </a:solidFill>
                        <a:effectLst/>
                        <a:latin typeface="Calibri"/>
                      </a:endParaRPr>
                    </a:p>
                  </a:txBody>
                  <a:tcPr marL="8175" marR="8175" marT="8175" marB="0" anchor="ctr"/>
                </a:tc>
                <a:tc>
                  <a:txBody>
                    <a:bodyPr/>
                    <a:lstStyle/>
                    <a:p>
                      <a:pPr algn="ctr" fontAlgn="b"/>
                      <a:r>
                        <a:rPr lang="en-ZA" sz="1400" u="none" strike="noStrike">
                          <a:effectLst/>
                        </a:rPr>
                        <a:t> </a:t>
                      </a:r>
                      <a:endParaRPr lang="en-ZA" sz="1400" b="0" i="0" u="none" strike="noStrike">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12</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2</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5</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3</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u="none" strike="noStrike" dirty="0">
                          <a:effectLst/>
                        </a:rPr>
                        <a:t> </a:t>
                      </a:r>
                      <a:endParaRPr lang="en-ZA" sz="1400" b="0" i="0" u="none" strike="noStrike" dirty="0">
                        <a:solidFill>
                          <a:srgbClr val="000000"/>
                        </a:solidFill>
                        <a:effectLst/>
                        <a:latin typeface="Calibri"/>
                      </a:endParaRPr>
                    </a:p>
                  </a:txBody>
                  <a:tcPr marL="8175" marR="8175" marT="8175" marB="0" anchor="ctr"/>
                </a:tc>
                <a:tc>
                  <a:txBody>
                    <a:bodyPr/>
                    <a:lstStyle/>
                    <a:p>
                      <a:pPr algn="ctr" fontAlgn="b"/>
                      <a:r>
                        <a:rPr lang="en-ZA" sz="1400" b="1" u="none" strike="noStrike" dirty="0">
                          <a:effectLst/>
                        </a:rPr>
                        <a:t>25</a:t>
                      </a:r>
                      <a:endParaRPr lang="en-ZA" sz="1400" b="1" i="0" u="none" strike="noStrike" dirty="0">
                        <a:solidFill>
                          <a:srgbClr val="000000"/>
                        </a:solidFill>
                        <a:effectLst/>
                        <a:latin typeface="Calibri"/>
                      </a:endParaRPr>
                    </a:p>
                  </a:txBody>
                  <a:tcPr marL="8175" marR="8175" marT="8175" marB="0" anchor="ctr"/>
                </a:tc>
                <a:extLst>
                  <a:ext uri="{0D108BD9-81ED-4DB2-BD59-A6C34878D82A}">
                    <a16:rowId xmlns:a16="http://schemas.microsoft.com/office/drawing/2014/main" xmlns="" val="10003"/>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xmlns="" val="1791461153"/>
              </p:ext>
            </p:extLst>
          </p:nvPr>
        </p:nvGraphicFramePr>
        <p:xfrm>
          <a:off x="323528" y="2780928"/>
          <a:ext cx="856895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41</a:t>
            </a:fld>
            <a:endParaRPr lang="en-US" altLang="en-US" sz="1200" dirty="0" smtClean="0">
              <a:solidFill>
                <a:srgbClr val="898989"/>
              </a:solidFill>
            </a:endParaRPr>
          </a:p>
        </p:txBody>
      </p:sp>
    </p:spTree>
    <p:extLst>
      <p:ext uri="{BB962C8B-B14F-4D97-AF65-F5344CB8AC3E}">
        <p14:creationId xmlns:p14="http://schemas.microsoft.com/office/powerpoint/2010/main" xmlns="" val="3614226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altLang="en-US" sz="2400" b="1" dirty="0" smtClean="0">
                <a:ea typeface="ＭＳ Ｐゴシック" pitchFamily="34" charset="-128"/>
              </a:rPr>
              <a:t>Percentage of applications for registration of entities processed and finalised within 60 calendar days</a:t>
            </a:r>
          </a:p>
        </p:txBody>
      </p:sp>
      <p:sp>
        <p:nvSpPr>
          <p:cNvPr id="2" name="Content Placeholder 1"/>
          <p:cNvSpPr>
            <a:spLocks noGrp="1"/>
          </p:cNvSpPr>
          <p:nvPr>
            <p:ph idx="1"/>
          </p:nvPr>
        </p:nvSpPr>
        <p:spPr>
          <a:xfrm>
            <a:off x="457200" y="2420888"/>
            <a:ext cx="8229600" cy="3705275"/>
          </a:xfrm>
        </p:spPr>
        <p:txBody>
          <a:bodyPr/>
          <a:lstStyle/>
          <a:p>
            <a:endParaRPr lang="en-ZA"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1844418787"/>
              </p:ext>
            </p:extLst>
          </p:nvPr>
        </p:nvGraphicFramePr>
        <p:xfrm>
          <a:off x="251520" y="2634456"/>
          <a:ext cx="8640960" cy="4034902"/>
        </p:xfrm>
        <a:graphic>
          <a:graphicData uri="http://schemas.openxmlformats.org/drawingml/2006/table">
            <a:tbl>
              <a:tblPr/>
              <a:tblGrid>
                <a:gridCol w="1866214">
                  <a:extLst>
                    <a:ext uri="{9D8B030D-6E8A-4147-A177-3AD203B41FA5}">
                      <a16:colId xmlns:a16="http://schemas.microsoft.com/office/drawing/2014/main" xmlns="" val="20000"/>
                    </a:ext>
                  </a:extLst>
                </a:gridCol>
                <a:gridCol w="3586629">
                  <a:extLst>
                    <a:ext uri="{9D8B030D-6E8A-4147-A177-3AD203B41FA5}">
                      <a16:colId xmlns:a16="http://schemas.microsoft.com/office/drawing/2014/main" xmlns="" val="20001"/>
                    </a:ext>
                  </a:extLst>
                </a:gridCol>
                <a:gridCol w="3188117">
                  <a:extLst>
                    <a:ext uri="{9D8B030D-6E8A-4147-A177-3AD203B41FA5}">
                      <a16:colId xmlns:a16="http://schemas.microsoft.com/office/drawing/2014/main" xmlns="" val="20002"/>
                    </a:ext>
                  </a:extLst>
                </a:gridCol>
              </a:tblGrid>
              <a:tr h="563011">
                <a:tc>
                  <a:txBody>
                    <a:bodyPr/>
                    <a:lstStyle/>
                    <a:p>
                      <a:pPr algn="l" fontAlgn="b"/>
                      <a:r>
                        <a:rPr lang="en-GB"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800" b="1" i="0" u="none" strike="noStrike" dirty="0">
                          <a:solidFill>
                            <a:srgbClr val="000000"/>
                          </a:solidFill>
                          <a:effectLst>
                            <a:outerShdw blurRad="50800" dist="38100" algn="tr" rotWithShape="0">
                              <a:prstClr val="black">
                                <a:alpha val="40000"/>
                              </a:prstClr>
                            </a:outerShdw>
                          </a:effectLst>
                          <a:latin typeface="Calibri"/>
                        </a:rPr>
                        <a:t># Applications received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800" b="1" i="0" u="none" strike="noStrike" dirty="0">
                          <a:solidFill>
                            <a:srgbClr val="000000"/>
                          </a:solidFill>
                          <a:effectLst>
                            <a:outerShdw blurRad="50800" dist="38100" algn="tr" rotWithShape="0">
                              <a:prstClr val="black">
                                <a:alpha val="40000"/>
                              </a:prstClr>
                            </a:outerShdw>
                          </a:effectLst>
                          <a:latin typeface="Calibri"/>
                        </a:rPr>
                        <a:t># Processed within 60 days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312783">
                <a:tc>
                  <a:txBody>
                    <a:bodyPr/>
                    <a:lstStyle/>
                    <a:p>
                      <a:pPr algn="l" fontAlgn="b"/>
                      <a:r>
                        <a:rPr lang="en-GB" sz="1800" b="1" i="0" u="none" strike="noStrike" dirty="0">
                          <a:solidFill>
                            <a:srgbClr val="000000"/>
                          </a:solidFill>
                          <a:effectLst/>
                          <a:latin typeface="Calibri"/>
                        </a:rPr>
                        <a:t>MPU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800" b="0" i="0" u="none" strike="noStrike">
                          <a:solidFill>
                            <a:srgbClr val="000000"/>
                          </a:solidFill>
                          <a:effectLst/>
                          <a:latin typeface="Calibri"/>
                        </a:rPr>
                        <a:t>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2783">
                <a:tc>
                  <a:txBody>
                    <a:bodyPr/>
                    <a:lstStyle/>
                    <a:p>
                      <a:pPr algn="l" fontAlgn="b"/>
                      <a:r>
                        <a:rPr lang="en-GB" sz="1800" b="1" i="0" u="none" strike="noStrike" dirty="0">
                          <a:solidFill>
                            <a:srgbClr val="000000"/>
                          </a:solidFill>
                          <a:effectLst/>
                          <a:latin typeface="Calibri"/>
                        </a:rPr>
                        <a:t>WC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353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a:solidFill>
                            <a:srgbClr val="000000"/>
                          </a:solidFill>
                          <a:effectLst/>
                          <a:latin typeface="Calibri"/>
                        </a:rPr>
                        <a:t>353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2783">
                <a:tc>
                  <a:txBody>
                    <a:bodyPr/>
                    <a:lstStyle/>
                    <a:p>
                      <a:pPr algn="l" fontAlgn="b"/>
                      <a:r>
                        <a:rPr lang="en-GB" sz="1800" b="1" i="0" u="none" strike="noStrike">
                          <a:solidFill>
                            <a:srgbClr val="000000"/>
                          </a:solidFill>
                          <a:effectLst/>
                          <a:latin typeface="Calibri"/>
                        </a:rPr>
                        <a:t>NC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a:solidFill>
                            <a:srgbClr val="000000"/>
                          </a:solidFill>
                          <a:effectLst/>
                          <a:latin typeface="Calibri"/>
                        </a:rPr>
                        <a:t>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2783">
                <a:tc>
                  <a:txBody>
                    <a:bodyPr/>
                    <a:lstStyle/>
                    <a:p>
                      <a:pPr algn="l" fontAlgn="b"/>
                      <a:r>
                        <a:rPr lang="en-GB" sz="1800" b="1" i="0" u="none" strike="noStrike">
                          <a:solidFill>
                            <a:srgbClr val="000000"/>
                          </a:solidFill>
                          <a:effectLst/>
                          <a:latin typeface="Calibri"/>
                        </a:rPr>
                        <a:t>EC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a:solidFill>
                            <a:srgbClr val="000000"/>
                          </a:solidFill>
                          <a:effectLst/>
                          <a:latin typeface="Calibri"/>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12783">
                <a:tc>
                  <a:txBody>
                    <a:bodyPr/>
                    <a:lstStyle/>
                    <a:p>
                      <a:pPr algn="l" fontAlgn="b"/>
                      <a:r>
                        <a:rPr lang="en-GB" sz="1800" b="1" i="0" u="none" strike="noStrike">
                          <a:solidFill>
                            <a:srgbClr val="000000"/>
                          </a:solidFill>
                          <a:effectLst/>
                          <a:latin typeface="Calibri"/>
                        </a:rPr>
                        <a:t>FS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2783">
                <a:tc>
                  <a:txBody>
                    <a:bodyPr/>
                    <a:lstStyle/>
                    <a:p>
                      <a:pPr algn="l" fontAlgn="b"/>
                      <a:r>
                        <a:rPr lang="en-GB" sz="1800" b="1" i="0" u="none" strike="noStrike">
                          <a:solidFill>
                            <a:srgbClr val="000000"/>
                          </a:solidFill>
                          <a:effectLst/>
                          <a:latin typeface="Calibri"/>
                        </a:rPr>
                        <a:t>KZN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239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238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12783">
                <a:tc>
                  <a:txBody>
                    <a:bodyPr/>
                    <a:lstStyle/>
                    <a:p>
                      <a:pPr algn="l" fontAlgn="b"/>
                      <a:r>
                        <a:rPr lang="en-GB" sz="1800" b="1" i="0" u="none" strike="noStrike">
                          <a:solidFill>
                            <a:srgbClr val="000000"/>
                          </a:solidFill>
                          <a:effectLst/>
                          <a:latin typeface="Calibri"/>
                        </a:rPr>
                        <a:t>LP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12783">
                <a:tc>
                  <a:txBody>
                    <a:bodyPr/>
                    <a:lstStyle/>
                    <a:p>
                      <a:pPr algn="l" fontAlgn="b"/>
                      <a:r>
                        <a:rPr lang="en-GB" sz="1800" b="1" i="0" u="none" strike="noStrike">
                          <a:solidFill>
                            <a:srgbClr val="000000"/>
                          </a:solidFill>
                          <a:effectLst/>
                          <a:latin typeface="Calibri"/>
                        </a:rPr>
                        <a:t>GP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198</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182</a:t>
                      </a:r>
                      <a:r>
                        <a:rPr lang="en-GB" sz="18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12783">
                <a:tc>
                  <a:txBody>
                    <a:bodyPr/>
                    <a:lstStyle/>
                    <a:p>
                      <a:pPr algn="l" fontAlgn="b"/>
                      <a:r>
                        <a:rPr lang="en-GB" sz="1800" b="1" i="0" u="none" strike="noStrike">
                          <a:solidFill>
                            <a:srgbClr val="000000"/>
                          </a:solidFill>
                          <a:effectLst/>
                          <a:latin typeface="Calibri"/>
                        </a:rPr>
                        <a:t>NW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96</a:t>
                      </a:r>
                      <a:r>
                        <a:rPr lang="en-GB" sz="18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37</a:t>
                      </a:r>
                      <a:r>
                        <a:rPr lang="en-GB" sz="18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28422">
                <a:tc>
                  <a:txBody>
                    <a:bodyPr/>
                    <a:lstStyle/>
                    <a:p>
                      <a:pPr algn="l" fontAlgn="b"/>
                      <a:r>
                        <a:rPr lang="en-GB" sz="1800" b="1" i="0" u="none" strike="noStrike">
                          <a:solidFill>
                            <a:srgbClr val="000000"/>
                          </a:solidFill>
                          <a:effectLst/>
                          <a:latin typeface="Calibri"/>
                        </a:rPr>
                        <a:t>HQ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1 086</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a:rPr>
                        <a:t> </a:t>
                      </a:r>
                      <a:r>
                        <a:rPr lang="en-GB" sz="1800" b="0" i="0" u="none" strike="noStrike" dirty="0" smtClean="0">
                          <a:solidFill>
                            <a:srgbClr val="000000"/>
                          </a:solidFill>
                          <a:effectLst/>
                          <a:latin typeface="Calibri"/>
                        </a:rPr>
                        <a:t>1 042</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28422">
                <a:tc>
                  <a:txBody>
                    <a:bodyPr/>
                    <a:lstStyle/>
                    <a:p>
                      <a:pPr algn="l" rtl="0" fontAlgn="b"/>
                      <a:r>
                        <a:rPr lang="en-GB" sz="1800" b="1" i="0" u="none" strike="noStrike" dirty="0">
                          <a:solidFill>
                            <a:srgbClr val="000000"/>
                          </a:solidFill>
                          <a:effectLst/>
                          <a:latin typeface="Calibri"/>
                        </a:rPr>
                        <a:t>Totals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dirty="0" smtClean="0">
                          <a:solidFill>
                            <a:srgbClr val="000000"/>
                          </a:solidFill>
                          <a:effectLst/>
                          <a:latin typeface="Calibri"/>
                        </a:rPr>
                        <a:t>2 269</a:t>
                      </a:r>
                      <a:endParaRPr lang="en-GB"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dirty="0" smtClean="0">
                          <a:solidFill>
                            <a:srgbClr val="000000"/>
                          </a:solidFill>
                          <a:effectLst/>
                          <a:latin typeface="Calibri"/>
                        </a:rPr>
                        <a:t>2 146</a:t>
                      </a:r>
                      <a:endParaRPr lang="en-GB"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1"/>
                  </a:ext>
                </a:extLst>
              </a:tr>
            </a:tbl>
          </a:graphicData>
        </a:graphic>
      </p:graphicFrame>
      <p:sp>
        <p:nvSpPr>
          <p:cNvPr id="5" name="Rectangle 4"/>
          <p:cNvSpPr/>
          <p:nvPr/>
        </p:nvSpPr>
        <p:spPr>
          <a:xfrm>
            <a:off x="251520" y="1484784"/>
            <a:ext cx="8640960" cy="892552"/>
          </a:xfrm>
          <a:prstGeom prst="rect">
            <a:avLst/>
          </a:prstGeom>
        </p:spPr>
        <p:txBody>
          <a:bodyPr wrap="square">
            <a:spAutoFit/>
          </a:bodyPr>
          <a:lstStyle/>
          <a:p>
            <a:pPr algn="just"/>
            <a:r>
              <a:rPr lang="en-ZA" sz="2800" b="1" dirty="0" smtClean="0"/>
              <a:t>Q2</a:t>
            </a:r>
            <a:r>
              <a:rPr lang="en-ZA" sz="2400" b="1" dirty="0" smtClean="0"/>
              <a:t> - A </a:t>
            </a:r>
            <a:r>
              <a:rPr lang="en-ZA" sz="2400" b="1" dirty="0"/>
              <a:t>total of </a:t>
            </a:r>
            <a:r>
              <a:rPr lang="en-ZA" sz="2400" b="1" dirty="0" smtClean="0"/>
              <a:t>2 269 were applications were received and a total of 2 146 were finalised resulting in 95% processed</a:t>
            </a:r>
            <a:endParaRPr lang="en-ZA" sz="2400" b="1" dirty="0"/>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42</a:t>
            </a:fld>
            <a:endParaRPr lang="en-US" altLang="en-US" sz="1200" dirty="0" smtClean="0">
              <a:solidFill>
                <a:srgbClr val="898989"/>
              </a:solidFill>
            </a:endParaRPr>
          </a:p>
        </p:txBody>
      </p:sp>
    </p:spTree>
    <p:extLst>
      <p:ext uri="{BB962C8B-B14F-4D97-AF65-F5344CB8AC3E}">
        <p14:creationId xmlns:p14="http://schemas.microsoft.com/office/powerpoint/2010/main" xmlns="" val="792516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ZA" altLang="en-US" sz="3200" b="1" dirty="0" smtClean="0">
                <a:ea typeface="ＭＳ Ｐゴシック" pitchFamily="34" charset="-128"/>
              </a:rPr>
              <a:t>Q2 - OHS Entities registered and finalised in the Period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02044301"/>
              </p:ext>
            </p:extLst>
          </p:nvPr>
        </p:nvGraphicFramePr>
        <p:xfrm>
          <a:off x="251520" y="1340768"/>
          <a:ext cx="8640960" cy="510770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43</a:t>
            </a:fld>
            <a:endParaRPr lang="en-US" altLang="en-US" sz="1200" dirty="0" smtClean="0">
              <a:solidFill>
                <a:srgbClr val="898989"/>
              </a:solidFill>
            </a:endParaRPr>
          </a:p>
        </p:txBody>
      </p:sp>
    </p:spTree>
    <p:extLst>
      <p:ext uri="{BB962C8B-B14F-4D97-AF65-F5344CB8AC3E}">
        <p14:creationId xmlns:p14="http://schemas.microsoft.com/office/powerpoint/2010/main" xmlns="" val="1175115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altLang="en-US" sz="2400" b="1" dirty="0" smtClean="0">
                <a:ea typeface="ＭＳ Ｐゴシック" pitchFamily="34" charset="-128"/>
              </a:rPr>
              <a:t>Percentage of applications for registration of entities processed and finalised within 60 calendar days</a:t>
            </a:r>
          </a:p>
        </p:txBody>
      </p:sp>
      <p:sp>
        <p:nvSpPr>
          <p:cNvPr id="2" name="Content Placeholder 1"/>
          <p:cNvSpPr>
            <a:spLocks noGrp="1"/>
          </p:cNvSpPr>
          <p:nvPr>
            <p:ph idx="1"/>
          </p:nvPr>
        </p:nvSpPr>
        <p:spPr>
          <a:xfrm>
            <a:off x="457200" y="2420888"/>
            <a:ext cx="8229600" cy="3705275"/>
          </a:xfrm>
        </p:spPr>
        <p:txBody>
          <a:bodyPr/>
          <a:lstStyle/>
          <a:p>
            <a:endParaRPr lang="en-ZA" dirty="0" smtClean="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401275985"/>
              </p:ext>
            </p:extLst>
          </p:nvPr>
        </p:nvGraphicFramePr>
        <p:xfrm>
          <a:off x="251520" y="2634456"/>
          <a:ext cx="8640960" cy="3962894"/>
        </p:xfrm>
        <a:graphic>
          <a:graphicData uri="http://schemas.openxmlformats.org/drawingml/2006/table">
            <a:tbl>
              <a:tblPr/>
              <a:tblGrid>
                <a:gridCol w="1866214">
                  <a:extLst>
                    <a:ext uri="{9D8B030D-6E8A-4147-A177-3AD203B41FA5}">
                      <a16:colId xmlns:a16="http://schemas.microsoft.com/office/drawing/2014/main" xmlns="" val="20000"/>
                    </a:ext>
                  </a:extLst>
                </a:gridCol>
                <a:gridCol w="3586629">
                  <a:extLst>
                    <a:ext uri="{9D8B030D-6E8A-4147-A177-3AD203B41FA5}">
                      <a16:colId xmlns:a16="http://schemas.microsoft.com/office/drawing/2014/main" xmlns="" val="20001"/>
                    </a:ext>
                  </a:extLst>
                </a:gridCol>
                <a:gridCol w="3188117">
                  <a:extLst>
                    <a:ext uri="{9D8B030D-6E8A-4147-A177-3AD203B41FA5}">
                      <a16:colId xmlns:a16="http://schemas.microsoft.com/office/drawing/2014/main" xmlns="" val="20002"/>
                    </a:ext>
                  </a:extLst>
                </a:gridCol>
              </a:tblGrid>
              <a:tr h="552963">
                <a:tc>
                  <a:txBody>
                    <a:bodyPr/>
                    <a:lstStyle/>
                    <a:p>
                      <a:pPr algn="l" fontAlgn="b"/>
                      <a:r>
                        <a:rPr lang="en-GB"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800" b="1" i="0" u="none" strike="noStrike" dirty="0">
                          <a:solidFill>
                            <a:srgbClr val="000000"/>
                          </a:solidFill>
                          <a:effectLst>
                            <a:outerShdw blurRad="50800" dist="38100" algn="tr" rotWithShape="0">
                              <a:prstClr val="black">
                                <a:alpha val="40000"/>
                              </a:prstClr>
                            </a:outerShdw>
                          </a:effectLst>
                          <a:latin typeface="Calibri"/>
                        </a:rPr>
                        <a:t># Applications received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800" b="1" i="0" u="none" strike="noStrike" dirty="0">
                          <a:solidFill>
                            <a:srgbClr val="000000"/>
                          </a:solidFill>
                          <a:effectLst>
                            <a:outerShdw blurRad="50800" dist="38100" algn="tr" rotWithShape="0">
                              <a:prstClr val="black">
                                <a:alpha val="40000"/>
                              </a:prstClr>
                            </a:outerShdw>
                          </a:effectLst>
                          <a:latin typeface="Calibri"/>
                        </a:rPr>
                        <a:t># Processed within 60 days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307201">
                <a:tc>
                  <a:txBody>
                    <a:bodyPr/>
                    <a:lstStyle/>
                    <a:p>
                      <a:pPr algn="l" fontAlgn="b"/>
                      <a:r>
                        <a:rPr lang="en-GB" sz="1800" b="1" i="0" u="none" strike="noStrike" dirty="0">
                          <a:solidFill>
                            <a:srgbClr val="000000"/>
                          </a:solidFill>
                          <a:effectLst/>
                          <a:latin typeface="Calibri"/>
                        </a:rPr>
                        <a:t>MPU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67</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1800" b="0" i="0" u="none" strike="noStrike" dirty="0" smtClean="0">
                          <a:solidFill>
                            <a:srgbClr val="000000"/>
                          </a:solidFill>
                          <a:effectLst/>
                          <a:latin typeface="Calibri"/>
                        </a:rPr>
                        <a:t>67</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7201">
                <a:tc>
                  <a:txBody>
                    <a:bodyPr/>
                    <a:lstStyle/>
                    <a:p>
                      <a:pPr algn="l" fontAlgn="b"/>
                      <a:r>
                        <a:rPr lang="en-GB" sz="1800" b="1" i="0" u="none" strike="noStrike" dirty="0">
                          <a:solidFill>
                            <a:srgbClr val="000000"/>
                          </a:solidFill>
                          <a:effectLst/>
                          <a:latin typeface="Calibri"/>
                        </a:rPr>
                        <a:t>WC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347</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347</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7201">
                <a:tc>
                  <a:txBody>
                    <a:bodyPr/>
                    <a:lstStyle/>
                    <a:p>
                      <a:pPr algn="l" fontAlgn="b"/>
                      <a:r>
                        <a:rPr lang="en-GB" sz="1800" b="1" i="0" u="none" strike="noStrike">
                          <a:solidFill>
                            <a:srgbClr val="000000"/>
                          </a:solidFill>
                          <a:effectLst/>
                          <a:latin typeface="Calibri"/>
                        </a:rPr>
                        <a:t>NC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52</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52</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7201">
                <a:tc>
                  <a:txBody>
                    <a:bodyPr/>
                    <a:lstStyle/>
                    <a:p>
                      <a:pPr algn="l" fontAlgn="b"/>
                      <a:r>
                        <a:rPr lang="en-GB" sz="1800" b="1" i="0" u="none" strike="noStrike">
                          <a:solidFill>
                            <a:srgbClr val="000000"/>
                          </a:solidFill>
                          <a:effectLst/>
                          <a:latin typeface="Calibri"/>
                        </a:rPr>
                        <a:t>EC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116</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116</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7201">
                <a:tc>
                  <a:txBody>
                    <a:bodyPr/>
                    <a:lstStyle/>
                    <a:p>
                      <a:pPr algn="l" fontAlgn="b"/>
                      <a:r>
                        <a:rPr lang="en-GB" sz="1800" b="1" i="0" u="none" strike="noStrike">
                          <a:solidFill>
                            <a:srgbClr val="000000"/>
                          </a:solidFill>
                          <a:effectLst/>
                          <a:latin typeface="Calibri"/>
                        </a:rPr>
                        <a:t>FS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77</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77</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7201">
                <a:tc>
                  <a:txBody>
                    <a:bodyPr/>
                    <a:lstStyle/>
                    <a:p>
                      <a:pPr algn="l" fontAlgn="b"/>
                      <a:r>
                        <a:rPr lang="en-GB" sz="1800" b="1" i="0" u="none" strike="noStrike">
                          <a:solidFill>
                            <a:srgbClr val="000000"/>
                          </a:solidFill>
                          <a:effectLst/>
                          <a:latin typeface="Calibri"/>
                        </a:rPr>
                        <a:t>KZN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185</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185</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7201">
                <a:tc>
                  <a:txBody>
                    <a:bodyPr/>
                    <a:lstStyle/>
                    <a:p>
                      <a:pPr algn="l" fontAlgn="b"/>
                      <a:r>
                        <a:rPr lang="en-GB" sz="1800" b="1" i="0" u="none" strike="noStrike">
                          <a:solidFill>
                            <a:srgbClr val="000000"/>
                          </a:solidFill>
                          <a:effectLst/>
                          <a:latin typeface="Calibri"/>
                        </a:rPr>
                        <a:t>LP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33</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32</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7201">
                <a:tc>
                  <a:txBody>
                    <a:bodyPr/>
                    <a:lstStyle/>
                    <a:p>
                      <a:pPr algn="l" fontAlgn="b"/>
                      <a:r>
                        <a:rPr lang="en-GB" sz="1800" b="1" i="0" u="none" strike="noStrike" dirty="0">
                          <a:solidFill>
                            <a:srgbClr val="000000"/>
                          </a:solidFill>
                          <a:effectLst/>
                          <a:latin typeface="Calibri"/>
                        </a:rPr>
                        <a:t>GP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242</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800" b="0" i="0" u="none" strike="noStrike" dirty="0" smtClean="0">
                          <a:solidFill>
                            <a:srgbClr val="000000"/>
                          </a:solidFill>
                          <a:effectLst/>
                          <a:latin typeface="Calibri"/>
                        </a:rPr>
                        <a:t>242</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7201">
                <a:tc>
                  <a:txBody>
                    <a:bodyPr/>
                    <a:lstStyle/>
                    <a:p>
                      <a:pPr algn="l" fontAlgn="b"/>
                      <a:r>
                        <a:rPr lang="en-GB" sz="1800" b="1" i="0" u="none" strike="noStrike">
                          <a:solidFill>
                            <a:srgbClr val="000000"/>
                          </a:solidFill>
                          <a:effectLst/>
                          <a:latin typeface="Calibri"/>
                        </a:rPr>
                        <a:t>NW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46</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46</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22561">
                <a:tc>
                  <a:txBody>
                    <a:bodyPr/>
                    <a:lstStyle/>
                    <a:p>
                      <a:pPr algn="l" fontAlgn="b"/>
                      <a:r>
                        <a:rPr lang="en-GB" sz="1800" b="1" i="0" u="none" strike="noStrike">
                          <a:solidFill>
                            <a:srgbClr val="000000"/>
                          </a:solidFill>
                          <a:effectLst/>
                          <a:latin typeface="Calibri"/>
                        </a:rPr>
                        <a:t>HQ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1151</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smtClean="0">
                          <a:solidFill>
                            <a:srgbClr val="000000"/>
                          </a:solidFill>
                          <a:effectLst/>
                          <a:latin typeface="Calibri"/>
                        </a:rPr>
                        <a:t>999</a:t>
                      </a:r>
                      <a:endParaRPr lang="en-GB"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22561">
                <a:tc>
                  <a:txBody>
                    <a:bodyPr/>
                    <a:lstStyle/>
                    <a:p>
                      <a:pPr algn="l" rtl="0" fontAlgn="b"/>
                      <a:r>
                        <a:rPr lang="en-GB" sz="1800" b="1" i="0" u="none" strike="noStrike" dirty="0">
                          <a:solidFill>
                            <a:srgbClr val="000000"/>
                          </a:solidFill>
                          <a:effectLst/>
                          <a:latin typeface="Calibri"/>
                        </a:rPr>
                        <a:t>Totals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dirty="0" smtClean="0">
                          <a:solidFill>
                            <a:srgbClr val="000000"/>
                          </a:solidFill>
                          <a:effectLst/>
                          <a:latin typeface="Calibri"/>
                        </a:rPr>
                        <a:t>2 316</a:t>
                      </a:r>
                      <a:endParaRPr lang="en-GB"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GB" sz="1800" b="1" i="0" u="none" strike="noStrike" dirty="0" smtClean="0">
                          <a:solidFill>
                            <a:srgbClr val="000000"/>
                          </a:solidFill>
                          <a:effectLst/>
                          <a:latin typeface="Calibri"/>
                        </a:rPr>
                        <a:t>2 163</a:t>
                      </a:r>
                      <a:endParaRPr lang="en-GB"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1"/>
                  </a:ext>
                </a:extLst>
              </a:tr>
            </a:tbl>
          </a:graphicData>
        </a:graphic>
      </p:graphicFrame>
      <p:sp>
        <p:nvSpPr>
          <p:cNvPr id="5" name="Rectangle 4"/>
          <p:cNvSpPr/>
          <p:nvPr/>
        </p:nvSpPr>
        <p:spPr>
          <a:xfrm>
            <a:off x="251520" y="1412776"/>
            <a:ext cx="8640960" cy="830997"/>
          </a:xfrm>
          <a:prstGeom prst="rect">
            <a:avLst/>
          </a:prstGeom>
        </p:spPr>
        <p:txBody>
          <a:bodyPr wrap="square">
            <a:spAutoFit/>
          </a:bodyPr>
          <a:lstStyle/>
          <a:p>
            <a:pPr algn="just"/>
            <a:r>
              <a:rPr lang="en-ZA" sz="2400" b="1" dirty="0" smtClean="0"/>
              <a:t>Q2 - A </a:t>
            </a:r>
            <a:r>
              <a:rPr lang="en-ZA" sz="2400" b="1" dirty="0"/>
              <a:t>total of </a:t>
            </a:r>
            <a:r>
              <a:rPr lang="en-ZA" sz="2400" b="1" dirty="0" smtClean="0"/>
              <a:t>2316 were applications were received and a total of 2 163 were finalised resulting in 93.4% processed</a:t>
            </a:r>
            <a:endParaRPr lang="en-ZA" sz="2400" b="1" dirty="0"/>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44</a:t>
            </a:fld>
            <a:endParaRPr lang="en-US" altLang="en-US" sz="1200" dirty="0" smtClean="0">
              <a:solidFill>
                <a:srgbClr val="898989"/>
              </a:solidFill>
            </a:endParaRPr>
          </a:p>
        </p:txBody>
      </p:sp>
    </p:spTree>
    <p:extLst>
      <p:ext uri="{BB962C8B-B14F-4D97-AF65-F5344CB8AC3E}">
        <p14:creationId xmlns:p14="http://schemas.microsoft.com/office/powerpoint/2010/main" xmlns="" val="2148646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b="1" dirty="0">
                <a:ea typeface="ＭＳ Ｐゴシック" pitchFamily="34" charset="-128"/>
              </a:rPr>
              <a:t>Q2 </a:t>
            </a:r>
            <a:r>
              <a:rPr lang="en-ZA" altLang="en-US" sz="2800" b="1" dirty="0" smtClean="0">
                <a:ea typeface="ＭＳ Ｐゴシック" pitchFamily="34" charset="-128"/>
              </a:rPr>
              <a:t>Applications </a:t>
            </a:r>
            <a:r>
              <a:rPr lang="en-ZA" altLang="en-US" sz="2800" b="1" dirty="0">
                <a:ea typeface="ＭＳ Ｐゴシック" pitchFamily="34" charset="-128"/>
              </a:rPr>
              <a:t>for registration of entities processed and finalised within 60 calendar days</a:t>
            </a:r>
            <a:endParaRPr lang="en-ZA" sz="2800" dirty="0"/>
          </a:p>
        </p:txBody>
      </p:sp>
      <p:sp>
        <p:nvSpPr>
          <p:cNvPr id="4" name="Slide Number Placeholder 3"/>
          <p:cNvSpPr>
            <a:spLocks noGrp="1"/>
          </p:cNvSpPr>
          <p:nvPr>
            <p:ph type="sldNum" sz="quarter" idx="12"/>
          </p:nvPr>
        </p:nvSpPr>
        <p:spPr>
          <a:xfrm>
            <a:off x="6804248" y="6381328"/>
            <a:ext cx="2133600" cy="365125"/>
          </a:xfrm>
        </p:spPr>
        <p:txBody>
          <a:bodyPr/>
          <a:lstStyle/>
          <a:p>
            <a:fld id="{96CA8298-9D91-4CF9-AB6A-504DBB769D5D}" type="slidenum">
              <a:rPr lang="en-US" smtClean="0"/>
              <a:pPr/>
              <a:t>45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1061973"/>
              </p:ext>
            </p:extLst>
          </p:nvPr>
        </p:nvGraphicFramePr>
        <p:xfrm>
          <a:off x="457200" y="1412776"/>
          <a:ext cx="8291264"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05714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t>Challenges in registration of OHS entities</a:t>
            </a:r>
            <a:endParaRPr lang="en-ZA" sz="3600" b="1" dirty="0"/>
          </a:p>
        </p:txBody>
      </p:sp>
      <p:sp>
        <p:nvSpPr>
          <p:cNvPr id="3" name="Content Placeholder 2"/>
          <p:cNvSpPr>
            <a:spLocks noGrp="1"/>
          </p:cNvSpPr>
          <p:nvPr>
            <p:ph idx="1"/>
          </p:nvPr>
        </p:nvSpPr>
        <p:spPr>
          <a:xfrm>
            <a:off x="251520" y="1600200"/>
            <a:ext cx="8435280" cy="4525963"/>
          </a:xfrm>
        </p:spPr>
        <p:txBody>
          <a:bodyPr/>
          <a:lstStyle/>
          <a:p>
            <a:pPr>
              <a:buFont typeface="Wingdings" panose="05000000000000000000" pitchFamily="2" charset="2"/>
              <a:buChar char="q"/>
            </a:pPr>
            <a:r>
              <a:rPr lang="en-ZA" sz="2800" dirty="0" smtClean="0"/>
              <a:t>The applications are generally static and follow a general trend quarter after quarter.</a:t>
            </a:r>
          </a:p>
          <a:p>
            <a:pPr>
              <a:buFont typeface="Wingdings" panose="05000000000000000000" pitchFamily="2" charset="2"/>
              <a:buChar char="q"/>
            </a:pPr>
            <a:endParaRPr lang="en-ZA" sz="2800" dirty="0" smtClean="0"/>
          </a:p>
          <a:p>
            <a:pPr>
              <a:buFont typeface="Wingdings" panose="05000000000000000000" pitchFamily="2" charset="2"/>
              <a:buChar char="q"/>
            </a:pPr>
            <a:r>
              <a:rPr lang="en-ZA" sz="2800" dirty="0" smtClean="0"/>
              <a:t>This area of the work is dealt with expeditiously by a relatively strong administrative component.</a:t>
            </a:r>
          </a:p>
          <a:p>
            <a:pPr>
              <a:buFont typeface="Wingdings" panose="05000000000000000000" pitchFamily="2" charset="2"/>
              <a:buChar char="q"/>
            </a:pPr>
            <a:endParaRPr lang="en-ZA" sz="2800" dirty="0" smtClean="0"/>
          </a:p>
          <a:p>
            <a:pPr>
              <a:buFont typeface="Wingdings" panose="05000000000000000000" pitchFamily="2" charset="2"/>
              <a:buChar char="q"/>
            </a:pPr>
            <a:r>
              <a:rPr lang="en-ZA" sz="2800" dirty="0" smtClean="0"/>
              <a:t>Clients generally do not experience bottle necks and a big part of this work is administrative.</a:t>
            </a:r>
            <a:endParaRPr lang="en-ZA" sz="2800" dirty="0"/>
          </a:p>
        </p:txBody>
      </p:sp>
      <p:sp>
        <p:nvSpPr>
          <p:cNvPr id="4" name="Slide Number Placeholder 3"/>
          <p:cNvSpPr>
            <a:spLocks noGrp="1"/>
          </p:cNvSpPr>
          <p:nvPr>
            <p:ph type="sldNum" sz="quarter" idx="12"/>
          </p:nvPr>
        </p:nvSpPr>
        <p:spPr>
          <a:xfrm>
            <a:off x="6732240" y="6381328"/>
            <a:ext cx="2133600" cy="365125"/>
          </a:xfrm>
        </p:spPr>
        <p:txBody>
          <a:bodyPr/>
          <a:lstStyle/>
          <a:p>
            <a:fld id="{96CA8298-9D91-4CF9-AB6A-504DBB769D5D}" type="slidenum">
              <a:rPr lang="en-US" smtClean="0"/>
              <a:pPr/>
              <a:t>46</a:t>
            </a:fld>
            <a:endParaRPr lang="en-US" dirty="0"/>
          </a:p>
        </p:txBody>
      </p:sp>
    </p:spTree>
    <p:extLst>
      <p:ext uri="{BB962C8B-B14F-4D97-AF65-F5344CB8AC3E}">
        <p14:creationId xmlns:p14="http://schemas.microsoft.com/office/powerpoint/2010/main" xmlns="" val="175296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EMPLOYMENT AUDIT SERVICES: </a:t>
            </a:r>
            <a:r>
              <a:rPr lang="en-ZA" sz="2800" b="1" dirty="0"/>
              <a:t>PROCEDURAL AUDITS </a:t>
            </a:r>
          </a:p>
        </p:txBody>
      </p:sp>
      <p:sp>
        <p:nvSpPr>
          <p:cNvPr id="3" name="Content Placeholder 2"/>
          <p:cNvSpPr>
            <a:spLocks noGrp="1"/>
          </p:cNvSpPr>
          <p:nvPr>
            <p:ph idx="1"/>
          </p:nvPr>
        </p:nvSpPr>
        <p:spPr>
          <a:xfrm>
            <a:off x="251520" y="1412776"/>
            <a:ext cx="8568952" cy="5256584"/>
          </a:xfrm>
        </p:spPr>
        <p:txBody>
          <a:bodyPr/>
          <a:lstStyle/>
          <a:p>
            <a:pPr algn="just"/>
            <a:r>
              <a:rPr lang="en-ZA" sz="2000" dirty="0" smtClean="0">
                <a:latin typeface="Arial" panose="020B0604020202020204" pitchFamily="34" charset="0"/>
                <a:cs typeface="Arial" panose="020B0604020202020204" pitchFamily="34" charset="0"/>
              </a:rPr>
              <a:t>4 782 Procedural audits were conducted against a target of 4643. 55% </a:t>
            </a:r>
            <a:r>
              <a:rPr lang="en-ZA" sz="2000" dirty="0">
                <a:latin typeface="Arial" panose="020B0604020202020204" pitchFamily="34" charset="0"/>
                <a:cs typeface="Arial" panose="020B0604020202020204" pitchFamily="34" charset="0"/>
              </a:rPr>
              <a:t>o</a:t>
            </a:r>
            <a:r>
              <a:rPr lang="en-ZA" sz="2000" dirty="0" smtClean="0">
                <a:latin typeface="Arial" panose="020B0604020202020204" pitchFamily="34" charset="0"/>
                <a:cs typeface="Arial" panose="020B0604020202020204" pitchFamily="34" charset="0"/>
              </a:rPr>
              <a:t>f those employers audited were found compliant and 45% found to be non-compliant</a:t>
            </a: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were issued with notices.</a:t>
            </a:r>
          </a:p>
        </p:txBody>
      </p:sp>
      <p:graphicFrame>
        <p:nvGraphicFramePr>
          <p:cNvPr id="4" name="Table 3"/>
          <p:cNvGraphicFramePr>
            <a:graphicFrameLocks noGrp="1"/>
          </p:cNvGraphicFramePr>
          <p:nvPr>
            <p:extLst>
              <p:ext uri="{D42A27DB-BD31-4B8C-83A1-F6EECF244321}">
                <p14:modId xmlns:p14="http://schemas.microsoft.com/office/powerpoint/2010/main" xmlns="" val="3324679985"/>
              </p:ext>
            </p:extLst>
          </p:nvPr>
        </p:nvGraphicFramePr>
        <p:xfrm>
          <a:off x="539552" y="2780931"/>
          <a:ext cx="7920882" cy="3281425"/>
        </p:xfrm>
        <a:graphic>
          <a:graphicData uri="http://schemas.openxmlformats.org/drawingml/2006/table">
            <a:tbl>
              <a:tblPr>
                <a:tableStyleId>{E8B1032C-EA38-4F05-BA0D-38AFFFC7BED3}</a:tableStyleId>
              </a:tblPr>
              <a:tblGrid>
                <a:gridCol w="1320147">
                  <a:extLst>
                    <a:ext uri="{9D8B030D-6E8A-4147-A177-3AD203B41FA5}">
                      <a16:colId xmlns:a16="http://schemas.microsoft.com/office/drawing/2014/main" xmlns="" val="20000"/>
                    </a:ext>
                  </a:extLst>
                </a:gridCol>
                <a:gridCol w="1320147">
                  <a:extLst>
                    <a:ext uri="{9D8B030D-6E8A-4147-A177-3AD203B41FA5}">
                      <a16:colId xmlns:a16="http://schemas.microsoft.com/office/drawing/2014/main" xmlns="" val="20001"/>
                    </a:ext>
                  </a:extLst>
                </a:gridCol>
                <a:gridCol w="1320147">
                  <a:extLst>
                    <a:ext uri="{9D8B030D-6E8A-4147-A177-3AD203B41FA5}">
                      <a16:colId xmlns:a16="http://schemas.microsoft.com/office/drawing/2014/main" xmlns="" val="20002"/>
                    </a:ext>
                  </a:extLst>
                </a:gridCol>
                <a:gridCol w="1320147">
                  <a:extLst>
                    <a:ext uri="{9D8B030D-6E8A-4147-A177-3AD203B41FA5}">
                      <a16:colId xmlns:a16="http://schemas.microsoft.com/office/drawing/2014/main" xmlns="" val="20003"/>
                    </a:ext>
                  </a:extLst>
                </a:gridCol>
                <a:gridCol w="1320147">
                  <a:extLst>
                    <a:ext uri="{9D8B030D-6E8A-4147-A177-3AD203B41FA5}">
                      <a16:colId xmlns:a16="http://schemas.microsoft.com/office/drawing/2014/main" xmlns="" val="20004"/>
                    </a:ext>
                  </a:extLst>
                </a:gridCol>
                <a:gridCol w="1320147">
                  <a:extLst>
                    <a:ext uri="{9D8B030D-6E8A-4147-A177-3AD203B41FA5}">
                      <a16:colId xmlns:a16="http://schemas.microsoft.com/office/drawing/2014/main" xmlns="" val="20005"/>
                    </a:ext>
                  </a:extLst>
                </a:gridCol>
              </a:tblGrid>
              <a:tr h="747775">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VARIANCE</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249258">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461</a:t>
                      </a:r>
                    </a:p>
                  </a:txBody>
                  <a:tcPr marL="68580" marR="68580" marT="0" marB="0"/>
                </a:tc>
                <a:tc>
                  <a:txBody>
                    <a:bodyPr/>
                    <a:lstStyle/>
                    <a:p>
                      <a:pPr algn="ctr" fontAlgn="b"/>
                      <a:r>
                        <a:rPr lang="en-ZA" sz="1400" b="0" i="0" u="none" strike="noStrike" dirty="0">
                          <a:solidFill>
                            <a:srgbClr val="000000"/>
                          </a:solidFill>
                          <a:effectLst/>
                          <a:latin typeface="Calibri"/>
                        </a:rPr>
                        <a:t>506</a:t>
                      </a:r>
                    </a:p>
                  </a:txBody>
                  <a:tcPr marL="9525" marR="9525" marT="9525" marB="0" anchor="b"/>
                </a:tc>
                <a:tc>
                  <a:txBody>
                    <a:bodyPr/>
                    <a:lstStyle/>
                    <a:p>
                      <a:pPr algn="ctr" fontAlgn="b"/>
                      <a:r>
                        <a:rPr lang="en-ZA" sz="1400" b="0" i="0" u="none" strike="noStrike" dirty="0" smtClean="0">
                          <a:solidFill>
                            <a:srgbClr val="000000"/>
                          </a:solidFill>
                          <a:effectLst/>
                          <a:latin typeface="Calibri"/>
                        </a:rPr>
                        <a:t>45</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a:solidFill>
                            <a:srgbClr val="000000"/>
                          </a:solidFill>
                          <a:effectLst/>
                          <a:latin typeface="Calibri"/>
                        </a:rPr>
                        <a:t>447</a:t>
                      </a:r>
                    </a:p>
                  </a:txBody>
                  <a:tcPr marL="9525" marR="9525" marT="9525" marB="0" anchor="b"/>
                </a:tc>
                <a:tc>
                  <a:txBody>
                    <a:bodyPr/>
                    <a:lstStyle/>
                    <a:p>
                      <a:pPr algn="ctr" fontAlgn="b"/>
                      <a:r>
                        <a:rPr lang="en-ZA" sz="1400" b="0" i="0" u="none" strike="noStrike">
                          <a:solidFill>
                            <a:srgbClr val="000000"/>
                          </a:solidFill>
                          <a:effectLst/>
                          <a:latin typeface="Calibri"/>
                        </a:rPr>
                        <a:t>59</a:t>
                      </a:r>
                    </a:p>
                  </a:txBody>
                  <a:tcPr marL="9525" marR="9525" marT="9525" marB="0" anchor="b"/>
                </a:tc>
                <a:extLst>
                  <a:ext uri="{0D108BD9-81ED-4DB2-BD59-A6C34878D82A}">
                    <a16:rowId xmlns:a16="http://schemas.microsoft.com/office/drawing/2014/main" xmlns="" val="10001"/>
                  </a:ext>
                </a:extLst>
              </a:tr>
              <a:tr h="249258">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Calibri"/>
                          <a:ea typeface="Calibri"/>
                          <a:cs typeface="Times New Roman"/>
                        </a:rPr>
                        <a:t>468</a:t>
                      </a:r>
                    </a:p>
                  </a:txBody>
                  <a:tcPr marL="68580" marR="68580" marT="0" marB="0"/>
                </a:tc>
                <a:tc>
                  <a:txBody>
                    <a:bodyPr/>
                    <a:lstStyle/>
                    <a:p>
                      <a:pPr algn="ctr" fontAlgn="b"/>
                      <a:r>
                        <a:rPr lang="en-ZA" sz="1400" b="0" i="0" u="none" strike="noStrike" dirty="0">
                          <a:solidFill>
                            <a:srgbClr val="000000"/>
                          </a:solidFill>
                          <a:effectLst/>
                          <a:latin typeface="Calibri"/>
                        </a:rPr>
                        <a:t>391</a:t>
                      </a:r>
                    </a:p>
                  </a:txBody>
                  <a:tcPr marL="9525" marR="9525" marT="9525" marB="0" anchor="b"/>
                </a:tc>
                <a:tc>
                  <a:txBody>
                    <a:bodyPr/>
                    <a:lstStyle/>
                    <a:p>
                      <a:pPr algn="ctr" fontAlgn="b"/>
                      <a:r>
                        <a:rPr lang="en-ZA" sz="1400" b="0" i="0" u="none" strike="noStrike" dirty="0" smtClean="0">
                          <a:solidFill>
                            <a:srgbClr val="FF0000"/>
                          </a:solidFill>
                          <a:effectLst/>
                          <a:latin typeface="Calibri"/>
                        </a:rPr>
                        <a:t>-77</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216</a:t>
                      </a:r>
                    </a:p>
                  </a:txBody>
                  <a:tcPr marL="9525" marR="9525" marT="9525" marB="0" anchor="b"/>
                </a:tc>
                <a:tc>
                  <a:txBody>
                    <a:bodyPr/>
                    <a:lstStyle/>
                    <a:p>
                      <a:pPr algn="ctr" fontAlgn="b"/>
                      <a:r>
                        <a:rPr lang="en-ZA" sz="1400" b="0" i="0" u="none" strike="noStrike">
                          <a:solidFill>
                            <a:srgbClr val="000000"/>
                          </a:solidFill>
                          <a:effectLst/>
                          <a:latin typeface="Calibri"/>
                        </a:rPr>
                        <a:t>175</a:t>
                      </a:r>
                    </a:p>
                  </a:txBody>
                  <a:tcPr marL="9525" marR="9525" marT="9525" marB="0" anchor="b"/>
                </a:tc>
                <a:extLst>
                  <a:ext uri="{0D108BD9-81ED-4DB2-BD59-A6C34878D82A}">
                    <a16:rowId xmlns:a16="http://schemas.microsoft.com/office/drawing/2014/main" xmlns="" val="10002"/>
                  </a:ext>
                </a:extLst>
              </a:tr>
              <a:tr h="249258">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749</a:t>
                      </a:r>
                    </a:p>
                  </a:txBody>
                  <a:tcPr marL="68580" marR="68580" marT="0" marB="0"/>
                </a:tc>
                <a:tc>
                  <a:txBody>
                    <a:bodyPr/>
                    <a:lstStyle/>
                    <a:p>
                      <a:pPr algn="ctr" fontAlgn="b"/>
                      <a:r>
                        <a:rPr lang="en-ZA" sz="1400" b="0" i="0" u="none" strike="noStrike" dirty="0">
                          <a:solidFill>
                            <a:srgbClr val="000000"/>
                          </a:solidFill>
                          <a:effectLst/>
                          <a:latin typeface="Calibri"/>
                        </a:rPr>
                        <a:t>782</a:t>
                      </a:r>
                    </a:p>
                  </a:txBody>
                  <a:tcPr marL="9525" marR="9525" marT="9525" marB="0" anchor="b"/>
                </a:tc>
                <a:tc>
                  <a:txBody>
                    <a:bodyPr/>
                    <a:lstStyle/>
                    <a:p>
                      <a:pPr algn="ctr" fontAlgn="b"/>
                      <a:r>
                        <a:rPr lang="en-ZA" sz="1400" b="0" i="0" u="none" strike="noStrike" dirty="0" smtClean="0">
                          <a:solidFill>
                            <a:srgbClr val="000000"/>
                          </a:solidFill>
                          <a:effectLst/>
                          <a:latin typeface="Calibri"/>
                        </a:rPr>
                        <a:t>33</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257</a:t>
                      </a:r>
                    </a:p>
                  </a:txBody>
                  <a:tcPr marL="9525" marR="9525" marT="9525" marB="0" anchor="b"/>
                </a:tc>
                <a:tc>
                  <a:txBody>
                    <a:bodyPr/>
                    <a:lstStyle/>
                    <a:p>
                      <a:pPr algn="ctr" fontAlgn="b"/>
                      <a:r>
                        <a:rPr lang="en-ZA" sz="1400" b="0" i="0" u="none" strike="noStrike">
                          <a:solidFill>
                            <a:srgbClr val="000000"/>
                          </a:solidFill>
                          <a:effectLst/>
                          <a:latin typeface="Calibri"/>
                        </a:rPr>
                        <a:t>525</a:t>
                      </a:r>
                    </a:p>
                  </a:txBody>
                  <a:tcPr marL="9525" marR="9525" marT="9525" marB="0" anchor="b"/>
                </a:tc>
                <a:extLst>
                  <a:ext uri="{0D108BD9-81ED-4DB2-BD59-A6C34878D82A}">
                    <a16:rowId xmlns:a16="http://schemas.microsoft.com/office/drawing/2014/main" xmlns="" val="10003"/>
                  </a:ext>
                </a:extLst>
              </a:tr>
              <a:tr h="249258">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648</a:t>
                      </a:r>
                    </a:p>
                  </a:txBody>
                  <a:tcPr marL="68580" marR="68580" marT="0" marB="0"/>
                </a:tc>
                <a:tc>
                  <a:txBody>
                    <a:bodyPr/>
                    <a:lstStyle/>
                    <a:p>
                      <a:pPr algn="ctr" fontAlgn="b"/>
                      <a:r>
                        <a:rPr lang="en-ZA" sz="1400" b="0" i="0" u="none" strike="noStrike" dirty="0">
                          <a:solidFill>
                            <a:srgbClr val="000000"/>
                          </a:solidFill>
                          <a:effectLst/>
                          <a:latin typeface="Calibri"/>
                        </a:rPr>
                        <a:t>632</a:t>
                      </a:r>
                    </a:p>
                  </a:txBody>
                  <a:tcPr marL="9525" marR="9525" marT="9525" marB="0" anchor="b"/>
                </a:tc>
                <a:tc>
                  <a:txBody>
                    <a:bodyPr/>
                    <a:lstStyle/>
                    <a:p>
                      <a:pPr algn="ctr" fontAlgn="b"/>
                      <a:r>
                        <a:rPr lang="en-ZA" sz="1400" b="0" i="0" u="none" strike="noStrike" dirty="0" smtClean="0">
                          <a:solidFill>
                            <a:srgbClr val="FF0000"/>
                          </a:solidFill>
                          <a:effectLst/>
                          <a:latin typeface="Calibri"/>
                        </a:rPr>
                        <a:t>-16</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616</a:t>
                      </a:r>
                    </a:p>
                  </a:txBody>
                  <a:tcPr marL="9525" marR="9525" marT="9525" marB="0" anchor="b"/>
                </a:tc>
                <a:tc>
                  <a:txBody>
                    <a:bodyPr/>
                    <a:lstStyle/>
                    <a:p>
                      <a:pPr algn="ctr" fontAlgn="b"/>
                      <a:r>
                        <a:rPr lang="en-ZA" sz="1400" b="0" i="0" u="none" strike="noStrike">
                          <a:solidFill>
                            <a:srgbClr val="000000"/>
                          </a:solidFill>
                          <a:effectLst/>
                          <a:latin typeface="Calibri"/>
                        </a:rPr>
                        <a:t>16</a:t>
                      </a:r>
                    </a:p>
                  </a:txBody>
                  <a:tcPr marL="9525" marR="9525" marT="9525" marB="0" anchor="b"/>
                </a:tc>
                <a:extLst>
                  <a:ext uri="{0D108BD9-81ED-4DB2-BD59-A6C34878D82A}">
                    <a16:rowId xmlns:a16="http://schemas.microsoft.com/office/drawing/2014/main" xmlns="" val="10004"/>
                  </a:ext>
                </a:extLst>
              </a:tr>
              <a:tr h="249258">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461</a:t>
                      </a:r>
                    </a:p>
                  </a:txBody>
                  <a:tcPr marL="68580" marR="68580" marT="0" marB="0"/>
                </a:tc>
                <a:tc>
                  <a:txBody>
                    <a:bodyPr/>
                    <a:lstStyle/>
                    <a:p>
                      <a:pPr algn="ctr" fontAlgn="b"/>
                      <a:r>
                        <a:rPr lang="en-ZA" sz="1400" b="0" i="0" u="none" strike="noStrike">
                          <a:solidFill>
                            <a:srgbClr val="000000"/>
                          </a:solidFill>
                          <a:effectLst/>
                          <a:latin typeface="Calibri"/>
                        </a:rPr>
                        <a:t>478</a:t>
                      </a:r>
                    </a:p>
                  </a:txBody>
                  <a:tcPr marL="9525" marR="9525" marT="9525" marB="0" anchor="b"/>
                </a:tc>
                <a:tc>
                  <a:txBody>
                    <a:bodyPr/>
                    <a:lstStyle/>
                    <a:p>
                      <a:pPr algn="ctr" fontAlgn="b"/>
                      <a:r>
                        <a:rPr lang="en-ZA" sz="1400" b="0" i="0" u="none" strike="noStrike" dirty="0" smtClean="0">
                          <a:solidFill>
                            <a:srgbClr val="000000"/>
                          </a:solidFill>
                          <a:effectLst/>
                          <a:latin typeface="Calibri"/>
                        </a:rPr>
                        <a:t>17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372</a:t>
                      </a:r>
                    </a:p>
                  </a:txBody>
                  <a:tcPr marL="9525" marR="9525" marT="9525" marB="0" anchor="b"/>
                </a:tc>
                <a:tc>
                  <a:txBody>
                    <a:bodyPr/>
                    <a:lstStyle/>
                    <a:p>
                      <a:pPr algn="ctr" fontAlgn="b"/>
                      <a:r>
                        <a:rPr lang="en-ZA" sz="1400" b="0" i="0" u="none" strike="noStrike" dirty="0">
                          <a:solidFill>
                            <a:srgbClr val="000000"/>
                          </a:solidFill>
                          <a:effectLst/>
                          <a:latin typeface="Calibri"/>
                        </a:rPr>
                        <a:t>106</a:t>
                      </a:r>
                    </a:p>
                  </a:txBody>
                  <a:tcPr marL="9525" marR="9525" marT="9525" marB="0" anchor="b"/>
                </a:tc>
                <a:extLst>
                  <a:ext uri="{0D108BD9-81ED-4DB2-BD59-A6C34878D82A}">
                    <a16:rowId xmlns:a16="http://schemas.microsoft.com/office/drawing/2014/main" xmlns="" val="10005"/>
                  </a:ext>
                </a:extLst>
              </a:tr>
              <a:tr h="249258">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475</a:t>
                      </a:r>
                    </a:p>
                  </a:txBody>
                  <a:tcPr marL="68580" marR="68580" marT="0" marB="0"/>
                </a:tc>
                <a:tc>
                  <a:txBody>
                    <a:bodyPr/>
                    <a:lstStyle/>
                    <a:p>
                      <a:pPr algn="ctr" fontAlgn="b"/>
                      <a:r>
                        <a:rPr lang="en-ZA" sz="1400" b="0" i="0" u="none" strike="noStrike">
                          <a:solidFill>
                            <a:srgbClr val="000000"/>
                          </a:solidFill>
                          <a:effectLst/>
                          <a:latin typeface="Calibri"/>
                        </a:rPr>
                        <a:t>388</a:t>
                      </a:r>
                    </a:p>
                  </a:txBody>
                  <a:tcPr marL="9525" marR="9525" marT="9525" marB="0" anchor="b"/>
                </a:tc>
                <a:tc>
                  <a:txBody>
                    <a:bodyPr/>
                    <a:lstStyle/>
                    <a:p>
                      <a:pPr algn="ctr" fontAlgn="b"/>
                      <a:r>
                        <a:rPr lang="en-ZA" sz="1400" b="0" i="0" u="none" strike="noStrike" dirty="0" smtClean="0">
                          <a:solidFill>
                            <a:srgbClr val="FF0000"/>
                          </a:solidFill>
                          <a:effectLst/>
                          <a:latin typeface="Calibri"/>
                        </a:rPr>
                        <a:t>-87</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42</a:t>
                      </a:r>
                    </a:p>
                  </a:txBody>
                  <a:tcPr marL="9525" marR="9525" marT="9525" marB="0" anchor="b"/>
                </a:tc>
                <a:tc>
                  <a:txBody>
                    <a:bodyPr/>
                    <a:lstStyle/>
                    <a:p>
                      <a:pPr algn="ctr" fontAlgn="b"/>
                      <a:r>
                        <a:rPr lang="en-ZA" sz="1400" b="0" i="0" u="none" strike="noStrike" dirty="0">
                          <a:solidFill>
                            <a:srgbClr val="000000"/>
                          </a:solidFill>
                          <a:effectLst/>
                          <a:latin typeface="Calibri"/>
                        </a:rPr>
                        <a:t>346</a:t>
                      </a:r>
                    </a:p>
                  </a:txBody>
                  <a:tcPr marL="9525" marR="9525" marT="9525" marB="0" anchor="b"/>
                </a:tc>
                <a:extLst>
                  <a:ext uri="{0D108BD9-81ED-4DB2-BD59-A6C34878D82A}">
                    <a16:rowId xmlns:a16="http://schemas.microsoft.com/office/drawing/2014/main" xmlns="" val="10006"/>
                  </a:ext>
                </a:extLst>
              </a:tr>
              <a:tr h="249258">
                <a:tc>
                  <a:txBody>
                    <a:bodyPr/>
                    <a:lstStyle/>
                    <a:p>
                      <a:pPr algn="l" fontAlgn="b"/>
                      <a:r>
                        <a:rPr lang="en-ZA" sz="1600" b="1" u="none" strike="noStrike" dirty="0">
                          <a:effectLst/>
                        </a:rPr>
                        <a:t>NW</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282</a:t>
                      </a:r>
                    </a:p>
                  </a:txBody>
                  <a:tcPr marL="68580" marR="68580" marT="0" marB="0"/>
                </a:tc>
                <a:tc>
                  <a:txBody>
                    <a:bodyPr/>
                    <a:lstStyle/>
                    <a:p>
                      <a:pPr algn="ctr" fontAlgn="b"/>
                      <a:r>
                        <a:rPr lang="en-ZA" sz="1400" b="0" i="0" u="none" strike="noStrike">
                          <a:solidFill>
                            <a:srgbClr val="000000"/>
                          </a:solidFill>
                          <a:effectLst/>
                          <a:latin typeface="Calibri"/>
                        </a:rPr>
                        <a:t>482</a:t>
                      </a:r>
                    </a:p>
                  </a:txBody>
                  <a:tcPr marL="9525" marR="9525" marT="9525" marB="0" anchor="b"/>
                </a:tc>
                <a:tc>
                  <a:txBody>
                    <a:bodyPr/>
                    <a:lstStyle/>
                    <a:p>
                      <a:pPr algn="ctr" fontAlgn="b"/>
                      <a:r>
                        <a:rPr lang="en-ZA" sz="1400" b="0" i="0" u="none" strike="noStrike" dirty="0" smtClean="0">
                          <a:solidFill>
                            <a:srgbClr val="000000"/>
                          </a:solidFill>
                          <a:effectLst/>
                          <a:latin typeface="Calibri"/>
                        </a:rPr>
                        <a:t>200</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300</a:t>
                      </a:r>
                    </a:p>
                  </a:txBody>
                  <a:tcPr marL="9525" marR="9525" marT="9525" marB="0" anchor="b"/>
                </a:tc>
                <a:tc>
                  <a:txBody>
                    <a:bodyPr/>
                    <a:lstStyle/>
                    <a:p>
                      <a:pPr algn="ctr" fontAlgn="b"/>
                      <a:r>
                        <a:rPr lang="en-ZA" sz="1400" b="0" i="0" u="none" strike="noStrike" dirty="0">
                          <a:solidFill>
                            <a:srgbClr val="000000"/>
                          </a:solidFill>
                          <a:effectLst/>
                          <a:latin typeface="Calibri"/>
                        </a:rPr>
                        <a:t>182</a:t>
                      </a:r>
                    </a:p>
                  </a:txBody>
                  <a:tcPr marL="9525" marR="9525" marT="9525" marB="0" anchor="b"/>
                </a:tc>
                <a:extLst>
                  <a:ext uri="{0D108BD9-81ED-4DB2-BD59-A6C34878D82A}">
                    <a16:rowId xmlns:a16="http://schemas.microsoft.com/office/drawing/2014/main" xmlns="" val="10007"/>
                  </a:ext>
                </a:extLst>
              </a:tr>
              <a:tr h="249258">
                <a:tc>
                  <a:txBody>
                    <a:bodyPr/>
                    <a:lstStyle/>
                    <a:p>
                      <a:pPr algn="l" fontAlgn="b"/>
                      <a:r>
                        <a:rPr lang="en-ZA" sz="1600" b="1" u="none" strike="noStrike" dirty="0">
                          <a:effectLst/>
                        </a:rPr>
                        <a:t>NC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461</a:t>
                      </a:r>
                    </a:p>
                  </a:txBody>
                  <a:tcPr marL="68580" marR="68580" marT="0" marB="0"/>
                </a:tc>
                <a:tc>
                  <a:txBody>
                    <a:bodyPr/>
                    <a:lstStyle/>
                    <a:p>
                      <a:pPr algn="ctr" fontAlgn="b"/>
                      <a:r>
                        <a:rPr lang="en-ZA" sz="1400" b="0" i="0" u="none" strike="noStrike">
                          <a:solidFill>
                            <a:srgbClr val="000000"/>
                          </a:solidFill>
                          <a:effectLst/>
                          <a:latin typeface="Calibri"/>
                        </a:rPr>
                        <a:t>437</a:t>
                      </a:r>
                    </a:p>
                  </a:txBody>
                  <a:tcPr marL="9525" marR="9525" marT="9525" marB="0" anchor="b"/>
                </a:tc>
                <a:tc>
                  <a:txBody>
                    <a:bodyPr/>
                    <a:lstStyle/>
                    <a:p>
                      <a:pPr algn="ctr" fontAlgn="b"/>
                      <a:r>
                        <a:rPr lang="en-ZA" sz="1400" b="0" i="0" u="none" strike="noStrike" dirty="0" smtClean="0">
                          <a:solidFill>
                            <a:srgbClr val="FF0000"/>
                          </a:solidFill>
                          <a:effectLst/>
                          <a:latin typeface="Calibri"/>
                        </a:rPr>
                        <a:t>-24</a:t>
                      </a:r>
                      <a:endParaRPr lang="en-ZA" sz="1400" b="0" i="0" u="none" strike="noStrike" dirty="0">
                        <a:solidFill>
                          <a:srgbClr val="FF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228</a:t>
                      </a:r>
                    </a:p>
                  </a:txBody>
                  <a:tcPr marL="9525" marR="9525" marT="9525" marB="0" anchor="b"/>
                </a:tc>
                <a:tc>
                  <a:txBody>
                    <a:bodyPr/>
                    <a:lstStyle/>
                    <a:p>
                      <a:pPr algn="ctr" fontAlgn="b"/>
                      <a:r>
                        <a:rPr lang="en-ZA" sz="1400" b="0" i="0" u="none" strike="noStrike" dirty="0">
                          <a:solidFill>
                            <a:srgbClr val="000000"/>
                          </a:solidFill>
                          <a:effectLst/>
                          <a:latin typeface="Calibri"/>
                        </a:rPr>
                        <a:t>209</a:t>
                      </a:r>
                    </a:p>
                  </a:txBody>
                  <a:tcPr marL="9525" marR="9525" marT="9525" marB="0" anchor="b"/>
                </a:tc>
                <a:extLst>
                  <a:ext uri="{0D108BD9-81ED-4DB2-BD59-A6C34878D82A}">
                    <a16:rowId xmlns:a16="http://schemas.microsoft.com/office/drawing/2014/main" xmlns="" val="10008"/>
                  </a:ext>
                </a:extLst>
              </a:tr>
              <a:tr h="249258">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Calibri"/>
                          <a:ea typeface="Calibri"/>
                          <a:cs typeface="Times New Roman"/>
                        </a:rPr>
                        <a:t>639</a:t>
                      </a:r>
                    </a:p>
                  </a:txBody>
                  <a:tcPr marL="68580" marR="68580" marT="0" marB="0"/>
                </a:tc>
                <a:tc>
                  <a:txBody>
                    <a:bodyPr/>
                    <a:lstStyle/>
                    <a:p>
                      <a:pPr algn="ctr" fontAlgn="b"/>
                      <a:r>
                        <a:rPr lang="en-ZA" sz="1400" b="0" i="0" u="none" strike="noStrike" dirty="0">
                          <a:solidFill>
                            <a:srgbClr val="000000"/>
                          </a:solidFill>
                          <a:effectLst/>
                          <a:latin typeface="Calibri"/>
                        </a:rPr>
                        <a:t>686</a:t>
                      </a:r>
                    </a:p>
                  </a:txBody>
                  <a:tcPr marL="9525" marR="9525" marT="9525" marB="0" anchor="b"/>
                </a:tc>
                <a:tc>
                  <a:txBody>
                    <a:bodyPr/>
                    <a:lstStyle/>
                    <a:p>
                      <a:pPr algn="ctr" fontAlgn="b"/>
                      <a:r>
                        <a:rPr lang="en-ZA" sz="1400" b="0" i="0" u="none" strike="noStrike" dirty="0" smtClean="0">
                          <a:solidFill>
                            <a:srgbClr val="000000"/>
                          </a:solidFill>
                          <a:effectLst/>
                          <a:latin typeface="Calibri"/>
                        </a:rPr>
                        <a:t>47</a:t>
                      </a:r>
                      <a:endParaRPr lang="en-ZA" sz="1400" b="0" i="0" u="none" strike="noStrike" dirty="0">
                        <a:solidFill>
                          <a:srgbClr val="000000"/>
                        </a:solidFill>
                        <a:effectLst/>
                        <a:latin typeface="Calibri"/>
                      </a:endParaRPr>
                    </a:p>
                  </a:txBody>
                  <a:tcPr marL="9525" marR="9525" marT="9525" marB="0" anchor="b"/>
                </a:tc>
                <a:tc>
                  <a:txBody>
                    <a:bodyPr/>
                    <a:lstStyle/>
                    <a:p>
                      <a:pPr algn="ctr" fontAlgn="b"/>
                      <a:r>
                        <a:rPr lang="en-ZA" sz="1400" b="0" i="0" u="none" strike="noStrike" dirty="0">
                          <a:solidFill>
                            <a:srgbClr val="000000"/>
                          </a:solidFill>
                          <a:effectLst/>
                          <a:latin typeface="Calibri"/>
                        </a:rPr>
                        <a:t>151</a:t>
                      </a:r>
                    </a:p>
                  </a:txBody>
                  <a:tcPr marL="9525" marR="9525" marT="9525" marB="0" anchor="b"/>
                </a:tc>
                <a:tc>
                  <a:txBody>
                    <a:bodyPr/>
                    <a:lstStyle/>
                    <a:p>
                      <a:pPr algn="ctr" fontAlgn="b"/>
                      <a:r>
                        <a:rPr lang="en-ZA" sz="1400" b="0" i="0" u="none" strike="noStrike" dirty="0">
                          <a:solidFill>
                            <a:srgbClr val="000000"/>
                          </a:solidFill>
                          <a:effectLst/>
                          <a:latin typeface="Calibri"/>
                        </a:rPr>
                        <a:t>535</a:t>
                      </a:r>
                    </a:p>
                  </a:txBody>
                  <a:tcPr marL="9525" marR="9525" marT="9525" marB="0" anchor="b"/>
                </a:tc>
                <a:extLst>
                  <a:ext uri="{0D108BD9-81ED-4DB2-BD59-A6C34878D82A}">
                    <a16:rowId xmlns:a16="http://schemas.microsoft.com/office/drawing/2014/main" xmlns="" val="10009"/>
                  </a:ext>
                </a:extLst>
              </a:tr>
              <a:tr h="249258">
                <a:tc>
                  <a:txBody>
                    <a:bodyPr/>
                    <a:lstStyle/>
                    <a:p>
                      <a:pPr algn="l" fontAlgn="b"/>
                      <a:r>
                        <a:rPr lang="en-ZA" sz="1600" b="1" u="none" strike="noStrike" dirty="0">
                          <a:effectLst/>
                        </a:rPr>
                        <a:t>TOTAL</a:t>
                      </a:r>
                      <a:endParaRPr lang="en-ZA" sz="16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a:lnSpc>
                          <a:spcPct val="115000"/>
                        </a:lnSpc>
                        <a:spcAft>
                          <a:spcPts val="0"/>
                        </a:spcAft>
                      </a:pPr>
                      <a:r>
                        <a:rPr lang="en-ZA" sz="1400" b="1" dirty="0" smtClean="0">
                          <a:effectLst/>
                          <a:latin typeface="Calibri"/>
                          <a:ea typeface="Calibri"/>
                          <a:cs typeface="Times New Roman"/>
                        </a:rPr>
                        <a:t>4 644</a:t>
                      </a:r>
                      <a:endParaRPr lang="en-ZA" sz="1400" b="1" dirty="0">
                        <a:effectLst/>
                        <a:latin typeface="Calibri"/>
                        <a:ea typeface="Calibri"/>
                        <a:cs typeface="Times New Roman"/>
                      </a:endParaRPr>
                    </a:p>
                  </a:txBody>
                  <a:tcPr marL="68580" marR="68580" marT="0" marB="0">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4 782</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138</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2 629</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Calibri"/>
                        </a:rPr>
                        <a:t>2 153</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47</a:t>
            </a:fld>
            <a:endParaRPr lang="en-US" altLang="en-US" sz="1200" dirty="0" smtClean="0">
              <a:solidFill>
                <a:srgbClr val="898989"/>
              </a:solidFill>
            </a:endParaRPr>
          </a:p>
        </p:txBody>
      </p:sp>
    </p:spTree>
    <p:extLst>
      <p:ext uri="{BB962C8B-B14F-4D97-AF65-F5344CB8AC3E}">
        <p14:creationId xmlns:p14="http://schemas.microsoft.com/office/powerpoint/2010/main" xmlns="" val="233479090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AREAS OF NON-COMPLIANCE</a:t>
            </a:r>
            <a:endParaRPr lang="en-ZA" sz="3200" b="1" dirty="0"/>
          </a:p>
        </p:txBody>
      </p:sp>
      <p:sp>
        <p:nvSpPr>
          <p:cNvPr id="3" name="Content Placeholder 2"/>
          <p:cNvSpPr>
            <a:spLocks noGrp="1"/>
          </p:cNvSpPr>
          <p:nvPr>
            <p:ph idx="1"/>
          </p:nvPr>
        </p:nvSpPr>
        <p:spPr>
          <a:xfrm>
            <a:off x="457200" y="1600200"/>
            <a:ext cx="8229600" cy="4997152"/>
          </a:xfrm>
        </p:spPr>
        <p:txBody>
          <a:bodyPr/>
          <a:lstStyle/>
          <a:p>
            <a:pPr marL="0" indent="0">
              <a:buNone/>
            </a:pPr>
            <a:r>
              <a:rPr lang="en-ZA" sz="2000" b="1" i="1" dirty="0" smtClean="0">
                <a:latin typeface="Arial" panose="020B0604020202020204" pitchFamily="34" charset="0"/>
                <a:cs typeface="Arial" panose="020B0604020202020204" pitchFamily="34" charset="0"/>
              </a:rPr>
              <a:t>The areas of non compliance are as follows:</a:t>
            </a:r>
          </a:p>
          <a:p>
            <a:pPr marL="0" indent="0">
              <a:buNone/>
            </a:pPr>
            <a:endParaRPr lang="en-ZA"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Declarations in terms of section 56 of the UIA;</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Failure to register with the Fund; and</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payment of contributions</a:t>
            </a:r>
          </a:p>
          <a:p>
            <a:pPr marL="0" indent="0">
              <a:buNone/>
            </a:pPr>
            <a:endParaRPr lang="en-ZA" sz="2000" dirty="0" smtClean="0">
              <a:latin typeface="Arial" panose="020B0604020202020204" pitchFamily="34" charset="0"/>
              <a:cs typeface="Arial" panose="020B0604020202020204" pitchFamily="34" charset="0"/>
            </a:endParaRPr>
          </a:p>
          <a:p>
            <a:pPr marL="0" indent="0">
              <a:buNone/>
            </a:pPr>
            <a:r>
              <a:rPr lang="en-ZA" sz="2000" b="1" i="1" dirty="0" smtClean="0">
                <a:latin typeface="Arial" panose="020B0604020202020204" pitchFamily="34" charset="0"/>
                <a:cs typeface="Arial" panose="020B0604020202020204" pitchFamily="34" charset="0"/>
              </a:rPr>
              <a:t>The following sectors are the most non complying sectors in the Country:</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Private Security;</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Domestic;</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Construction;</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Wholesale &amp; Retail; and</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Manufacturing</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48</a:t>
            </a:fld>
            <a:endParaRPr lang="en-US" dirty="0"/>
          </a:p>
        </p:txBody>
      </p:sp>
    </p:spTree>
    <p:extLst>
      <p:ext uri="{BB962C8B-B14F-4D97-AF65-F5344CB8AC3E}">
        <p14:creationId xmlns:p14="http://schemas.microsoft.com/office/powerpoint/2010/main" xmlns="" val="2427361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t>INTERVENTIONS</a:t>
            </a:r>
            <a:endParaRPr lang="en-ZA" sz="3600" b="1" dirty="0"/>
          </a:p>
        </p:txBody>
      </p:sp>
      <p:sp>
        <p:nvSpPr>
          <p:cNvPr id="3" name="Content Placeholder 2"/>
          <p:cNvSpPr>
            <a:spLocks noGrp="1"/>
          </p:cNvSpPr>
          <p:nvPr>
            <p:ph idx="1"/>
          </p:nvPr>
        </p:nvSpPr>
        <p:spPr>
          <a:xfrm>
            <a:off x="457200" y="1600200"/>
            <a:ext cx="8229600" cy="5069160"/>
          </a:xfrm>
        </p:spPr>
        <p:txBody>
          <a:bodyPr/>
          <a:lstStyle/>
          <a:p>
            <a:pPr>
              <a:buFont typeface="Wingdings" panose="05000000000000000000" pitchFamily="2" charset="2"/>
              <a:buChar char="q"/>
            </a:pPr>
            <a:r>
              <a:rPr lang="en-ZA" sz="2800" dirty="0" smtClean="0"/>
              <a:t>Structured Advocacy Sessions to be reintroduced and strengthened under UI legislation and to deepen the employers and workers understanding of UI legislation</a:t>
            </a:r>
          </a:p>
          <a:p>
            <a:pPr>
              <a:buFont typeface="Wingdings" panose="05000000000000000000" pitchFamily="2" charset="2"/>
              <a:buChar char="q"/>
            </a:pPr>
            <a:endParaRPr lang="en-ZA" sz="2800" dirty="0" smtClean="0"/>
          </a:p>
          <a:p>
            <a:pPr>
              <a:buFont typeface="Wingdings" panose="05000000000000000000" pitchFamily="2" charset="2"/>
              <a:buChar char="q"/>
            </a:pPr>
            <a:r>
              <a:rPr lang="en-ZA" sz="2800" dirty="0" smtClean="0"/>
              <a:t>Strengthening the relationship with SARS to achieve improved compliance. </a:t>
            </a:r>
            <a:endParaRPr lang="en-ZA" sz="2800" dirty="0"/>
          </a:p>
        </p:txBody>
      </p:sp>
      <p:sp>
        <p:nvSpPr>
          <p:cNvPr id="4" name="Slide Number Placeholder 3"/>
          <p:cNvSpPr>
            <a:spLocks noGrp="1"/>
          </p:cNvSpPr>
          <p:nvPr>
            <p:ph type="sldNum" sz="quarter" idx="12"/>
          </p:nvPr>
        </p:nvSpPr>
        <p:spPr>
          <a:xfrm>
            <a:off x="6732240" y="6309320"/>
            <a:ext cx="2133600" cy="365125"/>
          </a:xfrm>
        </p:spPr>
        <p:txBody>
          <a:bodyPr/>
          <a:lstStyle/>
          <a:p>
            <a:pPr>
              <a:defRPr/>
            </a:pPr>
            <a:fld id="{416AF1B2-E7A4-446A-84DC-90AA83BA6A19}" type="slidenum">
              <a:rPr lang="en-US" smtClean="0"/>
              <a:pPr>
                <a:defRPr/>
              </a:pPr>
              <a:t>49</a:t>
            </a:fld>
            <a:endParaRPr lang="en-US" dirty="0"/>
          </a:p>
        </p:txBody>
      </p:sp>
    </p:spTree>
    <p:extLst>
      <p:ext uri="{BB962C8B-B14F-4D97-AF65-F5344CB8AC3E}">
        <p14:creationId xmlns:p14="http://schemas.microsoft.com/office/powerpoint/2010/main" xmlns="" val="320282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792088"/>
          </a:xfrm>
        </p:spPr>
        <p:txBody>
          <a:bodyPr/>
          <a:lstStyle/>
          <a:p>
            <a:r>
              <a:rPr lang="en-ZA" sz="2800" b="1" dirty="0" smtClean="0"/>
              <a:t>Performance Comparison for 2017/18 &amp; 2018/19</a:t>
            </a:r>
            <a:endParaRPr lang="en-ZA" sz="2800" b="1" dirty="0"/>
          </a:p>
        </p:txBody>
      </p:sp>
      <p:sp>
        <p:nvSpPr>
          <p:cNvPr id="4" name="Subtitle 3"/>
          <p:cNvSpPr>
            <a:spLocks noGrp="1"/>
          </p:cNvSpPr>
          <p:nvPr>
            <p:ph type="subTitle" idx="1"/>
          </p:nvPr>
        </p:nvSpPr>
        <p:spPr>
          <a:xfrm>
            <a:off x="395536" y="2996952"/>
            <a:ext cx="8352928" cy="2470602"/>
          </a:xfrm>
          <a:solidFill>
            <a:schemeClr val="accent6">
              <a:lumMod val="40000"/>
              <a:lumOff val="60000"/>
            </a:schemeClr>
          </a:solidFill>
        </p:spPr>
        <p:txBody>
          <a:bodyPr/>
          <a:lstStyle/>
          <a:p>
            <a:r>
              <a:rPr lang="en-ZA" sz="2400" dirty="0" smtClean="0">
                <a:solidFill>
                  <a:schemeClr val="tx1"/>
                </a:solidFill>
              </a:rPr>
              <a:t>Per </a:t>
            </a:r>
            <a:r>
              <a:rPr lang="en-ZA" sz="2400" dirty="0" err="1" smtClean="0">
                <a:solidFill>
                  <a:schemeClr val="tx1"/>
                </a:solidFill>
              </a:rPr>
              <a:t>DoL</a:t>
            </a:r>
            <a:r>
              <a:rPr lang="en-ZA" sz="2400" dirty="0" smtClean="0">
                <a:solidFill>
                  <a:schemeClr val="tx1"/>
                </a:solidFill>
              </a:rPr>
              <a:t> Strategic Objectives</a:t>
            </a:r>
          </a:p>
          <a:p>
            <a:r>
              <a:rPr lang="en-ZA" sz="2400" dirty="0" err="1" smtClean="0">
                <a:solidFill>
                  <a:schemeClr val="tx1"/>
                </a:solidFill>
              </a:rPr>
              <a:t>DoL</a:t>
            </a:r>
            <a:r>
              <a:rPr lang="en-ZA" sz="2400" dirty="0" smtClean="0">
                <a:solidFill>
                  <a:schemeClr val="tx1"/>
                </a:solidFill>
              </a:rPr>
              <a:t> Programmes</a:t>
            </a:r>
          </a:p>
          <a:p>
            <a:r>
              <a:rPr lang="en-ZA" sz="2400" dirty="0" smtClean="0">
                <a:solidFill>
                  <a:schemeClr val="tx1"/>
                </a:solidFill>
              </a:rPr>
              <a:t>Past Financial Year’s Quarter two Performance vs Current</a:t>
            </a:r>
            <a:endParaRPr lang="en-ZA" sz="2400" dirty="0"/>
          </a:p>
        </p:txBody>
      </p:sp>
      <p:sp>
        <p:nvSpPr>
          <p:cNvPr id="5"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5</a:t>
            </a:fld>
            <a:endParaRPr lang="en-US" altLang="en-US" sz="1200" dirty="0" smtClean="0">
              <a:solidFill>
                <a:srgbClr val="898989"/>
              </a:solidFill>
            </a:endParaRPr>
          </a:p>
        </p:txBody>
      </p:sp>
    </p:spTree>
    <p:extLst>
      <p:ext uri="{BB962C8B-B14F-4D97-AF65-F5344CB8AC3E}">
        <p14:creationId xmlns:p14="http://schemas.microsoft.com/office/powerpoint/2010/main" xmlns="" val="121851972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EMPLOYER PAYROLL AUDITS </a:t>
            </a:r>
            <a:endParaRPr lang="en-ZA" sz="3200" b="1" dirty="0"/>
          </a:p>
        </p:txBody>
      </p:sp>
      <p:sp>
        <p:nvSpPr>
          <p:cNvPr id="3" name="Content Placeholder 2"/>
          <p:cNvSpPr>
            <a:spLocks noGrp="1"/>
          </p:cNvSpPr>
          <p:nvPr>
            <p:ph idx="1"/>
          </p:nvPr>
        </p:nvSpPr>
        <p:spPr>
          <a:xfrm>
            <a:off x="251520" y="1340768"/>
            <a:ext cx="8640960" cy="5256584"/>
          </a:xfrm>
        </p:spPr>
        <p:txBody>
          <a:bodyPr/>
          <a:lstStyle/>
          <a:p>
            <a:pPr marL="0" indent="0" algn="ctr">
              <a:buNone/>
            </a:pPr>
            <a:endParaRPr lang="en-ZA" sz="800" dirty="0">
              <a:latin typeface="Arial" panose="020B0604020202020204" pitchFamily="34" charset="0"/>
              <a:cs typeface="Arial" panose="020B0604020202020204" pitchFamily="34" charset="0"/>
            </a:endParaRPr>
          </a:p>
          <a:p>
            <a:pPr marL="0" indent="0" algn="ctr">
              <a:buNone/>
            </a:pPr>
            <a:r>
              <a:rPr lang="en-ZA" sz="2000" dirty="0" smtClean="0">
                <a:latin typeface="Arial" panose="020B0604020202020204" pitchFamily="34" charset="0"/>
                <a:cs typeface="Arial" panose="020B0604020202020204" pitchFamily="34" charset="0"/>
              </a:rPr>
              <a:t>A total of 381 payroll audits were conducted against a target of 346. 194  of those inspected were classified as compliant and 187 were non-compliant and issued with notices.</a:t>
            </a:r>
          </a:p>
          <a:p>
            <a:pPr marL="0" indent="0">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286313815"/>
              </p:ext>
            </p:extLst>
          </p:nvPr>
        </p:nvGraphicFramePr>
        <p:xfrm>
          <a:off x="323526" y="2708924"/>
          <a:ext cx="8352930" cy="3672409"/>
        </p:xfrm>
        <a:graphic>
          <a:graphicData uri="http://schemas.openxmlformats.org/drawingml/2006/table">
            <a:tbl>
              <a:tblPr>
                <a:tableStyleId>{E8B1032C-EA38-4F05-BA0D-38AFFFC7BED3}</a:tableStyleId>
              </a:tblPr>
              <a:tblGrid>
                <a:gridCol w="1392155">
                  <a:extLst>
                    <a:ext uri="{9D8B030D-6E8A-4147-A177-3AD203B41FA5}">
                      <a16:colId xmlns:a16="http://schemas.microsoft.com/office/drawing/2014/main" xmlns="" val="20000"/>
                    </a:ext>
                  </a:extLst>
                </a:gridCol>
                <a:gridCol w="1392155">
                  <a:extLst>
                    <a:ext uri="{9D8B030D-6E8A-4147-A177-3AD203B41FA5}">
                      <a16:colId xmlns:a16="http://schemas.microsoft.com/office/drawing/2014/main" xmlns="" val="20001"/>
                    </a:ext>
                  </a:extLst>
                </a:gridCol>
                <a:gridCol w="1392155">
                  <a:extLst>
                    <a:ext uri="{9D8B030D-6E8A-4147-A177-3AD203B41FA5}">
                      <a16:colId xmlns:a16="http://schemas.microsoft.com/office/drawing/2014/main" xmlns="" val="20002"/>
                    </a:ext>
                  </a:extLst>
                </a:gridCol>
                <a:gridCol w="1392155">
                  <a:extLst>
                    <a:ext uri="{9D8B030D-6E8A-4147-A177-3AD203B41FA5}">
                      <a16:colId xmlns:a16="http://schemas.microsoft.com/office/drawing/2014/main" xmlns="" val="20003"/>
                    </a:ext>
                  </a:extLst>
                </a:gridCol>
                <a:gridCol w="1392155">
                  <a:extLst>
                    <a:ext uri="{9D8B030D-6E8A-4147-A177-3AD203B41FA5}">
                      <a16:colId xmlns:a16="http://schemas.microsoft.com/office/drawing/2014/main" xmlns="" val="20004"/>
                    </a:ext>
                  </a:extLst>
                </a:gridCol>
                <a:gridCol w="1392155">
                  <a:extLst>
                    <a:ext uri="{9D8B030D-6E8A-4147-A177-3AD203B41FA5}">
                      <a16:colId xmlns:a16="http://schemas.microsoft.com/office/drawing/2014/main" xmlns="" val="20005"/>
                    </a:ext>
                  </a:extLst>
                </a:gridCol>
              </a:tblGrid>
              <a:tr h="847479">
                <a:tc>
                  <a:txBody>
                    <a:bodyPr/>
                    <a:lstStyle/>
                    <a:p>
                      <a:pPr algn="l" fontAlgn="b"/>
                      <a:r>
                        <a:rPr lang="en-ZA" sz="1800" b="1" u="none" strike="noStrike" dirty="0">
                          <a:effectLst/>
                        </a:rPr>
                        <a:t>PROVINCE</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a:effectLst/>
                        </a:rPr>
                        <a:t>TARGET</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a:effectLst/>
                        </a:rPr>
                        <a:t>ACTUAL</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i="0" u="none" strike="noStrike" dirty="0" smtClean="0">
                          <a:solidFill>
                            <a:srgbClr val="000000"/>
                          </a:solidFill>
                          <a:effectLst/>
                          <a:latin typeface="Calibri"/>
                        </a:rPr>
                        <a:t>VARIANCE</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a:effectLst/>
                        </a:rPr>
                        <a:t>COMPLIANT</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l" fontAlgn="b"/>
                      <a:r>
                        <a:rPr lang="en-ZA" sz="1800" b="1" u="none" strike="noStrike" dirty="0">
                          <a:effectLst/>
                        </a:rPr>
                        <a:t>NON-COMPLIANT</a:t>
                      </a:r>
                      <a:endParaRPr lang="en-ZA" sz="1800" b="1" i="0" u="none" strike="noStrike" dirty="0">
                        <a:solidFill>
                          <a:srgbClr val="000000"/>
                        </a:solidFill>
                        <a:effectLst/>
                        <a:latin typeface="Calibri"/>
                      </a:endParaRPr>
                    </a:p>
                  </a:txBody>
                  <a:tcPr marL="9525" marR="9525" marT="9525" marB="0" anchor="b">
                    <a:solidFill>
                      <a:schemeClr val="bg1">
                        <a:lumMod val="75000"/>
                      </a:schemeClr>
                    </a:solidFill>
                  </a:tcPr>
                </a:tc>
                <a:extLst>
                  <a:ext uri="{0D108BD9-81ED-4DB2-BD59-A6C34878D82A}">
                    <a16:rowId xmlns:a16="http://schemas.microsoft.com/office/drawing/2014/main" xmlns="" val="10000"/>
                  </a:ext>
                </a:extLst>
              </a:tr>
              <a:tr h="282493">
                <a:tc>
                  <a:txBody>
                    <a:bodyPr/>
                    <a:lstStyle/>
                    <a:p>
                      <a:pPr algn="l" fontAlgn="b"/>
                      <a:r>
                        <a:rPr lang="en-ZA" sz="1400" b="1" u="none" strike="noStrike" dirty="0">
                          <a:effectLst/>
                        </a:rPr>
                        <a:t>EC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Arial" panose="020B0604020202020204" pitchFamily="34" charset="0"/>
                          <a:ea typeface="Calibri"/>
                          <a:cs typeface="Arial" panose="020B0604020202020204" pitchFamily="34" charset="0"/>
                        </a:rPr>
                        <a:t>29</a:t>
                      </a:r>
                    </a:p>
                  </a:txBody>
                  <a:tcPr marL="68580" marR="68580" marT="0" marB="0"/>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b"/>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extLst>
                  <a:ext uri="{0D108BD9-81ED-4DB2-BD59-A6C34878D82A}">
                    <a16:rowId xmlns:a16="http://schemas.microsoft.com/office/drawing/2014/main" xmlns="" val="10001"/>
                  </a:ext>
                </a:extLst>
              </a:tr>
              <a:tr h="282493">
                <a:tc>
                  <a:txBody>
                    <a:bodyPr/>
                    <a:lstStyle/>
                    <a:p>
                      <a:pPr algn="l" fontAlgn="b"/>
                      <a:r>
                        <a:rPr lang="en-ZA" sz="1400" b="1" u="none" strike="noStrike" dirty="0">
                          <a:effectLst/>
                        </a:rPr>
                        <a:t>FS</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Arial" panose="020B0604020202020204" pitchFamily="34" charset="0"/>
                          <a:ea typeface="Calibri"/>
                          <a:cs typeface="Arial" panose="020B0604020202020204" pitchFamily="34" charset="0"/>
                        </a:rPr>
                        <a:t>29</a:t>
                      </a:r>
                    </a:p>
                  </a:txBody>
                  <a:tcPr marL="68580" marR="68580" marT="0" marB="0"/>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20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b"/>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b"/>
                </a:tc>
                <a:extLst>
                  <a:ext uri="{0D108BD9-81ED-4DB2-BD59-A6C34878D82A}">
                    <a16:rowId xmlns:a16="http://schemas.microsoft.com/office/drawing/2014/main" xmlns="" val="10002"/>
                  </a:ext>
                </a:extLst>
              </a:tr>
              <a:tr h="282493">
                <a:tc>
                  <a:txBody>
                    <a:bodyPr/>
                    <a:lstStyle/>
                    <a:p>
                      <a:pPr algn="l" fontAlgn="b"/>
                      <a:r>
                        <a:rPr lang="en-ZA" sz="1400" b="1" u="none" strike="noStrike" dirty="0">
                          <a:effectLst/>
                        </a:rPr>
                        <a:t>GP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b"/>
                </a:tc>
                <a:extLst>
                  <a:ext uri="{0D108BD9-81ED-4DB2-BD59-A6C34878D82A}">
                    <a16:rowId xmlns:a16="http://schemas.microsoft.com/office/drawing/2014/main" xmlns="" val="10003"/>
                  </a:ext>
                </a:extLst>
              </a:tr>
              <a:tr h="282493">
                <a:tc>
                  <a:txBody>
                    <a:bodyPr/>
                    <a:lstStyle/>
                    <a:p>
                      <a:pPr algn="l" fontAlgn="b"/>
                      <a:r>
                        <a:rPr lang="en-ZA" sz="1400" b="1" u="none" strike="noStrike" dirty="0">
                          <a:effectLst/>
                        </a:rPr>
                        <a:t>KZN</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tc>
                <a:extLst>
                  <a:ext uri="{0D108BD9-81ED-4DB2-BD59-A6C34878D82A}">
                    <a16:rowId xmlns:a16="http://schemas.microsoft.com/office/drawing/2014/main" xmlns="" val="10004"/>
                  </a:ext>
                </a:extLst>
              </a:tr>
              <a:tr h="282493">
                <a:tc>
                  <a:txBody>
                    <a:bodyPr/>
                    <a:lstStyle/>
                    <a:p>
                      <a:pPr algn="l" fontAlgn="b"/>
                      <a:r>
                        <a:rPr lang="en-ZA" sz="1400" b="1" u="none" strike="noStrike" dirty="0">
                          <a:effectLst/>
                        </a:rPr>
                        <a:t>LP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ea typeface="Calibri"/>
                          <a:cs typeface="Arial" panose="020B0604020202020204" pitchFamily="34" charset="0"/>
                        </a:rPr>
                        <a:t>29</a:t>
                      </a:r>
                    </a:p>
                  </a:txBody>
                  <a:tcPr marL="68580" marR="68580" marT="0" marB="0"/>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tc>
                <a:extLst>
                  <a:ext uri="{0D108BD9-81ED-4DB2-BD59-A6C34878D82A}">
                    <a16:rowId xmlns:a16="http://schemas.microsoft.com/office/drawing/2014/main" xmlns="" val="10005"/>
                  </a:ext>
                </a:extLst>
              </a:tr>
              <a:tr h="282493">
                <a:tc>
                  <a:txBody>
                    <a:bodyPr/>
                    <a:lstStyle/>
                    <a:p>
                      <a:pPr algn="l" fontAlgn="b"/>
                      <a:r>
                        <a:rPr lang="en-ZA" sz="1400" b="1" u="none" strike="noStrike" dirty="0">
                          <a:effectLst/>
                        </a:rPr>
                        <a:t>MP</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ea typeface="Calibri"/>
                          <a:cs typeface="Arial" panose="020B0604020202020204" pitchFamily="34" charset="0"/>
                        </a:rPr>
                        <a:t>29</a:t>
                      </a:r>
                    </a:p>
                  </a:txBody>
                  <a:tcPr marL="68580" marR="68580" marT="0" marB="0"/>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b"/>
                </a:tc>
                <a:extLst>
                  <a:ext uri="{0D108BD9-81ED-4DB2-BD59-A6C34878D82A}">
                    <a16:rowId xmlns:a16="http://schemas.microsoft.com/office/drawing/2014/main" xmlns="" val="10006"/>
                  </a:ext>
                </a:extLst>
              </a:tr>
              <a:tr h="282493">
                <a:tc>
                  <a:txBody>
                    <a:bodyPr/>
                    <a:lstStyle/>
                    <a:p>
                      <a:pPr algn="l" fontAlgn="b"/>
                      <a:r>
                        <a:rPr lang="en-ZA" sz="1400" b="1" u="none" strike="noStrike" dirty="0">
                          <a:effectLst/>
                        </a:rPr>
                        <a:t>NW</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dirty="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b"/>
                </a:tc>
                <a:tc>
                  <a:txBody>
                    <a:bodyPr/>
                    <a:lstStyle/>
                    <a:p>
                      <a:pPr algn="ctr" fontAlgn="b"/>
                      <a:r>
                        <a:rPr lang="en-ZA" sz="1400" b="0" i="0" u="none" strike="noStrike" dirty="0" smtClean="0">
                          <a:solidFill>
                            <a:srgbClr val="FF0000"/>
                          </a:solidFill>
                          <a:effectLst/>
                          <a:latin typeface="Arial" panose="020B0604020202020204" pitchFamily="34" charset="0"/>
                          <a:cs typeface="Arial" panose="020B0604020202020204" pitchFamily="34" charset="0"/>
                        </a:rPr>
                        <a:t>-26</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b"/>
                </a:tc>
                <a:extLst>
                  <a:ext uri="{0D108BD9-81ED-4DB2-BD59-A6C34878D82A}">
                    <a16:rowId xmlns:a16="http://schemas.microsoft.com/office/drawing/2014/main" xmlns="" val="10007"/>
                  </a:ext>
                </a:extLst>
              </a:tr>
              <a:tr h="282493">
                <a:tc>
                  <a:txBody>
                    <a:bodyPr/>
                    <a:lstStyle/>
                    <a:p>
                      <a:pPr algn="l" fontAlgn="b"/>
                      <a:r>
                        <a:rPr lang="en-ZA" sz="1400" b="1" u="none" strike="noStrike" dirty="0">
                          <a:effectLst/>
                        </a:rPr>
                        <a:t>NC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ea typeface="Calibri"/>
                          <a:cs typeface="Arial" panose="020B0604020202020204" pitchFamily="34" charset="0"/>
                        </a:rPr>
                        <a:t>29</a:t>
                      </a:r>
                    </a:p>
                  </a:txBody>
                  <a:tcPr marL="68580" marR="68580" marT="0" marB="0"/>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tc>
                <a:extLst>
                  <a:ext uri="{0D108BD9-81ED-4DB2-BD59-A6C34878D82A}">
                    <a16:rowId xmlns:a16="http://schemas.microsoft.com/office/drawing/2014/main" xmlns="" val="10008"/>
                  </a:ext>
                </a:extLst>
              </a:tr>
              <a:tr h="282493">
                <a:tc>
                  <a:txBody>
                    <a:bodyPr/>
                    <a:lstStyle/>
                    <a:p>
                      <a:pPr algn="l" fontAlgn="b"/>
                      <a:r>
                        <a:rPr lang="en-ZA" sz="1400" b="1" u="none" strike="noStrike" dirty="0">
                          <a:effectLst/>
                        </a:rPr>
                        <a:t>WC</a:t>
                      </a:r>
                      <a:endParaRPr lang="en-ZA" sz="1400" b="1" i="0" u="none" strike="noStrike" dirty="0">
                        <a:solidFill>
                          <a:srgbClr val="000000"/>
                        </a:solidFill>
                        <a:effectLst/>
                        <a:latin typeface="Calibri"/>
                      </a:endParaRPr>
                    </a:p>
                  </a:txBody>
                  <a:tcPr marL="9525" marR="9525" marT="9525" marB="0" anchor="b"/>
                </a:tc>
                <a:tc>
                  <a:txBody>
                    <a:bodyPr/>
                    <a:lstStyle/>
                    <a:p>
                      <a:pPr algn="ctr">
                        <a:lnSpc>
                          <a:spcPct val="115000"/>
                        </a:lnSpc>
                        <a:spcAft>
                          <a:spcPts val="0"/>
                        </a:spcAft>
                      </a:pPr>
                      <a:r>
                        <a:rPr lang="en-ZA" sz="1400">
                          <a:effectLst/>
                          <a:latin typeface="Arial" panose="020B0604020202020204" pitchFamily="34" charset="0"/>
                          <a:ea typeface="Calibri"/>
                          <a:cs typeface="Arial" panose="020B0604020202020204" pitchFamily="34" charset="0"/>
                        </a:rPr>
                        <a:t>27</a:t>
                      </a:r>
                    </a:p>
                  </a:txBody>
                  <a:tcPr marL="68580" marR="68580" marT="0" marB="0"/>
                </a:tc>
                <a:tc>
                  <a:txBody>
                    <a:bodyPr/>
                    <a:lstStyle/>
                    <a:p>
                      <a:pPr algn="ctr" fontAlgn="b"/>
                      <a:r>
                        <a:rPr lang="en-ZA" sz="14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b"/>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b"/>
                </a:tc>
                <a:extLst>
                  <a:ext uri="{0D108BD9-81ED-4DB2-BD59-A6C34878D82A}">
                    <a16:rowId xmlns:a16="http://schemas.microsoft.com/office/drawing/2014/main" xmlns="" val="10009"/>
                  </a:ext>
                </a:extLst>
              </a:tr>
              <a:tr h="282493">
                <a:tc>
                  <a:txBody>
                    <a:bodyPr/>
                    <a:lstStyle/>
                    <a:p>
                      <a:pPr algn="l" fontAlgn="b"/>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b">
                    <a:solidFill>
                      <a:schemeClr val="bg1">
                        <a:lumMod val="75000"/>
                      </a:schemeClr>
                    </a:solidFill>
                  </a:tcPr>
                </a:tc>
                <a:tc>
                  <a:txBody>
                    <a:bodyPr/>
                    <a:lstStyle/>
                    <a:p>
                      <a:pPr algn="ctr">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346</a:t>
                      </a:r>
                      <a:endParaRPr lang="en-ZA" sz="1400" b="1" dirty="0">
                        <a:effectLst/>
                        <a:latin typeface="Arial" panose="020B0604020202020204" pitchFamily="34" charset="0"/>
                        <a:ea typeface="Calibri"/>
                        <a:cs typeface="Arial" panose="020B0604020202020204" pitchFamily="34" charset="0"/>
                      </a:endParaRPr>
                    </a:p>
                  </a:txBody>
                  <a:tcPr marL="68580" marR="68580" marT="0" marB="0">
                    <a:solidFill>
                      <a:schemeClr val="bg1">
                        <a:lumMod val="75000"/>
                      </a:schemeClr>
                    </a:solidFill>
                  </a:tcPr>
                </a:tc>
                <a:tc>
                  <a:txBody>
                    <a:bodyPr/>
                    <a:lstStyle/>
                    <a:p>
                      <a:pPr algn="ctr" fontAlgn="b"/>
                      <a:r>
                        <a:rPr lang="en-ZA" sz="1400" b="1" i="0" u="none" strike="noStrike" dirty="0" smtClean="0">
                          <a:solidFill>
                            <a:srgbClr val="000000"/>
                          </a:solidFill>
                          <a:effectLst/>
                          <a:latin typeface="Arial" panose="020B0604020202020204" pitchFamily="34" charset="0"/>
                          <a:cs typeface="Arial" panose="020B0604020202020204" pitchFamily="34" charset="0"/>
                        </a:rPr>
                        <a:t>381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400" b="0" i="0" u="none" strike="noStrike" dirty="0" smtClean="0">
                          <a:solidFill>
                            <a:srgbClr val="000000"/>
                          </a:solidFill>
                          <a:effectLst/>
                          <a:latin typeface="Arial" panose="020B0604020202020204" pitchFamily="34" charset="0"/>
                          <a:cs typeface="Arial" panose="020B0604020202020204" pitchFamily="34" charset="0"/>
                        </a:rPr>
                        <a:t>35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Arial" panose="020B0604020202020204" pitchFamily="34" charset="0"/>
                          <a:cs typeface="Arial" panose="020B0604020202020204" pitchFamily="34" charset="0"/>
                        </a:rPr>
                        <a:t>194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400" b="1" i="0" u="none" strike="noStrike" dirty="0" smtClean="0">
                          <a:solidFill>
                            <a:srgbClr val="000000"/>
                          </a:solidFill>
                          <a:effectLst/>
                          <a:latin typeface="Arial" panose="020B0604020202020204" pitchFamily="34" charset="0"/>
                          <a:cs typeface="Arial" panose="020B0604020202020204" pitchFamily="34" charset="0"/>
                        </a:rPr>
                        <a:t>187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50</a:t>
            </a:fld>
            <a:endParaRPr lang="en-US" altLang="en-US" sz="1200" dirty="0" smtClean="0">
              <a:solidFill>
                <a:srgbClr val="898989"/>
              </a:solidFill>
            </a:endParaRPr>
          </a:p>
        </p:txBody>
      </p:sp>
    </p:spTree>
    <p:extLst>
      <p:ext uri="{BB962C8B-B14F-4D97-AF65-F5344CB8AC3E}">
        <p14:creationId xmlns:p14="http://schemas.microsoft.com/office/powerpoint/2010/main" xmlns="" val="20578365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AREAS OF NON-COMPLIANCE</a:t>
            </a:r>
            <a:endParaRPr lang="en-ZA" sz="3200" b="1" dirty="0"/>
          </a:p>
        </p:txBody>
      </p:sp>
      <p:sp>
        <p:nvSpPr>
          <p:cNvPr id="3" name="Content Placeholder 2"/>
          <p:cNvSpPr>
            <a:spLocks noGrp="1"/>
          </p:cNvSpPr>
          <p:nvPr>
            <p:ph idx="1"/>
          </p:nvPr>
        </p:nvSpPr>
        <p:spPr>
          <a:xfrm>
            <a:off x="457200" y="1600200"/>
            <a:ext cx="8229600" cy="4997152"/>
          </a:xfrm>
        </p:spPr>
        <p:txBody>
          <a:bodyPr/>
          <a:lstStyle/>
          <a:p>
            <a:pPr marL="0" indent="0">
              <a:buNone/>
            </a:pPr>
            <a:r>
              <a:rPr lang="en-ZA" sz="2000" b="1" i="1" dirty="0" smtClean="0">
                <a:latin typeface="Arial" panose="020B0604020202020204" pitchFamily="34" charset="0"/>
                <a:cs typeface="Arial" panose="020B0604020202020204" pitchFamily="34" charset="0"/>
              </a:rPr>
              <a:t>The areas of non compliance are as follows:</a:t>
            </a:r>
          </a:p>
          <a:p>
            <a:pPr marL="0" indent="0">
              <a:buNone/>
            </a:pPr>
            <a:endParaRPr lang="en-ZA"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Declarations in terms of section 56 of the UIA;</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Failure to register with the Fund; and</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Non payment of contributions</a:t>
            </a:r>
          </a:p>
          <a:p>
            <a:pPr marL="0" indent="0">
              <a:buNone/>
            </a:pPr>
            <a:endParaRPr lang="en-ZA" sz="2000" dirty="0" smtClean="0">
              <a:latin typeface="Arial" panose="020B0604020202020204" pitchFamily="34" charset="0"/>
              <a:cs typeface="Arial" panose="020B0604020202020204" pitchFamily="34" charset="0"/>
            </a:endParaRPr>
          </a:p>
          <a:p>
            <a:pPr marL="0" indent="0">
              <a:buNone/>
            </a:pPr>
            <a:r>
              <a:rPr lang="en-ZA" sz="2000" b="1" i="1" dirty="0" smtClean="0">
                <a:latin typeface="Arial" panose="020B0604020202020204" pitchFamily="34" charset="0"/>
                <a:cs typeface="Arial" panose="020B0604020202020204" pitchFamily="34" charset="0"/>
              </a:rPr>
              <a:t>The following sectors are the most non complying sectors in the Country:</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Private Security;</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Domestic;</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Construction;</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Wholesale &amp; Retail; and</a:t>
            </a:r>
          </a:p>
          <a:p>
            <a:pPr>
              <a:buFont typeface="Wingdings" panose="05000000000000000000" pitchFamily="2" charset="2"/>
              <a:buChar char="§"/>
            </a:pPr>
            <a:r>
              <a:rPr lang="en-ZA" sz="2000" dirty="0" smtClean="0">
                <a:latin typeface="Arial" panose="020B0604020202020204" pitchFamily="34" charset="0"/>
                <a:cs typeface="Arial" panose="020B0604020202020204" pitchFamily="34" charset="0"/>
              </a:rPr>
              <a:t>Manufacturing</a:t>
            </a:r>
          </a:p>
          <a:p>
            <a:pPr>
              <a:buFont typeface="Wingdings" panose="05000000000000000000" pitchFamily="2" charset="2"/>
              <a:buChar char="§"/>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32240" y="6381328"/>
            <a:ext cx="2133600" cy="365125"/>
          </a:xfrm>
        </p:spPr>
        <p:txBody>
          <a:bodyPr/>
          <a:lstStyle/>
          <a:p>
            <a:pPr>
              <a:defRPr/>
            </a:pPr>
            <a:fld id="{416AF1B2-E7A4-446A-84DC-90AA83BA6A19}" type="slidenum">
              <a:rPr lang="en-US" smtClean="0"/>
              <a:pPr>
                <a:defRPr/>
              </a:pPr>
              <a:t>51</a:t>
            </a:fld>
            <a:endParaRPr lang="en-US" dirty="0"/>
          </a:p>
        </p:txBody>
      </p:sp>
    </p:spTree>
    <p:extLst>
      <p:ext uri="{BB962C8B-B14F-4D97-AF65-F5344CB8AC3E}">
        <p14:creationId xmlns:p14="http://schemas.microsoft.com/office/powerpoint/2010/main" xmlns="" val="1232559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r>
              <a:rPr lang="en-ZA" sz="3200" b="1" dirty="0" smtClean="0"/>
              <a:t>INTERVENTIONS</a:t>
            </a:r>
            <a:endParaRPr lang="en-ZA" sz="3200" b="1" dirty="0"/>
          </a:p>
        </p:txBody>
      </p:sp>
      <p:sp>
        <p:nvSpPr>
          <p:cNvPr id="3" name="Content Placeholder 2"/>
          <p:cNvSpPr>
            <a:spLocks noGrp="1"/>
          </p:cNvSpPr>
          <p:nvPr>
            <p:ph idx="1"/>
          </p:nvPr>
        </p:nvSpPr>
        <p:spPr>
          <a:xfrm>
            <a:off x="457200" y="1600200"/>
            <a:ext cx="8229600" cy="5069160"/>
          </a:xfrm>
        </p:spPr>
        <p:txBody>
          <a:bodyPr/>
          <a:lstStyle/>
          <a:p>
            <a:pPr marL="0" lvl="0" indent="0" algn="just">
              <a:buNone/>
            </a:pPr>
            <a:r>
              <a:rPr lang="en-ZA" sz="2400" dirty="0" smtClean="0">
                <a:solidFill>
                  <a:prstClr val="black"/>
                </a:solidFill>
                <a:latin typeface="Arial" panose="020B0604020202020204" pitchFamily="34" charset="0"/>
                <a:cs typeface="Arial" panose="020B0604020202020204" pitchFamily="34" charset="0"/>
              </a:rPr>
              <a:t>A series of Advocacy campaigns need to be launched to sensitise non compliant employers about the legislation and the consequences on non-compliance as per section 56(3).</a:t>
            </a:r>
            <a:endParaRPr lang="en-ZA" sz="2400" dirty="0">
              <a:solidFill>
                <a:prstClr val="black"/>
              </a:solidFill>
              <a:latin typeface="Arial" panose="020B0604020202020204" pitchFamily="34" charset="0"/>
              <a:cs typeface="Arial" panose="020B0604020202020204" pitchFamily="34" charset="0"/>
            </a:endParaRPr>
          </a:p>
          <a:p>
            <a:pPr marL="0" lvl="0" indent="0" algn="just">
              <a:buNone/>
            </a:pPr>
            <a:endParaRPr lang="en-ZA" sz="2400" dirty="0" smtClean="0">
              <a:solidFill>
                <a:prstClr val="black"/>
              </a:solidFill>
            </a:endParaRPr>
          </a:p>
        </p:txBody>
      </p:sp>
      <p:sp>
        <p:nvSpPr>
          <p:cNvPr id="4" name="Slide Number Placeholder 3"/>
          <p:cNvSpPr>
            <a:spLocks noGrp="1"/>
          </p:cNvSpPr>
          <p:nvPr>
            <p:ph type="sldNum" sz="quarter" idx="12"/>
          </p:nvPr>
        </p:nvSpPr>
        <p:spPr>
          <a:xfrm>
            <a:off x="6804248" y="6381328"/>
            <a:ext cx="2133600" cy="365125"/>
          </a:xfrm>
        </p:spPr>
        <p:txBody>
          <a:bodyPr/>
          <a:lstStyle/>
          <a:p>
            <a:pPr>
              <a:defRPr/>
            </a:pPr>
            <a:fld id="{416AF1B2-E7A4-446A-84DC-90AA83BA6A19}" type="slidenum">
              <a:rPr lang="en-US" smtClean="0"/>
              <a:pPr>
                <a:defRPr/>
              </a:pPr>
              <a:t>52</a:t>
            </a:fld>
            <a:endParaRPr lang="en-US" dirty="0"/>
          </a:p>
        </p:txBody>
      </p:sp>
    </p:spTree>
    <p:extLst>
      <p:ext uri="{BB962C8B-B14F-4D97-AF65-F5344CB8AC3E}">
        <p14:creationId xmlns:p14="http://schemas.microsoft.com/office/powerpoint/2010/main" xmlns="" val="3202824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MONETARY VALUE</a:t>
            </a:r>
            <a:endParaRPr lang="en-ZA" sz="3200" b="1" dirty="0"/>
          </a:p>
        </p:txBody>
      </p:sp>
      <p:sp>
        <p:nvSpPr>
          <p:cNvPr id="3" name="Content Placeholder 2"/>
          <p:cNvSpPr>
            <a:spLocks noGrp="1"/>
          </p:cNvSpPr>
          <p:nvPr>
            <p:ph idx="1"/>
          </p:nvPr>
        </p:nvSpPr>
        <p:spPr>
          <a:xfrm>
            <a:off x="323528" y="1484784"/>
            <a:ext cx="8496944" cy="4525963"/>
          </a:xfrm>
        </p:spPr>
        <p:txBody>
          <a:bodyPr/>
          <a:lstStyle/>
          <a:p>
            <a:pPr marL="0" indent="0" algn="ctr">
              <a:buNone/>
            </a:pPr>
            <a:r>
              <a:rPr lang="en-ZA" sz="1600" dirty="0" smtClean="0">
                <a:latin typeface="Arial" panose="020B0604020202020204" pitchFamily="34" charset="0"/>
                <a:cs typeface="Arial" panose="020B0604020202020204" pitchFamily="34" charset="0"/>
              </a:rPr>
              <a:t>The EAS managed to recover monies through penalties imposed to non compliant employers:</a:t>
            </a:r>
          </a:p>
          <a:p>
            <a:pPr marL="0" indent="0" algn="ctr">
              <a:buNone/>
            </a:pPr>
            <a:endParaRPr lang="en-ZA" sz="1800" dirty="0">
              <a:latin typeface="Arial" panose="020B0604020202020204" pitchFamily="34" charset="0"/>
              <a:cs typeface="Arial" panose="020B0604020202020204" pitchFamily="34" charset="0"/>
            </a:endParaRPr>
          </a:p>
          <a:p>
            <a:pPr marL="0" indent="0" algn="ctr">
              <a:buNone/>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53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496931428"/>
              </p:ext>
            </p:extLst>
          </p:nvPr>
        </p:nvGraphicFramePr>
        <p:xfrm>
          <a:off x="323528" y="2204862"/>
          <a:ext cx="8424936" cy="4392487"/>
        </p:xfrm>
        <a:graphic>
          <a:graphicData uri="http://schemas.openxmlformats.org/drawingml/2006/table">
            <a:tbl>
              <a:tblPr firstRow="1" bandRow="1">
                <a:tableStyleId>{E8B1032C-EA38-4F05-BA0D-38AFFFC7BED3}</a:tableStyleId>
              </a:tblPr>
              <a:tblGrid>
                <a:gridCol w="3400892">
                  <a:extLst>
                    <a:ext uri="{9D8B030D-6E8A-4147-A177-3AD203B41FA5}">
                      <a16:colId xmlns:a16="http://schemas.microsoft.com/office/drawing/2014/main" xmlns="" val="20000"/>
                    </a:ext>
                  </a:extLst>
                </a:gridCol>
                <a:gridCol w="5024044">
                  <a:extLst>
                    <a:ext uri="{9D8B030D-6E8A-4147-A177-3AD203B41FA5}">
                      <a16:colId xmlns:a16="http://schemas.microsoft.com/office/drawing/2014/main" xmlns="" val="20001"/>
                    </a:ext>
                  </a:extLst>
                </a:gridCol>
              </a:tblGrid>
              <a:tr h="399317">
                <a:tc>
                  <a:txBody>
                    <a:bodyPr/>
                    <a:lstStyle/>
                    <a:p>
                      <a:r>
                        <a:rPr lang="en-ZA" dirty="0" smtClean="0"/>
                        <a:t>PPROVINCE</a:t>
                      </a:r>
                      <a:endParaRPr lang="en-ZA" dirty="0"/>
                    </a:p>
                  </a:txBody>
                  <a:tcPr>
                    <a:solidFill>
                      <a:schemeClr val="bg1">
                        <a:lumMod val="75000"/>
                      </a:schemeClr>
                    </a:solidFill>
                  </a:tcPr>
                </a:tc>
                <a:tc>
                  <a:txBody>
                    <a:bodyPr/>
                    <a:lstStyle/>
                    <a:p>
                      <a:pPr algn="ctr"/>
                      <a:r>
                        <a:rPr lang="en-ZA" dirty="0" smtClean="0"/>
                        <a:t>MONETARY VALUE</a:t>
                      </a:r>
                      <a:endParaRPr lang="en-ZA" dirty="0"/>
                    </a:p>
                  </a:txBody>
                  <a:tcPr>
                    <a:solidFill>
                      <a:schemeClr val="bg1">
                        <a:lumMod val="75000"/>
                      </a:schemeClr>
                    </a:solidFill>
                  </a:tcPr>
                </a:tc>
                <a:extLst>
                  <a:ext uri="{0D108BD9-81ED-4DB2-BD59-A6C34878D82A}">
                    <a16:rowId xmlns:a16="http://schemas.microsoft.com/office/drawing/2014/main" xmlns="" val="10000"/>
                  </a:ext>
                </a:extLst>
              </a:tr>
              <a:tr h="399317">
                <a:tc>
                  <a:txBody>
                    <a:bodyPr/>
                    <a:lstStyle/>
                    <a:p>
                      <a:r>
                        <a:rPr lang="en-ZA" sz="1600" b="1" dirty="0" smtClean="0">
                          <a:latin typeface="Arial" panose="020B0604020202020204" pitchFamily="34" charset="0"/>
                          <a:cs typeface="Arial" panose="020B0604020202020204" pitchFamily="34" charset="0"/>
                        </a:rPr>
                        <a:t>EC</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99317">
                <a:tc>
                  <a:txBody>
                    <a:bodyPr/>
                    <a:lstStyle/>
                    <a:p>
                      <a:r>
                        <a:rPr lang="en-ZA" sz="1600" b="1" dirty="0" smtClean="0">
                          <a:latin typeface="Arial" panose="020B0604020202020204" pitchFamily="34" charset="0"/>
                          <a:cs typeface="Arial" panose="020B0604020202020204" pitchFamily="34" charset="0"/>
                        </a:rPr>
                        <a:t>FS</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99317">
                <a:tc>
                  <a:txBody>
                    <a:bodyPr/>
                    <a:lstStyle/>
                    <a:p>
                      <a:r>
                        <a:rPr lang="en-ZA" sz="1600" b="1" dirty="0" smtClean="0">
                          <a:latin typeface="Arial" panose="020B0604020202020204" pitchFamily="34" charset="0"/>
                          <a:cs typeface="Arial" panose="020B0604020202020204" pitchFamily="34" charset="0"/>
                        </a:rPr>
                        <a:t>GP</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99317">
                <a:tc>
                  <a:txBody>
                    <a:bodyPr/>
                    <a:lstStyle/>
                    <a:p>
                      <a:r>
                        <a:rPr lang="en-ZA" sz="1600" b="1" dirty="0" smtClean="0">
                          <a:latin typeface="Arial" panose="020B0604020202020204" pitchFamily="34" charset="0"/>
                          <a:cs typeface="Arial" panose="020B0604020202020204" pitchFamily="34" charset="0"/>
                        </a:rPr>
                        <a:t>KZN</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99317">
                <a:tc>
                  <a:txBody>
                    <a:bodyPr/>
                    <a:lstStyle/>
                    <a:p>
                      <a:r>
                        <a:rPr lang="en-ZA" sz="1600" b="1" dirty="0" smtClean="0">
                          <a:latin typeface="Arial" panose="020B0604020202020204" pitchFamily="34" charset="0"/>
                          <a:cs typeface="Arial" panose="020B0604020202020204" pitchFamily="34" charset="0"/>
                        </a:rPr>
                        <a:t>LP</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R5 183.55</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99317">
                <a:tc>
                  <a:txBody>
                    <a:bodyPr/>
                    <a:lstStyle/>
                    <a:p>
                      <a:r>
                        <a:rPr lang="en-ZA" sz="1600" b="1" dirty="0" smtClean="0">
                          <a:latin typeface="Arial" panose="020B0604020202020204" pitchFamily="34" charset="0"/>
                          <a:cs typeface="Arial" panose="020B0604020202020204" pitchFamily="34" charset="0"/>
                        </a:rPr>
                        <a:t>MP</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399317">
                <a:tc>
                  <a:txBody>
                    <a:bodyPr/>
                    <a:lstStyle/>
                    <a:p>
                      <a:r>
                        <a:rPr lang="en-ZA" sz="1600" b="1" dirty="0" smtClean="0">
                          <a:latin typeface="Arial" panose="020B0604020202020204" pitchFamily="34" charset="0"/>
                          <a:cs typeface="Arial" panose="020B0604020202020204" pitchFamily="34" charset="0"/>
                        </a:rPr>
                        <a:t>NC</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399317">
                <a:tc>
                  <a:txBody>
                    <a:bodyPr/>
                    <a:lstStyle/>
                    <a:p>
                      <a:r>
                        <a:rPr lang="en-ZA" sz="1600" b="1" dirty="0" smtClean="0">
                          <a:latin typeface="Arial" panose="020B0604020202020204" pitchFamily="34" charset="0"/>
                          <a:cs typeface="Arial" panose="020B0604020202020204" pitchFamily="34" charset="0"/>
                        </a:rPr>
                        <a:t>NW</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399317">
                <a:tc>
                  <a:txBody>
                    <a:bodyPr/>
                    <a:lstStyle/>
                    <a:p>
                      <a:r>
                        <a:rPr lang="en-ZA" sz="1600" b="1" dirty="0" smtClean="0">
                          <a:latin typeface="Arial" panose="020B0604020202020204" pitchFamily="34" charset="0"/>
                          <a:cs typeface="Arial" panose="020B0604020202020204" pitchFamily="34" charset="0"/>
                        </a:rPr>
                        <a:t>WC</a:t>
                      </a:r>
                      <a:endParaRPr lang="en-ZA" sz="1600" b="1" dirty="0">
                        <a:latin typeface="Arial" panose="020B0604020202020204" pitchFamily="34" charset="0"/>
                        <a:cs typeface="Arial" panose="020B0604020202020204" pitchFamily="34" charset="0"/>
                      </a:endParaRPr>
                    </a:p>
                  </a:txBody>
                  <a:tcPr/>
                </a:tc>
                <a:tc>
                  <a:txBody>
                    <a:bodyPr/>
                    <a:lstStyle/>
                    <a:p>
                      <a:pPr algn="ctr"/>
                      <a:r>
                        <a:rPr lang="en-ZA" sz="1600" dirty="0" smtClean="0">
                          <a:latin typeface="Arial" panose="020B0604020202020204" pitchFamily="34" charset="0"/>
                          <a:cs typeface="Arial" panose="020B0604020202020204" pitchFamily="34" charset="0"/>
                        </a:rPr>
                        <a:t>R0</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399317">
                <a:tc>
                  <a:txBody>
                    <a:bodyPr/>
                    <a:lstStyle/>
                    <a:p>
                      <a:r>
                        <a:rPr lang="en-ZA" sz="1600" b="1" dirty="0" smtClean="0">
                          <a:latin typeface="Arial" panose="020B0604020202020204" pitchFamily="34" charset="0"/>
                          <a:cs typeface="Arial" panose="020B0604020202020204" pitchFamily="34" charset="0"/>
                        </a:rPr>
                        <a:t>TOTAL</a:t>
                      </a:r>
                      <a:endParaRPr lang="en-ZA" sz="1600" b="1"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ZA" sz="1600" b="1" dirty="0" smtClean="0">
                          <a:latin typeface="Arial" panose="020B0604020202020204" pitchFamily="34" charset="0"/>
                          <a:cs typeface="Arial" panose="020B0604020202020204" pitchFamily="34" charset="0"/>
                        </a:rPr>
                        <a:t>R5 183.55</a:t>
                      </a:r>
                      <a:endParaRPr lang="en-ZA" sz="1600" b="1"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7" name="Slide Number Placeholder 1"/>
          <p:cNvSpPr txBox="1">
            <a:spLocks/>
          </p:cNvSpPr>
          <p:nvPr/>
        </p:nvSpPr>
        <p:spPr bwMode="auto">
          <a:xfrm>
            <a:off x="6876256" y="6480175"/>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53</a:t>
            </a:fld>
            <a:endParaRPr lang="en-US" altLang="en-US" sz="1200" dirty="0" smtClean="0">
              <a:solidFill>
                <a:srgbClr val="898989"/>
              </a:solidFill>
            </a:endParaRPr>
          </a:p>
        </p:txBody>
      </p:sp>
    </p:spTree>
    <p:extLst>
      <p:ext uri="{BB962C8B-B14F-4D97-AF65-F5344CB8AC3E}">
        <p14:creationId xmlns:p14="http://schemas.microsoft.com/office/powerpoint/2010/main" xmlns="" val="1709898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PROSECUTIONS</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39723121"/>
              </p:ext>
            </p:extLst>
          </p:nvPr>
        </p:nvGraphicFramePr>
        <p:xfrm>
          <a:off x="611560" y="1628798"/>
          <a:ext cx="7920882" cy="4824542"/>
        </p:xfrm>
        <a:graphic>
          <a:graphicData uri="http://schemas.openxmlformats.org/drawingml/2006/table">
            <a:tbl>
              <a:tblPr firstRow="1" bandRow="1">
                <a:tableStyleId>{E8B1032C-EA38-4F05-BA0D-38AFFFC7BED3}</a:tableStyleId>
              </a:tblPr>
              <a:tblGrid>
                <a:gridCol w="1320147">
                  <a:extLst>
                    <a:ext uri="{9D8B030D-6E8A-4147-A177-3AD203B41FA5}">
                      <a16:colId xmlns:a16="http://schemas.microsoft.com/office/drawing/2014/main" xmlns="" val="20000"/>
                    </a:ext>
                  </a:extLst>
                </a:gridCol>
                <a:gridCol w="1320147">
                  <a:extLst>
                    <a:ext uri="{9D8B030D-6E8A-4147-A177-3AD203B41FA5}">
                      <a16:colId xmlns:a16="http://schemas.microsoft.com/office/drawing/2014/main" xmlns="" val="20001"/>
                    </a:ext>
                  </a:extLst>
                </a:gridCol>
                <a:gridCol w="1320147">
                  <a:extLst>
                    <a:ext uri="{9D8B030D-6E8A-4147-A177-3AD203B41FA5}">
                      <a16:colId xmlns:a16="http://schemas.microsoft.com/office/drawing/2014/main" xmlns="" val="20002"/>
                    </a:ext>
                  </a:extLst>
                </a:gridCol>
                <a:gridCol w="1320147">
                  <a:extLst>
                    <a:ext uri="{9D8B030D-6E8A-4147-A177-3AD203B41FA5}">
                      <a16:colId xmlns:a16="http://schemas.microsoft.com/office/drawing/2014/main" xmlns="" val="20003"/>
                    </a:ext>
                  </a:extLst>
                </a:gridCol>
                <a:gridCol w="1320147">
                  <a:extLst>
                    <a:ext uri="{9D8B030D-6E8A-4147-A177-3AD203B41FA5}">
                      <a16:colId xmlns:a16="http://schemas.microsoft.com/office/drawing/2014/main" xmlns="" val="20004"/>
                    </a:ext>
                  </a:extLst>
                </a:gridCol>
                <a:gridCol w="1320147">
                  <a:extLst>
                    <a:ext uri="{9D8B030D-6E8A-4147-A177-3AD203B41FA5}">
                      <a16:colId xmlns:a16="http://schemas.microsoft.com/office/drawing/2014/main" xmlns="" val="20005"/>
                    </a:ext>
                  </a:extLst>
                </a:gridCol>
              </a:tblGrid>
              <a:tr h="787639">
                <a:tc>
                  <a:txBody>
                    <a:bodyPr/>
                    <a:lstStyle/>
                    <a:p>
                      <a:pPr algn="ctr"/>
                      <a:r>
                        <a:rPr lang="en-ZA" sz="1400" b="1" dirty="0" smtClean="0">
                          <a:latin typeface="Arial" panose="020B0604020202020204" pitchFamily="34" charset="0"/>
                          <a:cs typeface="Arial" panose="020B0604020202020204" pitchFamily="34" charset="0"/>
                        </a:rPr>
                        <a:t>PROVINCE</a:t>
                      </a:r>
                      <a:endParaRPr lang="en-ZA" sz="1400" b="1"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ZA" sz="1400" b="1" dirty="0" smtClean="0">
                          <a:latin typeface="Arial" panose="020B0604020202020204" pitchFamily="34" charset="0"/>
                          <a:cs typeface="Arial" panose="020B0604020202020204" pitchFamily="34" charset="0"/>
                        </a:rPr>
                        <a:t>DG</a:t>
                      </a:r>
                      <a:r>
                        <a:rPr lang="en-ZA" sz="1400" b="1" baseline="0" dirty="0" smtClean="0">
                          <a:latin typeface="Arial" panose="020B0604020202020204" pitchFamily="34" charset="0"/>
                          <a:cs typeface="Arial" panose="020B0604020202020204" pitchFamily="34" charset="0"/>
                        </a:rPr>
                        <a:t> REVIEWS</a:t>
                      </a:r>
                      <a:endParaRPr lang="en-ZA" sz="1400" b="1"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ZA" sz="1400" b="1" dirty="0" smtClean="0">
                          <a:latin typeface="Arial" panose="020B0604020202020204" pitchFamily="34" charset="0"/>
                          <a:cs typeface="Arial" panose="020B0604020202020204" pitchFamily="34" charset="0"/>
                        </a:rPr>
                        <a:t>EE PROC</a:t>
                      </a:r>
                      <a:endParaRPr lang="en-ZA" sz="1400" b="1"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ZA" sz="1400" b="1" dirty="0" smtClean="0">
                          <a:latin typeface="Arial" panose="020B0604020202020204" pitchFamily="34" charset="0"/>
                          <a:cs typeface="Arial" panose="020B0604020202020204" pitchFamily="34" charset="0"/>
                        </a:rPr>
                        <a:t>BCEA</a:t>
                      </a:r>
                      <a:endParaRPr lang="en-ZA" sz="1400" b="1"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ZA" sz="1400" b="1" dirty="0" smtClean="0">
                          <a:latin typeface="Arial" panose="020B0604020202020204" pitchFamily="34" charset="0"/>
                          <a:cs typeface="Arial" panose="020B0604020202020204" pitchFamily="34" charset="0"/>
                        </a:rPr>
                        <a:t>OHS</a:t>
                      </a:r>
                      <a:endParaRPr lang="en-ZA" sz="1400" b="1"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ZA" sz="1400" b="1" dirty="0" smtClean="0">
                          <a:latin typeface="Arial" panose="020B0604020202020204" pitchFamily="34" charset="0"/>
                          <a:cs typeface="Arial" panose="020B0604020202020204" pitchFamily="34" charset="0"/>
                        </a:rPr>
                        <a:t>EAS</a:t>
                      </a:r>
                      <a:endParaRPr lang="en-ZA" sz="1400" b="1" dirty="0">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xmlns="" val="10000"/>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103</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extLst>
                  <a:ext uri="{0D108BD9-81ED-4DB2-BD59-A6C34878D82A}">
                    <a16:rowId xmlns:a16="http://schemas.microsoft.com/office/drawing/2014/main" xmlns="" val="10001"/>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17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3</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183</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extLst>
                  <a:ext uri="{0D108BD9-81ED-4DB2-BD59-A6C34878D82A}">
                    <a16:rowId xmlns:a16="http://schemas.microsoft.com/office/drawing/2014/main" xmlns="" val="10004"/>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LP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133</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tc>
                <a:extLst>
                  <a:ext uri="{0D108BD9-81ED-4DB2-BD59-A6C34878D82A}">
                    <a16:rowId xmlns:a16="http://schemas.microsoft.com/office/drawing/2014/main" xmlns="" val="10005"/>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74</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b"/>
                </a:tc>
                <a:extLst>
                  <a:ext uri="{0D108BD9-81ED-4DB2-BD59-A6C34878D82A}">
                    <a16:rowId xmlns:a16="http://schemas.microsoft.com/office/drawing/2014/main" xmlns="" val="10006"/>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extLst>
                  <a:ext uri="{0D108BD9-81ED-4DB2-BD59-A6C34878D82A}">
                    <a16:rowId xmlns:a16="http://schemas.microsoft.com/office/drawing/2014/main" xmlns="" val="10007"/>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extLst>
                  <a:ext uri="{0D108BD9-81ED-4DB2-BD59-A6C34878D82A}">
                    <a16:rowId xmlns:a16="http://schemas.microsoft.com/office/drawing/2014/main" xmlns="" val="10008"/>
                  </a:ext>
                </a:extLst>
              </a:tr>
              <a:tr h="403166">
                <a:tc>
                  <a:txBody>
                    <a:bodyPr/>
                    <a:lstStyle/>
                    <a:p>
                      <a:pPr algn="l" fontAlgn="b"/>
                      <a:r>
                        <a:rPr lang="en-ZA" sz="1400" b="1" u="none" strike="noStrike" dirty="0">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smtClean="0">
                          <a:solidFill>
                            <a:srgbClr val="000000"/>
                          </a:solidFill>
                          <a:effectLst/>
                          <a:latin typeface="Arial" panose="020B0604020202020204" pitchFamily="34" charset="0"/>
                          <a:cs typeface="Arial" panose="020B0604020202020204" pitchFamily="34" charset="0"/>
                        </a:rPr>
                        <a:t>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b"/>
                </a:tc>
                <a:tc>
                  <a:txBody>
                    <a:bodyPr/>
                    <a:lstStyle/>
                    <a:p>
                      <a:pPr algn="ctr" fontAlgn="b"/>
                      <a:r>
                        <a:rPr lang="en-ZA" sz="1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tc>
                <a:tc>
                  <a:txBody>
                    <a:bodyPr/>
                    <a:lstStyle/>
                    <a:p>
                      <a:pPr algn="ctr" fontAlgn="b"/>
                      <a:r>
                        <a:rPr lang="en-ZA" sz="1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tc>
                <a:extLst>
                  <a:ext uri="{0D108BD9-81ED-4DB2-BD59-A6C34878D82A}">
                    <a16:rowId xmlns:a16="http://schemas.microsoft.com/office/drawing/2014/main" xmlns="" val="10009"/>
                  </a:ext>
                </a:extLst>
              </a:tr>
              <a:tr h="408409">
                <a:tc>
                  <a:txBody>
                    <a:bodyPr/>
                    <a:lstStyle/>
                    <a:p>
                      <a:pPr algn="l" fontAlgn="b"/>
                      <a:r>
                        <a:rPr lang="en-ZA" sz="1400" b="1" u="none" strike="noStrike" dirty="0" smtClean="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1</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17</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 </a:t>
                      </a:r>
                      <a:r>
                        <a:rPr lang="en-ZA" sz="1800" b="1" i="0" u="none" strike="noStrike" dirty="0" smtClean="0">
                          <a:solidFill>
                            <a:srgbClr val="000000"/>
                          </a:solidFill>
                          <a:effectLst/>
                          <a:latin typeface="Arial" panose="020B0604020202020204" pitchFamily="34" charset="0"/>
                          <a:cs typeface="Arial" panose="020B0604020202020204" pitchFamily="34" charset="0"/>
                        </a:rPr>
                        <a:t>586</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11</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88</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75000"/>
                      </a:schemeClr>
                    </a:solidFill>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a:xfrm>
            <a:off x="6804248" y="6381328"/>
            <a:ext cx="2133600" cy="365125"/>
          </a:xfrm>
        </p:spPr>
        <p:txBody>
          <a:bodyPr/>
          <a:lstStyle/>
          <a:p>
            <a:pPr>
              <a:defRPr/>
            </a:pPr>
            <a:fld id="{416AF1B2-E7A4-446A-84DC-90AA83BA6A19}" type="slidenum">
              <a:rPr lang="en-US" smtClean="0"/>
              <a:pPr>
                <a:defRPr/>
              </a:pPr>
              <a:t>54</a:t>
            </a:fld>
            <a:endParaRPr lang="en-US" dirty="0"/>
          </a:p>
        </p:txBody>
      </p:sp>
    </p:spTree>
    <p:extLst>
      <p:ext uri="{BB962C8B-B14F-4D97-AF65-F5344CB8AC3E}">
        <p14:creationId xmlns:p14="http://schemas.microsoft.com/office/powerpoint/2010/main" xmlns="" val="2249963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60648"/>
            <a:ext cx="7772400" cy="1080120"/>
          </a:xfrm>
        </p:spPr>
        <p:txBody>
          <a:bodyPr/>
          <a:lstStyle/>
          <a:p>
            <a:endParaRPr lang="en-ZA" dirty="0"/>
          </a:p>
        </p:txBody>
      </p:sp>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439406" y="2996952"/>
            <a:ext cx="8310800" cy="1569660"/>
          </a:xfrm>
          <a:prstGeom prst="rect">
            <a:avLst/>
          </a:prstGeom>
        </p:spPr>
        <p:txBody>
          <a:bodyPr wrap="none">
            <a:spAutoFit/>
          </a:bodyPr>
          <a:lstStyle/>
          <a:p>
            <a:pPr algn="ctr"/>
            <a:r>
              <a:rPr lang="en-ZA" sz="3200" b="1" dirty="0" smtClean="0"/>
              <a:t>PROGRAMME 3: PUBLIC EMPLYMENT SERVICES </a:t>
            </a:r>
          </a:p>
          <a:p>
            <a:pPr algn="ctr"/>
            <a:r>
              <a:rPr lang="en-ZA" sz="3200" b="1" dirty="0" smtClean="0"/>
              <a:t>(PES)</a:t>
            </a:r>
          </a:p>
          <a:p>
            <a:pPr algn="ctr"/>
            <a:r>
              <a:rPr lang="en-ZA" sz="3200" b="1" dirty="0" smtClean="0">
                <a:solidFill>
                  <a:srgbClr val="C00000"/>
                </a:solidFill>
              </a:rPr>
              <a:t>QUARTER 2 PERFORMANCE: 2018/19</a:t>
            </a:r>
            <a:endParaRPr lang="en-ZA" sz="3200" b="1" dirty="0">
              <a:solidFill>
                <a:srgbClr val="C00000"/>
              </a:solidFill>
            </a:endParaRPr>
          </a:p>
        </p:txBody>
      </p:sp>
      <p:sp>
        <p:nvSpPr>
          <p:cNvPr id="7"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55</a:t>
            </a:fld>
            <a:endParaRPr lang="en-US" altLang="en-US" sz="1200" dirty="0" smtClean="0">
              <a:solidFill>
                <a:srgbClr val="898989"/>
              </a:solidFill>
            </a:endParaRPr>
          </a:p>
        </p:txBody>
      </p:sp>
    </p:spTree>
    <p:extLst>
      <p:ext uri="{BB962C8B-B14F-4D97-AF65-F5344CB8AC3E}">
        <p14:creationId xmlns:p14="http://schemas.microsoft.com/office/powerpoint/2010/main" xmlns="" val="1861474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ZA" altLang="en-US" sz="3400" b="1" smtClean="0">
                <a:solidFill>
                  <a:srgbClr val="000000"/>
                </a:solidFill>
              </a:rPr>
              <a:t> </a:t>
            </a:r>
            <a:r>
              <a:rPr lang="en-ZA" altLang="en-US" sz="2400" b="1" smtClean="0">
                <a:solidFill>
                  <a:srgbClr val="000000"/>
                </a:solidFill>
              </a:rPr>
              <a:t>3.3 PES PERFOMANCE PER INDICATOR </a:t>
            </a:r>
            <a:endParaRPr lang="en-ZA" altLang="en-US" sz="2400" smtClean="0"/>
          </a:p>
        </p:txBody>
      </p:sp>
      <p:sp>
        <p:nvSpPr>
          <p:cNvPr id="25603" name="Slide Number Placeholder 3"/>
          <p:cNvSpPr>
            <a:spLocks noGrp="1"/>
          </p:cNvSpPr>
          <p:nvPr>
            <p:ph type="sldNum" sz="quarter" idx="12"/>
          </p:nvPr>
        </p:nvSpPr>
        <p:spPr bwMode="auto">
          <a:xfrm>
            <a:off x="6372225" y="60928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30200C0-0773-488C-94CA-11F5E003CAD3}" type="slidenum">
              <a:rPr lang="en-US" altLang="en-US" sz="1200" b="1">
                <a:solidFill>
                  <a:srgbClr val="000000"/>
                </a:solidFill>
              </a:rPr>
              <a:pPr>
                <a:spcBef>
                  <a:spcPct val="0"/>
                </a:spcBef>
                <a:buFontTx/>
                <a:buNone/>
              </a:pPr>
              <a:t>56</a:t>
            </a:fld>
            <a:endParaRPr lang="en-US" altLang="en-US" sz="1200" b="1">
              <a:solidFill>
                <a:srgbClr val="000000"/>
              </a:solidFill>
            </a:endParaRPr>
          </a:p>
        </p:txBody>
      </p:sp>
      <p:graphicFrame>
        <p:nvGraphicFramePr>
          <p:cNvPr id="5" name="Group 201"/>
          <p:cNvGraphicFramePr>
            <a:graphicFrameLocks noGrp="1"/>
          </p:cNvGraphicFramePr>
          <p:nvPr>
            <p:extLst>
              <p:ext uri="{D42A27DB-BD31-4B8C-83A1-F6EECF244321}">
                <p14:modId xmlns:p14="http://schemas.microsoft.com/office/powerpoint/2010/main" xmlns="" val="525081410"/>
              </p:ext>
            </p:extLst>
          </p:nvPr>
        </p:nvGraphicFramePr>
        <p:xfrm>
          <a:off x="293688" y="1593850"/>
          <a:ext cx="8731250" cy="5003502"/>
        </p:xfrm>
        <a:graphic>
          <a:graphicData uri="http://schemas.openxmlformats.org/drawingml/2006/table">
            <a:tbl>
              <a:tblPr/>
              <a:tblGrid>
                <a:gridCol w="1865717">
                  <a:extLst>
                    <a:ext uri="{9D8B030D-6E8A-4147-A177-3AD203B41FA5}">
                      <a16:colId xmlns:a16="http://schemas.microsoft.com/office/drawing/2014/main" xmlns="" val="20000"/>
                    </a:ext>
                  </a:extLst>
                </a:gridCol>
                <a:gridCol w="1372362">
                  <a:extLst>
                    <a:ext uri="{9D8B030D-6E8A-4147-A177-3AD203B41FA5}">
                      <a16:colId xmlns:a16="http://schemas.microsoft.com/office/drawing/2014/main" xmlns="" val="20001"/>
                    </a:ext>
                  </a:extLst>
                </a:gridCol>
                <a:gridCol w="1978458">
                  <a:extLst>
                    <a:ext uri="{9D8B030D-6E8A-4147-A177-3AD203B41FA5}">
                      <a16:colId xmlns:a16="http://schemas.microsoft.com/office/drawing/2014/main" xmlns="" val="20002"/>
                    </a:ext>
                  </a:extLst>
                </a:gridCol>
                <a:gridCol w="2234351">
                  <a:extLst>
                    <a:ext uri="{9D8B030D-6E8A-4147-A177-3AD203B41FA5}">
                      <a16:colId xmlns:a16="http://schemas.microsoft.com/office/drawing/2014/main" xmlns="" val="20003"/>
                    </a:ext>
                  </a:extLst>
                </a:gridCol>
                <a:gridCol w="1280362">
                  <a:extLst>
                    <a:ext uri="{9D8B030D-6E8A-4147-A177-3AD203B41FA5}">
                      <a16:colId xmlns:a16="http://schemas.microsoft.com/office/drawing/2014/main" xmlns="" val="20004"/>
                    </a:ext>
                  </a:extLst>
                </a:gridCol>
              </a:tblGrid>
              <a:tr h="8787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aiandra GD" pitchFamily="34" charset="0"/>
                          <a:ea typeface="ＭＳ Ｐゴシック" pitchFamily="34" charset="-128"/>
                          <a:cs typeface="Times New Roman" pitchFamily="18" charset="0"/>
                        </a:rPr>
                        <a:t>INDICATOR</a:t>
                      </a:r>
                      <a:endParaRPr kumimoji="0" lang="en-US" sz="1200" b="0" i="0" u="none" strike="noStrike" cap="none" normalizeH="0" baseline="0" dirty="0" smtClean="0">
                        <a:ln>
                          <a:noFill/>
                        </a:ln>
                        <a:solidFill>
                          <a:srgbClr val="000000"/>
                        </a:solidFill>
                        <a:effectLst/>
                        <a:latin typeface="Arial" pitchFamily="34" charset="0"/>
                        <a:ea typeface="ＭＳ Ｐゴシック" pitchFamily="34" charset="-128"/>
                      </a:endParaRP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aiandra GD" pitchFamily="34" charset="0"/>
                          <a:ea typeface="ＭＳ Ｐゴシック" pitchFamily="34" charset="-128"/>
                          <a:cs typeface="Times New Roman" pitchFamily="18" charset="0"/>
                        </a:rPr>
                        <a:t>QUARTER 2 TARGETS</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rPr>
                        <a:t>ACTUAL PERFOMANCE</a:t>
                      </a: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rPr>
                        <a:t>REASONS FOR VARIANCE AND STRATEGIES TO OVERCOME UNDER/OVER PERFOMANCE </a:t>
                      </a: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rPr>
                        <a:t>DATE OF IMPLEMENTATION</a:t>
                      </a:r>
                    </a:p>
                  </a:txBody>
                  <a:tcPr marL="91462" marR="91462"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2194630">
                <a:tc>
                  <a:txBody>
                    <a:bodyPr/>
                    <a:lstStyle/>
                    <a:p>
                      <a:r>
                        <a:rPr lang="en-US" sz="1200" kern="1200" dirty="0" smtClean="0">
                          <a:solidFill>
                            <a:schemeClr val="tx1"/>
                          </a:solidFill>
                          <a:effectLst/>
                          <a:latin typeface="+mn-lt"/>
                          <a:ea typeface="+mn-ea"/>
                          <a:cs typeface="+mn-cs"/>
                        </a:rPr>
                        <a:t>1.1 Number of work-seekers registered on ESSA system per year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mn-lt"/>
                        <a:ea typeface="Times New Roman" pitchFamily="18" charset="0"/>
                        <a:cs typeface="Maiandra GD" pitchFamily="34"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200" b="1" dirty="0" smtClean="0">
                          <a:solidFill>
                            <a:schemeClr val="tx1"/>
                          </a:solidFill>
                          <a:effectLst/>
                          <a:latin typeface="+mn-lt"/>
                          <a:ea typeface="Times New Roman"/>
                        </a:rPr>
                        <a:t>174 000</a:t>
                      </a:r>
                      <a:endParaRPr lang="en-ZA" sz="1200" b="1" dirty="0">
                        <a:solidFill>
                          <a:schemeClr val="tx1"/>
                        </a:solidFill>
                        <a:effectLst/>
                        <a:latin typeface="+mn-lt"/>
                        <a:ea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00B050"/>
                          </a:solidFill>
                          <a:effectLst/>
                          <a:latin typeface="+mn-lt"/>
                          <a:ea typeface="Times New Roman"/>
                        </a:rPr>
                        <a:t>ACHIEVED</a:t>
                      </a:r>
                    </a:p>
                    <a:p>
                      <a:pPr>
                        <a:spcAft>
                          <a:spcPts val="0"/>
                        </a:spcAft>
                      </a:pPr>
                      <a:r>
                        <a:rPr lang="en-ZA" sz="1200" b="0" dirty="0" smtClean="0">
                          <a:solidFill>
                            <a:schemeClr val="tx1"/>
                          </a:solidFill>
                          <a:effectLst/>
                          <a:latin typeface="+mn-lt"/>
                          <a:ea typeface="Times New Roman"/>
                        </a:rPr>
                        <a:t>A total of</a:t>
                      </a:r>
                      <a:r>
                        <a:rPr lang="en-ZA" sz="1200" b="1" dirty="0" smtClean="0">
                          <a:solidFill>
                            <a:schemeClr val="tx1"/>
                          </a:solidFill>
                          <a:effectLst/>
                          <a:latin typeface="+mn-lt"/>
                          <a:ea typeface="Times New Roman"/>
                        </a:rPr>
                        <a:t>       239 181  </a:t>
                      </a:r>
                      <a:r>
                        <a:rPr lang="en-ZA" sz="1200" b="0" dirty="0" smtClean="0">
                          <a:solidFill>
                            <a:schemeClr val="tx1"/>
                          </a:solidFill>
                          <a:effectLst/>
                          <a:latin typeface="+mn-lt"/>
                          <a:ea typeface="Times New Roman"/>
                        </a:rPr>
                        <a:t>work</a:t>
                      </a:r>
                      <a:r>
                        <a:rPr lang="en-ZA" sz="1200" b="1" dirty="0" smtClean="0">
                          <a:solidFill>
                            <a:schemeClr val="tx1"/>
                          </a:solidFill>
                          <a:effectLst/>
                          <a:latin typeface="+mn-lt"/>
                          <a:ea typeface="Times New Roman"/>
                        </a:rPr>
                        <a:t> </a:t>
                      </a:r>
                      <a:r>
                        <a:rPr lang="en-ZA" sz="1200" b="0" dirty="0" smtClean="0">
                          <a:solidFill>
                            <a:schemeClr val="tx1"/>
                          </a:solidFill>
                          <a:effectLst/>
                          <a:latin typeface="+mn-lt"/>
                          <a:ea typeface="Times New Roman"/>
                        </a:rPr>
                        <a:t>seekers were registered on ESSA system, with a variance of </a:t>
                      </a:r>
                      <a:r>
                        <a:rPr lang="en-ZA" sz="1200" b="1" dirty="0" smtClean="0">
                          <a:solidFill>
                            <a:schemeClr val="tx1"/>
                          </a:solidFill>
                          <a:effectLst/>
                          <a:latin typeface="+mn-lt"/>
                          <a:ea typeface="Times New Roman"/>
                        </a:rPr>
                        <a:t>65</a:t>
                      </a:r>
                      <a:r>
                        <a:rPr lang="en-ZA" sz="1200" b="1" baseline="0" dirty="0" smtClean="0">
                          <a:solidFill>
                            <a:schemeClr val="tx1"/>
                          </a:solidFill>
                          <a:effectLst/>
                          <a:latin typeface="+mn-lt"/>
                          <a:ea typeface="Times New Roman"/>
                        </a:rPr>
                        <a:t> 181</a:t>
                      </a:r>
                      <a:endParaRPr lang="en-ZA" sz="1200" b="1" dirty="0">
                        <a:solidFill>
                          <a:schemeClr val="tx1"/>
                        </a:solidFill>
                        <a:effectLst/>
                        <a:latin typeface="+mn-lt"/>
                        <a:ea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200" b="1" i="0" u="none" strike="noStrike" baseline="0" dirty="0" smtClean="0">
                          <a:solidFill>
                            <a:schemeClr val="tx1"/>
                          </a:solidFill>
                          <a:latin typeface="+mn-lt"/>
                        </a:rPr>
                        <a:t>Reasons for variance:</a:t>
                      </a:r>
                    </a:p>
                    <a:p>
                      <a:r>
                        <a:rPr lang="en-ZA" sz="1200" b="0" i="0" u="none" strike="noStrike" baseline="0" dirty="0" smtClean="0">
                          <a:solidFill>
                            <a:schemeClr val="tx1"/>
                          </a:solidFill>
                          <a:latin typeface="+mn-lt"/>
                        </a:rPr>
                        <a:t>The number of advocacy campaigns conducted impacted positively on the number of work seekers registered on ESSA database.</a:t>
                      </a:r>
                    </a:p>
                    <a:p>
                      <a:endParaRPr lang="en-ZA" sz="1200" b="1" i="0" u="none" strike="noStrike" baseline="0" dirty="0" smtClean="0">
                        <a:solidFill>
                          <a:schemeClr val="tx1"/>
                        </a:solidFill>
                        <a:latin typeface="+mn-lt"/>
                      </a:endParaRPr>
                    </a:p>
                    <a:p>
                      <a:r>
                        <a:rPr lang="en-ZA" sz="1200" b="1" i="0" u="none" strike="noStrike" baseline="0" dirty="0" smtClean="0">
                          <a:solidFill>
                            <a:schemeClr val="tx1"/>
                          </a:solidFill>
                          <a:latin typeface="+mn-lt"/>
                        </a:rPr>
                        <a:t>Strategy to overcome over performance:</a:t>
                      </a:r>
                    </a:p>
                    <a:p>
                      <a:r>
                        <a:rPr lang="en-US" sz="1200" b="0" kern="1200" dirty="0" smtClean="0">
                          <a:solidFill>
                            <a:schemeClr val="tx1"/>
                          </a:solidFill>
                          <a:effectLst/>
                          <a:latin typeface="+mn-lt"/>
                          <a:ea typeface="+mn-ea"/>
                          <a:cs typeface="+mn-cs"/>
                        </a:rPr>
                        <a:t> 1.</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Develop strategy to Improve quality of work seeker registration</a:t>
                      </a:r>
                      <a:r>
                        <a:rPr lang="en-US" sz="1200" b="1" kern="1200" dirty="0" smtClean="0">
                          <a:solidFill>
                            <a:schemeClr val="tx1"/>
                          </a:solidFill>
                          <a:effectLst/>
                          <a:latin typeface="+mn-lt"/>
                          <a:ea typeface="+mn-ea"/>
                          <a:cs typeface="+mn-cs"/>
                        </a:rPr>
                        <a:t>.</a:t>
                      </a:r>
                      <a:endParaRPr lang="en-ZA" sz="1200" b="0" dirty="0">
                        <a:solidFill>
                          <a:schemeClr val="tx1"/>
                        </a:solidFill>
                        <a:effectLst/>
                        <a:latin typeface="+mn-lt"/>
                        <a:ea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endParaRPr lang="en-ZA" sz="1200" b="0" dirty="0" smtClean="0">
                        <a:effectLst/>
                        <a:latin typeface="+mn-lt"/>
                        <a:ea typeface="Times New Roman"/>
                      </a:endParaRPr>
                    </a:p>
                    <a:p>
                      <a:pPr>
                        <a:spcAft>
                          <a:spcPts val="0"/>
                        </a:spcAft>
                      </a:pPr>
                      <a:endParaRPr lang="en-ZA" sz="1200" b="0" dirty="0" smtClean="0">
                        <a:effectLst/>
                        <a:latin typeface="+mn-lt"/>
                        <a:ea typeface="Times New Roman"/>
                      </a:endParaRPr>
                    </a:p>
                    <a:p>
                      <a:pPr>
                        <a:spcAft>
                          <a:spcPts val="0"/>
                        </a:spcAft>
                      </a:pPr>
                      <a:endParaRPr lang="en-ZA" sz="1200" b="0" dirty="0" smtClean="0">
                        <a:effectLst/>
                        <a:latin typeface="+mn-lt"/>
                        <a:ea typeface="Times New Roman"/>
                      </a:endParaRPr>
                    </a:p>
                    <a:p>
                      <a:pPr>
                        <a:spcAft>
                          <a:spcPts val="0"/>
                        </a:spcAft>
                      </a:pPr>
                      <a:endParaRPr lang="en-ZA" sz="1200" b="0" dirty="0" smtClean="0">
                        <a:effectLst/>
                        <a:latin typeface="+mn-lt"/>
                        <a:ea typeface="Times New Roman"/>
                      </a:endParaRPr>
                    </a:p>
                    <a:p>
                      <a:pPr>
                        <a:spcAft>
                          <a:spcPts val="0"/>
                        </a:spcAft>
                      </a:pPr>
                      <a:endParaRPr lang="en-ZA" sz="1200" b="0" dirty="0" smtClean="0">
                        <a:effectLst/>
                        <a:latin typeface="+mn-lt"/>
                        <a:ea typeface="Times New Roman"/>
                      </a:endParaRPr>
                    </a:p>
                    <a:p>
                      <a:pPr>
                        <a:spcAft>
                          <a:spcPts val="0"/>
                        </a:spcAft>
                      </a:pPr>
                      <a:endParaRPr lang="en-ZA" sz="1200" b="0" dirty="0" smtClean="0">
                        <a:effectLst/>
                        <a:latin typeface="+mn-lt"/>
                        <a:ea typeface="Times New Roman"/>
                      </a:endParaRPr>
                    </a:p>
                    <a:p>
                      <a:pPr>
                        <a:spcAft>
                          <a:spcPts val="0"/>
                        </a:spcAft>
                      </a:pPr>
                      <a:endParaRPr lang="en-ZA" sz="1200" b="0" dirty="0" smtClean="0">
                        <a:effectLst/>
                        <a:latin typeface="+mn-lt"/>
                        <a:ea typeface="Times New Roman"/>
                      </a:endParaRPr>
                    </a:p>
                    <a:p>
                      <a:pPr>
                        <a:spcAft>
                          <a:spcPts val="0"/>
                        </a:spcAft>
                      </a:pPr>
                      <a:r>
                        <a:rPr lang="en-ZA" sz="1200" b="0" dirty="0" smtClean="0">
                          <a:effectLst/>
                          <a:latin typeface="+mn-lt"/>
                          <a:ea typeface="Times New Roman"/>
                        </a:rPr>
                        <a:t>PES Strategic planning</a:t>
                      </a:r>
                      <a:r>
                        <a:rPr lang="en-ZA" sz="1200" b="0" baseline="0" dirty="0" smtClean="0">
                          <a:effectLst/>
                          <a:latin typeface="+mn-lt"/>
                          <a:ea typeface="Times New Roman"/>
                        </a:rPr>
                        <a:t> workshop October 2018</a:t>
                      </a:r>
                      <a:endParaRPr lang="en-ZA" sz="1200" b="0" dirty="0">
                        <a:effectLst/>
                        <a:latin typeface="+mn-lt"/>
                        <a:ea typeface="Times New Roman"/>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9301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ＭＳ Ｐゴシック" pitchFamily="34" charset="-128"/>
                        </a:rPr>
                        <a:t>2.1. Number of work and learning opportunities</a:t>
                      </a:r>
                      <a:endParaRPr kumimoji="0" lang="en-ZA" sz="1200" b="0" i="0" u="none" strike="noStrike" cap="none" normalizeH="0" baseline="0" dirty="0" smtClean="0">
                        <a:ln>
                          <a:noFill/>
                        </a:ln>
                        <a:solidFill>
                          <a:schemeClr val="tx1"/>
                        </a:solidFill>
                        <a:effectLst/>
                        <a:latin typeface="+mn-lt"/>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ＭＳ Ｐゴシック" pitchFamily="34" charset="-128"/>
                        </a:rPr>
                        <a:t>registered on ESSA per year</a:t>
                      </a:r>
                      <a:endParaRPr kumimoji="0" lang="en-ZA" sz="1200" b="0" i="0" u="none" strike="noStrike" cap="none" normalizeH="0" baseline="0" dirty="0" smtClean="0">
                        <a:ln>
                          <a:noFill/>
                        </a:ln>
                        <a:solidFill>
                          <a:schemeClr val="tx1"/>
                        </a:solidFill>
                        <a:effectLst/>
                        <a:latin typeface="+mn-lt"/>
                        <a:ea typeface="ＭＳ Ｐゴシック" pitchFamily="34" charset="-128"/>
                      </a:endParaRPr>
                    </a:p>
                  </a:txBody>
                  <a:tcPr marL="91457" marR="91457"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spcAft>
                          <a:spcPts val="0"/>
                        </a:spcAft>
                      </a:pPr>
                      <a:r>
                        <a:rPr lang="en-ZA" sz="1200" b="1" dirty="0" smtClean="0">
                          <a:solidFill>
                            <a:schemeClr val="tx1"/>
                          </a:solidFill>
                          <a:effectLst/>
                          <a:latin typeface="+mn-lt"/>
                          <a:ea typeface="Times New Roman"/>
                        </a:rPr>
                        <a:t>42</a:t>
                      </a:r>
                      <a:r>
                        <a:rPr lang="en-ZA" sz="1200" b="1" baseline="0" dirty="0" smtClean="0">
                          <a:solidFill>
                            <a:schemeClr val="tx1"/>
                          </a:solidFill>
                          <a:effectLst/>
                          <a:latin typeface="+mn-lt"/>
                          <a:ea typeface="Times New Roman"/>
                        </a:rPr>
                        <a:t> 500</a:t>
                      </a:r>
                      <a:endParaRPr lang="en-ZA" sz="1200" b="1" dirty="0">
                        <a:solidFill>
                          <a:schemeClr val="tx1"/>
                        </a:solidFill>
                        <a:effectLst/>
                        <a:latin typeface="+mn-lt"/>
                        <a:ea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00B050"/>
                          </a:solidFill>
                          <a:effectLst/>
                          <a:latin typeface="+mn-lt"/>
                          <a:ea typeface="Times New Roman"/>
                        </a:rPr>
                        <a:t>ACHIEVED</a:t>
                      </a:r>
                    </a:p>
                    <a:p>
                      <a:pPr>
                        <a:spcAft>
                          <a:spcPts val="0"/>
                        </a:spcAft>
                      </a:pPr>
                      <a:r>
                        <a:rPr lang="en-ZA" sz="1200" b="0" dirty="0" smtClean="0">
                          <a:solidFill>
                            <a:schemeClr val="tx1"/>
                          </a:solidFill>
                          <a:effectLst/>
                          <a:latin typeface="+mn-lt"/>
                          <a:ea typeface="Times New Roman"/>
                        </a:rPr>
                        <a:t>A</a:t>
                      </a:r>
                      <a:r>
                        <a:rPr lang="en-ZA" sz="1200" b="0" baseline="0" dirty="0" smtClean="0">
                          <a:solidFill>
                            <a:schemeClr val="tx1"/>
                          </a:solidFill>
                          <a:effectLst/>
                          <a:latin typeface="+mn-lt"/>
                          <a:ea typeface="Times New Roman"/>
                        </a:rPr>
                        <a:t> total of </a:t>
                      </a:r>
                      <a:r>
                        <a:rPr lang="en-ZA" sz="1200" b="1" baseline="0" dirty="0" smtClean="0">
                          <a:solidFill>
                            <a:schemeClr val="tx1"/>
                          </a:solidFill>
                          <a:effectLst/>
                          <a:latin typeface="+mn-lt"/>
                          <a:ea typeface="Times New Roman"/>
                        </a:rPr>
                        <a:t>71 285 </a:t>
                      </a:r>
                      <a:r>
                        <a:rPr lang="en-ZA" sz="1200" b="0" baseline="0" dirty="0" smtClean="0">
                          <a:solidFill>
                            <a:schemeClr val="tx1"/>
                          </a:solidFill>
                          <a:effectLst/>
                          <a:latin typeface="+mn-lt"/>
                          <a:ea typeface="Times New Roman"/>
                        </a:rPr>
                        <a:t>work and learning opportunities were registered on ESSA, with a variance of   </a:t>
                      </a:r>
                      <a:r>
                        <a:rPr lang="en-ZA" sz="1200" b="1" baseline="0" dirty="0" smtClean="0">
                          <a:solidFill>
                            <a:schemeClr val="tx1"/>
                          </a:solidFill>
                          <a:effectLst/>
                          <a:latin typeface="+mn-lt"/>
                          <a:ea typeface="Times New Roman"/>
                        </a:rPr>
                        <a:t>28 785</a:t>
                      </a:r>
                      <a:endParaRPr lang="en-ZA" sz="1200" b="1" dirty="0">
                        <a:solidFill>
                          <a:schemeClr val="tx1"/>
                        </a:solidFill>
                        <a:effectLst/>
                        <a:latin typeface="+mn-lt"/>
                        <a:ea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b="1" kern="1200" dirty="0" smtClean="0">
                          <a:solidFill>
                            <a:schemeClr val="tx1"/>
                          </a:solidFill>
                          <a:effectLst/>
                          <a:latin typeface="+mn-lt"/>
                          <a:ea typeface="+mn-ea"/>
                          <a:cs typeface="+mn-cs"/>
                        </a:rPr>
                        <a:t>Reasons for variance:</a:t>
                      </a:r>
                    </a:p>
                    <a:p>
                      <a:pPr marL="0" indent="0">
                        <a:buNone/>
                      </a:pPr>
                      <a:r>
                        <a:rPr lang="en-US" sz="1200" b="0" kern="1200" dirty="0" smtClean="0">
                          <a:solidFill>
                            <a:schemeClr val="tx1"/>
                          </a:solidFill>
                          <a:effectLst/>
                          <a:latin typeface="+mn-lt"/>
                          <a:ea typeface="+mn-ea"/>
                          <a:cs typeface="+mn-cs"/>
                        </a:rPr>
                        <a:t>1. Advocacy campaigns</a:t>
                      </a:r>
                    </a:p>
                    <a:p>
                      <a:pPr marL="0" indent="0">
                        <a:buNone/>
                      </a:pPr>
                      <a:r>
                        <a:rPr lang="en-US" sz="1200" b="0" kern="1200" dirty="0" smtClean="0">
                          <a:solidFill>
                            <a:schemeClr val="tx1"/>
                          </a:solidFill>
                          <a:effectLst/>
                          <a:latin typeface="+mn-lt"/>
                          <a:ea typeface="+mn-ea"/>
                          <a:cs typeface="+mn-cs"/>
                        </a:rPr>
                        <a:t>2. More employers gradually becoming aware of ESSA recruitment</a:t>
                      </a:r>
                    </a:p>
                    <a:p>
                      <a:pPr marL="0" indent="0">
                        <a:buNone/>
                      </a:pPr>
                      <a:r>
                        <a:rPr lang="en-US" sz="1200" b="1" kern="1200" dirty="0" smtClean="0">
                          <a:solidFill>
                            <a:schemeClr val="tx1"/>
                          </a:solidFill>
                          <a:effectLst/>
                          <a:latin typeface="+mn-lt"/>
                          <a:ea typeface="+mn-ea"/>
                          <a:cs typeface="+mn-cs"/>
                        </a:rPr>
                        <a:t>Strategy to overcome over performance:</a:t>
                      </a:r>
                    </a:p>
                    <a:p>
                      <a:r>
                        <a:rPr lang="en-US" sz="1200" b="0" kern="1200" dirty="0" smtClean="0">
                          <a:solidFill>
                            <a:schemeClr val="tx1"/>
                          </a:solidFill>
                          <a:effectLst/>
                          <a:latin typeface="+mn-lt"/>
                          <a:ea typeface="+mn-ea"/>
                          <a:cs typeface="+mn-cs"/>
                        </a:rPr>
                        <a:t>2. Develop strategy to Improve quality of work and learning opportunities registered on ESSA.</a:t>
                      </a:r>
                      <a:endParaRPr lang="en-ZA" sz="1200" b="0" kern="1200" dirty="0">
                        <a:solidFill>
                          <a:schemeClr val="tx1"/>
                        </a:solidFill>
                        <a:effectLst/>
                        <a:latin typeface="+mn-lt"/>
                        <a:ea typeface="+mn-ea"/>
                        <a:cs typeface="+mn-cs"/>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ZA" sz="1200" b="0" dirty="0" smtClean="0">
                          <a:effectLst/>
                          <a:latin typeface="+mn-lt"/>
                          <a:ea typeface="Times New Roman"/>
                        </a:rPr>
                        <a:t>Q3</a:t>
                      </a:r>
                      <a:endParaRPr lang="en-ZA" sz="1200" b="0" dirty="0">
                        <a:effectLst/>
                        <a:latin typeface="+mn-lt"/>
                        <a:ea typeface="Times New Roman"/>
                      </a:endParaRP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593451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ZA" altLang="en-US" sz="2400" b="1" smtClean="0">
                <a:solidFill>
                  <a:srgbClr val="000000"/>
                </a:solidFill>
              </a:rPr>
              <a:t>3.3. PES PERFOMANCE PER INDICATOR cont.</a:t>
            </a:r>
            <a:endParaRPr lang="en-ZA" altLang="en-US" sz="2400" smtClean="0"/>
          </a:p>
        </p:txBody>
      </p:sp>
      <p:sp>
        <p:nvSpPr>
          <p:cNvPr id="26627" name="Slide Number Placeholder 3"/>
          <p:cNvSpPr>
            <a:spLocks noGrp="1"/>
          </p:cNvSpPr>
          <p:nvPr>
            <p:ph type="sldNum" sz="quarter" idx="12"/>
          </p:nvPr>
        </p:nvSpPr>
        <p:spPr bwMode="auto">
          <a:xfrm>
            <a:off x="6372225" y="60928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ACEB11D-3CE6-478A-A4C1-0189D85E5AF2}" type="slidenum">
              <a:rPr lang="en-US" altLang="en-US" sz="1200" b="1">
                <a:solidFill>
                  <a:srgbClr val="000000"/>
                </a:solidFill>
              </a:rPr>
              <a:pPr>
                <a:spcBef>
                  <a:spcPct val="0"/>
                </a:spcBef>
                <a:buFontTx/>
                <a:buNone/>
              </a:pPr>
              <a:t>57</a:t>
            </a:fld>
            <a:endParaRPr lang="en-US" altLang="en-US" sz="1200" b="1">
              <a:solidFill>
                <a:srgbClr val="000000"/>
              </a:solidFill>
            </a:endParaRPr>
          </a:p>
        </p:txBody>
      </p:sp>
      <p:graphicFrame>
        <p:nvGraphicFramePr>
          <p:cNvPr id="5" name="Group 201"/>
          <p:cNvGraphicFramePr>
            <a:graphicFrameLocks noGrp="1"/>
          </p:cNvGraphicFramePr>
          <p:nvPr>
            <p:extLst>
              <p:ext uri="{D42A27DB-BD31-4B8C-83A1-F6EECF244321}">
                <p14:modId xmlns:p14="http://schemas.microsoft.com/office/powerpoint/2010/main" xmlns="" val="1652237050"/>
              </p:ext>
            </p:extLst>
          </p:nvPr>
        </p:nvGraphicFramePr>
        <p:xfrm>
          <a:off x="381000" y="1335088"/>
          <a:ext cx="8501063" cy="5335587"/>
        </p:xfrm>
        <a:graphic>
          <a:graphicData uri="http://schemas.openxmlformats.org/drawingml/2006/table">
            <a:tbl>
              <a:tblPr/>
              <a:tblGrid>
                <a:gridCol w="1860550">
                  <a:extLst>
                    <a:ext uri="{9D8B030D-6E8A-4147-A177-3AD203B41FA5}">
                      <a16:colId xmlns:a16="http://schemas.microsoft.com/office/drawing/2014/main" xmlns="" val="20000"/>
                    </a:ext>
                  </a:extLst>
                </a:gridCol>
                <a:gridCol w="963613">
                  <a:extLst>
                    <a:ext uri="{9D8B030D-6E8A-4147-A177-3AD203B41FA5}">
                      <a16:colId xmlns:a16="http://schemas.microsoft.com/office/drawing/2014/main" xmlns="" val="20001"/>
                    </a:ext>
                  </a:extLst>
                </a:gridCol>
                <a:gridCol w="1557337">
                  <a:extLst>
                    <a:ext uri="{9D8B030D-6E8A-4147-A177-3AD203B41FA5}">
                      <a16:colId xmlns:a16="http://schemas.microsoft.com/office/drawing/2014/main" xmlns="" val="20002"/>
                    </a:ext>
                  </a:extLst>
                </a:gridCol>
                <a:gridCol w="3149600">
                  <a:extLst>
                    <a:ext uri="{9D8B030D-6E8A-4147-A177-3AD203B41FA5}">
                      <a16:colId xmlns:a16="http://schemas.microsoft.com/office/drawing/2014/main" xmlns="" val="20003"/>
                    </a:ext>
                  </a:extLst>
                </a:gridCol>
                <a:gridCol w="969963">
                  <a:extLst>
                    <a:ext uri="{9D8B030D-6E8A-4147-A177-3AD203B41FA5}">
                      <a16:colId xmlns:a16="http://schemas.microsoft.com/office/drawing/2014/main" xmlns="" val="20004"/>
                    </a:ext>
                  </a:extLst>
                </a:gridCol>
              </a:tblGrid>
              <a:tr h="65095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Maiandra GD" pitchFamily="34" charset="0"/>
                          <a:ea typeface="MS PGothic" pitchFamily="34" charset="-128"/>
                          <a:cs typeface="Times New Roman" pitchFamily="18" charset="0"/>
                        </a:rPr>
                        <a:t>INDICATOR</a:t>
                      </a:r>
                      <a:endParaRPr kumimoji="0" lang="en-US" altLang="en-US" sz="1200" b="0" i="0" u="none" strike="noStrike" cap="none" normalizeH="0" baseline="0" dirty="0" smtClean="0">
                        <a:ln>
                          <a:noFill/>
                        </a:ln>
                        <a:solidFill>
                          <a:srgbClr val="000000"/>
                        </a:solidFill>
                        <a:effectLst/>
                        <a:latin typeface="Arial" pitchFamily="34" charset="0"/>
                        <a:ea typeface="MS PGothic" pitchFamily="34" charset="-128"/>
                      </a:endParaRPr>
                    </a:p>
                  </a:txBody>
                  <a:tcPr marL="91447" marR="91447"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Maiandra GD" pitchFamily="34" charset="0"/>
                          <a:ea typeface="MS PGothic" pitchFamily="34" charset="-128"/>
                          <a:cs typeface="Times New Roman" pitchFamily="18" charset="0"/>
                        </a:rPr>
                        <a:t>QUARTER 2 TARGET</a:t>
                      </a:r>
                      <a:endParaRPr kumimoji="0" lang="en-US" altLang="en-US" sz="1200" b="0" i="0" u="none" strike="noStrike" cap="none" normalizeH="0" baseline="0" smtClean="0">
                        <a:ln>
                          <a:noFill/>
                        </a:ln>
                        <a:solidFill>
                          <a:schemeClr val="tx1"/>
                        </a:solidFill>
                        <a:effectLst/>
                        <a:latin typeface="Arial" pitchFamily="34" charset="0"/>
                        <a:ea typeface="MS PGothic" pitchFamily="34" charset="-128"/>
                      </a:endParaRPr>
                    </a:p>
                  </a:txBody>
                  <a:tcPr marL="91447" marR="91447"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ea typeface="MS PGothic" pitchFamily="34" charset="-128"/>
                        </a:rPr>
                        <a:t>ACTUAL PERFOMANCE</a:t>
                      </a:r>
                    </a:p>
                  </a:txBody>
                  <a:tcPr marL="91447" marR="91447"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ea typeface="MS PGothic" pitchFamily="34" charset="-128"/>
                        </a:rPr>
                        <a:t>REASONS FOR VARIANCE AND STRATEGIES TO OVERCOME UNDER/OVER PERFOMANCE </a:t>
                      </a:r>
                    </a:p>
                  </a:txBody>
                  <a:tcPr marL="91447" marR="91447"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ea typeface="MS PGothic" pitchFamily="34" charset="-128"/>
                        </a:rPr>
                        <a:t>DATE OF IMPLEMENTATION</a:t>
                      </a:r>
                    </a:p>
                  </a:txBody>
                  <a:tcPr marL="91447" marR="91447"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237772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n-lt"/>
                          <a:ea typeface="MS PGothic" pitchFamily="34" charset="-128"/>
                        </a:rPr>
                        <a:t>3.1. Number of registered work seekers provided with employment counselling per year</a:t>
                      </a:r>
                      <a:endParaRPr kumimoji="0" lang="en-ZA" altLang="en-US" sz="1200" b="0" i="0" u="none" strike="noStrike" cap="none" normalizeH="0" baseline="0" dirty="0" smtClean="0">
                        <a:ln>
                          <a:noFill/>
                        </a:ln>
                        <a:solidFill>
                          <a:schemeClr val="tx1"/>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Times New Roman" pitchFamily="18" charset="0"/>
                        <a:cs typeface="Maiandra GD"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itchFamily="34" charset="-128"/>
                      </a:endParaRPr>
                    </a:p>
                  </a:txBody>
                  <a:tcPr marL="91442" marR="91442"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mn-lt"/>
                          <a:ea typeface="MS PGothic" pitchFamily="34" charset="-128"/>
                          <a:cs typeface="Times New Roman" pitchFamily="18" charset="0"/>
                        </a:rPr>
                        <a:t>104 738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rgbClr val="00B050"/>
                          </a:solidFill>
                          <a:effectLst/>
                          <a:latin typeface="+mn-lt"/>
                          <a:ea typeface="MS PGothic" pitchFamily="34" charset="-128"/>
                          <a:cs typeface="Times New Roman" pitchFamily="18" charset="0"/>
                        </a:rPr>
                        <a:t>ACHIEVED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mn-lt"/>
                          <a:ea typeface="MS PGothic" pitchFamily="34" charset="-128"/>
                          <a:cs typeface="Times New Roman" pitchFamily="18" charset="0"/>
                        </a:rPr>
                        <a:t>124 182 </a:t>
                      </a:r>
                      <a:r>
                        <a:rPr kumimoji="0" lang="en-ZA" altLang="en-US" sz="1200" b="0" i="0" u="none" strike="noStrike" cap="none" normalizeH="0" baseline="0" dirty="0" smtClean="0">
                          <a:ln>
                            <a:noFill/>
                          </a:ln>
                          <a:solidFill>
                            <a:schemeClr val="tx1"/>
                          </a:solidFill>
                          <a:effectLst/>
                          <a:latin typeface="+mn-lt"/>
                          <a:ea typeface="MS PGothic" pitchFamily="34" charset="-128"/>
                          <a:cs typeface="Times New Roman" pitchFamily="18" charset="0"/>
                        </a:rPr>
                        <a:t>registered work seekers were provided with employment counselling, with a variance of   </a:t>
                      </a:r>
                      <a:r>
                        <a:rPr kumimoji="0" lang="en-ZA" altLang="en-US" sz="1200" b="1" i="0" u="none" strike="noStrike" cap="none" normalizeH="0" baseline="0" dirty="0" smtClean="0">
                          <a:ln>
                            <a:noFill/>
                          </a:ln>
                          <a:solidFill>
                            <a:schemeClr val="tx1"/>
                          </a:solidFill>
                          <a:effectLst/>
                          <a:latin typeface="+mn-lt"/>
                          <a:ea typeface="MS PGothic" pitchFamily="34" charset="-128"/>
                          <a:cs typeface="Times New Roman" pitchFamily="18" charset="0"/>
                        </a:rPr>
                        <a:t>19 444</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n-lt"/>
                          <a:ea typeface="MS PGothic" pitchFamily="34" charset="-128"/>
                        </a:rPr>
                        <a:t>Reasons for variance: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n-lt"/>
                          <a:ea typeface="MS PGothic" pitchFamily="34" charset="-128"/>
                        </a:rPr>
                        <a:t>1.Advocacy campaigns and career exhibition that were held that incorporated employment counselling services to work seekers.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n-lt"/>
                          <a:ea typeface="MS PGothic" pitchFamily="34" charset="-128"/>
                        </a:rPr>
                        <a:t>2. Improvement of the monitoring of performance per career counsellor resulted in higher performance.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mn-lt"/>
                          <a:ea typeface="MS PGothic" pitchFamily="34" charset="-128"/>
                        </a:rPr>
                        <a:t>Strategy to overcome over performance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n-lt"/>
                          <a:ea typeface="MS PGothic" pitchFamily="34" charset="-128"/>
                        </a:rPr>
                        <a:t>1. Review performance of under performing provinces and action plans.</a:t>
                      </a:r>
                      <a:endParaRPr kumimoji="0" lang="en-ZA" altLang="en-US" sz="1200" b="0" i="0" u="none" strike="noStrike" cap="none" normalizeH="0" baseline="0" dirty="0" smtClean="0">
                        <a:ln>
                          <a:noFill/>
                        </a:ln>
                        <a:solidFill>
                          <a:schemeClr val="tx1"/>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n-lt"/>
                          <a:ea typeface="MS PGothic" pitchFamily="34" charset="-128"/>
                        </a:rPr>
                        <a:t> 2. Develop strategy to Improve work seeker classification and profiling.</a:t>
                      </a:r>
                      <a:endParaRPr kumimoji="0" lang="en-ZA" altLang="en-US" sz="1200" b="0" i="0" u="none" strike="noStrike" cap="none" normalizeH="0" baseline="0" dirty="0" smtClean="0">
                        <a:ln>
                          <a:noFill/>
                        </a:ln>
                        <a:solidFill>
                          <a:srgbClr val="FF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Q3</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30691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mn-lt"/>
                          <a:ea typeface="MS PGothic" pitchFamily="34" charset="-128"/>
                        </a:rPr>
                        <a:t>4.1. Number of registered work and learning opportunities filled by registered work-seekers per year</a:t>
                      </a:r>
                      <a:endParaRPr kumimoji="0" lang="en-ZA" altLang="en-US" sz="1200" b="0" i="0" u="none" strike="noStrike" cap="none" normalizeH="0" baseline="0" smtClean="0">
                        <a:ln>
                          <a:noFill/>
                        </a:ln>
                        <a:solidFill>
                          <a:schemeClr val="tx1"/>
                        </a:solidFill>
                        <a:effectLst/>
                        <a:latin typeface="+mn-lt"/>
                        <a:ea typeface="MS PGothic" pitchFamily="34" charset="-128"/>
                      </a:endParaRPr>
                    </a:p>
                  </a:txBody>
                  <a:tcPr marL="91442" marR="91442"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mn-lt"/>
                          <a:ea typeface="MS PGothic" pitchFamily="34" charset="-128"/>
                          <a:cs typeface="Times New Roman" pitchFamily="18" charset="0"/>
                        </a:rPr>
                        <a:t>21 252</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smtClean="0">
                          <a:ln>
                            <a:noFill/>
                          </a:ln>
                          <a:solidFill>
                            <a:srgbClr val="00B050"/>
                          </a:solidFill>
                          <a:effectLst/>
                          <a:latin typeface="+mn-lt"/>
                          <a:ea typeface="MS PGothic" pitchFamily="34" charset="-128"/>
                          <a:cs typeface="Times New Roman" pitchFamily="18" charset="0"/>
                        </a:rPr>
                        <a:t>ACHIEVED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smtClean="0">
                          <a:ln>
                            <a:noFill/>
                          </a:ln>
                          <a:solidFill>
                            <a:schemeClr val="tx1"/>
                          </a:solidFill>
                          <a:effectLst/>
                          <a:latin typeface="+mn-lt"/>
                          <a:ea typeface="MS PGothic" pitchFamily="34" charset="-128"/>
                          <a:cs typeface="Times New Roman" pitchFamily="18" charset="0"/>
                        </a:rPr>
                        <a:t>A total of </a:t>
                      </a:r>
                      <a:r>
                        <a:rPr kumimoji="0" lang="en-ZA" altLang="en-US" sz="1200" b="1" i="0" u="none" strike="noStrike" cap="none" normalizeH="0" baseline="0" smtClean="0">
                          <a:ln>
                            <a:noFill/>
                          </a:ln>
                          <a:solidFill>
                            <a:schemeClr val="tx1"/>
                          </a:solidFill>
                          <a:effectLst/>
                          <a:latin typeface="+mn-lt"/>
                          <a:ea typeface="MS PGothic" pitchFamily="34" charset="-128"/>
                          <a:cs typeface="Times New Roman" pitchFamily="18" charset="0"/>
                        </a:rPr>
                        <a:t>22 212 </a:t>
                      </a:r>
                      <a:r>
                        <a:rPr kumimoji="0" lang="en-ZA" altLang="en-US" sz="1200" b="0" i="0" u="none" strike="noStrike" cap="none" normalizeH="0" baseline="0" smtClean="0">
                          <a:ln>
                            <a:noFill/>
                          </a:ln>
                          <a:solidFill>
                            <a:schemeClr val="tx1"/>
                          </a:solidFill>
                          <a:effectLst/>
                          <a:latin typeface="+mn-lt"/>
                          <a:ea typeface="MS PGothic" pitchFamily="34" charset="-128"/>
                          <a:cs typeface="Times New Roman" pitchFamily="18" charset="0"/>
                        </a:rPr>
                        <a:t>work seekers were placed in registered work and learning opportunities, with a variance of </a:t>
                      </a:r>
                      <a:r>
                        <a:rPr kumimoji="0" lang="en-ZA" altLang="en-US" sz="1200" b="1" i="0" u="none" strike="noStrike" cap="none" normalizeH="0" baseline="0" smtClean="0">
                          <a:ln>
                            <a:noFill/>
                          </a:ln>
                          <a:solidFill>
                            <a:schemeClr val="tx1"/>
                          </a:solidFill>
                          <a:effectLst/>
                          <a:latin typeface="+mn-lt"/>
                          <a:ea typeface="MS PGothic" pitchFamily="34" charset="-128"/>
                          <a:cs typeface="Times New Roman" pitchFamily="18" charset="0"/>
                        </a:rPr>
                        <a:t>960</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ZA" altLang="en-US" sz="1200" b="1" i="0" u="none" strike="noStrike" cap="none" normalizeH="0" baseline="0" dirty="0" smtClean="0">
                          <a:ln>
                            <a:noFill/>
                          </a:ln>
                          <a:solidFill>
                            <a:schemeClr val="tx1"/>
                          </a:solidFill>
                          <a:effectLst/>
                          <a:latin typeface="+mn-lt"/>
                          <a:ea typeface="MS PGothic" pitchFamily="34" charset="-128"/>
                        </a:rPr>
                        <a:t>Reasons for variance:</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ZA" altLang="en-US" sz="1200" b="0" i="0" u="none" strike="noStrike" cap="none" normalizeH="0" baseline="0" dirty="0" smtClean="0">
                          <a:ln>
                            <a:noFill/>
                          </a:ln>
                          <a:solidFill>
                            <a:schemeClr val="tx1"/>
                          </a:solidFill>
                          <a:effectLst/>
                          <a:latin typeface="+mn-lt"/>
                          <a:ea typeface="MS PGothic" pitchFamily="34" charset="-128"/>
                        </a:rPr>
                        <a:t>1.Advocacy sessions conducted by the branch.</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ZA" altLang="en-US" sz="1200" b="0" i="0" u="none" strike="noStrike" cap="none" normalizeH="0" baseline="0" dirty="0" smtClean="0">
                          <a:ln>
                            <a:noFill/>
                          </a:ln>
                          <a:solidFill>
                            <a:schemeClr val="tx1"/>
                          </a:solidFill>
                          <a:effectLst/>
                          <a:latin typeface="+mn-lt"/>
                          <a:ea typeface="MS PGothic" pitchFamily="34" charset="-128"/>
                        </a:rPr>
                        <a:t>2.Employers are utilising PES services</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ZA" altLang="en-US" sz="1200" b="1" i="0" u="none" strike="noStrike" cap="none" normalizeH="0" baseline="0" dirty="0" smtClean="0">
                          <a:ln>
                            <a:noFill/>
                          </a:ln>
                          <a:solidFill>
                            <a:schemeClr val="tx1"/>
                          </a:solidFill>
                          <a:effectLst/>
                          <a:latin typeface="+mn-lt"/>
                          <a:ea typeface="MS PGothic" pitchFamily="34" charset="-128"/>
                        </a:rPr>
                        <a:t>Strategy to overcome over performance:</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ZA" altLang="en-US" sz="1200" b="0" i="0" u="none" strike="noStrike" cap="none" normalizeH="0" baseline="0" dirty="0" smtClean="0">
                          <a:ln>
                            <a:noFill/>
                          </a:ln>
                          <a:solidFill>
                            <a:schemeClr val="tx1"/>
                          </a:solidFill>
                          <a:effectLst/>
                          <a:latin typeface="+mn-lt"/>
                          <a:ea typeface="MS PGothic" pitchFamily="34" charset="-128"/>
                        </a:rPr>
                        <a:t>1. </a:t>
                      </a:r>
                      <a:r>
                        <a:rPr kumimoji="0" lang="en-US" altLang="en-US" sz="1200" b="0" i="0" u="none" strike="noStrike" cap="none" normalizeH="0" baseline="0" dirty="0" smtClean="0">
                          <a:ln>
                            <a:noFill/>
                          </a:ln>
                          <a:solidFill>
                            <a:schemeClr val="tx1"/>
                          </a:solidFill>
                          <a:effectLst/>
                          <a:latin typeface="+mn-lt"/>
                          <a:ea typeface="MS PGothic" pitchFamily="34" charset="-128"/>
                        </a:rPr>
                        <a:t>Review performance of under performing provinces and action plans </a:t>
                      </a:r>
                      <a:endParaRPr kumimoji="0" lang="en-ZA" altLang="en-US" sz="1200" b="0" i="0" u="none" strike="noStrike" cap="none" normalizeH="0" baseline="0" dirty="0" smtClean="0">
                        <a:ln>
                          <a:noFill/>
                        </a:ln>
                        <a:solidFill>
                          <a:schemeClr val="tx1"/>
                        </a:solidFill>
                        <a:effectLst/>
                        <a:latin typeface="+mn-lt"/>
                        <a:ea typeface="MS PGothic" pitchFamily="34" charset="-128"/>
                      </a:endParaRP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altLang="en-US" sz="1200" b="0" i="0" u="none" strike="noStrike" cap="none" normalizeH="0" baseline="0" dirty="0" smtClean="0">
                          <a:ln>
                            <a:noFill/>
                          </a:ln>
                          <a:solidFill>
                            <a:schemeClr val="tx1"/>
                          </a:solidFill>
                          <a:effectLst/>
                          <a:latin typeface="+mn-lt"/>
                          <a:ea typeface="MS PGothic" pitchFamily="34" charset="-128"/>
                        </a:rPr>
                        <a:t>2. Develop and implement accelerated placement strategy </a:t>
                      </a:r>
                      <a:endParaRPr kumimoji="0" lang="en-ZA" altLang="en-US" sz="1200" b="0" i="0" u="none" strike="noStrike" cap="none" normalizeH="0" baseline="0" dirty="0" smtClean="0">
                        <a:ln>
                          <a:noFill/>
                        </a:ln>
                        <a:solidFill>
                          <a:schemeClr val="tx1"/>
                        </a:solidFill>
                        <a:effectLst/>
                        <a:latin typeface="+mn-lt"/>
                        <a:ea typeface="MS PGothic" pitchFamily="34" charset="-128"/>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Q3</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40055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400" b="1" dirty="0" smtClean="0">
                <a:cs typeface="Arial" pitchFamily="34" charset="0"/>
              </a:rPr>
              <a:t>WORK SEEKERS REGISTERED BY AGE GROUPS AND PROVINCE</a:t>
            </a:r>
            <a:endParaRPr lang="en-ZA" altLang="en-US" sz="2400" dirty="0" smtClean="0"/>
          </a:p>
        </p:txBody>
      </p:sp>
      <p:sp>
        <p:nvSpPr>
          <p:cNvPr id="27651" name="Slide Number Placeholder 3"/>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404C797A-476C-4ED7-A63D-8D224B7DEF53}" type="slidenum">
              <a:rPr lang="en-US" altLang="en-US" sz="1200" smtClean="0">
                <a:solidFill>
                  <a:srgbClr val="898989"/>
                </a:solidFill>
              </a:rPr>
              <a:pPr>
                <a:defRPr/>
              </a:pPr>
              <a:t>58</a:t>
            </a:fld>
            <a:endParaRPr lang="en-US" altLang="en-US" sz="1200" dirty="0" smtClean="0">
              <a:solidFill>
                <a:srgbClr val="898989"/>
              </a:solidFill>
            </a:endParaRPr>
          </a:p>
        </p:txBody>
      </p:sp>
      <p:pic>
        <p:nvPicPr>
          <p:cNvPr id="2662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3528" y="1781175"/>
            <a:ext cx="8496944" cy="452814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0644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400" b="1" smtClean="0">
                <a:cs typeface="Arial" pitchFamily="34" charset="0"/>
              </a:rPr>
              <a:t>WORK SEEKERS REGISTERED BY AGE GROUPS</a:t>
            </a:r>
            <a:endParaRPr lang="en-ZA" altLang="en-US" sz="2400" smtClean="0"/>
          </a:p>
        </p:txBody>
      </p:sp>
      <p:sp>
        <p:nvSpPr>
          <p:cNvPr id="25603" name="Content Placeholder 5"/>
          <p:cNvSpPr>
            <a:spLocks noGrp="1"/>
          </p:cNvSpPr>
          <p:nvPr>
            <p:ph sz="quarter" idx="4"/>
          </p:nvPr>
        </p:nvSpPr>
        <p:spPr>
          <a:xfrm>
            <a:off x="5653473" y="1700808"/>
            <a:ext cx="3322712" cy="3408607"/>
          </a:xfrm>
        </p:spPr>
        <p:txBody>
          <a:bodyPr/>
          <a:lstStyle/>
          <a:p>
            <a:pPr algn="just">
              <a:defRPr/>
            </a:pPr>
            <a:r>
              <a:rPr lang="en-ZA" altLang="en-US" sz="1600" dirty="0" smtClean="0"/>
              <a:t>62% (148 999) of registered work seekers are young people aged 16-35 years</a:t>
            </a:r>
          </a:p>
          <a:p>
            <a:pPr algn="just">
              <a:defRPr/>
            </a:pPr>
            <a:r>
              <a:rPr lang="en-ZA" altLang="en-US" sz="1600" dirty="0" smtClean="0"/>
              <a:t>38% ( </a:t>
            </a:r>
            <a:r>
              <a:rPr lang="en-ZA" altLang="en-US" sz="1600" dirty="0"/>
              <a:t>9</a:t>
            </a:r>
            <a:r>
              <a:rPr lang="en-ZA" altLang="en-US" sz="1600" dirty="0" smtClean="0"/>
              <a:t>0 182) are adults aged 36 years and above</a:t>
            </a:r>
          </a:p>
          <a:p>
            <a:pPr algn="just">
              <a:defRPr/>
            </a:pPr>
            <a:r>
              <a:rPr lang="en-ZA" altLang="en-US" sz="1600" dirty="0" smtClean="0"/>
              <a:t>The figures are inline with those published by Stats SA, which are characterised by high youth unemployment rate. </a:t>
            </a:r>
          </a:p>
          <a:p>
            <a:pPr algn="just">
              <a:defRPr/>
            </a:pPr>
            <a:r>
              <a:rPr lang="en-ZA" altLang="en-US" sz="1600" dirty="0" smtClean="0"/>
              <a:t>According to the latest QLFS 2 of 2018,   39% of young people aged 15-34 years were unemployed.</a:t>
            </a:r>
          </a:p>
          <a:p>
            <a:pPr algn="just">
              <a:defRPr/>
            </a:pPr>
            <a:endParaRPr lang="en-ZA" altLang="en-US" sz="1800" dirty="0" smtClean="0">
              <a:solidFill>
                <a:srgbClr val="FF0000"/>
              </a:solidFill>
            </a:endParaRPr>
          </a:p>
          <a:p>
            <a:pPr algn="just">
              <a:defRPr/>
            </a:pPr>
            <a:endParaRPr lang="en-ZA" altLang="en-US" sz="1800" dirty="0" smtClean="0">
              <a:solidFill>
                <a:srgbClr val="FF0000"/>
              </a:solidFill>
            </a:endParaRPr>
          </a:p>
          <a:p>
            <a:pPr>
              <a:defRPr/>
            </a:pPr>
            <a:endParaRPr lang="en-ZA" altLang="en-US" sz="1800" dirty="0">
              <a:solidFill>
                <a:srgbClr val="FF0000"/>
              </a:solidFill>
            </a:endParaRPr>
          </a:p>
          <a:p>
            <a:pPr>
              <a:defRPr/>
            </a:pPr>
            <a:endParaRPr lang="en-ZA" altLang="en-US" sz="1800" dirty="0" smtClean="0">
              <a:solidFill>
                <a:srgbClr val="FF0000"/>
              </a:solidFill>
            </a:endParaRPr>
          </a:p>
          <a:p>
            <a:pPr>
              <a:defRPr/>
            </a:pPr>
            <a:endParaRPr lang="en-ZA" altLang="en-US" sz="1800" dirty="0">
              <a:solidFill>
                <a:srgbClr val="FF0000"/>
              </a:solidFill>
            </a:endParaRPr>
          </a:p>
          <a:p>
            <a:pPr>
              <a:defRPr/>
            </a:pPr>
            <a:endParaRPr lang="en-ZA" altLang="en-US" sz="1800" dirty="0">
              <a:solidFill>
                <a:srgbClr val="FF0000"/>
              </a:solidFill>
            </a:endParaRPr>
          </a:p>
          <a:p>
            <a:pPr marL="0" indent="0">
              <a:buFont typeface="Arial" pitchFamily="34" charset="0"/>
              <a:buNone/>
              <a:defRPr/>
            </a:pPr>
            <a:endParaRPr lang="en-ZA" altLang="en-US" sz="1200" dirty="0" smtClean="0">
              <a:solidFill>
                <a:srgbClr val="FF0000"/>
              </a:solidFill>
            </a:endParaRPr>
          </a:p>
        </p:txBody>
      </p:sp>
      <p:sp>
        <p:nvSpPr>
          <p:cNvPr id="26628" name="Slide Number Placeholder 6"/>
          <p:cNvSpPr>
            <a:spLocks noGrp="1"/>
          </p:cNvSpPr>
          <p:nvPr>
            <p:ph type="sldNum" sz="quarter" idx="12"/>
          </p:nvPr>
        </p:nvSpPr>
        <p:spPr bwMode="auto">
          <a:xfrm>
            <a:off x="6804248" y="6309320"/>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0DA21A9D-C528-4244-86F4-60F7CAC05AA2}" type="slidenum">
              <a:rPr lang="en-US" altLang="en-US" sz="1200" smtClean="0">
                <a:solidFill>
                  <a:srgbClr val="898989"/>
                </a:solidFill>
              </a:rPr>
              <a:pPr>
                <a:defRPr/>
              </a:pPr>
              <a:t>59</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74073" y="1417639"/>
          <a:ext cx="4123315" cy="434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854892827"/>
              </p:ext>
            </p:extLst>
          </p:nvPr>
        </p:nvGraphicFramePr>
        <p:xfrm>
          <a:off x="251520" y="1412776"/>
          <a:ext cx="5472608" cy="51125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65684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1"/>
            <a:ext cx="8229600" cy="974887"/>
          </a:xfrm>
        </p:spPr>
        <p:txBody>
          <a:bodyPr/>
          <a:lstStyle/>
          <a:p>
            <a:pPr>
              <a:defRPr/>
            </a:pPr>
            <a:r>
              <a:rPr lang="en-US" sz="1800" b="1" dirty="0" smtClean="0">
                <a:solidFill>
                  <a:prstClr val="black"/>
                </a:solidFill>
                <a:ea typeface="ＭＳ Ｐゴシック" pitchFamily="-80" charset="-128"/>
                <a:cs typeface="+mj-cs"/>
              </a:rPr>
              <a:t>QUARTER 2 PERFORMANCE </a:t>
            </a:r>
            <a:r>
              <a:rPr lang="en-US" sz="1800" b="1" dirty="0">
                <a:solidFill>
                  <a:prstClr val="black"/>
                </a:solidFill>
                <a:ea typeface="ＭＳ Ｐゴシック" pitchFamily="-80" charset="-128"/>
                <a:cs typeface="+mj-cs"/>
              </a:rPr>
              <a:t>PER STRATEGIC </a:t>
            </a:r>
            <a:r>
              <a:rPr lang="en-US" sz="1800" b="1" dirty="0" smtClean="0">
                <a:solidFill>
                  <a:prstClr val="black"/>
                </a:solidFill>
                <a:ea typeface="ＭＳ Ｐゴシック" pitchFamily="-80" charset="-128"/>
                <a:cs typeface="+mj-cs"/>
              </a:rPr>
              <a:t>OBJECTIVE: </a:t>
            </a:r>
            <a:r>
              <a:rPr lang="en-US" sz="1800" b="1" dirty="0" smtClean="0">
                <a:solidFill>
                  <a:srgbClr val="FF0000"/>
                </a:solidFill>
                <a:ea typeface="ＭＳ Ｐゴシック" pitchFamily="-80" charset="-128"/>
                <a:cs typeface="+mj-cs"/>
              </a:rPr>
              <a:t>2017/18 &amp; 2018/19</a:t>
            </a:r>
            <a:endParaRPr lang="en-ZA" sz="1800" dirty="0">
              <a:solidFill>
                <a:srgbClr val="FF0000"/>
              </a:solidFill>
            </a:endParaRPr>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rgbClr val="898989"/>
                </a:solidFill>
              </a:rPr>
              <a:pPr/>
              <a:t>6</a:t>
            </a:fld>
            <a:endParaRPr lang="en-US" altLang="en-US" sz="1200" dirty="0" smtClean="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640135574"/>
              </p:ext>
            </p:extLst>
          </p:nvPr>
        </p:nvGraphicFramePr>
        <p:xfrm>
          <a:off x="233176" y="1018312"/>
          <a:ext cx="8731313" cy="5691704"/>
        </p:xfrm>
        <a:graphic>
          <a:graphicData uri="http://schemas.openxmlformats.org/drawingml/2006/table">
            <a:tbl>
              <a:tblPr/>
              <a:tblGrid>
                <a:gridCol w="2053698">
                  <a:extLst>
                    <a:ext uri="{9D8B030D-6E8A-4147-A177-3AD203B41FA5}">
                      <a16:colId xmlns:a16="http://schemas.microsoft.com/office/drawing/2014/main" xmlns="" val="20000"/>
                    </a:ext>
                  </a:extLst>
                </a:gridCol>
                <a:gridCol w="1091414">
                  <a:extLst>
                    <a:ext uri="{9D8B030D-6E8A-4147-A177-3AD203B41FA5}">
                      <a16:colId xmlns:a16="http://schemas.microsoft.com/office/drawing/2014/main" xmlns="" val="269773083"/>
                    </a:ext>
                  </a:extLst>
                </a:gridCol>
                <a:gridCol w="1164175">
                  <a:extLst>
                    <a:ext uri="{9D8B030D-6E8A-4147-A177-3AD203B41FA5}">
                      <a16:colId xmlns:a16="http://schemas.microsoft.com/office/drawing/2014/main" xmlns="" val="3255415721"/>
                    </a:ext>
                  </a:extLst>
                </a:gridCol>
                <a:gridCol w="1091414">
                  <a:extLst>
                    <a:ext uri="{9D8B030D-6E8A-4147-A177-3AD203B41FA5}">
                      <a16:colId xmlns:a16="http://schemas.microsoft.com/office/drawing/2014/main" xmlns="" val="127281941"/>
                    </a:ext>
                  </a:extLst>
                </a:gridCol>
                <a:gridCol w="1091414">
                  <a:extLst>
                    <a:ext uri="{9D8B030D-6E8A-4147-A177-3AD203B41FA5}">
                      <a16:colId xmlns:a16="http://schemas.microsoft.com/office/drawing/2014/main" xmlns="" val="1171460091"/>
                    </a:ext>
                  </a:extLst>
                </a:gridCol>
                <a:gridCol w="1164175">
                  <a:extLst>
                    <a:ext uri="{9D8B030D-6E8A-4147-A177-3AD203B41FA5}">
                      <a16:colId xmlns:a16="http://schemas.microsoft.com/office/drawing/2014/main" xmlns="" val="1960411504"/>
                    </a:ext>
                  </a:extLst>
                </a:gridCol>
                <a:gridCol w="1075023">
                  <a:extLst>
                    <a:ext uri="{9D8B030D-6E8A-4147-A177-3AD203B41FA5}">
                      <a16:colId xmlns:a16="http://schemas.microsoft.com/office/drawing/2014/main" xmlns="" val="2868507327"/>
                    </a:ext>
                  </a:extLst>
                </a:gridCol>
              </a:tblGrid>
              <a:tr h="551773">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Arial" pitchFamily="34" charset="0"/>
                        </a:rPr>
                        <a:t>Strategic  Objectives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Arial" pitchFamily="34" charset="0"/>
                        </a:rPr>
                        <a:t>Annual Planned </a:t>
                      </a:r>
                      <a:r>
                        <a:rPr lang="en-GB" sz="1400" b="1" kern="1200" dirty="0">
                          <a:solidFill>
                            <a:srgbClr val="000000"/>
                          </a:solidFill>
                          <a:effectLst/>
                          <a:latin typeface="+mn-lt"/>
                          <a:ea typeface="Times New Roman"/>
                          <a:cs typeface="Arial" pitchFamily="34" charset="0"/>
                        </a:rPr>
                        <a:t>Indictors</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effectLst/>
                          <a:latin typeface="+mn-lt"/>
                          <a:ea typeface="Times New Roman"/>
                          <a:cs typeface="Arial" pitchFamily="34" charset="0"/>
                        </a:rPr>
                        <a:t>Indicators </a:t>
                      </a:r>
                      <a:r>
                        <a:rPr lang="en-GB" sz="1400" b="1" kern="1200" dirty="0" smtClean="0">
                          <a:effectLst/>
                          <a:latin typeface="+mn-lt"/>
                          <a:ea typeface="Times New Roman"/>
                          <a:cs typeface="Arial" pitchFamily="34" charset="0"/>
                        </a:rPr>
                        <a:t>with targets reporting </a:t>
                      </a:r>
                      <a:r>
                        <a:rPr lang="en-GB" sz="1400" b="1" kern="1200" dirty="0">
                          <a:effectLst/>
                          <a:latin typeface="+mn-lt"/>
                          <a:ea typeface="Times New Roman"/>
                          <a:cs typeface="Arial" pitchFamily="34" charset="0"/>
                        </a:rPr>
                        <a:t>in </a:t>
                      </a:r>
                      <a:r>
                        <a:rPr lang="en-GB" sz="1400" b="1" u="sng" kern="1200" dirty="0" smtClean="0">
                          <a:solidFill>
                            <a:srgbClr val="FFFF00"/>
                          </a:solidFill>
                          <a:effectLst/>
                          <a:latin typeface="+mn-lt"/>
                          <a:ea typeface="Times New Roman"/>
                          <a:cs typeface="Arial" pitchFamily="34" charset="0"/>
                        </a:rPr>
                        <a:t>Q2 </a:t>
                      </a:r>
                      <a:endParaRPr lang="en-US" sz="1400" b="1" u="sng" dirty="0">
                        <a:solidFill>
                          <a:srgbClr val="FFFF00"/>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t>
                      </a:r>
                      <a:r>
                        <a:rPr lang="en-GB" sz="1400" b="1" kern="1200" dirty="0" smtClean="0">
                          <a:solidFill>
                            <a:srgbClr val="000000"/>
                          </a:solidFill>
                          <a:effectLst/>
                          <a:latin typeface="+mn-lt"/>
                          <a:ea typeface="Times New Roman"/>
                          <a:cs typeface="Arial" pitchFamily="34" charset="0"/>
                        </a:rPr>
                        <a:t>Achievement %</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Arial" pitchFamily="34" charset="0"/>
                        </a:rPr>
                        <a:t>Annual Planned </a:t>
                      </a:r>
                      <a:r>
                        <a:rPr lang="en-GB" sz="1400" b="1" kern="1200" dirty="0">
                          <a:solidFill>
                            <a:srgbClr val="000000"/>
                          </a:solidFill>
                          <a:effectLst/>
                          <a:latin typeface="+mn-lt"/>
                          <a:ea typeface="Times New Roman"/>
                          <a:cs typeface="Arial" pitchFamily="34" charset="0"/>
                        </a:rPr>
                        <a:t>Indictors</a:t>
                      </a:r>
                      <a:endParaRPr lang="en-US" sz="1400" b="1" dirty="0">
                        <a:effectLst/>
                        <a:latin typeface="+mn-lt"/>
                        <a:ea typeface="Times New Roman"/>
                        <a:cs typeface="Arial" pitchFamily="34" charset="0"/>
                      </a:endParaRPr>
                    </a:p>
                  </a:txBody>
                  <a:tcPr marL="8889" marR="8889" marT="8887"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effectLst/>
                          <a:latin typeface="+mn-lt"/>
                          <a:ea typeface="Times New Roman"/>
                          <a:cs typeface="Arial" pitchFamily="34" charset="0"/>
                        </a:rPr>
                        <a:t>Indicators </a:t>
                      </a:r>
                      <a:r>
                        <a:rPr lang="en-GB" sz="1400" b="1" kern="1200" dirty="0" smtClean="0">
                          <a:effectLst/>
                          <a:latin typeface="+mn-lt"/>
                          <a:ea typeface="Times New Roman"/>
                          <a:cs typeface="Arial" pitchFamily="34" charset="0"/>
                        </a:rPr>
                        <a:t>with targets reporting </a:t>
                      </a:r>
                      <a:r>
                        <a:rPr lang="en-GB" sz="1400" b="1" kern="1200" dirty="0">
                          <a:effectLst/>
                          <a:latin typeface="+mn-lt"/>
                          <a:ea typeface="Times New Roman"/>
                          <a:cs typeface="Arial" pitchFamily="34" charset="0"/>
                        </a:rPr>
                        <a:t>in </a:t>
                      </a:r>
                      <a:r>
                        <a:rPr lang="en-GB" sz="1400" b="1" u="sng" kern="1200" dirty="0" smtClean="0">
                          <a:solidFill>
                            <a:srgbClr val="FFFF00"/>
                          </a:solidFill>
                          <a:effectLst/>
                          <a:latin typeface="+mn-lt"/>
                          <a:ea typeface="Times New Roman"/>
                          <a:cs typeface="Arial" pitchFamily="34" charset="0"/>
                        </a:rPr>
                        <a:t>Q2 </a:t>
                      </a:r>
                      <a:endParaRPr lang="en-US" sz="1400" b="1" u="sng" dirty="0">
                        <a:solidFill>
                          <a:srgbClr val="FFFF00"/>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Arial" pitchFamily="34" charset="0"/>
                        </a:rPr>
                        <a:t>Overall </a:t>
                      </a:r>
                      <a:r>
                        <a:rPr lang="en-GB" sz="1400" b="1" kern="1200" dirty="0" smtClean="0">
                          <a:solidFill>
                            <a:srgbClr val="000000"/>
                          </a:solidFill>
                          <a:effectLst/>
                          <a:latin typeface="+mn-lt"/>
                          <a:ea typeface="Times New Roman"/>
                          <a:cs typeface="Arial" pitchFamily="34" charset="0"/>
                        </a:rPr>
                        <a:t>Achievement %</a:t>
                      </a: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290162">
                <a:tc>
                  <a:txBody>
                    <a:bodyPr/>
                    <a:lstStyle/>
                    <a:p>
                      <a:pPr marL="0" marR="0" algn="ctr" fontAlgn="b">
                        <a:spcBef>
                          <a:spcPts val="0"/>
                        </a:spcBef>
                        <a:spcAft>
                          <a:spcPts val="0"/>
                        </a:spcAft>
                      </a:pPr>
                      <a:endParaRPr lang="en-US" sz="14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algn="ctr" fontAlgn="b">
                        <a:spcBef>
                          <a:spcPts val="0"/>
                        </a:spcBef>
                        <a:spcAft>
                          <a:spcPts val="0"/>
                        </a:spcAft>
                      </a:pPr>
                      <a:r>
                        <a:rPr lang="en-US" sz="1400" b="1" dirty="0" smtClean="0">
                          <a:solidFill>
                            <a:srgbClr val="FF0000"/>
                          </a:solidFill>
                          <a:effectLst/>
                          <a:latin typeface="+mn-lt"/>
                          <a:ea typeface="Times New Roman"/>
                          <a:cs typeface="Arial" pitchFamily="34" charset="0"/>
                        </a:rPr>
                        <a:t>2017/18</a:t>
                      </a:r>
                      <a:endParaRPr lang="en-US" sz="1400" b="1" dirty="0">
                        <a:solidFill>
                          <a:srgbClr val="FF0000"/>
                        </a:solidFill>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ZA"/>
                    </a:p>
                  </a:txBody>
                  <a:tcPr/>
                </a:tc>
                <a:tc hMerge="1">
                  <a:txBody>
                    <a:bodyPr/>
                    <a:lstStyle/>
                    <a:p>
                      <a:endParaRPr lang="en-ZA"/>
                    </a:p>
                  </a:txBody>
                  <a:tcPr/>
                </a:tc>
                <a:tc gridSpan="3">
                  <a:txBody>
                    <a:bodyPr/>
                    <a:lstStyle/>
                    <a:p>
                      <a:pPr algn="ctr"/>
                      <a:r>
                        <a:rPr lang="en-ZA" sz="1400" b="1" dirty="0" smtClean="0">
                          <a:solidFill>
                            <a:srgbClr val="FF0000"/>
                          </a:solidFill>
                        </a:rPr>
                        <a:t>2018/19</a:t>
                      </a:r>
                      <a:endParaRPr lang="en-ZA" sz="1400" b="1" dirty="0">
                        <a:solidFill>
                          <a:srgbClr val="FF0000"/>
                        </a:solidFill>
                      </a:endParaRPr>
                    </a:p>
                  </a:txBody>
                  <a:tcPr marL="8889" marR="8889" marT="8887"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182788057"/>
                  </a:ext>
                </a:extLst>
              </a:tr>
              <a:tr h="466977">
                <a:tc>
                  <a:txBody>
                    <a:bodyPr/>
                    <a:lstStyle/>
                    <a:p>
                      <a:pPr marL="0" marR="0" algn="l" fontAlgn="b">
                        <a:spcBef>
                          <a:spcPts val="0"/>
                        </a:spcBef>
                        <a:spcAft>
                          <a:spcPts val="0"/>
                        </a:spcAft>
                      </a:pPr>
                      <a:r>
                        <a:rPr lang="en-US" sz="1400" b="0" kern="1200" dirty="0" smtClean="0">
                          <a:solidFill>
                            <a:srgbClr val="000000"/>
                          </a:solidFill>
                          <a:effectLst/>
                          <a:latin typeface="+mn-lt"/>
                          <a:ea typeface="DengXian"/>
                          <a:cs typeface="Arial"/>
                        </a:rPr>
                        <a:t>Strengthening occupational safety protection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l" fontAlgn="b">
                        <a:spcAft>
                          <a:spcPts val="0"/>
                        </a:spcAft>
                      </a:pPr>
                      <a:r>
                        <a:rPr lang="en-US" sz="1400" b="0" kern="1200" dirty="0" smtClean="0">
                          <a:solidFill>
                            <a:srgbClr val="000000"/>
                          </a:solidFill>
                          <a:effectLst/>
                          <a:latin typeface="+mn-lt"/>
                          <a:ea typeface="+mn-ea"/>
                          <a:cs typeface="+mn-cs"/>
                        </a:rPr>
                        <a:t>This strategic objective is covered in terms of indicators that are applicable in protecting vulnerable workers.</a:t>
                      </a:r>
                      <a:endParaRPr lang="en-ZA" sz="1400" b="0" dirty="0">
                        <a:effectLst/>
                        <a:latin typeface="Calibri"/>
                        <a:ea typeface="DengXian"/>
                        <a:cs typeface="Arial"/>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pPr algn="l" fontAlgn="b">
                        <a:spcAft>
                          <a:spcPts val="0"/>
                        </a:spcAft>
                      </a:pPr>
                      <a:endParaRPr lang="en-ZA" sz="1400" b="0" dirty="0">
                        <a:effectLst/>
                        <a:latin typeface="Calibri"/>
                        <a:ea typeface="DengXian"/>
                        <a:cs typeface="Arial"/>
                      </a:endParaRPr>
                    </a:p>
                  </a:txBody>
                  <a:tcPr marL="8889" marR="8889" marT="8887" marB="0" anchor="b">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5400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Promote equity in the labour </a:t>
                      </a:r>
                      <a:r>
                        <a:rPr lang="en-GB" sz="1400" b="0" kern="1200" dirty="0" smtClean="0">
                          <a:solidFill>
                            <a:srgbClr val="000000"/>
                          </a:solidFill>
                          <a:effectLst/>
                          <a:latin typeface="+mn-lt"/>
                          <a:ea typeface="Times New Roman"/>
                        </a:rPr>
                        <a:t>market</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r>
                        <a:rPr lang="en-ZA" sz="1400" baseline="0" dirty="0" smtClean="0">
                          <a:latin typeface="+mj-lt"/>
                        </a:rPr>
                        <a:t> LP&amp;IR: No Quarter 2 target </a:t>
                      </a:r>
                      <a:endParaRPr kumimoji="0" lang="en-ZA" sz="1400" b="0" i="0" u="none" strike="noStrike" kern="1200" cap="none" spc="0" normalizeH="0" baseline="0" noProof="0" dirty="0">
                        <a:ln>
                          <a:noFill/>
                        </a:ln>
                        <a:solidFill>
                          <a:prstClr val="black"/>
                        </a:solidFill>
                        <a:effectLst/>
                        <a:uLnTx/>
                        <a:uFillTx/>
                        <a:latin typeface="+mj-lt"/>
                        <a:ea typeface="+mn-ea"/>
                        <a:cs typeface="+mn-cs"/>
                      </a:endParaRPr>
                    </a:p>
                  </a:txBody>
                  <a:tcPr marL="8890" marR="7747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mj-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mj-lt"/>
                        <a:ea typeface="+mn-ea"/>
                        <a:cs typeface="+mn-cs"/>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712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Protecting vulnerable </a:t>
                      </a:r>
                      <a:r>
                        <a:rPr lang="en-GB" sz="1400" b="0" kern="1200" dirty="0" smtClean="0">
                          <a:solidFill>
                            <a:srgbClr val="000000"/>
                          </a:solidFill>
                          <a:effectLst/>
                          <a:latin typeface="+mn-lt"/>
                          <a:ea typeface="Times New Roman"/>
                        </a:rPr>
                        <a:t>workers</a:t>
                      </a:r>
                      <a:endParaRPr lang="en-US" sz="1400" b="0" dirty="0">
                        <a:solidFill>
                          <a:srgbClr val="FF0000"/>
                        </a:solidFill>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5</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2</a:t>
                      </a:r>
                      <a:endParaRPr lang="en-ZA" sz="1400" b="1"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solidFill>
                            <a:srgbClr val="FF0000"/>
                          </a:solidFill>
                          <a:latin typeface="+mj-lt"/>
                        </a:rPr>
                        <a:t> 40%</a:t>
                      </a:r>
                      <a:endParaRPr lang="en-ZA" sz="1400" b="1" dirty="0">
                        <a:solidFill>
                          <a:srgbClr val="FF0000"/>
                        </a:solidFill>
                        <a:latin typeface="+mj-lt"/>
                      </a:endParaRPr>
                    </a:p>
                  </a:txBody>
                  <a:tcPr marL="8890" marR="7747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457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multilateral and bilateral </a:t>
                      </a:r>
                      <a:r>
                        <a:rPr lang="en-GB" sz="1400" b="0" kern="1200" dirty="0" smtClean="0">
                          <a:solidFill>
                            <a:srgbClr val="000000"/>
                          </a:solidFill>
                          <a:effectLst/>
                          <a:latin typeface="+mn-lt"/>
                          <a:ea typeface="Times New Roman"/>
                        </a:rPr>
                        <a:t>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1</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1</a:t>
                      </a:r>
                      <a:endParaRPr lang="en-ZA" sz="1400" b="1"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100%</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5483">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Contribute to employment creation</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4</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baseline="0" dirty="0" smtClean="0">
                          <a:latin typeface="+mj-lt"/>
                        </a:rPr>
                        <a:t>  4</a:t>
                      </a:r>
                      <a:endParaRPr lang="en-ZA" sz="1400" b="1"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100%</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400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Promoting sound labour relations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3</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1</a:t>
                      </a:r>
                      <a:endParaRPr lang="en-ZA" sz="1400" b="1"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33%</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3</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4007">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Monitoring the impact of legislations</a:t>
                      </a:r>
                      <a:endParaRPr lang="en-US" sz="1400" b="0"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1</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1</a:t>
                      </a:r>
                      <a:endParaRPr lang="en-ZA" sz="1400" b="1"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0%</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2</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6364">
                <a:tc>
                  <a:txBody>
                    <a:bodyPr/>
                    <a:lstStyle/>
                    <a:p>
                      <a:pPr marL="0" marR="0" algn="l" fontAlgn="b">
                        <a:spcBef>
                          <a:spcPts val="0"/>
                        </a:spcBef>
                        <a:spcAft>
                          <a:spcPts val="0"/>
                        </a:spcAft>
                      </a:pPr>
                      <a:r>
                        <a:rPr lang="en-GB" sz="1400" b="0" kern="1200" dirty="0">
                          <a:solidFill>
                            <a:srgbClr val="000000"/>
                          </a:solidFill>
                          <a:effectLst/>
                          <a:latin typeface="+mn-lt"/>
                          <a:ea typeface="Times New Roman"/>
                        </a:rPr>
                        <a:t>Strengthening the institutional capacity of the Department</a:t>
                      </a:r>
                      <a:endParaRPr lang="en-US" sz="1400" b="0" dirty="0">
                        <a:effectLst/>
                        <a:latin typeface="+mn-lt"/>
                        <a:ea typeface="Times New Roman"/>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4</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2</a:t>
                      </a:r>
                      <a:endParaRPr lang="en-ZA" sz="1400" b="1" dirty="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400" b="1" dirty="0" smtClean="0">
                          <a:latin typeface="+mj-lt"/>
                        </a:rPr>
                        <a:t> 50%</a:t>
                      </a:r>
                      <a:endParaRPr lang="en-ZA" sz="1400" b="1" dirty="0">
                        <a:latin typeface="+mj-lt"/>
                      </a:endParaRPr>
                    </a:p>
                  </a:txBody>
                  <a:tcPr marL="8890" marR="7747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a:effectLst/>
                          <a:latin typeface="Calibri" panose="020F050202020403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63336">
                <a:tc>
                  <a:txBody>
                    <a:bodyPr/>
                    <a:lstStyle/>
                    <a:p>
                      <a:pPr marL="0" marR="0" algn="l" fontAlgn="b">
                        <a:spcBef>
                          <a:spcPts val="0"/>
                        </a:spcBef>
                        <a:spcAft>
                          <a:spcPts val="0"/>
                        </a:spcAft>
                      </a:pPr>
                      <a:r>
                        <a:rPr lang="en-GB" sz="1400" b="1" dirty="0">
                          <a:effectLst/>
                          <a:latin typeface="+mn-lt"/>
                          <a:ea typeface="Times New Roman"/>
                        </a:rPr>
                        <a:t>Total number of Indicators</a:t>
                      </a: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ZA" sz="1400" b="1" dirty="0" smtClean="0">
                          <a:latin typeface="+mn-lt"/>
                        </a:rPr>
                        <a:t> 18</a:t>
                      </a:r>
                      <a:endParaRPr lang="en-ZA" sz="1400" b="1" dirty="0">
                        <a:latin typeface="+mn-lt"/>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en-ZA" sz="1400" b="1" dirty="0" smtClean="0">
                          <a:latin typeface="+mn-lt"/>
                        </a:rPr>
                        <a:t> 11</a:t>
                      </a:r>
                      <a:endParaRPr lang="en-ZA" sz="1400" b="1"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a:r>
                        <a:rPr lang="en-ZA" sz="1600" b="1" dirty="0" smtClean="0">
                          <a:latin typeface="+mn-lt"/>
                        </a:rPr>
                        <a:t>  56%</a:t>
                      </a:r>
                      <a:endParaRPr lang="en-ZA" sz="1600" b="1" dirty="0">
                        <a:latin typeface="+mn-lt"/>
                      </a:endParaRPr>
                    </a:p>
                  </a:txBody>
                  <a:tcPr marL="8890" marR="8890" marT="889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ZA" sz="1400" b="1" dirty="0" smtClean="0">
                          <a:effectLst/>
                          <a:latin typeface="+mn-lt"/>
                          <a:ea typeface="Times New Roman"/>
                        </a:rPr>
                        <a:t>20</a:t>
                      </a:r>
                      <a:endParaRPr lang="en-ZA" sz="1400" b="1" dirty="0">
                        <a:effectLst/>
                        <a:latin typeface="+mn-lt"/>
                        <a:ea typeface="Times New Roman"/>
                      </a:endParaRPr>
                    </a:p>
                  </a:txBody>
                  <a:tcPr marL="8890" marR="8890" marT="889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1400" b="1" dirty="0" smtClean="0">
                          <a:effectLst/>
                          <a:latin typeface="+mn-lt"/>
                          <a:ea typeface="Times New Roman"/>
                        </a:rPr>
                        <a:t>15</a:t>
                      </a:r>
                      <a:endParaRPr lang="en-ZA" sz="1400" b="1"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rowSpan="2">
                  <a:txBody>
                    <a:bodyPr/>
                    <a:lstStyle/>
                    <a:p>
                      <a:pPr algn="ctr" fontAlgn="b">
                        <a:spcAft>
                          <a:spcPts val="0"/>
                        </a:spcAft>
                      </a:pPr>
                      <a:r>
                        <a:rPr lang="en-ZA" sz="1600" b="1" dirty="0" smtClean="0">
                          <a:effectLst/>
                          <a:latin typeface="+mn-lt"/>
                          <a:ea typeface="Times New Roman"/>
                        </a:rPr>
                        <a:t>80%</a:t>
                      </a:r>
                      <a:endParaRPr lang="en-ZA" sz="1600" b="1" dirty="0">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291544">
                <a:tc>
                  <a:txBody>
                    <a:bodyPr/>
                    <a:lstStyle/>
                    <a:p>
                      <a:pPr marL="0" marR="0" algn="l" fontAlgn="b">
                        <a:spcBef>
                          <a:spcPts val="0"/>
                        </a:spcBef>
                        <a:spcAft>
                          <a:spcPts val="0"/>
                        </a:spcAft>
                      </a:pPr>
                      <a:r>
                        <a:rPr lang="en-GB" sz="1400" b="1" kern="1200" dirty="0">
                          <a:solidFill>
                            <a:srgbClr val="000000"/>
                          </a:solidFill>
                          <a:effectLst/>
                          <a:latin typeface="+mn-lt"/>
                          <a:ea typeface="Times New Roman"/>
                        </a:rPr>
                        <a:t>Overall  </a:t>
                      </a:r>
                      <a:r>
                        <a:rPr lang="en-GB" sz="1400" b="1" kern="1200" dirty="0" smtClean="0">
                          <a:solidFill>
                            <a:srgbClr val="000000"/>
                          </a:solidFill>
                          <a:effectLst/>
                          <a:latin typeface="+mn-lt"/>
                          <a:ea typeface="Times New Roman"/>
                        </a:rPr>
                        <a:t>Performance</a:t>
                      </a:r>
                    </a:p>
                    <a:p>
                      <a:pPr marL="0" marR="0" algn="l" fontAlgn="b">
                        <a:spcBef>
                          <a:spcPts val="0"/>
                        </a:spcBef>
                        <a:spcAft>
                          <a:spcPts val="0"/>
                        </a:spcAft>
                      </a:pP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US" sz="1400" b="1" dirty="0">
                        <a:effectLst/>
                        <a:latin typeface="+mn-lt"/>
                        <a:ea typeface="Times New Roman"/>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400" dirty="0">
                        <a:latin typeface="+mn-lt"/>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pPr algn="ctr" eaLnBrk="0" fontAlgn="b" hangingPunct="0">
                        <a:spcAft>
                          <a:spcPts val="0"/>
                        </a:spcAft>
                      </a:pPr>
                      <a:endParaRPr lang="en-ZA" sz="1400" dirty="0">
                        <a:effectLst/>
                        <a:latin typeface="+mn-lt"/>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400" b="1" dirty="0" smtClean="0">
                          <a:effectLst/>
                          <a:latin typeface="+mn-lt"/>
                          <a:ea typeface="Times New Roman"/>
                        </a:rPr>
                        <a:t> </a:t>
                      </a:r>
                    </a:p>
                  </a:txBody>
                  <a:tcPr marL="8889" marR="77464" marT="8887"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400" dirty="0">
                        <a:latin typeface="+mn-lt"/>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vMerge="1">
                  <a:txBody>
                    <a:bodyPr/>
                    <a:lstStyle/>
                    <a:p>
                      <a:endParaRPr lang="en-ZA"/>
                    </a:p>
                  </a:txBody>
                  <a:tcPr/>
                </a:tc>
                <a:extLst>
                  <a:ext uri="{0D108BD9-81ED-4DB2-BD59-A6C34878D82A}">
                    <a16:rowId xmlns:a16="http://schemas.microsoft.com/office/drawing/2014/main" xmlns="" val="10010"/>
                  </a:ext>
                </a:extLst>
              </a:tr>
            </a:tbl>
          </a:graphicData>
        </a:graphic>
      </p:graphicFrame>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endParaRPr lang="en-US" altLang="en-US" sz="1200" dirty="0" smtClean="0"/>
          </a:p>
        </p:txBody>
      </p:sp>
      <p:sp>
        <p:nvSpPr>
          <p:cNvPr id="7" name="Slide Number Placeholder 1"/>
          <p:cNvSpPr txBox="1">
            <a:spLocks/>
          </p:cNvSpPr>
          <p:nvPr/>
        </p:nvSpPr>
        <p:spPr bwMode="auto">
          <a:xfrm>
            <a:off x="6705600" y="639921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3920EC9B-F213-4794-9686-B4DEABB24D7C}" type="slidenum">
              <a:rPr lang="en-US" altLang="en-US" sz="1200" smtClean="0">
                <a:solidFill>
                  <a:srgbClr val="898989"/>
                </a:solidFill>
              </a:rPr>
              <a:pPr/>
              <a:t>6</a:t>
            </a:fld>
            <a:endParaRPr lang="en-US" altLang="en-US" sz="1200" dirty="0" smtClean="0">
              <a:solidFill>
                <a:srgbClr val="898989"/>
              </a:solidFill>
            </a:endParaRPr>
          </a:p>
        </p:txBody>
      </p:sp>
    </p:spTree>
    <p:extLst>
      <p:ext uri="{BB962C8B-B14F-4D97-AF65-F5344CB8AC3E}">
        <p14:creationId xmlns:p14="http://schemas.microsoft.com/office/powerpoint/2010/main" xmlns="" val="213393504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ZA" altLang="en-US" sz="2400" b="1" smtClean="0"/>
              <a:t>WORK SEEKERS REGISTERED WITH DISABILITY BY PROVINCE</a:t>
            </a:r>
            <a:endParaRPr lang="en-ZA" altLang="en-US" sz="2400" smtClean="0"/>
          </a:p>
        </p:txBody>
      </p:sp>
      <p:sp>
        <p:nvSpPr>
          <p:cNvPr id="30723" name="Slide Number Placeholder 6"/>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1AA270E3-22B5-4AF2-9EFB-8672564DBB3E}" type="slidenum">
              <a:rPr lang="en-US" altLang="en-US" sz="1200" smtClean="0">
                <a:solidFill>
                  <a:srgbClr val="898989"/>
                </a:solidFill>
              </a:rPr>
              <a:pPr>
                <a:defRPr/>
              </a:pPr>
              <a:t>60</a:t>
            </a:fld>
            <a:endParaRPr lang="en-US" altLang="en-US" sz="1200" dirty="0" smtClean="0">
              <a:solidFill>
                <a:srgbClr val="898989"/>
              </a:solidFill>
            </a:endParaRPr>
          </a:p>
        </p:txBody>
      </p:sp>
      <p:pic>
        <p:nvPicPr>
          <p:cNvPr id="29700"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57200" y="1772816"/>
            <a:ext cx="8219256" cy="4176464"/>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02153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ZA" altLang="en-US" sz="2400" b="1" dirty="0" smtClean="0"/>
              <a:t>WORK SEEKERS REGISTERED BY DISABILITY</a:t>
            </a:r>
            <a:endParaRPr lang="en-ZA" altLang="en-US" sz="2400" dirty="0" smtClean="0"/>
          </a:p>
        </p:txBody>
      </p:sp>
      <p:sp>
        <p:nvSpPr>
          <p:cNvPr id="29699" name="Content Placeholder 5"/>
          <p:cNvSpPr>
            <a:spLocks noGrp="1"/>
          </p:cNvSpPr>
          <p:nvPr>
            <p:ph sz="quarter" idx="4"/>
          </p:nvPr>
        </p:nvSpPr>
        <p:spPr>
          <a:xfrm>
            <a:off x="5940152" y="1300163"/>
            <a:ext cx="2883172" cy="4606925"/>
          </a:xfrm>
        </p:spPr>
        <p:txBody>
          <a:bodyPr/>
          <a:lstStyle/>
          <a:p>
            <a:pPr>
              <a:defRPr/>
            </a:pPr>
            <a:endParaRPr lang="en-ZA" altLang="en-US" sz="2000" dirty="0" smtClean="0"/>
          </a:p>
          <a:p>
            <a:pPr>
              <a:defRPr/>
            </a:pPr>
            <a:r>
              <a:rPr lang="en-ZA" altLang="en-US" sz="1600" dirty="0" smtClean="0"/>
              <a:t>0.6% (1 541) of work seekers registered on ESSA have different forms of disabilities:</a:t>
            </a:r>
          </a:p>
          <a:p>
            <a:pPr lvl="1">
              <a:defRPr/>
            </a:pPr>
            <a:r>
              <a:rPr lang="en-ZA" altLang="en-US" sz="1600" dirty="0" smtClean="0"/>
              <a:t>810 blindness</a:t>
            </a:r>
          </a:p>
          <a:p>
            <a:pPr lvl="1">
              <a:defRPr/>
            </a:pPr>
            <a:r>
              <a:rPr lang="en-ZA" altLang="en-US" sz="1600" dirty="0" smtClean="0"/>
              <a:t>235 physical disability</a:t>
            </a:r>
          </a:p>
          <a:p>
            <a:pPr lvl="1">
              <a:defRPr/>
            </a:pPr>
            <a:r>
              <a:rPr lang="en-ZA" altLang="en-US" sz="1600" dirty="0" smtClean="0"/>
              <a:t>242 chronic condition, </a:t>
            </a:r>
            <a:r>
              <a:rPr lang="en-ZA" altLang="en-US" sz="1600" dirty="0" err="1" smtClean="0"/>
              <a:t>e.t.c</a:t>
            </a:r>
            <a:endParaRPr lang="en-ZA" altLang="en-US" sz="1600" dirty="0" smtClean="0"/>
          </a:p>
          <a:p>
            <a:pPr lvl="1">
              <a:defRPr/>
            </a:pPr>
            <a:endParaRPr lang="en-ZA" altLang="en-US" dirty="0"/>
          </a:p>
          <a:p>
            <a:pPr lvl="1">
              <a:defRPr/>
            </a:pPr>
            <a:endParaRPr lang="en-ZA" altLang="en-US" dirty="0" smtClean="0">
              <a:solidFill>
                <a:srgbClr val="FF0000"/>
              </a:solidFill>
            </a:endParaRPr>
          </a:p>
          <a:p>
            <a:pPr lvl="1">
              <a:defRPr/>
            </a:pPr>
            <a:endParaRPr lang="en-ZA" altLang="en-US" dirty="0">
              <a:solidFill>
                <a:srgbClr val="FF0000"/>
              </a:solidFill>
            </a:endParaRPr>
          </a:p>
          <a:p>
            <a:pPr lvl="1">
              <a:defRPr/>
            </a:pPr>
            <a:endParaRPr lang="en-ZA" altLang="en-US" dirty="0" smtClean="0">
              <a:solidFill>
                <a:srgbClr val="FF0000"/>
              </a:solidFill>
            </a:endParaRPr>
          </a:p>
          <a:p>
            <a:pPr marL="457200" lvl="1" indent="0">
              <a:buFont typeface="Arial" pitchFamily="34" charset="0"/>
              <a:buNone/>
              <a:defRPr/>
            </a:pPr>
            <a:endParaRPr lang="en-ZA" altLang="en-US" dirty="0" smtClean="0"/>
          </a:p>
          <a:p>
            <a:pPr lvl="1">
              <a:defRPr/>
            </a:pPr>
            <a:endParaRPr lang="en-ZA" altLang="en-US" dirty="0" smtClean="0"/>
          </a:p>
        </p:txBody>
      </p:sp>
      <p:sp>
        <p:nvSpPr>
          <p:cNvPr id="29700" name="Slide Number Placeholder 6"/>
          <p:cNvSpPr>
            <a:spLocks noGrp="1"/>
          </p:cNvSpPr>
          <p:nvPr>
            <p:ph type="sldNum" sz="quarter" idx="12"/>
          </p:nvPr>
        </p:nvSpPr>
        <p:spPr bwMode="auto">
          <a:xfrm>
            <a:off x="6660232" y="6453336"/>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A4B89376-1500-4ECC-8259-7A7CDED286E9}" type="slidenum">
              <a:rPr lang="en-US" altLang="en-US" sz="1200" smtClean="0">
                <a:solidFill>
                  <a:srgbClr val="898989"/>
                </a:solidFill>
              </a:rPr>
              <a:pPr>
                <a:defRPr/>
              </a:pPr>
              <a:t>61</a:t>
            </a:fld>
            <a:endParaRPr lang="en-US" altLang="en-US" sz="1200" dirty="0" smtClean="0">
              <a:solidFill>
                <a:srgbClr val="898989"/>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068022575"/>
              </p:ext>
            </p:extLst>
          </p:nvPr>
        </p:nvGraphicFramePr>
        <p:xfrm>
          <a:off x="323528" y="1412777"/>
          <a:ext cx="532859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828039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400" b="1" smtClean="0"/>
              <a:t>WORK SEEKERS REGISTERED BY EQUITY GROUP AND PROVINCE</a:t>
            </a:r>
            <a:endParaRPr lang="en-ZA" altLang="en-US" sz="2400" smtClean="0"/>
          </a:p>
        </p:txBody>
      </p:sp>
      <p:sp>
        <p:nvSpPr>
          <p:cNvPr id="32771" name="Slide Number Placeholder 3"/>
          <p:cNvSpPr>
            <a:spLocks noGrp="1"/>
          </p:cNvSpPr>
          <p:nvPr>
            <p:ph type="sldNum" sz="quarter" idx="12"/>
          </p:nvPr>
        </p:nvSpPr>
        <p:spPr bwMode="auto">
          <a:xfrm>
            <a:off x="6804248" y="6309320"/>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C55AEBF2-FF2D-4FF5-9EA3-64349BA770CC}" type="slidenum">
              <a:rPr lang="en-US" altLang="en-US" sz="1200" smtClean="0">
                <a:solidFill>
                  <a:srgbClr val="898989"/>
                </a:solidFill>
              </a:rPr>
              <a:pPr>
                <a:defRPr/>
              </a:pPr>
              <a:t>62</a:t>
            </a:fld>
            <a:endParaRPr lang="en-US" altLang="en-US" sz="1200" dirty="0" smtClean="0">
              <a:solidFill>
                <a:srgbClr val="898989"/>
              </a:solidFill>
            </a:endParaRPr>
          </a:p>
        </p:txBody>
      </p:sp>
      <p:pic>
        <p:nvPicPr>
          <p:cNvPr id="3174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3528" y="1556792"/>
            <a:ext cx="8424936" cy="403244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5465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ZA" altLang="en-US" sz="2400" b="1" smtClean="0"/>
              <a:t>WORK SEEKERS REGISTERED BY EQUITY GROUP</a:t>
            </a:r>
            <a:endParaRPr lang="en-ZA" altLang="en-US" sz="2400" smtClean="0"/>
          </a:p>
        </p:txBody>
      </p:sp>
      <p:sp>
        <p:nvSpPr>
          <p:cNvPr id="30723" name="Content Placeholder 5"/>
          <p:cNvSpPr>
            <a:spLocks noGrp="1"/>
          </p:cNvSpPr>
          <p:nvPr>
            <p:ph sz="quarter" idx="4"/>
          </p:nvPr>
        </p:nvSpPr>
        <p:spPr>
          <a:xfrm>
            <a:off x="5436096" y="1579562"/>
            <a:ext cx="3309149" cy="4025901"/>
          </a:xfrm>
        </p:spPr>
        <p:txBody>
          <a:bodyPr/>
          <a:lstStyle/>
          <a:p>
            <a:r>
              <a:rPr lang="en-ZA" altLang="en-US" sz="1600" dirty="0" smtClean="0"/>
              <a:t>85% (203 186) of work seekers registered are Africans, 11% (25 999)  Coloureds, 3% (7 082) Whites and only 1% (2 887) Indians.</a:t>
            </a:r>
          </a:p>
          <a:p>
            <a:r>
              <a:rPr lang="en-ZA" altLang="en-US" sz="1600" dirty="0" smtClean="0"/>
              <a:t>The remaining 27 (0%) were not specified by equity group.</a:t>
            </a:r>
          </a:p>
        </p:txBody>
      </p:sp>
      <p:sp>
        <p:nvSpPr>
          <p:cNvPr id="31748" name="Slide Number Placeholder 6"/>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33C13454-26BF-47BA-A9C4-4846B7EF8058}" type="slidenum">
              <a:rPr lang="en-US" altLang="en-US" sz="1200" smtClean="0">
                <a:solidFill>
                  <a:srgbClr val="898989"/>
                </a:solidFill>
              </a:rPr>
              <a:pPr>
                <a:defRPr/>
              </a:pPr>
              <a:t>63</a:t>
            </a:fld>
            <a:endParaRPr lang="en-US" altLang="en-US" sz="1200" dirty="0" smtClean="0">
              <a:solidFill>
                <a:srgbClr val="898989"/>
              </a:solidFill>
            </a:endParaRPr>
          </a:p>
        </p:txBody>
      </p:sp>
      <p:graphicFrame>
        <p:nvGraphicFramePr>
          <p:cNvPr id="10" name="Content Placeholder 9"/>
          <p:cNvGraphicFramePr>
            <a:graphicFrameLocks noGrp="1"/>
          </p:cNvGraphicFramePr>
          <p:nvPr>
            <p:ph sz="half" idx="2"/>
          </p:nvPr>
        </p:nvGraphicFramePr>
        <p:xfrm>
          <a:off x="295275" y="1417638"/>
          <a:ext cx="4737901" cy="470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49382" y="1288473"/>
          <a:ext cx="4879831" cy="4370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368135" y="1335881"/>
          <a:ext cx="4316682" cy="4322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728" name="Chart 8"/>
          <p:cNvGraphicFramePr>
            <a:graphicFrameLocks/>
          </p:cNvGraphicFramePr>
          <p:nvPr/>
        </p:nvGraphicFramePr>
        <p:xfrm>
          <a:off x="630238" y="1571625"/>
          <a:ext cx="4454525" cy="4033838"/>
        </p:xfrm>
        <a:graphic>
          <a:graphicData uri="http://schemas.openxmlformats.org/presentationml/2006/ole">
            <p:oleObj spid="_x0000_s1049" r:id="rId6" imgW="4456562" imgH="4035902" progId="">
              <p:embed/>
            </p:oleObj>
          </a:graphicData>
        </a:graphic>
      </p:graphicFrame>
      <p:pic>
        <p:nvPicPr>
          <p:cNvPr id="30729"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3528" y="1412776"/>
            <a:ext cx="5400600" cy="51845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0962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ZA" altLang="en-US" sz="2400" b="1" dirty="0" smtClean="0"/>
              <a:t>OPPORTUNITIES BY ECONOMIC SECTOR AND PROVINCE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21469858"/>
              </p:ext>
            </p:extLst>
          </p:nvPr>
        </p:nvGraphicFramePr>
        <p:xfrm>
          <a:off x="166256" y="1311966"/>
          <a:ext cx="8747156" cy="5285386"/>
        </p:xfrm>
        <a:graphic>
          <a:graphicData uri="http://schemas.openxmlformats.org/drawingml/2006/table">
            <a:tbl>
              <a:tblPr firstRow="1" bandRow="1">
                <a:tableStyleId>{5C22544A-7EE6-4342-B048-85BDC9FD1C3A}</a:tableStyleId>
              </a:tblPr>
              <a:tblGrid>
                <a:gridCol w="552515">
                  <a:extLst>
                    <a:ext uri="{9D8B030D-6E8A-4147-A177-3AD203B41FA5}">
                      <a16:colId xmlns:a16="http://schemas.microsoft.com/office/drawing/2014/main" xmlns="" val="20000"/>
                    </a:ext>
                  </a:extLst>
                </a:gridCol>
                <a:gridCol w="418266">
                  <a:extLst>
                    <a:ext uri="{9D8B030D-6E8A-4147-A177-3AD203B41FA5}">
                      <a16:colId xmlns:a16="http://schemas.microsoft.com/office/drawing/2014/main" xmlns="" val="20001"/>
                    </a:ext>
                  </a:extLst>
                </a:gridCol>
                <a:gridCol w="389613">
                  <a:extLst>
                    <a:ext uri="{9D8B030D-6E8A-4147-A177-3AD203B41FA5}">
                      <a16:colId xmlns:a16="http://schemas.microsoft.com/office/drawing/2014/main" xmlns="" val="20002"/>
                    </a:ext>
                  </a:extLst>
                </a:gridCol>
                <a:gridCol w="326004">
                  <a:extLst>
                    <a:ext uri="{9D8B030D-6E8A-4147-A177-3AD203B41FA5}">
                      <a16:colId xmlns:a16="http://schemas.microsoft.com/office/drawing/2014/main" xmlns="" val="20003"/>
                    </a:ext>
                  </a:extLst>
                </a:gridCol>
                <a:gridCol w="368466">
                  <a:extLst>
                    <a:ext uri="{9D8B030D-6E8A-4147-A177-3AD203B41FA5}">
                      <a16:colId xmlns:a16="http://schemas.microsoft.com/office/drawing/2014/main" xmlns="" val="20004"/>
                    </a:ext>
                  </a:extLst>
                </a:gridCol>
                <a:gridCol w="360067">
                  <a:extLst>
                    <a:ext uri="{9D8B030D-6E8A-4147-A177-3AD203B41FA5}">
                      <a16:colId xmlns:a16="http://schemas.microsoft.com/office/drawing/2014/main" xmlns="" val="20005"/>
                    </a:ext>
                  </a:extLst>
                </a:gridCol>
                <a:gridCol w="341444">
                  <a:extLst>
                    <a:ext uri="{9D8B030D-6E8A-4147-A177-3AD203B41FA5}">
                      <a16:colId xmlns:a16="http://schemas.microsoft.com/office/drawing/2014/main" xmlns="" val="20006"/>
                    </a:ext>
                  </a:extLst>
                </a:gridCol>
                <a:gridCol w="353859">
                  <a:extLst>
                    <a:ext uri="{9D8B030D-6E8A-4147-A177-3AD203B41FA5}">
                      <a16:colId xmlns:a16="http://schemas.microsoft.com/office/drawing/2014/main" xmlns="" val="20007"/>
                    </a:ext>
                  </a:extLst>
                </a:gridCol>
                <a:gridCol w="347653">
                  <a:extLst>
                    <a:ext uri="{9D8B030D-6E8A-4147-A177-3AD203B41FA5}">
                      <a16:colId xmlns:a16="http://schemas.microsoft.com/office/drawing/2014/main" xmlns="" val="20008"/>
                    </a:ext>
                  </a:extLst>
                </a:gridCol>
                <a:gridCol w="397315">
                  <a:extLst>
                    <a:ext uri="{9D8B030D-6E8A-4147-A177-3AD203B41FA5}">
                      <a16:colId xmlns:a16="http://schemas.microsoft.com/office/drawing/2014/main" xmlns="" val="20009"/>
                    </a:ext>
                  </a:extLst>
                </a:gridCol>
                <a:gridCol w="378691">
                  <a:extLst>
                    <a:ext uri="{9D8B030D-6E8A-4147-A177-3AD203B41FA5}">
                      <a16:colId xmlns:a16="http://schemas.microsoft.com/office/drawing/2014/main" xmlns="" val="20010"/>
                    </a:ext>
                  </a:extLst>
                </a:gridCol>
                <a:gridCol w="322819">
                  <a:extLst>
                    <a:ext uri="{9D8B030D-6E8A-4147-A177-3AD203B41FA5}">
                      <a16:colId xmlns:a16="http://schemas.microsoft.com/office/drawing/2014/main" xmlns="" val="20011"/>
                    </a:ext>
                  </a:extLst>
                </a:gridCol>
                <a:gridCol w="341443">
                  <a:extLst>
                    <a:ext uri="{9D8B030D-6E8A-4147-A177-3AD203B41FA5}">
                      <a16:colId xmlns:a16="http://schemas.microsoft.com/office/drawing/2014/main" xmlns="" val="20012"/>
                    </a:ext>
                  </a:extLst>
                </a:gridCol>
                <a:gridCol w="372485">
                  <a:extLst>
                    <a:ext uri="{9D8B030D-6E8A-4147-A177-3AD203B41FA5}">
                      <a16:colId xmlns:a16="http://schemas.microsoft.com/office/drawing/2014/main" xmlns="" val="20013"/>
                    </a:ext>
                  </a:extLst>
                </a:gridCol>
                <a:gridCol w="319848">
                  <a:extLst>
                    <a:ext uri="{9D8B030D-6E8A-4147-A177-3AD203B41FA5}">
                      <a16:colId xmlns:a16="http://schemas.microsoft.com/office/drawing/2014/main" xmlns="" val="20014"/>
                    </a:ext>
                  </a:extLst>
                </a:gridCol>
                <a:gridCol w="400286">
                  <a:extLst>
                    <a:ext uri="{9D8B030D-6E8A-4147-A177-3AD203B41FA5}">
                      <a16:colId xmlns:a16="http://schemas.microsoft.com/office/drawing/2014/main" xmlns="" val="20015"/>
                    </a:ext>
                  </a:extLst>
                </a:gridCol>
                <a:gridCol w="329028">
                  <a:extLst>
                    <a:ext uri="{9D8B030D-6E8A-4147-A177-3AD203B41FA5}">
                      <a16:colId xmlns:a16="http://schemas.microsoft.com/office/drawing/2014/main" xmlns="" val="20016"/>
                    </a:ext>
                  </a:extLst>
                </a:gridCol>
                <a:gridCol w="403524">
                  <a:extLst>
                    <a:ext uri="{9D8B030D-6E8A-4147-A177-3AD203B41FA5}">
                      <a16:colId xmlns:a16="http://schemas.microsoft.com/office/drawing/2014/main" xmlns="" val="20017"/>
                    </a:ext>
                  </a:extLst>
                </a:gridCol>
                <a:gridCol w="478021">
                  <a:extLst>
                    <a:ext uri="{9D8B030D-6E8A-4147-A177-3AD203B41FA5}">
                      <a16:colId xmlns:a16="http://schemas.microsoft.com/office/drawing/2014/main" xmlns="" val="20018"/>
                    </a:ext>
                  </a:extLst>
                </a:gridCol>
                <a:gridCol w="391109">
                  <a:extLst>
                    <a:ext uri="{9D8B030D-6E8A-4147-A177-3AD203B41FA5}">
                      <a16:colId xmlns:a16="http://schemas.microsoft.com/office/drawing/2014/main" xmlns="" val="20019"/>
                    </a:ext>
                  </a:extLst>
                </a:gridCol>
                <a:gridCol w="391108">
                  <a:extLst>
                    <a:ext uri="{9D8B030D-6E8A-4147-A177-3AD203B41FA5}">
                      <a16:colId xmlns:a16="http://schemas.microsoft.com/office/drawing/2014/main" xmlns="" val="20020"/>
                    </a:ext>
                  </a:extLst>
                </a:gridCol>
                <a:gridCol w="378692">
                  <a:extLst>
                    <a:ext uri="{9D8B030D-6E8A-4147-A177-3AD203B41FA5}">
                      <a16:colId xmlns:a16="http://schemas.microsoft.com/office/drawing/2014/main" xmlns="" val="20021"/>
                    </a:ext>
                  </a:extLst>
                </a:gridCol>
                <a:gridCol w="384900">
                  <a:extLst>
                    <a:ext uri="{9D8B030D-6E8A-4147-A177-3AD203B41FA5}">
                      <a16:colId xmlns:a16="http://schemas.microsoft.com/office/drawing/2014/main" xmlns="" val="20022"/>
                    </a:ext>
                  </a:extLst>
                </a:gridCol>
              </a:tblGrid>
              <a:tr h="667556">
                <a:tc>
                  <a:txBody>
                    <a:bodyPr/>
                    <a:lstStyle/>
                    <a:p>
                      <a:pPr algn="l" fontAlgn="ctr"/>
                      <a:r>
                        <a:rPr lang="en-ZA" sz="1000" b="0" i="0" u="none" strike="noStrike" dirty="0">
                          <a:solidFill>
                            <a:srgbClr val="000000"/>
                          </a:solidFill>
                          <a:effectLst/>
                          <a:latin typeface="Calibri"/>
                        </a:rPr>
                        <a:t> </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Financial accounting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Banking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Chemical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Clothing and Textile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Construction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Education</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Energy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Forestry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Health and welfare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Information Technology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Insurance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Local Government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Media and publishing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Mining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manufacturing</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Safety and security</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Agriculture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a:solidFill>
                            <a:srgbClr val="000000"/>
                          </a:solidFill>
                          <a:effectLst/>
                          <a:latin typeface="Calibri"/>
                        </a:rPr>
                        <a:t>Public sector</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Transport</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Services</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Unspecified</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l" fontAlgn="ctr"/>
                      <a:r>
                        <a:rPr lang="en-ZA" sz="1000" b="1" i="0" u="none" strike="noStrike" dirty="0">
                          <a:solidFill>
                            <a:srgbClr val="000000"/>
                          </a:solidFill>
                          <a:effectLst/>
                          <a:latin typeface="Calibri"/>
                        </a:rPr>
                        <a:t>Total</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667556">
                <a:tc>
                  <a:txBody>
                    <a:bodyPr/>
                    <a:lstStyle/>
                    <a:p>
                      <a:pPr algn="l" fontAlgn="ctr"/>
                      <a:r>
                        <a:rPr lang="en-ZA" sz="1000" b="0" i="0" u="none" strike="noStrike">
                          <a:solidFill>
                            <a:srgbClr val="000000"/>
                          </a:solidFill>
                          <a:effectLst/>
                          <a:latin typeface="Calibri"/>
                        </a:rPr>
                        <a:t>Eastern Cape</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endParaRPr lang="en-ZA" sz="900" b="0" i="0" u="none" strike="noStrike" dirty="0">
                        <a:solidFill>
                          <a:srgbClr val="000000"/>
                        </a:solidFill>
                        <a:effectLst/>
                        <a:latin typeface="Arial"/>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665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382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231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241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1 206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336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33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282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759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5 708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900" b="0" i="0" u="none" strike="noStrike">
                          <a:solidFill>
                            <a:srgbClr val="000000"/>
                          </a:solidFill>
                          <a:effectLst/>
                          <a:latin typeface="Calibri"/>
                        </a:rPr>
                        <a:t>10 019</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459978">
                <a:tc>
                  <a:txBody>
                    <a:bodyPr/>
                    <a:lstStyle/>
                    <a:p>
                      <a:pPr algn="l" fontAlgn="ctr"/>
                      <a:r>
                        <a:rPr lang="en-ZA" sz="1000" b="0" i="0" u="none" strike="noStrike">
                          <a:solidFill>
                            <a:srgbClr val="000000"/>
                          </a:solidFill>
                          <a:effectLst/>
                          <a:latin typeface="Calibri"/>
                        </a:rPr>
                        <a:t>Free State</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55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494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835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71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5 459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900" b="0" i="0" u="none" strike="noStrike">
                          <a:solidFill>
                            <a:srgbClr val="000000"/>
                          </a:solidFill>
                          <a:effectLst/>
                          <a:latin typeface="Calibri"/>
                        </a:rPr>
                        <a:t>7 350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70322">
                <a:tc>
                  <a:txBody>
                    <a:bodyPr/>
                    <a:lstStyle/>
                    <a:p>
                      <a:pPr algn="l" fontAlgn="ctr"/>
                      <a:r>
                        <a:rPr lang="en-ZA" sz="1000" b="0" i="0" u="none" strike="noStrike">
                          <a:solidFill>
                            <a:srgbClr val="000000"/>
                          </a:solidFill>
                          <a:effectLst/>
                          <a:latin typeface="Calibri"/>
                        </a:rPr>
                        <a:t>Gauteng</a:t>
                      </a:r>
                    </a:p>
                  </a:txBody>
                  <a:tcPr marL="857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470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216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546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1 238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41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a:solidFill>
                            <a:srgbClr val="000000"/>
                          </a:solidFill>
                          <a:effectLst/>
                          <a:latin typeface="Arial"/>
                        </a:rPr>
                        <a:t>466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ctr"/>
                      <a:r>
                        <a:rPr lang="en-ZA" sz="900" b="0" i="0" u="none" strike="noStrike" dirty="0">
                          <a:solidFill>
                            <a:srgbClr val="000000"/>
                          </a:solidFill>
                          <a:effectLst/>
                          <a:latin typeface="Arial"/>
                        </a:rPr>
                        <a:t>7 680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ZA" sz="900" b="0" i="0" u="none" strike="noStrike">
                          <a:solidFill>
                            <a:srgbClr val="000000"/>
                          </a:solidFill>
                          <a:effectLst/>
                          <a:latin typeface="Calibri"/>
                        </a:rPr>
                        <a:t>11 454</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348949">
                <a:tc>
                  <a:txBody>
                    <a:bodyPr/>
                    <a:lstStyle/>
                    <a:p>
                      <a:pPr algn="l" fontAlgn="ctr"/>
                      <a:r>
                        <a:rPr lang="en-ZA" sz="1000" b="0" i="0" u="none" strike="noStrike">
                          <a:solidFill>
                            <a:srgbClr val="000000"/>
                          </a:solidFill>
                          <a:effectLst/>
                          <a:latin typeface="Calibri"/>
                        </a:rPr>
                        <a:t>KwaZulu Natal</a:t>
                      </a:r>
                    </a:p>
                  </a:txBody>
                  <a:tcPr marL="85725" marR="9525" marT="9525"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597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48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63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439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1 262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8 951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a:rPr>
                        <a:t>11 759</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9407">
                <a:tc>
                  <a:txBody>
                    <a:bodyPr/>
                    <a:lstStyle/>
                    <a:p>
                      <a:pPr algn="l" fontAlgn="ctr"/>
                      <a:r>
                        <a:rPr lang="en-ZA" sz="1000" b="0" i="0" u="none" strike="noStrike">
                          <a:solidFill>
                            <a:srgbClr val="000000"/>
                          </a:solidFill>
                          <a:effectLst/>
                          <a:latin typeface="Calibri"/>
                        </a:rPr>
                        <a:t>Limpopo</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52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564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3 909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a:rPr>
                        <a:t>4 865</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39407">
                <a:tc>
                  <a:txBody>
                    <a:bodyPr/>
                    <a:lstStyle/>
                    <a:p>
                      <a:pPr algn="l" fontAlgn="ctr"/>
                      <a:r>
                        <a:rPr lang="en-ZA" sz="1000" b="0" i="0" u="none" strike="noStrike">
                          <a:solidFill>
                            <a:srgbClr val="000000"/>
                          </a:solidFill>
                          <a:effectLst/>
                          <a:latin typeface="Calibri"/>
                        </a:rPr>
                        <a:t>Mpumalanga</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1 310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84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30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161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412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1 226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2 606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a:rPr>
                        <a:t>5 958</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59063">
                <a:tc>
                  <a:txBody>
                    <a:bodyPr/>
                    <a:lstStyle/>
                    <a:p>
                      <a:pPr algn="l" fontAlgn="ctr"/>
                      <a:r>
                        <a:rPr lang="en-ZA" sz="1000" b="0" i="0" u="none" strike="noStrike">
                          <a:solidFill>
                            <a:srgbClr val="000000"/>
                          </a:solidFill>
                          <a:effectLst/>
                          <a:latin typeface="Calibri"/>
                        </a:rPr>
                        <a:t>North West</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1 220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96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1 596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a:rPr>
                        <a:t>3 247</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39407">
                <a:tc>
                  <a:txBody>
                    <a:bodyPr/>
                    <a:lstStyle/>
                    <a:p>
                      <a:pPr algn="l" fontAlgn="ctr"/>
                      <a:r>
                        <a:rPr lang="en-ZA" sz="1000" b="0" i="0" u="none" strike="noStrike">
                          <a:solidFill>
                            <a:srgbClr val="000000"/>
                          </a:solidFill>
                          <a:effectLst/>
                          <a:latin typeface="Calibri"/>
                        </a:rPr>
                        <a:t>Northern Cape</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50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837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301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197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4 382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a:rPr>
                        <a:t>6 004</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27167">
                <a:tc>
                  <a:txBody>
                    <a:bodyPr/>
                    <a:lstStyle/>
                    <a:p>
                      <a:pPr algn="l" fontAlgn="ctr"/>
                      <a:r>
                        <a:rPr lang="en-ZA" sz="1000" b="0" i="0" u="none" strike="noStrike">
                          <a:solidFill>
                            <a:srgbClr val="000000"/>
                          </a:solidFill>
                          <a:effectLst/>
                          <a:latin typeface="Calibri"/>
                        </a:rPr>
                        <a:t>Western Cape</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491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87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707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121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465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52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123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4 595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a:rPr>
                        <a:t>6 953</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27167">
                <a:tc>
                  <a:txBody>
                    <a:bodyPr/>
                    <a:lstStyle/>
                    <a:p>
                      <a:pPr algn="l" fontAlgn="ctr"/>
                      <a:r>
                        <a:rPr lang="en-ZA" sz="1000" b="0" i="0" u="none" strike="noStrike">
                          <a:solidFill>
                            <a:srgbClr val="000000"/>
                          </a:solidFill>
                          <a:effectLst/>
                          <a:latin typeface="Calibri"/>
                        </a:rPr>
                        <a:t>Online</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75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629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Arial"/>
                        </a:rPr>
                        <a:t> </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Arial"/>
                        </a:rPr>
                        <a:t>2 853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a:rPr>
                        <a:t>3 676</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39407">
                <a:tc>
                  <a:txBody>
                    <a:bodyPr/>
                    <a:lstStyle/>
                    <a:p>
                      <a:pPr algn="ctr" fontAlgn="ctr"/>
                      <a:r>
                        <a:rPr lang="en-ZA" sz="1000" b="1" i="0" u="none" strike="noStrike" dirty="0">
                          <a:solidFill>
                            <a:srgbClr val="000000"/>
                          </a:solidFill>
                          <a:effectLst/>
                          <a:latin typeface="Calibri"/>
                        </a:rPr>
                        <a:t>Total</a:t>
                      </a:r>
                    </a:p>
                  </a:txBody>
                  <a:tcPr marL="857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242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835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292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3 537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509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416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a:solidFill>
                            <a:srgbClr val="000000"/>
                          </a:solidFill>
                          <a:effectLst/>
                          <a:latin typeface="Arial"/>
                        </a:rPr>
                        <a:t>1 565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a:solidFill>
                            <a:srgbClr val="000000"/>
                          </a:solidFill>
                          <a:effectLst/>
                          <a:latin typeface="Arial"/>
                        </a:rPr>
                        <a:t>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333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1 190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a:solidFill>
                            <a:srgbClr val="000000"/>
                          </a:solidFill>
                          <a:effectLst/>
                          <a:latin typeface="Arial"/>
                        </a:rPr>
                        <a:t>76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241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99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1 335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2 886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8 395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264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178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1 069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47 739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ZA" sz="900" b="1" i="0" u="none" strike="noStrike" dirty="0">
                          <a:solidFill>
                            <a:srgbClr val="000000"/>
                          </a:solidFill>
                          <a:effectLst/>
                          <a:latin typeface="Arial"/>
                        </a:rPr>
                        <a:t>71 285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1"/>
                  </a:ext>
                </a:extLst>
              </a:tr>
            </a:tbl>
          </a:graphicData>
        </a:graphic>
      </p:graphicFrame>
      <p:sp>
        <p:nvSpPr>
          <p:cNvPr id="36868" name="Slide Number Placeholder 3"/>
          <p:cNvSpPr>
            <a:spLocks noGrp="1"/>
          </p:cNvSpPr>
          <p:nvPr>
            <p:ph type="sldNum" sz="quarter" idx="12"/>
          </p:nvPr>
        </p:nvSpPr>
        <p:spPr bwMode="auto">
          <a:xfrm>
            <a:off x="6948264" y="649287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3A3A6176-0FC6-4466-997D-431E86D7E7AD}" type="slidenum">
              <a:rPr lang="en-US" altLang="en-US" sz="1200" smtClean="0">
                <a:solidFill>
                  <a:srgbClr val="898989"/>
                </a:solidFill>
              </a:rPr>
              <a:pPr>
                <a:defRPr/>
              </a:pPr>
              <a:t>64</a:t>
            </a:fld>
            <a:endParaRPr lang="en-US" altLang="en-US" sz="1200" dirty="0" smtClean="0">
              <a:solidFill>
                <a:srgbClr val="898989"/>
              </a:solidFill>
            </a:endParaRPr>
          </a:p>
        </p:txBody>
      </p:sp>
    </p:spTree>
    <p:extLst>
      <p:ext uri="{BB962C8B-B14F-4D97-AF65-F5344CB8AC3E}">
        <p14:creationId xmlns:p14="http://schemas.microsoft.com/office/powerpoint/2010/main" xmlns="" val="19696512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400" b="1" dirty="0" smtClean="0"/>
              <a:t>OPPORTUNITIES REGISTERED BY ECONOMIC SECTOR</a:t>
            </a:r>
          </a:p>
        </p:txBody>
      </p:sp>
      <p:sp>
        <p:nvSpPr>
          <p:cNvPr id="36867" name="Content Placeholder 3"/>
          <p:cNvSpPr>
            <a:spLocks noGrp="1"/>
          </p:cNvSpPr>
          <p:nvPr>
            <p:ph sz="half" idx="2"/>
          </p:nvPr>
        </p:nvSpPr>
        <p:spPr>
          <a:xfrm>
            <a:off x="5724128" y="1556792"/>
            <a:ext cx="3128962" cy="5068887"/>
          </a:xfrm>
        </p:spPr>
        <p:txBody>
          <a:bodyPr/>
          <a:lstStyle/>
          <a:p>
            <a:pPr>
              <a:defRPr/>
            </a:pPr>
            <a:r>
              <a:rPr lang="en-ZA" altLang="en-US" sz="1600" dirty="0" smtClean="0"/>
              <a:t>Only 33% (23 546) of registered work and learning opportunities were classified according to economic sector, while the rest (47 739) were not.</a:t>
            </a:r>
          </a:p>
          <a:p>
            <a:pPr>
              <a:defRPr/>
            </a:pPr>
            <a:r>
              <a:rPr lang="en-ZA" altLang="en-US" sz="1600" dirty="0" smtClean="0"/>
              <a:t>The following sectors registered most of work and learning opportunities: Agriculture  8 395, construction 3 537, safety and security         2 886.</a:t>
            </a:r>
          </a:p>
          <a:p>
            <a:pPr>
              <a:defRPr/>
            </a:pPr>
            <a:endParaRPr lang="en-ZA" altLang="en-US" sz="1000" dirty="0" smtClean="0">
              <a:solidFill>
                <a:srgbClr val="FF0000"/>
              </a:solidFill>
            </a:endParaRPr>
          </a:p>
          <a:p>
            <a:pPr>
              <a:defRPr/>
            </a:pPr>
            <a:endParaRPr lang="en-ZA" altLang="en-US" sz="1000" dirty="0">
              <a:solidFill>
                <a:srgbClr val="FF0000"/>
              </a:solidFill>
            </a:endParaRPr>
          </a:p>
          <a:p>
            <a:pPr marL="0" indent="0">
              <a:buFont typeface="Arial" pitchFamily="34" charset="0"/>
              <a:buNone/>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a:defRPr/>
            </a:pPr>
            <a:endParaRPr lang="en-ZA" altLang="en-US" sz="1000" dirty="0">
              <a:solidFill>
                <a:srgbClr val="FF0000"/>
              </a:solidFill>
            </a:endParaRPr>
          </a:p>
          <a:p>
            <a:pPr>
              <a:defRPr/>
            </a:pPr>
            <a:endParaRPr lang="en-ZA" altLang="en-US" sz="1000" dirty="0" smtClean="0">
              <a:solidFill>
                <a:srgbClr val="FF0000"/>
              </a:solidFill>
            </a:endParaRPr>
          </a:p>
          <a:p>
            <a:pPr marL="0" indent="0">
              <a:buFont typeface="Arial" pitchFamily="34" charset="0"/>
              <a:buNone/>
              <a:defRPr/>
            </a:pPr>
            <a:endParaRPr lang="en-ZA" altLang="en-US" sz="1000" dirty="0">
              <a:solidFill>
                <a:srgbClr val="FF0000"/>
              </a:solidFill>
            </a:endParaRPr>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smtClean="0"/>
          </a:p>
          <a:p>
            <a:pPr marL="0" indent="0">
              <a:buFont typeface="Arial" pitchFamily="34" charset="0"/>
              <a:buNone/>
              <a:defRPr/>
            </a:pPr>
            <a:endParaRPr lang="en-ZA" altLang="en-US" sz="1000" dirty="0"/>
          </a:p>
          <a:p>
            <a:pPr marL="0" indent="0">
              <a:buFont typeface="Arial" pitchFamily="34" charset="0"/>
              <a:buNone/>
              <a:defRPr/>
            </a:pPr>
            <a:endParaRPr lang="en-ZA" altLang="en-US" sz="1000" dirty="0" smtClean="0"/>
          </a:p>
        </p:txBody>
      </p:sp>
      <p:sp>
        <p:nvSpPr>
          <p:cNvPr id="35844"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836378AE-B06B-4A69-BA81-24CFC0C83EF7}" type="slidenum">
              <a:rPr lang="en-US" altLang="en-US" sz="1200" smtClean="0">
                <a:solidFill>
                  <a:srgbClr val="898989"/>
                </a:solidFill>
              </a:rPr>
              <a:pPr>
                <a:defRPr/>
              </a:pPr>
              <a:t>65</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34822"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9" y="1340768"/>
            <a:ext cx="5688632"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99488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ZA" altLang="en-US" sz="2400" b="1" smtClean="0"/>
              <a:t>OPPORTUNITIES REGISTERED BY TYPE AND PROVINCE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05769366"/>
              </p:ext>
            </p:extLst>
          </p:nvPr>
        </p:nvGraphicFramePr>
        <p:xfrm>
          <a:off x="251518" y="1340768"/>
          <a:ext cx="8594889" cy="5184577"/>
        </p:xfrm>
        <a:graphic>
          <a:graphicData uri="http://schemas.openxmlformats.org/drawingml/2006/table">
            <a:tbl>
              <a:tblPr firstRow="1" bandRow="1">
                <a:tableStyleId>{5C22544A-7EE6-4342-B048-85BDC9FD1C3A}</a:tableStyleId>
              </a:tblPr>
              <a:tblGrid>
                <a:gridCol w="608478">
                  <a:extLst>
                    <a:ext uri="{9D8B030D-6E8A-4147-A177-3AD203B41FA5}">
                      <a16:colId xmlns:a16="http://schemas.microsoft.com/office/drawing/2014/main" xmlns="" val="20000"/>
                    </a:ext>
                  </a:extLst>
                </a:gridCol>
                <a:gridCol w="497146">
                  <a:extLst>
                    <a:ext uri="{9D8B030D-6E8A-4147-A177-3AD203B41FA5}">
                      <a16:colId xmlns:a16="http://schemas.microsoft.com/office/drawing/2014/main" xmlns="" val="20001"/>
                    </a:ext>
                  </a:extLst>
                </a:gridCol>
                <a:gridCol w="413106">
                  <a:extLst>
                    <a:ext uri="{9D8B030D-6E8A-4147-A177-3AD203B41FA5}">
                      <a16:colId xmlns:a16="http://schemas.microsoft.com/office/drawing/2014/main" xmlns="" val="20002"/>
                    </a:ext>
                  </a:extLst>
                </a:gridCol>
                <a:gridCol w="506243">
                  <a:extLst>
                    <a:ext uri="{9D8B030D-6E8A-4147-A177-3AD203B41FA5}">
                      <a16:colId xmlns:a16="http://schemas.microsoft.com/office/drawing/2014/main" xmlns="" val="20003"/>
                    </a:ext>
                  </a:extLst>
                </a:gridCol>
                <a:gridCol w="506243">
                  <a:extLst>
                    <a:ext uri="{9D8B030D-6E8A-4147-A177-3AD203B41FA5}">
                      <a16:colId xmlns:a16="http://schemas.microsoft.com/office/drawing/2014/main" xmlns="" val="20004"/>
                    </a:ext>
                  </a:extLst>
                </a:gridCol>
                <a:gridCol w="506243">
                  <a:extLst>
                    <a:ext uri="{9D8B030D-6E8A-4147-A177-3AD203B41FA5}">
                      <a16:colId xmlns:a16="http://schemas.microsoft.com/office/drawing/2014/main" xmlns="" val="20005"/>
                    </a:ext>
                  </a:extLst>
                </a:gridCol>
                <a:gridCol w="506243">
                  <a:extLst>
                    <a:ext uri="{9D8B030D-6E8A-4147-A177-3AD203B41FA5}">
                      <a16:colId xmlns:a16="http://schemas.microsoft.com/office/drawing/2014/main" xmlns="" val="20006"/>
                    </a:ext>
                  </a:extLst>
                </a:gridCol>
                <a:gridCol w="361192">
                  <a:extLst>
                    <a:ext uri="{9D8B030D-6E8A-4147-A177-3AD203B41FA5}">
                      <a16:colId xmlns:a16="http://schemas.microsoft.com/office/drawing/2014/main" xmlns="" val="20007"/>
                    </a:ext>
                  </a:extLst>
                </a:gridCol>
                <a:gridCol w="433718">
                  <a:extLst>
                    <a:ext uri="{9D8B030D-6E8A-4147-A177-3AD203B41FA5}">
                      <a16:colId xmlns:a16="http://schemas.microsoft.com/office/drawing/2014/main" xmlns="" val="20008"/>
                    </a:ext>
                  </a:extLst>
                </a:gridCol>
                <a:gridCol w="433718">
                  <a:extLst>
                    <a:ext uri="{9D8B030D-6E8A-4147-A177-3AD203B41FA5}">
                      <a16:colId xmlns:a16="http://schemas.microsoft.com/office/drawing/2014/main" xmlns="" val="20009"/>
                    </a:ext>
                  </a:extLst>
                </a:gridCol>
                <a:gridCol w="433718">
                  <a:extLst>
                    <a:ext uri="{9D8B030D-6E8A-4147-A177-3AD203B41FA5}">
                      <a16:colId xmlns:a16="http://schemas.microsoft.com/office/drawing/2014/main" xmlns="" val="20010"/>
                    </a:ext>
                  </a:extLst>
                </a:gridCol>
                <a:gridCol w="433718">
                  <a:extLst>
                    <a:ext uri="{9D8B030D-6E8A-4147-A177-3AD203B41FA5}">
                      <a16:colId xmlns:a16="http://schemas.microsoft.com/office/drawing/2014/main" xmlns="" val="20011"/>
                    </a:ext>
                  </a:extLst>
                </a:gridCol>
                <a:gridCol w="433718">
                  <a:extLst>
                    <a:ext uri="{9D8B030D-6E8A-4147-A177-3AD203B41FA5}">
                      <a16:colId xmlns:a16="http://schemas.microsoft.com/office/drawing/2014/main" xmlns="" val="20012"/>
                    </a:ext>
                  </a:extLst>
                </a:gridCol>
                <a:gridCol w="433718">
                  <a:extLst>
                    <a:ext uri="{9D8B030D-6E8A-4147-A177-3AD203B41FA5}">
                      <a16:colId xmlns:a16="http://schemas.microsoft.com/office/drawing/2014/main" xmlns="" val="20013"/>
                    </a:ext>
                  </a:extLst>
                </a:gridCol>
                <a:gridCol w="433718">
                  <a:extLst>
                    <a:ext uri="{9D8B030D-6E8A-4147-A177-3AD203B41FA5}">
                      <a16:colId xmlns:a16="http://schemas.microsoft.com/office/drawing/2014/main" xmlns="" val="20014"/>
                    </a:ext>
                  </a:extLst>
                </a:gridCol>
                <a:gridCol w="433718">
                  <a:extLst>
                    <a:ext uri="{9D8B030D-6E8A-4147-A177-3AD203B41FA5}">
                      <a16:colId xmlns:a16="http://schemas.microsoft.com/office/drawing/2014/main" xmlns="" val="20015"/>
                    </a:ext>
                  </a:extLst>
                </a:gridCol>
                <a:gridCol w="433718">
                  <a:extLst>
                    <a:ext uri="{9D8B030D-6E8A-4147-A177-3AD203B41FA5}">
                      <a16:colId xmlns:a16="http://schemas.microsoft.com/office/drawing/2014/main" xmlns="" val="20016"/>
                    </a:ext>
                  </a:extLst>
                </a:gridCol>
                <a:gridCol w="786533">
                  <a:extLst>
                    <a:ext uri="{9D8B030D-6E8A-4147-A177-3AD203B41FA5}">
                      <a16:colId xmlns:a16="http://schemas.microsoft.com/office/drawing/2014/main" xmlns="" val="20017"/>
                    </a:ext>
                  </a:extLst>
                </a:gridCol>
              </a:tblGrid>
              <a:tr h="615842">
                <a:tc>
                  <a:txBody>
                    <a:bodyPr/>
                    <a:lstStyle/>
                    <a:p>
                      <a:pPr algn="l" fontAlgn="ctr"/>
                      <a:r>
                        <a:rPr lang="en-ZA" sz="1000" b="0" i="0" u="none" strike="noStrike" dirty="0">
                          <a:solidFill>
                            <a:srgbClr val="000000"/>
                          </a:solidFill>
                          <a:effectLst/>
                          <a:latin typeface="Calibri"/>
                        </a:rPr>
                        <a:t> </a:t>
                      </a:r>
                    </a:p>
                  </a:txBody>
                  <a:tcPr marL="85725" marR="9525" marT="9525" marB="0" anchor="ctr"/>
                </a:tc>
                <a:tc>
                  <a:txBody>
                    <a:bodyPr/>
                    <a:lstStyle/>
                    <a:p>
                      <a:pPr algn="ctr" fontAlgn="ctr"/>
                      <a:r>
                        <a:rPr lang="en-ZA" sz="1000" b="1" i="0" u="none" strike="noStrike" dirty="0">
                          <a:solidFill>
                            <a:srgbClr val="000000"/>
                          </a:solidFill>
                          <a:effectLst/>
                          <a:latin typeface="Calibri"/>
                        </a:rPr>
                        <a:t>Formal Job</a:t>
                      </a:r>
                    </a:p>
                  </a:txBody>
                  <a:tcPr marL="9525" marR="9525" marT="9525" marB="0" vert="vert270" anchor="ctr"/>
                </a:tc>
                <a:tc>
                  <a:txBody>
                    <a:bodyPr/>
                    <a:lstStyle/>
                    <a:p>
                      <a:pPr algn="ctr" fontAlgn="ctr"/>
                      <a:r>
                        <a:rPr lang="en-ZA" sz="1000" b="1" i="0" u="none" strike="noStrike">
                          <a:solidFill>
                            <a:srgbClr val="000000"/>
                          </a:solidFill>
                          <a:effectLst/>
                          <a:latin typeface="Calibri"/>
                        </a:rPr>
                        <a:t>%</a:t>
                      </a:r>
                    </a:p>
                  </a:txBody>
                  <a:tcPr marL="9525" marR="9525" marT="9525" marB="0" vert="vert270" anchor="ctr"/>
                </a:tc>
                <a:tc>
                  <a:txBody>
                    <a:bodyPr/>
                    <a:lstStyle/>
                    <a:p>
                      <a:pPr algn="ctr" fontAlgn="ctr"/>
                      <a:r>
                        <a:rPr lang="en-ZA" sz="1000" b="1" i="0" u="none" strike="noStrike">
                          <a:solidFill>
                            <a:srgbClr val="000000"/>
                          </a:solidFill>
                          <a:effectLst/>
                          <a:latin typeface="Calibri"/>
                        </a:rPr>
                        <a:t>Apprenticeship</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a:t>
                      </a:r>
                    </a:p>
                  </a:txBody>
                  <a:tcPr marL="9525" marR="9525" marT="9525" marB="0" vert="vert270" anchor="ctr"/>
                </a:tc>
                <a:tc>
                  <a:txBody>
                    <a:bodyPr/>
                    <a:lstStyle/>
                    <a:p>
                      <a:pPr algn="ctr" fontAlgn="ctr"/>
                      <a:r>
                        <a:rPr lang="en-ZA" sz="1000" b="1" i="0" u="none" strike="noStrike" dirty="0" err="1">
                          <a:solidFill>
                            <a:srgbClr val="000000"/>
                          </a:solidFill>
                          <a:effectLst/>
                          <a:latin typeface="Calibri"/>
                        </a:rPr>
                        <a:t>Learnership</a:t>
                      </a:r>
                      <a:endParaRPr lang="en-ZA" sz="1000" b="1" i="0" u="none" strike="noStrike" dirty="0">
                        <a:solidFill>
                          <a:srgbClr val="000000"/>
                        </a:solidFill>
                        <a:effectLst/>
                        <a:latin typeface="Calibri"/>
                      </a:endParaRPr>
                    </a:p>
                  </a:txBody>
                  <a:tcPr marL="9525" marR="9525" marT="9525" marB="0" vert="vert270" anchor="ctr"/>
                </a:tc>
                <a:tc>
                  <a:txBody>
                    <a:bodyPr/>
                    <a:lstStyle/>
                    <a:p>
                      <a:pPr algn="ctr" fontAlgn="ctr"/>
                      <a:r>
                        <a:rPr lang="en-ZA" sz="1000" b="1" i="0" u="none" strike="noStrike" dirty="0">
                          <a:solidFill>
                            <a:srgbClr val="000000"/>
                          </a:solidFill>
                          <a:effectLst/>
                          <a:latin typeface="Calibri"/>
                        </a:rPr>
                        <a:t> </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Internship</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Projects</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SIPS 1</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UIF-LAP</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a:rPr>
                        <a:t>Will- Programme</a:t>
                      </a:r>
                    </a:p>
                  </a:txBody>
                  <a:tcPr marL="9525" marR="9525" marT="9525" marB="0" vert="vert270" anchor="ctr"/>
                </a:tc>
                <a:tc>
                  <a:txBody>
                    <a:bodyPr/>
                    <a:lstStyle/>
                    <a:p>
                      <a:pPr algn="ctr" fontAlgn="b"/>
                      <a:r>
                        <a:rPr lang="en-ZA" sz="1100" b="1" i="0" u="none" strike="noStrike" dirty="0">
                          <a:solidFill>
                            <a:srgbClr val="000000"/>
                          </a:solidFill>
                          <a:effectLst/>
                          <a:latin typeface="Calibri"/>
                        </a:rPr>
                        <a:t>%</a:t>
                      </a:r>
                    </a:p>
                  </a:txBody>
                  <a:tcPr marL="9525" marR="9525" marT="9525" marB="0" vert="vert270" anchor="ctr"/>
                </a:tc>
                <a:tc>
                  <a:txBody>
                    <a:bodyPr/>
                    <a:lstStyle/>
                    <a:p>
                      <a:pPr algn="ctr" fontAlgn="b"/>
                      <a:r>
                        <a:rPr lang="en-ZA" sz="1100" b="1" i="0" u="none" strike="noStrike" dirty="0">
                          <a:solidFill>
                            <a:srgbClr val="000000"/>
                          </a:solidFill>
                          <a:effectLst/>
                          <a:latin typeface="Calibri"/>
                        </a:rPr>
                        <a:t>Total</a:t>
                      </a:r>
                    </a:p>
                  </a:txBody>
                  <a:tcPr marL="9525" marR="9525" marT="9525" marB="0" vert="vert270" anchor="ctr"/>
                </a:tc>
                <a:extLst>
                  <a:ext uri="{0D108BD9-81ED-4DB2-BD59-A6C34878D82A}">
                    <a16:rowId xmlns:a16="http://schemas.microsoft.com/office/drawing/2014/main" xmlns="" val="10000"/>
                  </a:ext>
                </a:extLst>
              </a:tr>
              <a:tr h="483033">
                <a:tc>
                  <a:txBody>
                    <a:bodyPr/>
                    <a:lstStyle/>
                    <a:p>
                      <a:pPr algn="l" fontAlgn="ctr"/>
                      <a:r>
                        <a:rPr lang="en-ZA" sz="1000" b="0" i="0" u="none" strike="noStrike">
                          <a:solidFill>
                            <a:srgbClr val="000000"/>
                          </a:solidFill>
                          <a:effectLst/>
                          <a:latin typeface="Calibri"/>
                        </a:rPr>
                        <a:t>Eastern Cape</a:t>
                      </a:r>
                    </a:p>
                  </a:txBody>
                  <a:tcPr marL="85725" marR="9525" marT="9525" marB="0" anchor="ctr"/>
                </a:tc>
                <a:tc>
                  <a:txBody>
                    <a:bodyPr/>
                    <a:lstStyle/>
                    <a:p>
                      <a:pPr algn="ctr" fontAlgn="ctr"/>
                      <a:r>
                        <a:rPr lang="en-ZA" sz="1000" b="0" i="0" u="none" strike="noStrike" dirty="0">
                          <a:solidFill>
                            <a:srgbClr val="000000"/>
                          </a:solidFill>
                          <a:effectLst/>
                          <a:latin typeface="Arial"/>
                        </a:rPr>
                        <a:t>6 814</a:t>
                      </a:r>
                    </a:p>
                  </a:txBody>
                  <a:tcPr marL="9525" marR="9525" marT="9525" marB="0" anchor="ctr"/>
                </a:tc>
                <a:tc>
                  <a:txBody>
                    <a:bodyPr/>
                    <a:lstStyle/>
                    <a:p>
                      <a:pPr algn="ctr" fontAlgn="ctr"/>
                      <a:r>
                        <a:rPr lang="en-ZA" sz="1000" b="0" i="0" u="none" strike="noStrike">
                          <a:solidFill>
                            <a:srgbClr val="000000"/>
                          </a:solidFill>
                          <a:effectLst/>
                          <a:latin typeface="Arial"/>
                        </a:rPr>
                        <a:t>68</a:t>
                      </a:r>
                    </a:p>
                  </a:txBody>
                  <a:tcPr marL="9525" marR="9525" marT="9525" marB="0" anchor="ctr"/>
                </a:tc>
                <a:tc>
                  <a:txBody>
                    <a:bodyPr/>
                    <a:lstStyle/>
                    <a:p>
                      <a:pPr algn="ctr" fontAlgn="ctr"/>
                      <a:r>
                        <a:rPr lang="en-ZA" sz="1000" b="0" i="0" u="none" strike="noStrike">
                          <a:solidFill>
                            <a:srgbClr val="000000"/>
                          </a:solidFill>
                          <a:effectLst/>
                          <a:latin typeface="Arial"/>
                        </a:rPr>
                        <a:t>493</a:t>
                      </a:r>
                    </a:p>
                  </a:txBody>
                  <a:tcPr marL="9525" marR="9525" marT="9525" marB="0" anchor="ctr"/>
                </a:tc>
                <a:tc>
                  <a:txBody>
                    <a:bodyPr/>
                    <a:lstStyle/>
                    <a:p>
                      <a:pPr algn="ctr" fontAlgn="ctr"/>
                      <a:r>
                        <a:rPr lang="en-ZA" sz="1000" b="0" i="0" u="none" strike="noStrike">
                          <a:solidFill>
                            <a:srgbClr val="000000"/>
                          </a:solidFill>
                          <a:effectLst/>
                          <a:latin typeface="Arial"/>
                        </a:rPr>
                        <a:t>5</a:t>
                      </a:r>
                    </a:p>
                  </a:txBody>
                  <a:tcPr marL="9525" marR="9525" marT="9525" marB="0" anchor="ctr"/>
                </a:tc>
                <a:tc>
                  <a:txBody>
                    <a:bodyPr/>
                    <a:lstStyle/>
                    <a:p>
                      <a:pPr algn="ctr" fontAlgn="ctr"/>
                      <a:r>
                        <a:rPr lang="en-ZA" sz="1000" b="0" i="0" u="none" strike="noStrike" dirty="0">
                          <a:solidFill>
                            <a:srgbClr val="000000"/>
                          </a:solidFill>
                          <a:effectLst/>
                          <a:latin typeface="Arial"/>
                        </a:rPr>
                        <a:t>980</a:t>
                      </a:r>
                    </a:p>
                  </a:txBody>
                  <a:tcPr marL="9525" marR="9525" marT="9525" marB="0" anchor="ctr"/>
                </a:tc>
                <a:tc>
                  <a:txBody>
                    <a:bodyPr/>
                    <a:lstStyle/>
                    <a:p>
                      <a:pPr algn="ctr" fontAlgn="ctr"/>
                      <a:r>
                        <a:rPr lang="en-ZA" sz="1000" b="0" i="0" u="none" strike="noStrike" dirty="0">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451</a:t>
                      </a:r>
                    </a:p>
                  </a:txBody>
                  <a:tcPr marL="9525" marR="9525" marT="9525" marB="0" anchor="ctr"/>
                </a:tc>
                <a:tc>
                  <a:txBody>
                    <a:bodyPr/>
                    <a:lstStyle/>
                    <a:p>
                      <a:pPr algn="ctr" fontAlgn="ctr"/>
                      <a:r>
                        <a:rPr lang="en-ZA" sz="1000" b="0" i="0" u="none" strike="noStrike">
                          <a:solidFill>
                            <a:srgbClr val="000000"/>
                          </a:solidFill>
                          <a:effectLst/>
                          <a:latin typeface="Arial"/>
                        </a:rPr>
                        <a:t>5</a:t>
                      </a:r>
                    </a:p>
                  </a:txBody>
                  <a:tcPr marL="9525" marR="9525" marT="9525" marB="0" anchor="ctr"/>
                </a:tc>
                <a:tc>
                  <a:txBody>
                    <a:bodyPr/>
                    <a:lstStyle/>
                    <a:p>
                      <a:pPr algn="ctr" fontAlgn="ctr"/>
                      <a:r>
                        <a:rPr lang="en-ZA" sz="1000" b="0" i="0" u="none" strike="noStrike" dirty="0">
                          <a:solidFill>
                            <a:srgbClr val="000000"/>
                          </a:solidFill>
                          <a:effectLst/>
                          <a:latin typeface="Arial"/>
                        </a:rPr>
                        <a:t>1 281</a:t>
                      </a:r>
                    </a:p>
                  </a:txBody>
                  <a:tcPr marL="9525" marR="9525" marT="9525" marB="0" anchor="ctr"/>
                </a:tc>
                <a:tc>
                  <a:txBody>
                    <a:bodyPr/>
                    <a:lstStyle/>
                    <a:p>
                      <a:pPr algn="ctr" fontAlgn="ctr"/>
                      <a:r>
                        <a:rPr lang="en-ZA" sz="1000" b="0" i="0" u="none" strike="noStrike">
                          <a:solidFill>
                            <a:srgbClr val="000000"/>
                          </a:solidFill>
                          <a:effectLst/>
                          <a:latin typeface="Arial"/>
                        </a:rPr>
                        <a:t>13</a:t>
                      </a:r>
                    </a:p>
                  </a:txBody>
                  <a:tcPr marL="9525" marR="9525" marT="9525" marB="0" anchor="ctr"/>
                </a:tc>
                <a:tc>
                  <a:txBody>
                    <a:bodyPr/>
                    <a:lstStyle/>
                    <a:p>
                      <a:pPr algn="ctr" fontAlgn="ctr"/>
                      <a:r>
                        <a:rPr lang="en-ZA" sz="1000" b="0" i="0" u="none" strike="noStrike" dirty="0">
                          <a:solidFill>
                            <a:srgbClr val="000000"/>
                          </a:solidFill>
                          <a:effectLst/>
                          <a:latin typeface="Arial"/>
                        </a:rPr>
                        <a:t> </a:t>
                      </a:r>
                    </a:p>
                  </a:txBody>
                  <a:tcPr marL="9525" marR="9525" marT="9525" marB="0" anchor="ctr"/>
                </a:tc>
                <a:tc>
                  <a:txBody>
                    <a:bodyPr/>
                    <a:lstStyle/>
                    <a:p>
                      <a:pPr algn="ctr" fontAlgn="ctr"/>
                      <a:r>
                        <a:rPr lang="en-ZA" sz="1000" b="0" i="0" u="none" strike="noStrike" dirty="0">
                          <a:solidFill>
                            <a:srgbClr val="000000"/>
                          </a:solidFill>
                          <a:effectLst/>
                          <a:latin typeface="Arial"/>
                        </a:rPr>
                        <a:t>0</a:t>
                      </a:r>
                    </a:p>
                  </a:txBody>
                  <a:tcPr marL="9525" marR="9525" marT="9525" marB="0" anchor="ctr"/>
                </a:tc>
                <a:tc>
                  <a:txBody>
                    <a:bodyPr/>
                    <a:lstStyle/>
                    <a:p>
                      <a:pPr algn="ctr" fontAlgn="ctr"/>
                      <a:r>
                        <a:rPr lang="en-ZA" sz="1000" b="0" i="0" u="none" strike="noStrike" dirty="0">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dirty="0">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10 019</a:t>
                      </a:r>
                    </a:p>
                  </a:txBody>
                  <a:tcPr marL="9525" marR="9525" marT="9525" marB="0" anchor="b"/>
                </a:tc>
                <a:extLst>
                  <a:ext uri="{0D108BD9-81ED-4DB2-BD59-A6C34878D82A}">
                    <a16:rowId xmlns:a16="http://schemas.microsoft.com/office/drawing/2014/main" xmlns="" val="10001"/>
                  </a:ext>
                </a:extLst>
              </a:tr>
              <a:tr h="483033">
                <a:tc>
                  <a:txBody>
                    <a:bodyPr/>
                    <a:lstStyle/>
                    <a:p>
                      <a:pPr algn="l" fontAlgn="ctr"/>
                      <a:r>
                        <a:rPr lang="en-ZA" sz="1000" b="0" i="0" u="none" strike="noStrike">
                          <a:solidFill>
                            <a:srgbClr val="000000"/>
                          </a:solidFill>
                          <a:effectLst/>
                          <a:latin typeface="Calibri"/>
                        </a:rPr>
                        <a:t>Free State</a:t>
                      </a:r>
                    </a:p>
                  </a:txBody>
                  <a:tcPr marL="85725" marR="9525" marT="9525" marB="0" anchor="ctr"/>
                </a:tc>
                <a:tc>
                  <a:txBody>
                    <a:bodyPr/>
                    <a:lstStyle/>
                    <a:p>
                      <a:pPr algn="ctr" fontAlgn="ctr"/>
                      <a:r>
                        <a:rPr lang="en-ZA" sz="1000" b="0" i="0" u="none" strike="noStrike">
                          <a:solidFill>
                            <a:srgbClr val="000000"/>
                          </a:solidFill>
                          <a:effectLst/>
                          <a:latin typeface="Arial"/>
                        </a:rPr>
                        <a:t>2 957</a:t>
                      </a:r>
                    </a:p>
                  </a:txBody>
                  <a:tcPr marL="9525" marR="9525" marT="9525" marB="0" anchor="ctr"/>
                </a:tc>
                <a:tc>
                  <a:txBody>
                    <a:bodyPr/>
                    <a:lstStyle/>
                    <a:p>
                      <a:pPr algn="ctr" fontAlgn="ctr"/>
                      <a:r>
                        <a:rPr lang="en-ZA" sz="1000" b="0" i="0" u="none" strike="noStrike">
                          <a:solidFill>
                            <a:srgbClr val="000000"/>
                          </a:solidFill>
                          <a:effectLst/>
                          <a:latin typeface="Arial"/>
                        </a:rPr>
                        <a:t>40</a:t>
                      </a:r>
                    </a:p>
                  </a:txBody>
                  <a:tcPr marL="9525" marR="9525" marT="9525" marB="0" anchor="ctr"/>
                </a:tc>
                <a:tc>
                  <a:txBody>
                    <a:bodyPr/>
                    <a:lstStyle/>
                    <a:p>
                      <a:pPr algn="ctr" fontAlgn="ctr"/>
                      <a:r>
                        <a:rPr lang="en-ZA" sz="1000" b="0" i="0" u="none" strike="noStrike">
                          <a:solidFill>
                            <a:srgbClr val="000000"/>
                          </a:solidFill>
                          <a:effectLst/>
                          <a:latin typeface="Arial"/>
                        </a:rPr>
                        <a:t>130</a:t>
                      </a:r>
                    </a:p>
                  </a:txBody>
                  <a:tcPr marL="9525" marR="9525" marT="9525" marB="0" anchor="ctr"/>
                </a:tc>
                <a:tc>
                  <a:txBody>
                    <a:bodyPr/>
                    <a:lstStyle/>
                    <a:p>
                      <a:pPr algn="ctr" fontAlgn="ctr"/>
                      <a:r>
                        <a:rPr lang="en-ZA" sz="1000" b="0" i="0" u="none" strike="noStrike">
                          <a:solidFill>
                            <a:srgbClr val="000000"/>
                          </a:solidFill>
                          <a:effectLst/>
                          <a:latin typeface="Arial"/>
                        </a:rPr>
                        <a:t>2</a:t>
                      </a:r>
                    </a:p>
                  </a:txBody>
                  <a:tcPr marL="9525" marR="9525" marT="9525" marB="0" anchor="ctr"/>
                </a:tc>
                <a:tc>
                  <a:txBody>
                    <a:bodyPr/>
                    <a:lstStyle/>
                    <a:p>
                      <a:pPr algn="ctr" fontAlgn="ctr"/>
                      <a:r>
                        <a:rPr lang="en-ZA" sz="1000" b="0" i="0" u="none" strike="noStrike">
                          <a:solidFill>
                            <a:srgbClr val="000000"/>
                          </a:solidFill>
                          <a:effectLst/>
                          <a:latin typeface="Arial"/>
                        </a:rPr>
                        <a:t>713</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303</a:t>
                      </a:r>
                    </a:p>
                  </a:txBody>
                  <a:tcPr marL="9525" marR="9525" marT="9525" marB="0" anchor="ctr"/>
                </a:tc>
                <a:tc>
                  <a:txBody>
                    <a:bodyPr/>
                    <a:lstStyle/>
                    <a:p>
                      <a:pPr algn="ctr" fontAlgn="ctr"/>
                      <a:r>
                        <a:rPr lang="en-ZA" sz="1000" b="0" i="0" u="none" strike="noStrike">
                          <a:solidFill>
                            <a:srgbClr val="000000"/>
                          </a:solidFill>
                          <a:effectLst/>
                          <a:latin typeface="Arial"/>
                        </a:rPr>
                        <a:t>4</a:t>
                      </a:r>
                    </a:p>
                  </a:txBody>
                  <a:tcPr marL="9525" marR="9525" marT="9525" marB="0" anchor="ctr"/>
                </a:tc>
                <a:tc>
                  <a:txBody>
                    <a:bodyPr/>
                    <a:lstStyle/>
                    <a:p>
                      <a:pPr algn="ctr" fontAlgn="ctr"/>
                      <a:r>
                        <a:rPr lang="en-ZA" sz="1000" b="0" i="0" u="none" strike="noStrike">
                          <a:solidFill>
                            <a:srgbClr val="000000"/>
                          </a:solidFill>
                          <a:effectLst/>
                          <a:latin typeface="Arial"/>
                        </a:rPr>
                        <a:t>2 247</a:t>
                      </a:r>
                    </a:p>
                  </a:txBody>
                  <a:tcPr marL="9525" marR="9525" marT="9525" marB="0" anchor="ctr"/>
                </a:tc>
                <a:tc>
                  <a:txBody>
                    <a:bodyPr/>
                    <a:lstStyle/>
                    <a:p>
                      <a:pPr algn="ctr" fontAlgn="ctr"/>
                      <a:r>
                        <a:rPr lang="en-ZA" sz="1000" b="0" i="0" u="none" strike="noStrike">
                          <a:solidFill>
                            <a:srgbClr val="000000"/>
                          </a:solidFill>
                          <a:effectLst/>
                          <a:latin typeface="Arial"/>
                        </a:rPr>
                        <a:t>31</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1 000</a:t>
                      </a:r>
                    </a:p>
                  </a:txBody>
                  <a:tcPr marL="9525" marR="9525" marT="9525" marB="0" anchor="ctr"/>
                </a:tc>
                <a:tc>
                  <a:txBody>
                    <a:bodyPr/>
                    <a:lstStyle/>
                    <a:p>
                      <a:pPr algn="ctr" fontAlgn="ctr"/>
                      <a:r>
                        <a:rPr lang="en-ZA" sz="1000" b="0" i="0" u="none" strike="noStrike">
                          <a:solidFill>
                            <a:srgbClr val="000000"/>
                          </a:solidFill>
                          <a:effectLst/>
                          <a:latin typeface="Arial"/>
                        </a:rPr>
                        <a:t>14</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7 350</a:t>
                      </a:r>
                    </a:p>
                  </a:txBody>
                  <a:tcPr marL="9525" marR="9525" marT="9525" marB="0" anchor="b"/>
                </a:tc>
                <a:extLst>
                  <a:ext uri="{0D108BD9-81ED-4DB2-BD59-A6C34878D82A}">
                    <a16:rowId xmlns:a16="http://schemas.microsoft.com/office/drawing/2014/main" xmlns="" val="10002"/>
                  </a:ext>
                </a:extLst>
              </a:tr>
              <a:tr h="383364">
                <a:tc>
                  <a:txBody>
                    <a:bodyPr/>
                    <a:lstStyle/>
                    <a:p>
                      <a:pPr algn="l" fontAlgn="ctr"/>
                      <a:r>
                        <a:rPr lang="en-ZA" sz="1000" b="0" i="0" u="none" strike="noStrike">
                          <a:solidFill>
                            <a:srgbClr val="000000"/>
                          </a:solidFill>
                          <a:effectLst/>
                          <a:latin typeface="Calibri"/>
                        </a:rPr>
                        <a:t>Gauteng</a:t>
                      </a:r>
                    </a:p>
                  </a:txBody>
                  <a:tcPr marL="85725" marR="9525" marT="9525" marB="0" anchor="ctr"/>
                </a:tc>
                <a:tc>
                  <a:txBody>
                    <a:bodyPr/>
                    <a:lstStyle/>
                    <a:p>
                      <a:pPr algn="ctr" fontAlgn="ctr"/>
                      <a:r>
                        <a:rPr lang="en-ZA" sz="1000" b="0" i="0" u="none" strike="noStrike">
                          <a:solidFill>
                            <a:srgbClr val="000000"/>
                          </a:solidFill>
                          <a:effectLst/>
                          <a:latin typeface="Arial"/>
                        </a:rPr>
                        <a:t>6 591</a:t>
                      </a:r>
                    </a:p>
                  </a:txBody>
                  <a:tcPr marL="9525" marR="9525" marT="9525" marB="0" anchor="ctr"/>
                </a:tc>
                <a:tc>
                  <a:txBody>
                    <a:bodyPr/>
                    <a:lstStyle/>
                    <a:p>
                      <a:pPr algn="ctr" fontAlgn="ctr"/>
                      <a:r>
                        <a:rPr lang="en-ZA" sz="1000" b="0" i="0" u="none" strike="noStrike">
                          <a:solidFill>
                            <a:srgbClr val="000000"/>
                          </a:solidFill>
                          <a:effectLst/>
                          <a:latin typeface="Arial"/>
                        </a:rPr>
                        <a:t>58</a:t>
                      </a:r>
                    </a:p>
                  </a:txBody>
                  <a:tcPr marL="9525" marR="9525" marT="9525" marB="0" anchor="ctr"/>
                </a:tc>
                <a:tc>
                  <a:txBody>
                    <a:bodyPr/>
                    <a:lstStyle/>
                    <a:p>
                      <a:pPr algn="ctr" fontAlgn="ctr"/>
                      <a:r>
                        <a:rPr lang="en-ZA" sz="1000" b="0" i="0" u="none" strike="noStrike">
                          <a:solidFill>
                            <a:srgbClr val="000000"/>
                          </a:solidFill>
                          <a:effectLst/>
                          <a:latin typeface="Arial"/>
                        </a:rPr>
                        <a:t>336</a:t>
                      </a:r>
                    </a:p>
                  </a:txBody>
                  <a:tcPr marL="9525" marR="9525" marT="9525" marB="0" anchor="ctr"/>
                </a:tc>
                <a:tc>
                  <a:txBody>
                    <a:bodyPr/>
                    <a:lstStyle/>
                    <a:p>
                      <a:pPr algn="ctr" fontAlgn="ctr"/>
                      <a:r>
                        <a:rPr lang="en-ZA" sz="1000" b="0" i="0" u="none" strike="noStrike">
                          <a:solidFill>
                            <a:srgbClr val="000000"/>
                          </a:solidFill>
                          <a:effectLst/>
                          <a:latin typeface="Arial"/>
                        </a:rPr>
                        <a:t>3</a:t>
                      </a:r>
                    </a:p>
                  </a:txBody>
                  <a:tcPr marL="9525" marR="9525" marT="9525" marB="0" anchor="ctr"/>
                </a:tc>
                <a:tc>
                  <a:txBody>
                    <a:bodyPr/>
                    <a:lstStyle/>
                    <a:p>
                      <a:pPr algn="ctr" fontAlgn="ctr"/>
                      <a:r>
                        <a:rPr lang="en-ZA" sz="1000" b="0" i="0" u="none" strike="noStrike">
                          <a:solidFill>
                            <a:srgbClr val="000000"/>
                          </a:solidFill>
                          <a:effectLst/>
                          <a:latin typeface="Arial"/>
                        </a:rPr>
                        <a:t>1 670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313</a:t>
                      </a:r>
                    </a:p>
                  </a:txBody>
                  <a:tcPr marL="9525" marR="9525" marT="9525" marB="0" anchor="ctr"/>
                </a:tc>
                <a:tc>
                  <a:txBody>
                    <a:bodyPr/>
                    <a:lstStyle/>
                    <a:p>
                      <a:pPr algn="ctr" fontAlgn="ctr"/>
                      <a:r>
                        <a:rPr lang="en-ZA" sz="1000" b="0" i="0" u="none" strike="noStrike">
                          <a:solidFill>
                            <a:srgbClr val="000000"/>
                          </a:solidFill>
                          <a:effectLst/>
                          <a:latin typeface="Arial"/>
                        </a:rPr>
                        <a:t>3</a:t>
                      </a:r>
                    </a:p>
                  </a:txBody>
                  <a:tcPr marL="9525" marR="9525" marT="9525" marB="0" anchor="ctr"/>
                </a:tc>
                <a:tc>
                  <a:txBody>
                    <a:bodyPr/>
                    <a:lstStyle/>
                    <a:p>
                      <a:pPr algn="ctr" fontAlgn="ctr"/>
                      <a:r>
                        <a:rPr lang="en-ZA" sz="1000" b="0" i="0" u="none" strike="noStrike">
                          <a:solidFill>
                            <a:srgbClr val="000000"/>
                          </a:solidFill>
                          <a:effectLst/>
                          <a:latin typeface="Arial"/>
                        </a:rPr>
                        <a:t>2 344</a:t>
                      </a:r>
                    </a:p>
                  </a:txBody>
                  <a:tcPr marL="9525" marR="9525" marT="9525" marB="0" anchor="ctr"/>
                </a:tc>
                <a:tc>
                  <a:txBody>
                    <a:bodyPr/>
                    <a:lstStyle/>
                    <a:p>
                      <a:pPr algn="ctr" fontAlgn="ctr"/>
                      <a:r>
                        <a:rPr lang="en-ZA" sz="1000" b="0" i="0" u="none" strike="noStrike">
                          <a:solidFill>
                            <a:srgbClr val="000000"/>
                          </a:solidFill>
                          <a:effectLst/>
                          <a:latin typeface="Arial"/>
                        </a:rPr>
                        <a:t>20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200</a:t>
                      </a:r>
                    </a:p>
                  </a:txBody>
                  <a:tcPr marL="9525" marR="9525" marT="9525" marB="0" anchor="ctr"/>
                </a:tc>
                <a:tc>
                  <a:txBody>
                    <a:bodyPr/>
                    <a:lstStyle/>
                    <a:p>
                      <a:pPr algn="ctr" fontAlgn="ctr"/>
                      <a:r>
                        <a:rPr lang="en-ZA" sz="1000" b="0" i="0" u="none" strike="noStrike">
                          <a:solidFill>
                            <a:srgbClr val="000000"/>
                          </a:solidFill>
                          <a:effectLst/>
                          <a:latin typeface="Arial"/>
                        </a:rPr>
                        <a:t>2</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11 454</a:t>
                      </a:r>
                    </a:p>
                  </a:txBody>
                  <a:tcPr marL="9525" marR="9525" marT="9525" marB="0" anchor="b"/>
                </a:tc>
                <a:extLst>
                  <a:ext uri="{0D108BD9-81ED-4DB2-BD59-A6C34878D82A}">
                    <a16:rowId xmlns:a16="http://schemas.microsoft.com/office/drawing/2014/main" xmlns="" val="10003"/>
                  </a:ext>
                </a:extLst>
              </a:tr>
              <a:tr h="383364">
                <a:tc>
                  <a:txBody>
                    <a:bodyPr/>
                    <a:lstStyle/>
                    <a:p>
                      <a:pPr algn="l" fontAlgn="ctr"/>
                      <a:r>
                        <a:rPr lang="en-ZA" sz="1000" b="0" i="0" u="none" strike="noStrike">
                          <a:solidFill>
                            <a:srgbClr val="000000"/>
                          </a:solidFill>
                          <a:effectLst/>
                          <a:latin typeface="Calibri"/>
                        </a:rPr>
                        <a:t>KwaZulu Natal</a:t>
                      </a:r>
                    </a:p>
                  </a:txBody>
                  <a:tcPr marL="85725" marR="9525" marT="9525" marB="0" anchor="ctr"/>
                </a:tc>
                <a:tc>
                  <a:txBody>
                    <a:bodyPr/>
                    <a:lstStyle/>
                    <a:p>
                      <a:pPr algn="ctr" fontAlgn="ctr"/>
                      <a:r>
                        <a:rPr lang="en-ZA" sz="1000" b="0" i="0" u="none" strike="noStrike">
                          <a:solidFill>
                            <a:srgbClr val="000000"/>
                          </a:solidFill>
                          <a:effectLst/>
                          <a:latin typeface="Arial"/>
                        </a:rPr>
                        <a:t>9 253</a:t>
                      </a:r>
                    </a:p>
                  </a:txBody>
                  <a:tcPr marL="9525" marR="9525" marT="9525" marB="0" anchor="ctr"/>
                </a:tc>
                <a:tc>
                  <a:txBody>
                    <a:bodyPr/>
                    <a:lstStyle/>
                    <a:p>
                      <a:pPr algn="ctr" fontAlgn="ctr"/>
                      <a:r>
                        <a:rPr lang="en-ZA" sz="1000" b="0" i="0" u="none" strike="noStrike">
                          <a:solidFill>
                            <a:srgbClr val="000000"/>
                          </a:solidFill>
                          <a:effectLst/>
                          <a:latin typeface="Arial"/>
                        </a:rPr>
                        <a:t>79</a:t>
                      </a:r>
                    </a:p>
                  </a:txBody>
                  <a:tcPr marL="9525" marR="9525" marT="9525" marB="0" anchor="ctr"/>
                </a:tc>
                <a:tc>
                  <a:txBody>
                    <a:bodyPr/>
                    <a:lstStyle/>
                    <a:p>
                      <a:pPr algn="ctr" fontAlgn="ctr"/>
                      <a:r>
                        <a:rPr lang="en-ZA" sz="1000" b="0" i="0" u="none" strike="noStrike">
                          <a:solidFill>
                            <a:srgbClr val="000000"/>
                          </a:solidFill>
                          <a:effectLst/>
                          <a:latin typeface="Arial"/>
                        </a:rPr>
                        <a:t>10</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188</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46</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2 247</a:t>
                      </a:r>
                    </a:p>
                  </a:txBody>
                  <a:tcPr marL="9525" marR="9525" marT="9525" marB="0" anchor="ctr"/>
                </a:tc>
                <a:tc>
                  <a:txBody>
                    <a:bodyPr/>
                    <a:lstStyle/>
                    <a:p>
                      <a:pPr algn="ctr" fontAlgn="ctr"/>
                      <a:r>
                        <a:rPr lang="en-ZA" sz="1000" b="0" i="0" u="none" strike="noStrike">
                          <a:solidFill>
                            <a:srgbClr val="000000"/>
                          </a:solidFill>
                          <a:effectLst/>
                          <a:latin typeface="Arial"/>
                        </a:rPr>
                        <a:t>19</a:t>
                      </a:r>
                    </a:p>
                  </a:txBody>
                  <a:tcPr marL="9525" marR="9525" marT="9525" marB="0" anchor="ctr"/>
                </a:tc>
                <a:tc>
                  <a:txBody>
                    <a:bodyPr/>
                    <a:lstStyle/>
                    <a:p>
                      <a:pPr algn="ctr" fontAlgn="ctr"/>
                      <a:r>
                        <a:rPr lang="en-ZA" sz="1000" b="0" i="0" u="none" strike="noStrike">
                          <a:solidFill>
                            <a:srgbClr val="000000"/>
                          </a:solidFill>
                          <a:effectLst/>
                          <a:latin typeface="Arial"/>
                        </a:rPr>
                        <a:t>15</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11 759</a:t>
                      </a:r>
                    </a:p>
                  </a:txBody>
                  <a:tcPr marL="9525" marR="9525" marT="9525" marB="0" anchor="b"/>
                </a:tc>
                <a:extLst>
                  <a:ext uri="{0D108BD9-81ED-4DB2-BD59-A6C34878D82A}">
                    <a16:rowId xmlns:a16="http://schemas.microsoft.com/office/drawing/2014/main" xmlns="" val="10004"/>
                  </a:ext>
                </a:extLst>
              </a:tr>
              <a:tr h="353711">
                <a:tc>
                  <a:txBody>
                    <a:bodyPr/>
                    <a:lstStyle/>
                    <a:p>
                      <a:pPr algn="l" fontAlgn="ctr"/>
                      <a:r>
                        <a:rPr lang="en-ZA" sz="1000" b="0" i="0" u="none" strike="noStrike">
                          <a:solidFill>
                            <a:srgbClr val="000000"/>
                          </a:solidFill>
                          <a:effectLst/>
                          <a:latin typeface="Calibri"/>
                        </a:rPr>
                        <a:t>Limpopo</a:t>
                      </a:r>
                    </a:p>
                  </a:txBody>
                  <a:tcPr marL="85725" marR="9525" marT="9525" marB="0" anchor="ctr"/>
                </a:tc>
                <a:tc>
                  <a:txBody>
                    <a:bodyPr/>
                    <a:lstStyle/>
                    <a:p>
                      <a:pPr algn="ctr" fontAlgn="ctr"/>
                      <a:r>
                        <a:rPr lang="en-ZA" sz="1000" b="0" i="0" u="none" strike="noStrike">
                          <a:solidFill>
                            <a:srgbClr val="000000"/>
                          </a:solidFill>
                          <a:effectLst/>
                          <a:latin typeface="Arial"/>
                        </a:rPr>
                        <a:t>4 524</a:t>
                      </a:r>
                    </a:p>
                  </a:txBody>
                  <a:tcPr marL="9525" marR="9525" marT="9525" marB="0" anchor="ctr"/>
                </a:tc>
                <a:tc>
                  <a:txBody>
                    <a:bodyPr/>
                    <a:lstStyle/>
                    <a:p>
                      <a:pPr algn="ctr" fontAlgn="ctr"/>
                      <a:r>
                        <a:rPr lang="en-ZA" sz="1000" b="0" i="0" u="none" strike="noStrike">
                          <a:solidFill>
                            <a:srgbClr val="000000"/>
                          </a:solidFill>
                          <a:effectLst/>
                          <a:latin typeface="Arial"/>
                        </a:rPr>
                        <a:t>93</a:t>
                      </a:r>
                    </a:p>
                  </a:txBody>
                  <a:tcPr marL="9525" marR="9525" marT="9525" marB="0" anchor="ctr"/>
                </a:tc>
                <a:tc>
                  <a:txBody>
                    <a:bodyPr/>
                    <a:lstStyle/>
                    <a:p>
                      <a:pPr algn="ctr" fontAlgn="ctr"/>
                      <a:r>
                        <a:rPr lang="en-ZA" sz="1000" b="0" i="0" u="none" strike="noStrike">
                          <a:solidFill>
                            <a:srgbClr val="000000"/>
                          </a:solidFill>
                          <a:effectLst/>
                          <a:latin typeface="Arial"/>
                        </a:rPr>
                        <a:t>1</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9</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36</a:t>
                      </a:r>
                    </a:p>
                  </a:txBody>
                  <a:tcPr marL="9525" marR="9525" marT="9525" marB="0" anchor="ctr"/>
                </a:tc>
                <a:tc>
                  <a:txBody>
                    <a:bodyPr/>
                    <a:lstStyle/>
                    <a:p>
                      <a:pPr algn="ctr" fontAlgn="ctr"/>
                      <a:r>
                        <a:rPr lang="en-ZA" sz="1000" b="0" i="0" u="none" strike="noStrike">
                          <a:solidFill>
                            <a:srgbClr val="000000"/>
                          </a:solidFill>
                          <a:effectLst/>
                          <a:latin typeface="Arial"/>
                        </a:rPr>
                        <a:t>1</a:t>
                      </a:r>
                    </a:p>
                  </a:txBody>
                  <a:tcPr marL="9525" marR="9525" marT="9525" marB="0" anchor="ctr"/>
                </a:tc>
                <a:tc>
                  <a:txBody>
                    <a:bodyPr/>
                    <a:lstStyle/>
                    <a:p>
                      <a:pPr algn="ctr" fontAlgn="ctr"/>
                      <a:r>
                        <a:rPr lang="en-ZA" sz="1000" b="0" i="0" u="none" strike="noStrike">
                          <a:solidFill>
                            <a:srgbClr val="000000"/>
                          </a:solidFill>
                          <a:effectLst/>
                          <a:latin typeface="Arial"/>
                        </a:rPr>
                        <a:t>295</a:t>
                      </a:r>
                    </a:p>
                  </a:txBody>
                  <a:tcPr marL="9525" marR="9525" marT="9525" marB="0" anchor="ctr"/>
                </a:tc>
                <a:tc>
                  <a:txBody>
                    <a:bodyPr/>
                    <a:lstStyle/>
                    <a:p>
                      <a:pPr algn="ctr" fontAlgn="ctr"/>
                      <a:r>
                        <a:rPr lang="en-ZA" sz="1000" b="0" i="0" u="none" strike="noStrike">
                          <a:solidFill>
                            <a:srgbClr val="000000"/>
                          </a:solidFill>
                          <a:effectLst/>
                          <a:latin typeface="Arial"/>
                        </a:rPr>
                        <a:t>6</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4 865</a:t>
                      </a:r>
                    </a:p>
                  </a:txBody>
                  <a:tcPr marL="9525" marR="9525" marT="9525" marB="0" anchor="b"/>
                </a:tc>
                <a:extLst>
                  <a:ext uri="{0D108BD9-81ED-4DB2-BD59-A6C34878D82A}">
                    <a16:rowId xmlns:a16="http://schemas.microsoft.com/office/drawing/2014/main" xmlns="" val="10005"/>
                  </a:ext>
                </a:extLst>
              </a:tr>
              <a:tr h="362001">
                <a:tc>
                  <a:txBody>
                    <a:bodyPr/>
                    <a:lstStyle/>
                    <a:p>
                      <a:pPr algn="l" fontAlgn="ctr"/>
                      <a:r>
                        <a:rPr lang="en-ZA" sz="1000" b="0" i="0" u="none" strike="noStrike">
                          <a:solidFill>
                            <a:srgbClr val="000000"/>
                          </a:solidFill>
                          <a:effectLst/>
                          <a:latin typeface="Calibri"/>
                        </a:rPr>
                        <a:t>Mpumalanga</a:t>
                      </a:r>
                    </a:p>
                  </a:txBody>
                  <a:tcPr marL="85725" marR="9525" marT="9525" marB="0" anchor="ctr"/>
                </a:tc>
                <a:tc>
                  <a:txBody>
                    <a:bodyPr/>
                    <a:lstStyle/>
                    <a:p>
                      <a:pPr algn="ctr" fontAlgn="ctr"/>
                      <a:r>
                        <a:rPr lang="en-ZA" sz="1000" b="0" i="0" u="none" strike="noStrike">
                          <a:solidFill>
                            <a:srgbClr val="000000"/>
                          </a:solidFill>
                          <a:effectLst/>
                          <a:latin typeface="Arial"/>
                        </a:rPr>
                        <a:t>4 758</a:t>
                      </a:r>
                    </a:p>
                  </a:txBody>
                  <a:tcPr marL="9525" marR="9525" marT="9525" marB="0" anchor="ctr"/>
                </a:tc>
                <a:tc>
                  <a:txBody>
                    <a:bodyPr/>
                    <a:lstStyle/>
                    <a:p>
                      <a:pPr algn="ctr" fontAlgn="ctr"/>
                      <a:r>
                        <a:rPr lang="en-ZA" sz="1000" b="0" i="0" u="none" strike="noStrike" dirty="0">
                          <a:solidFill>
                            <a:srgbClr val="000000"/>
                          </a:solidFill>
                          <a:effectLst/>
                          <a:latin typeface="Arial"/>
                        </a:rPr>
                        <a:t>80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161</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21</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1 018</a:t>
                      </a:r>
                    </a:p>
                  </a:txBody>
                  <a:tcPr marL="9525" marR="9525" marT="9525" marB="0" anchor="ctr"/>
                </a:tc>
                <a:tc>
                  <a:txBody>
                    <a:bodyPr/>
                    <a:lstStyle/>
                    <a:p>
                      <a:pPr algn="ctr" fontAlgn="ctr"/>
                      <a:r>
                        <a:rPr lang="en-ZA" sz="1000" b="0" i="0" u="none" strike="noStrike">
                          <a:solidFill>
                            <a:srgbClr val="000000"/>
                          </a:solidFill>
                          <a:effectLst/>
                          <a:latin typeface="Arial"/>
                        </a:rPr>
                        <a:t>17</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5 958</a:t>
                      </a:r>
                    </a:p>
                  </a:txBody>
                  <a:tcPr marL="9525" marR="9525" marT="9525" marB="0" anchor="b"/>
                </a:tc>
                <a:extLst>
                  <a:ext uri="{0D108BD9-81ED-4DB2-BD59-A6C34878D82A}">
                    <a16:rowId xmlns:a16="http://schemas.microsoft.com/office/drawing/2014/main" xmlns="" val="10006"/>
                  </a:ext>
                </a:extLst>
              </a:tr>
              <a:tr h="362001">
                <a:tc>
                  <a:txBody>
                    <a:bodyPr/>
                    <a:lstStyle/>
                    <a:p>
                      <a:pPr algn="l" fontAlgn="ctr"/>
                      <a:r>
                        <a:rPr lang="en-ZA" sz="1000" b="0" i="0" u="none" strike="noStrike">
                          <a:solidFill>
                            <a:srgbClr val="000000"/>
                          </a:solidFill>
                          <a:effectLst/>
                          <a:latin typeface="Calibri"/>
                        </a:rPr>
                        <a:t>North West</a:t>
                      </a:r>
                    </a:p>
                  </a:txBody>
                  <a:tcPr marL="85725" marR="9525" marT="9525" marB="0" anchor="ctr"/>
                </a:tc>
                <a:tc>
                  <a:txBody>
                    <a:bodyPr/>
                    <a:lstStyle/>
                    <a:p>
                      <a:pPr algn="ctr" fontAlgn="ctr"/>
                      <a:r>
                        <a:rPr lang="en-ZA" sz="1000" b="0" i="0" u="none" strike="noStrike">
                          <a:solidFill>
                            <a:srgbClr val="000000"/>
                          </a:solidFill>
                          <a:effectLst/>
                          <a:latin typeface="Arial"/>
                        </a:rPr>
                        <a:t>1 672</a:t>
                      </a:r>
                    </a:p>
                  </a:txBody>
                  <a:tcPr marL="9525" marR="9525" marT="9525" marB="0" anchor="ctr"/>
                </a:tc>
                <a:tc>
                  <a:txBody>
                    <a:bodyPr/>
                    <a:lstStyle/>
                    <a:p>
                      <a:pPr algn="ctr" fontAlgn="ctr"/>
                      <a:r>
                        <a:rPr lang="en-ZA" sz="1000" b="0" i="0" u="none" strike="noStrike">
                          <a:solidFill>
                            <a:srgbClr val="000000"/>
                          </a:solidFill>
                          <a:effectLst/>
                          <a:latin typeface="Arial"/>
                        </a:rPr>
                        <a:t>51</a:t>
                      </a:r>
                    </a:p>
                  </a:txBody>
                  <a:tcPr marL="9525" marR="9525" marT="9525" marB="0" anchor="ctr"/>
                </a:tc>
                <a:tc>
                  <a:txBody>
                    <a:bodyPr/>
                    <a:lstStyle/>
                    <a:p>
                      <a:pPr algn="ctr" fontAlgn="ctr"/>
                      <a:r>
                        <a:rPr lang="en-ZA" sz="1000" b="0" i="0" u="none" strike="noStrike">
                          <a:solidFill>
                            <a:srgbClr val="000000"/>
                          </a:solidFill>
                          <a:effectLst/>
                          <a:latin typeface="Arial"/>
                        </a:rPr>
                        <a:t>10</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410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222</a:t>
                      </a:r>
                    </a:p>
                  </a:txBody>
                  <a:tcPr marL="9525" marR="9525" marT="9525" marB="0" anchor="ctr"/>
                </a:tc>
                <a:tc>
                  <a:txBody>
                    <a:bodyPr/>
                    <a:lstStyle/>
                    <a:p>
                      <a:pPr algn="ctr" fontAlgn="ctr"/>
                      <a:r>
                        <a:rPr lang="en-ZA" sz="1000" b="0" i="0" u="none" strike="noStrike">
                          <a:solidFill>
                            <a:srgbClr val="000000"/>
                          </a:solidFill>
                          <a:effectLst/>
                          <a:latin typeface="Arial"/>
                        </a:rPr>
                        <a:t>7</a:t>
                      </a:r>
                    </a:p>
                  </a:txBody>
                  <a:tcPr marL="9525" marR="9525" marT="9525" marB="0" anchor="ctr"/>
                </a:tc>
                <a:tc>
                  <a:txBody>
                    <a:bodyPr/>
                    <a:lstStyle/>
                    <a:p>
                      <a:pPr algn="ctr" fontAlgn="ctr"/>
                      <a:r>
                        <a:rPr lang="en-ZA" sz="1000" b="0" i="0" u="none" strike="noStrike">
                          <a:solidFill>
                            <a:srgbClr val="000000"/>
                          </a:solidFill>
                          <a:effectLst/>
                          <a:latin typeface="Arial"/>
                        </a:rPr>
                        <a:t>933</a:t>
                      </a:r>
                    </a:p>
                  </a:txBody>
                  <a:tcPr marL="9525" marR="9525" marT="9525" marB="0" anchor="ctr"/>
                </a:tc>
                <a:tc>
                  <a:txBody>
                    <a:bodyPr/>
                    <a:lstStyle/>
                    <a:p>
                      <a:pPr algn="ctr" fontAlgn="ctr"/>
                      <a:r>
                        <a:rPr lang="en-ZA" sz="1000" b="0" i="0" u="none" strike="noStrike">
                          <a:solidFill>
                            <a:srgbClr val="000000"/>
                          </a:solidFill>
                          <a:effectLst/>
                          <a:latin typeface="Arial"/>
                        </a:rPr>
                        <a:t>29</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3 247</a:t>
                      </a:r>
                    </a:p>
                  </a:txBody>
                  <a:tcPr marL="9525" marR="9525" marT="9525" marB="0" anchor="b"/>
                </a:tc>
                <a:extLst>
                  <a:ext uri="{0D108BD9-81ED-4DB2-BD59-A6C34878D82A}">
                    <a16:rowId xmlns:a16="http://schemas.microsoft.com/office/drawing/2014/main" xmlns="" val="10007"/>
                  </a:ext>
                </a:extLst>
              </a:tr>
              <a:tr h="518919">
                <a:tc>
                  <a:txBody>
                    <a:bodyPr/>
                    <a:lstStyle/>
                    <a:p>
                      <a:pPr algn="l" fontAlgn="ctr"/>
                      <a:r>
                        <a:rPr lang="en-ZA" sz="1000" b="0" i="0" u="none" strike="noStrike">
                          <a:solidFill>
                            <a:srgbClr val="000000"/>
                          </a:solidFill>
                          <a:effectLst/>
                          <a:latin typeface="Calibri"/>
                        </a:rPr>
                        <a:t>Northern Cape</a:t>
                      </a:r>
                    </a:p>
                  </a:txBody>
                  <a:tcPr marL="85725" marR="9525" marT="9525" marB="0" anchor="ctr"/>
                </a:tc>
                <a:tc>
                  <a:txBody>
                    <a:bodyPr/>
                    <a:lstStyle/>
                    <a:p>
                      <a:pPr algn="ctr" fontAlgn="ctr"/>
                      <a:r>
                        <a:rPr lang="en-ZA" sz="1000" b="0" i="0" u="none" strike="noStrike" dirty="0">
                          <a:solidFill>
                            <a:srgbClr val="000000"/>
                          </a:solidFill>
                          <a:effectLst/>
                          <a:latin typeface="Arial"/>
                        </a:rPr>
                        <a:t>1 376</a:t>
                      </a:r>
                    </a:p>
                  </a:txBody>
                  <a:tcPr marL="9525" marR="9525" marT="9525" marB="0" anchor="ctr"/>
                </a:tc>
                <a:tc>
                  <a:txBody>
                    <a:bodyPr/>
                    <a:lstStyle/>
                    <a:p>
                      <a:pPr algn="ctr" fontAlgn="ctr"/>
                      <a:r>
                        <a:rPr lang="en-ZA" sz="1000" b="0" i="0" u="none" strike="noStrike">
                          <a:solidFill>
                            <a:srgbClr val="000000"/>
                          </a:solidFill>
                          <a:effectLst/>
                          <a:latin typeface="Arial"/>
                        </a:rPr>
                        <a:t>23</a:t>
                      </a:r>
                    </a:p>
                  </a:txBody>
                  <a:tcPr marL="9525" marR="9525" marT="9525" marB="0" anchor="ctr"/>
                </a:tc>
                <a:tc>
                  <a:txBody>
                    <a:bodyPr/>
                    <a:lstStyle/>
                    <a:p>
                      <a:pPr algn="ctr" fontAlgn="ctr"/>
                      <a:r>
                        <a:rPr lang="en-ZA" sz="1000" b="0" i="0" u="none" strike="noStrike">
                          <a:solidFill>
                            <a:srgbClr val="000000"/>
                          </a:solidFill>
                          <a:effectLst/>
                          <a:latin typeface="Arial"/>
                        </a:rPr>
                        <a:t>76</a:t>
                      </a:r>
                    </a:p>
                  </a:txBody>
                  <a:tcPr marL="9525" marR="9525" marT="9525" marB="0" anchor="ctr"/>
                </a:tc>
                <a:tc>
                  <a:txBody>
                    <a:bodyPr/>
                    <a:lstStyle/>
                    <a:p>
                      <a:pPr algn="ctr" fontAlgn="ctr"/>
                      <a:r>
                        <a:rPr lang="en-ZA" sz="1000" b="0" i="0" u="none" strike="noStrike">
                          <a:solidFill>
                            <a:srgbClr val="000000"/>
                          </a:solidFill>
                          <a:effectLst/>
                          <a:latin typeface="Arial"/>
                        </a:rPr>
                        <a:t>1</a:t>
                      </a:r>
                    </a:p>
                  </a:txBody>
                  <a:tcPr marL="9525" marR="9525" marT="9525" marB="0" anchor="ctr"/>
                </a:tc>
                <a:tc>
                  <a:txBody>
                    <a:bodyPr/>
                    <a:lstStyle/>
                    <a:p>
                      <a:pPr algn="ctr" fontAlgn="ctr"/>
                      <a:r>
                        <a:rPr lang="en-ZA" sz="1000" b="0" i="0" u="none" strike="noStrike">
                          <a:solidFill>
                            <a:srgbClr val="000000"/>
                          </a:solidFill>
                          <a:effectLst/>
                          <a:latin typeface="Arial"/>
                        </a:rPr>
                        <a:t>1 857</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61</a:t>
                      </a:r>
                    </a:p>
                  </a:txBody>
                  <a:tcPr marL="9525" marR="9525" marT="9525" marB="0" anchor="ctr"/>
                </a:tc>
                <a:tc>
                  <a:txBody>
                    <a:bodyPr/>
                    <a:lstStyle/>
                    <a:p>
                      <a:pPr algn="ctr" fontAlgn="ctr"/>
                      <a:r>
                        <a:rPr lang="en-ZA" sz="1000" b="0" i="0" u="none" strike="noStrike">
                          <a:solidFill>
                            <a:srgbClr val="000000"/>
                          </a:solidFill>
                          <a:effectLst/>
                          <a:latin typeface="Arial"/>
                        </a:rPr>
                        <a:t>1</a:t>
                      </a:r>
                    </a:p>
                  </a:txBody>
                  <a:tcPr marL="9525" marR="9525" marT="9525" marB="0" anchor="ctr"/>
                </a:tc>
                <a:tc>
                  <a:txBody>
                    <a:bodyPr/>
                    <a:lstStyle/>
                    <a:p>
                      <a:pPr algn="ctr" fontAlgn="ctr"/>
                      <a:r>
                        <a:rPr lang="en-ZA" sz="1000" b="0" i="0" u="none" strike="noStrike">
                          <a:solidFill>
                            <a:srgbClr val="000000"/>
                          </a:solidFill>
                          <a:effectLst/>
                          <a:latin typeface="Arial"/>
                        </a:rPr>
                        <a:t>2 633</a:t>
                      </a:r>
                    </a:p>
                  </a:txBody>
                  <a:tcPr marL="9525" marR="9525" marT="9525" marB="0" anchor="ctr"/>
                </a:tc>
                <a:tc>
                  <a:txBody>
                    <a:bodyPr/>
                    <a:lstStyle/>
                    <a:p>
                      <a:pPr algn="ctr" fontAlgn="ctr"/>
                      <a:r>
                        <a:rPr lang="en-ZA" sz="1000" b="0" i="0" u="none" strike="noStrike">
                          <a:solidFill>
                            <a:srgbClr val="000000"/>
                          </a:solidFill>
                          <a:effectLst/>
                          <a:latin typeface="Arial"/>
                        </a:rPr>
                        <a:t>44</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1</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6 004</a:t>
                      </a:r>
                    </a:p>
                  </a:txBody>
                  <a:tcPr marL="9525" marR="9525" marT="9525" marB="0" anchor="b"/>
                </a:tc>
                <a:extLst>
                  <a:ext uri="{0D108BD9-81ED-4DB2-BD59-A6C34878D82A}">
                    <a16:rowId xmlns:a16="http://schemas.microsoft.com/office/drawing/2014/main" xmlns="" val="10008"/>
                  </a:ext>
                </a:extLst>
              </a:tr>
              <a:tr h="518919">
                <a:tc>
                  <a:txBody>
                    <a:bodyPr/>
                    <a:lstStyle/>
                    <a:p>
                      <a:pPr algn="l" fontAlgn="ctr"/>
                      <a:r>
                        <a:rPr lang="en-ZA" sz="1000" b="0" i="0" u="none" strike="noStrike">
                          <a:solidFill>
                            <a:srgbClr val="000000"/>
                          </a:solidFill>
                          <a:effectLst/>
                          <a:latin typeface="Calibri"/>
                        </a:rPr>
                        <a:t>Western Cape</a:t>
                      </a:r>
                    </a:p>
                  </a:txBody>
                  <a:tcPr marL="85725" marR="9525" marT="9525" marB="0" anchor="ctr"/>
                </a:tc>
                <a:tc>
                  <a:txBody>
                    <a:bodyPr/>
                    <a:lstStyle/>
                    <a:p>
                      <a:pPr algn="ctr" fontAlgn="ctr"/>
                      <a:r>
                        <a:rPr lang="en-ZA" sz="1000" b="0" i="0" u="none" strike="noStrike">
                          <a:solidFill>
                            <a:srgbClr val="000000"/>
                          </a:solidFill>
                          <a:effectLst/>
                          <a:latin typeface="Arial"/>
                        </a:rPr>
                        <a:t>3 786</a:t>
                      </a:r>
                    </a:p>
                  </a:txBody>
                  <a:tcPr marL="9525" marR="9525" marT="9525" marB="0" anchor="ctr"/>
                </a:tc>
                <a:tc>
                  <a:txBody>
                    <a:bodyPr/>
                    <a:lstStyle/>
                    <a:p>
                      <a:pPr algn="ctr" fontAlgn="ctr"/>
                      <a:r>
                        <a:rPr lang="en-ZA" sz="1000" b="0" i="0" u="none" strike="noStrike">
                          <a:solidFill>
                            <a:srgbClr val="000000"/>
                          </a:solidFill>
                          <a:effectLst/>
                          <a:latin typeface="Arial"/>
                        </a:rPr>
                        <a:t>54</a:t>
                      </a:r>
                    </a:p>
                  </a:txBody>
                  <a:tcPr marL="9525" marR="9525" marT="9525" marB="0" anchor="ctr"/>
                </a:tc>
                <a:tc>
                  <a:txBody>
                    <a:bodyPr/>
                    <a:lstStyle/>
                    <a:p>
                      <a:pPr algn="ctr" fontAlgn="ctr"/>
                      <a:r>
                        <a:rPr lang="en-ZA" sz="1000" b="0" i="0" u="none" strike="noStrike">
                          <a:solidFill>
                            <a:srgbClr val="000000"/>
                          </a:solidFill>
                          <a:effectLst/>
                          <a:latin typeface="Arial"/>
                        </a:rPr>
                        <a:t>117</a:t>
                      </a:r>
                    </a:p>
                  </a:txBody>
                  <a:tcPr marL="9525" marR="9525" marT="9525" marB="0" anchor="ctr"/>
                </a:tc>
                <a:tc>
                  <a:txBody>
                    <a:bodyPr/>
                    <a:lstStyle/>
                    <a:p>
                      <a:pPr algn="ctr" fontAlgn="ctr"/>
                      <a:r>
                        <a:rPr lang="en-ZA" sz="1000" b="0" i="0" u="none" strike="noStrike">
                          <a:solidFill>
                            <a:srgbClr val="000000"/>
                          </a:solidFill>
                          <a:effectLst/>
                          <a:latin typeface="Arial"/>
                        </a:rPr>
                        <a:t>2</a:t>
                      </a:r>
                    </a:p>
                  </a:txBody>
                  <a:tcPr marL="9525" marR="9525" marT="9525" marB="0" anchor="ctr"/>
                </a:tc>
                <a:tc>
                  <a:txBody>
                    <a:bodyPr/>
                    <a:lstStyle/>
                    <a:p>
                      <a:pPr algn="ctr" fontAlgn="ctr"/>
                      <a:r>
                        <a:rPr lang="en-ZA" sz="1000" b="0" i="0" u="none" strike="noStrike">
                          <a:solidFill>
                            <a:srgbClr val="000000"/>
                          </a:solidFill>
                          <a:effectLst/>
                          <a:latin typeface="Arial"/>
                        </a:rPr>
                        <a:t>850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121</a:t>
                      </a:r>
                    </a:p>
                  </a:txBody>
                  <a:tcPr marL="9525" marR="9525" marT="9525" marB="0" anchor="ctr"/>
                </a:tc>
                <a:tc>
                  <a:txBody>
                    <a:bodyPr/>
                    <a:lstStyle/>
                    <a:p>
                      <a:pPr algn="ctr" fontAlgn="ctr"/>
                      <a:r>
                        <a:rPr lang="en-ZA" sz="1000" b="0" i="0" u="none" strike="noStrike">
                          <a:solidFill>
                            <a:srgbClr val="000000"/>
                          </a:solidFill>
                          <a:effectLst/>
                          <a:latin typeface="Arial"/>
                        </a:rPr>
                        <a:t>2</a:t>
                      </a:r>
                    </a:p>
                  </a:txBody>
                  <a:tcPr marL="9525" marR="9525" marT="9525" marB="0" anchor="ctr"/>
                </a:tc>
                <a:tc>
                  <a:txBody>
                    <a:bodyPr/>
                    <a:lstStyle/>
                    <a:p>
                      <a:pPr algn="ctr" fontAlgn="ctr"/>
                      <a:r>
                        <a:rPr lang="en-ZA" sz="1000" b="0" i="0" u="none" strike="noStrike">
                          <a:solidFill>
                            <a:srgbClr val="000000"/>
                          </a:solidFill>
                          <a:effectLst/>
                          <a:latin typeface="Arial"/>
                        </a:rPr>
                        <a:t>2 059</a:t>
                      </a:r>
                    </a:p>
                  </a:txBody>
                  <a:tcPr marL="9525" marR="9525" marT="9525" marB="0" anchor="ctr"/>
                </a:tc>
                <a:tc>
                  <a:txBody>
                    <a:bodyPr/>
                    <a:lstStyle/>
                    <a:p>
                      <a:pPr algn="ctr" fontAlgn="ctr"/>
                      <a:r>
                        <a:rPr lang="en-ZA" sz="1000" b="0" i="0" u="none" strike="noStrike">
                          <a:solidFill>
                            <a:srgbClr val="000000"/>
                          </a:solidFill>
                          <a:effectLst/>
                          <a:latin typeface="Arial"/>
                        </a:rPr>
                        <a:t>30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20</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 </a:t>
                      </a:r>
                    </a:p>
                  </a:txBody>
                  <a:tcPr marL="9525" marR="9525" marT="9525" marB="0" anchor="ctr"/>
                </a:tc>
                <a:tc>
                  <a:txBody>
                    <a:bodyPr/>
                    <a:lstStyle/>
                    <a:p>
                      <a:pPr algn="ctr" fontAlgn="b"/>
                      <a:r>
                        <a:rPr lang="en-ZA" sz="1100" b="0" i="0" u="none" strike="noStrike">
                          <a:solidFill>
                            <a:srgbClr val="000000"/>
                          </a:solidFill>
                          <a:effectLst/>
                          <a:latin typeface="Calibri"/>
                        </a:rPr>
                        <a:t>0</a:t>
                      </a:r>
                    </a:p>
                  </a:txBody>
                  <a:tcPr marL="9525" marR="9525" marT="9525" marB="0" anchor="b"/>
                </a:tc>
                <a:tc>
                  <a:txBody>
                    <a:bodyPr/>
                    <a:lstStyle/>
                    <a:p>
                      <a:pPr algn="ctr" fontAlgn="b"/>
                      <a:r>
                        <a:rPr lang="en-ZA" sz="1100" b="0" i="0" u="none" strike="noStrike" dirty="0">
                          <a:solidFill>
                            <a:srgbClr val="000000"/>
                          </a:solidFill>
                          <a:effectLst/>
                          <a:latin typeface="Calibri"/>
                        </a:rPr>
                        <a:t>6 953</a:t>
                      </a:r>
                    </a:p>
                  </a:txBody>
                  <a:tcPr marL="9525" marR="9525" marT="9525" marB="0" anchor="b"/>
                </a:tc>
                <a:extLst>
                  <a:ext uri="{0D108BD9-81ED-4DB2-BD59-A6C34878D82A}">
                    <a16:rowId xmlns:a16="http://schemas.microsoft.com/office/drawing/2014/main" xmlns="" val="10009"/>
                  </a:ext>
                </a:extLst>
              </a:tr>
              <a:tr h="353711">
                <a:tc>
                  <a:txBody>
                    <a:bodyPr/>
                    <a:lstStyle/>
                    <a:p>
                      <a:pPr algn="l" fontAlgn="ctr"/>
                      <a:r>
                        <a:rPr lang="en-ZA" sz="1000" b="0" i="0" u="none" strike="noStrike">
                          <a:solidFill>
                            <a:srgbClr val="000000"/>
                          </a:solidFill>
                          <a:effectLst/>
                          <a:latin typeface="Calibri"/>
                        </a:rPr>
                        <a:t>Online</a:t>
                      </a:r>
                    </a:p>
                  </a:txBody>
                  <a:tcPr marL="85725" marR="9525" marT="9525" marB="0" anchor="ctr"/>
                </a:tc>
                <a:tc>
                  <a:txBody>
                    <a:bodyPr/>
                    <a:lstStyle/>
                    <a:p>
                      <a:pPr algn="ctr" fontAlgn="ctr"/>
                      <a:r>
                        <a:rPr lang="en-ZA" sz="1000" b="0" i="0" u="none" strike="noStrike">
                          <a:solidFill>
                            <a:srgbClr val="000000"/>
                          </a:solidFill>
                          <a:effectLst/>
                          <a:latin typeface="Arial"/>
                        </a:rPr>
                        <a:t>3 274</a:t>
                      </a:r>
                    </a:p>
                  </a:txBody>
                  <a:tcPr marL="9525" marR="9525" marT="9525" marB="0" anchor="ctr"/>
                </a:tc>
                <a:tc>
                  <a:txBody>
                    <a:bodyPr/>
                    <a:lstStyle/>
                    <a:p>
                      <a:pPr algn="ctr" fontAlgn="ctr"/>
                      <a:r>
                        <a:rPr lang="en-ZA" sz="1000" b="0" i="0" u="none" strike="noStrike">
                          <a:solidFill>
                            <a:srgbClr val="000000"/>
                          </a:solidFill>
                          <a:effectLst/>
                          <a:latin typeface="Arial"/>
                        </a:rPr>
                        <a:t>89</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118</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13</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251</a:t>
                      </a:r>
                    </a:p>
                  </a:txBody>
                  <a:tcPr marL="9525" marR="9525" marT="9525" marB="0" anchor="ctr"/>
                </a:tc>
                <a:tc>
                  <a:txBody>
                    <a:bodyPr/>
                    <a:lstStyle/>
                    <a:p>
                      <a:pPr algn="ctr" fontAlgn="ctr"/>
                      <a:r>
                        <a:rPr lang="en-ZA" sz="1000" b="0" i="0" u="none" strike="noStrike">
                          <a:solidFill>
                            <a:srgbClr val="000000"/>
                          </a:solidFill>
                          <a:effectLst/>
                          <a:latin typeface="Arial"/>
                        </a:rPr>
                        <a:t>7</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0</a:t>
                      </a:r>
                    </a:p>
                  </a:txBody>
                  <a:tcPr marL="9525" marR="9525" marT="9525" marB="0" anchor="ctr"/>
                </a:tc>
                <a:tc>
                  <a:txBody>
                    <a:bodyPr/>
                    <a:lstStyle/>
                    <a:p>
                      <a:pPr algn="ctr" fontAlgn="ctr"/>
                      <a:r>
                        <a:rPr lang="en-ZA" sz="1000" b="0" i="0" u="none" strike="noStrike">
                          <a:solidFill>
                            <a:srgbClr val="000000"/>
                          </a:solidFill>
                          <a:effectLst/>
                          <a:latin typeface="Arial"/>
                        </a:rPr>
                        <a:t>20</a:t>
                      </a:r>
                    </a:p>
                  </a:txBody>
                  <a:tcPr marL="9525" marR="9525" marT="9525" marB="0" anchor="ctr"/>
                </a:tc>
                <a:tc>
                  <a:txBody>
                    <a:bodyPr/>
                    <a:lstStyle/>
                    <a:p>
                      <a:pPr algn="ctr" fontAlgn="b"/>
                      <a:r>
                        <a:rPr lang="en-ZA" sz="1100" b="0" i="0" u="none" strike="noStrike">
                          <a:solidFill>
                            <a:srgbClr val="000000"/>
                          </a:solidFill>
                          <a:effectLst/>
                          <a:latin typeface="Calibri"/>
                        </a:rPr>
                        <a:t>1</a:t>
                      </a:r>
                    </a:p>
                  </a:txBody>
                  <a:tcPr marL="9525" marR="9525" marT="9525" marB="0" anchor="b"/>
                </a:tc>
                <a:tc>
                  <a:txBody>
                    <a:bodyPr/>
                    <a:lstStyle/>
                    <a:p>
                      <a:pPr algn="ctr" fontAlgn="b"/>
                      <a:r>
                        <a:rPr lang="en-ZA" sz="1100" b="0" i="0" u="none" strike="noStrike" dirty="0">
                          <a:solidFill>
                            <a:srgbClr val="000000"/>
                          </a:solidFill>
                          <a:effectLst/>
                          <a:latin typeface="Calibri"/>
                        </a:rPr>
                        <a:t>3 676</a:t>
                      </a:r>
                    </a:p>
                  </a:txBody>
                  <a:tcPr marL="9525" marR="9525" marT="9525" marB="0" anchor="b"/>
                </a:tc>
                <a:extLst>
                  <a:ext uri="{0D108BD9-81ED-4DB2-BD59-A6C34878D82A}">
                    <a16:rowId xmlns:a16="http://schemas.microsoft.com/office/drawing/2014/main" xmlns="" val="10010"/>
                  </a:ext>
                </a:extLst>
              </a:tr>
              <a:tr h="366679">
                <a:tc>
                  <a:txBody>
                    <a:bodyPr/>
                    <a:lstStyle/>
                    <a:p>
                      <a:pPr algn="l" fontAlgn="ctr"/>
                      <a:r>
                        <a:rPr lang="en-ZA" sz="1000" b="1" i="0" u="none" strike="noStrike" dirty="0">
                          <a:solidFill>
                            <a:srgbClr val="000000"/>
                          </a:solidFill>
                          <a:effectLst/>
                          <a:latin typeface="Calibri"/>
                        </a:rPr>
                        <a:t>Total</a:t>
                      </a:r>
                    </a:p>
                  </a:txBody>
                  <a:tcPr marL="857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45 005</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63</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1 173</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13</a:t>
                      </a:r>
                    </a:p>
                  </a:txBody>
                  <a:tcPr marL="9525" marR="9525" marT="9525" marB="0" anchor="ctr">
                    <a:solidFill>
                      <a:schemeClr val="bg1">
                        <a:lumMod val="75000"/>
                      </a:schemeClr>
                    </a:solidFill>
                  </a:tcPr>
                </a:tc>
                <a:tc>
                  <a:txBody>
                    <a:bodyPr/>
                    <a:lstStyle/>
                    <a:p>
                      <a:pPr algn="ctr" fontAlgn="ctr"/>
                      <a:r>
                        <a:rPr lang="en-ZA" sz="1000" b="1" i="0" u="none" strike="noStrike">
                          <a:solidFill>
                            <a:srgbClr val="000000"/>
                          </a:solidFill>
                          <a:effectLst/>
                          <a:latin typeface="Arial"/>
                        </a:rPr>
                        <a:t>6 956</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0</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1 587</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2</a:t>
                      </a:r>
                    </a:p>
                  </a:txBody>
                  <a:tcPr marL="9525" marR="9525" marT="9525" marB="0" anchor="ctr">
                    <a:solidFill>
                      <a:schemeClr val="bg1">
                        <a:lumMod val="75000"/>
                      </a:schemeClr>
                    </a:solidFill>
                  </a:tcPr>
                </a:tc>
                <a:tc>
                  <a:txBody>
                    <a:bodyPr/>
                    <a:lstStyle/>
                    <a:p>
                      <a:pPr algn="ctr" fontAlgn="ctr"/>
                      <a:r>
                        <a:rPr lang="en-ZA" sz="1000" b="1" i="0" u="none" strike="noStrike">
                          <a:solidFill>
                            <a:srgbClr val="000000"/>
                          </a:solidFill>
                          <a:effectLst/>
                          <a:latin typeface="Arial"/>
                        </a:rPr>
                        <a:t>15 308</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21</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15</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0</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1 220</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2</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21</a:t>
                      </a:r>
                    </a:p>
                  </a:txBody>
                  <a:tcPr marL="9525" marR="9525" marT="9525" marB="0" anchor="ctr">
                    <a:solidFill>
                      <a:schemeClr val="bg1">
                        <a:lumMod val="75000"/>
                      </a:schemeClr>
                    </a:solidFill>
                  </a:tcPr>
                </a:tc>
                <a:tc>
                  <a:txBody>
                    <a:bodyPr/>
                    <a:lstStyle/>
                    <a:p>
                      <a:pPr algn="ctr" fontAlgn="b"/>
                      <a:r>
                        <a:rPr lang="en-ZA" sz="1100" b="1" i="0" u="none" strike="noStrike" dirty="0">
                          <a:solidFill>
                            <a:srgbClr val="000000"/>
                          </a:solidFill>
                          <a:effectLst/>
                          <a:latin typeface="Calibri"/>
                        </a:rPr>
                        <a:t>0</a:t>
                      </a:r>
                    </a:p>
                  </a:txBody>
                  <a:tcPr marL="9525" marR="9525" marT="9525" marB="0" anchor="ctr">
                    <a:solidFill>
                      <a:schemeClr val="bg1">
                        <a:lumMod val="75000"/>
                      </a:schemeClr>
                    </a:solidFill>
                  </a:tcPr>
                </a:tc>
                <a:tc>
                  <a:txBody>
                    <a:bodyPr/>
                    <a:lstStyle/>
                    <a:p>
                      <a:pPr algn="ctr" fontAlgn="ctr"/>
                      <a:r>
                        <a:rPr lang="en-ZA" sz="1000" b="1" i="0" u="none" strike="noStrike" dirty="0">
                          <a:solidFill>
                            <a:srgbClr val="000000"/>
                          </a:solidFill>
                          <a:effectLst/>
                          <a:latin typeface="Arial"/>
                        </a:rPr>
                        <a:t>71 285</a:t>
                      </a:r>
                    </a:p>
                  </a:txBody>
                  <a:tcPr marL="9525" marR="9525" marT="9525" marB="0" anchor="ctr">
                    <a:solidFill>
                      <a:schemeClr val="bg1">
                        <a:lumMod val="75000"/>
                      </a:schemeClr>
                    </a:solidFill>
                  </a:tcPr>
                </a:tc>
                <a:extLst>
                  <a:ext uri="{0D108BD9-81ED-4DB2-BD59-A6C34878D82A}">
                    <a16:rowId xmlns:a16="http://schemas.microsoft.com/office/drawing/2014/main" xmlns="" val="10011"/>
                  </a:ext>
                </a:extLst>
              </a:tr>
            </a:tbl>
          </a:graphicData>
        </a:graphic>
      </p:graphicFrame>
      <p:sp>
        <p:nvSpPr>
          <p:cNvPr id="38916" name="Slide Number Placeholder 3"/>
          <p:cNvSpPr>
            <a:spLocks noGrp="1"/>
          </p:cNvSpPr>
          <p:nvPr>
            <p:ph type="sldNum" sz="quarter" idx="12"/>
          </p:nvPr>
        </p:nvSpPr>
        <p:spPr bwMode="auto">
          <a:xfrm>
            <a:off x="6804248" y="6453336"/>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37156719-F42B-4606-97DE-A8A9610FD6AB}" type="slidenum">
              <a:rPr lang="en-US" altLang="en-US" sz="1200" smtClean="0">
                <a:solidFill>
                  <a:srgbClr val="898989"/>
                </a:solidFill>
              </a:rPr>
              <a:pPr>
                <a:defRPr/>
              </a:pPr>
              <a:t>66</a:t>
            </a:fld>
            <a:endParaRPr lang="en-US" altLang="en-US" sz="1200" dirty="0" smtClean="0">
              <a:solidFill>
                <a:srgbClr val="898989"/>
              </a:solidFill>
            </a:endParaRPr>
          </a:p>
        </p:txBody>
      </p:sp>
    </p:spTree>
    <p:extLst>
      <p:ext uri="{BB962C8B-B14F-4D97-AF65-F5344CB8AC3E}">
        <p14:creationId xmlns:p14="http://schemas.microsoft.com/office/powerpoint/2010/main" xmlns="" val="1630217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ZA" altLang="en-US" sz="2400" b="1" dirty="0" smtClean="0"/>
              <a:t>OPPORTUNITIES REGISTERED BY TYPE</a:t>
            </a:r>
            <a:endParaRPr lang="en-ZA" altLang="en-US" sz="2400" dirty="0" smtClean="0"/>
          </a:p>
        </p:txBody>
      </p:sp>
      <p:sp>
        <p:nvSpPr>
          <p:cNvPr id="38915" name="Content Placeholder 3"/>
          <p:cNvSpPr>
            <a:spLocks noGrp="1"/>
          </p:cNvSpPr>
          <p:nvPr>
            <p:ph sz="half" idx="2"/>
          </p:nvPr>
        </p:nvSpPr>
        <p:spPr>
          <a:xfrm>
            <a:off x="5868144" y="1417638"/>
            <a:ext cx="2818656" cy="4708525"/>
          </a:xfrm>
        </p:spPr>
        <p:txBody>
          <a:bodyPr/>
          <a:lstStyle/>
          <a:p>
            <a:pPr>
              <a:defRPr/>
            </a:pPr>
            <a:endParaRPr lang="en-ZA" altLang="en-US" sz="1800" dirty="0" smtClean="0"/>
          </a:p>
          <a:p>
            <a:pPr>
              <a:defRPr/>
            </a:pPr>
            <a:r>
              <a:rPr lang="en-ZA" altLang="en-US" sz="1600" dirty="0" smtClean="0"/>
              <a:t>63% (45 005) of 71 285 opportunities registered are for formal jobs, </a:t>
            </a:r>
          </a:p>
          <a:p>
            <a:pPr>
              <a:defRPr/>
            </a:pPr>
            <a:r>
              <a:rPr lang="en-ZA" altLang="en-US" sz="1600" dirty="0" smtClean="0"/>
              <a:t>21% (15 308) projects, </a:t>
            </a:r>
          </a:p>
          <a:p>
            <a:pPr>
              <a:defRPr/>
            </a:pPr>
            <a:r>
              <a:rPr lang="en-ZA" altLang="en-US" sz="1600" dirty="0" smtClean="0"/>
              <a:t>10% (6 956) </a:t>
            </a:r>
            <a:r>
              <a:rPr lang="en-ZA" altLang="en-US" sz="1600" dirty="0" err="1" smtClean="0"/>
              <a:t>learnerships</a:t>
            </a:r>
            <a:endParaRPr lang="en-ZA" altLang="en-US" sz="1600" dirty="0" smtClean="0"/>
          </a:p>
          <a:p>
            <a:pPr>
              <a:defRPr/>
            </a:pPr>
            <a:r>
              <a:rPr lang="en-ZA" altLang="en-US" sz="1600" dirty="0" smtClean="0"/>
              <a:t>The remaining  6% ( 4 016) is split as follows:</a:t>
            </a:r>
          </a:p>
          <a:p>
            <a:pPr lvl="1">
              <a:defRPr/>
            </a:pPr>
            <a:r>
              <a:rPr lang="en-ZA" altLang="en-US" sz="1400" dirty="0" smtClean="0"/>
              <a:t>SIPS1   (15)</a:t>
            </a:r>
          </a:p>
          <a:p>
            <a:pPr lvl="1">
              <a:defRPr/>
            </a:pPr>
            <a:r>
              <a:rPr lang="en-ZA" altLang="en-US" sz="1400" dirty="0" smtClean="0"/>
              <a:t>Internships  (1 587)</a:t>
            </a:r>
          </a:p>
          <a:p>
            <a:pPr lvl="1">
              <a:defRPr/>
            </a:pPr>
            <a:r>
              <a:rPr lang="en-ZA" altLang="en-US" sz="1400" dirty="0" smtClean="0"/>
              <a:t>UIF-LAP (1 220)</a:t>
            </a:r>
          </a:p>
          <a:p>
            <a:pPr lvl="1">
              <a:defRPr/>
            </a:pPr>
            <a:r>
              <a:rPr lang="en-ZA" altLang="en-US" sz="1400" dirty="0" smtClean="0"/>
              <a:t>Apprenticeship (1 173)</a:t>
            </a:r>
          </a:p>
          <a:p>
            <a:pPr lvl="1">
              <a:defRPr/>
            </a:pPr>
            <a:r>
              <a:rPr lang="en-ZA" altLang="en-US" sz="1400" dirty="0" smtClean="0"/>
              <a:t>Will Programme (21)</a:t>
            </a:r>
          </a:p>
          <a:p>
            <a:pPr marL="457200" lvl="1" indent="0">
              <a:buFont typeface="Arial" pitchFamily="34" charset="0"/>
              <a:buNone/>
              <a:defRPr/>
            </a:pPr>
            <a:endParaRPr lang="en-ZA" altLang="en-US" sz="1400" dirty="0" smtClean="0">
              <a:solidFill>
                <a:srgbClr val="FF0000"/>
              </a:solidFill>
            </a:endParaRPr>
          </a:p>
          <a:p>
            <a:pPr marL="457200" lvl="1" indent="0">
              <a:buFont typeface="Arial" pitchFamily="34" charset="0"/>
              <a:buNone/>
              <a:defRPr/>
            </a:pPr>
            <a:endParaRPr lang="en-ZA" altLang="en-US" sz="1400" dirty="0" smtClean="0">
              <a:solidFill>
                <a:srgbClr val="FF0000"/>
              </a:solidFill>
            </a:endParaRPr>
          </a:p>
        </p:txBody>
      </p:sp>
      <p:sp>
        <p:nvSpPr>
          <p:cNvPr id="37892" name="Slide Number Placeholder 4"/>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B793AFA8-D6F5-48A6-9DA3-4B204843815A}" type="slidenum">
              <a:rPr lang="en-US" altLang="en-US" sz="1200" smtClean="0">
                <a:solidFill>
                  <a:srgbClr val="898989"/>
                </a:solidFill>
              </a:rPr>
              <a:pPr>
                <a:defRPr/>
              </a:pPr>
              <a:t>67</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871538" y="1600199"/>
          <a:ext cx="3692512"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6871"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340768"/>
            <a:ext cx="5400600"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60371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ZA" altLang="en-US" sz="2400" b="1" dirty="0" smtClean="0">
                <a:ea typeface="ＭＳ Ｐゴシック" pitchFamily="34" charset="-128"/>
              </a:rPr>
              <a:t>OPPORTUNITIES AND PLACEMENTS BY SECTOR:</a:t>
            </a:r>
            <a:endParaRPr lang="en-ZA" altLang="en-US" sz="2400" b="1" dirty="0" smtClean="0">
              <a:solidFill>
                <a:srgbClr val="FFFF00"/>
              </a:solidFill>
              <a:ea typeface="ＭＳ Ｐゴシック" pitchFamily="34" charset="-128"/>
            </a:endParaRPr>
          </a:p>
        </p:txBody>
      </p:sp>
      <p:sp>
        <p:nvSpPr>
          <p:cNvPr id="106500" name="Slide Number Placeholder 4"/>
          <p:cNvSpPr>
            <a:spLocks noGrp="1"/>
          </p:cNvSpPr>
          <p:nvPr>
            <p:ph type="sldNum" sz="quarter" idx="12"/>
          </p:nvPr>
        </p:nvSpPr>
        <p:spPr bwMode="auto">
          <a:xfrm>
            <a:off x="7010400" y="-2756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D3D382A-6950-4B89-9601-6F9BFA279733}" type="slidenum">
              <a:rPr lang="en-US" altLang="en-US" sz="1200" smtClean="0">
                <a:solidFill>
                  <a:schemeClr val="bg1"/>
                </a:solidFill>
              </a:rPr>
              <a:pPr eaLnBrk="1" hangingPunct="1">
                <a:spcBef>
                  <a:spcPct val="0"/>
                </a:spcBef>
                <a:buFontTx/>
                <a:buNone/>
              </a:pPr>
              <a:t>68</a:t>
            </a:fld>
            <a:endParaRPr lang="en-US" altLang="en-US" sz="1200" dirty="0" smtClean="0">
              <a:solidFill>
                <a:schemeClr val="bg1"/>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3405834608"/>
              </p:ext>
            </p:extLst>
          </p:nvPr>
        </p:nvGraphicFramePr>
        <p:xfrm>
          <a:off x="251524" y="1556792"/>
          <a:ext cx="8640940" cy="3024336"/>
        </p:xfrm>
        <a:graphic>
          <a:graphicData uri="http://schemas.openxmlformats.org/drawingml/2006/table">
            <a:tbl>
              <a:tblPr firstRow="1" bandRow="1">
                <a:tableStyleId>{5C22544A-7EE6-4342-B048-85BDC9FD1C3A}</a:tableStyleId>
              </a:tblPr>
              <a:tblGrid>
                <a:gridCol w="512599">
                  <a:extLst>
                    <a:ext uri="{9D8B030D-6E8A-4147-A177-3AD203B41FA5}">
                      <a16:colId xmlns:a16="http://schemas.microsoft.com/office/drawing/2014/main" xmlns="" val="20000"/>
                    </a:ext>
                  </a:extLst>
                </a:gridCol>
                <a:gridCol w="366142">
                  <a:extLst>
                    <a:ext uri="{9D8B030D-6E8A-4147-A177-3AD203B41FA5}">
                      <a16:colId xmlns:a16="http://schemas.microsoft.com/office/drawing/2014/main" xmlns="" val="20001"/>
                    </a:ext>
                  </a:extLst>
                </a:gridCol>
                <a:gridCol w="299569">
                  <a:extLst>
                    <a:ext uri="{9D8B030D-6E8A-4147-A177-3AD203B41FA5}">
                      <a16:colId xmlns:a16="http://schemas.microsoft.com/office/drawing/2014/main" xmlns="" val="20002"/>
                    </a:ext>
                  </a:extLst>
                </a:gridCol>
                <a:gridCol w="392770">
                  <a:extLst>
                    <a:ext uri="{9D8B030D-6E8A-4147-A177-3AD203B41FA5}">
                      <a16:colId xmlns:a16="http://schemas.microsoft.com/office/drawing/2014/main" xmlns="" val="20003"/>
                    </a:ext>
                  </a:extLst>
                </a:gridCol>
                <a:gridCol w="392770">
                  <a:extLst>
                    <a:ext uri="{9D8B030D-6E8A-4147-A177-3AD203B41FA5}">
                      <a16:colId xmlns:a16="http://schemas.microsoft.com/office/drawing/2014/main" xmlns="" val="20004"/>
                    </a:ext>
                  </a:extLst>
                </a:gridCol>
                <a:gridCol w="392770">
                  <a:extLst>
                    <a:ext uri="{9D8B030D-6E8A-4147-A177-3AD203B41FA5}">
                      <a16:colId xmlns:a16="http://schemas.microsoft.com/office/drawing/2014/main" xmlns="" val="20005"/>
                    </a:ext>
                  </a:extLst>
                </a:gridCol>
                <a:gridCol w="392770">
                  <a:extLst>
                    <a:ext uri="{9D8B030D-6E8A-4147-A177-3AD203B41FA5}">
                      <a16:colId xmlns:a16="http://schemas.microsoft.com/office/drawing/2014/main" xmlns="" val="20006"/>
                    </a:ext>
                  </a:extLst>
                </a:gridCol>
                <a:gridCol w="392770">
                  <a:extLst>
                    <a:ext uri="{9D8B030D-6E8A-4147-A177-3AD203B41FA5}">
                      <a16:colId xmlns:a16="http://schemas.microsoft.com/office/drawing/2014/main" xmlns="" val="20007"/>
                    </a:ext>
                  </a:extLst>
                </a:gridCol>
                <a:gridCol w="392770">
                  <a:extLst>
                    <a:ext uri="{9D8B030D-6E8A-4147-A177-3AD203B41FA5}">
                      <a16:colId xmlns:a16="http://schemas.microsoft.com/office/drawing/2014/main" xmlns="" val="20008"/>
                    </a:ext>
                  </a:extLst>
                </a:gridCol>
                <a:gridCol w="392770">
                  <a:extLst>
                    <a:ext uri="{9D8B030D-6E8A-4147-A177-3AD203B41FA5}">
                      <a16:colId xmlns:a16="http://schemas.microsoft.com/office/drawing/2014/main" xmlns="" val="20009"/>
                    </a:ext>
                  </a:extLst>
                </a:gridCol>
                <a:gridCol w="392770">
                  <a:extLst>
                    <a:ext uri="{9D8B030D-6E8A-4147-A177-3AD203B41FA5}">
                      <a16:colId xmlns:a16="http://schemas.microsoft.com/office/drawing/2014/main" xmlns="" val="20010"/>
                    </a:ext>
                  </a:extLst>
                </a:gridCol>
                <a:gridCol w="392770">
                  <a:extLst>
                    <a:ext uri="{9D8B030D-6E8A-4147-A177-3AD203B41FA5}">
                      <a16:colId xmlns:a16="http://schemas.microsoft.com/office/drawing/2014/main" xmlns="" val="20011"/>
                    </a:ext>
                  </a:extLst>
                </a:gridCol>
                <a:gridCol w="392770">
                  <a:extLst>
                    <a:ext uri="{9D8B030D-6E8A-4147-A177-3AD203B41FA5}">
                      <a16:colId xmlns:a16="http://schemas.microsoft.com/office/drawing/2014/main" xmlns="" val="20012"/>
                    </a:ext>
                  </a:extLst>
                </a:gridCol>
                <a:gridCol w="392770">
                  <a:extLst>
                    <a:ext uri="{9D8B030D-6E8A-4147-A177-3AD203B41FA5}">
                      <a16:colId xmlns:a16="http://schemas.microsoft.com/office/drawing/2014/main" xmlns="" val="20013"/>
                    </a:ext>
                  </a:extLst>
                </a:gridCol>
                <a:gridCol w="392770">
                  <a:extLst>
                    <a:ext uri="{9D8B030D-6E8A-4147-A177-3AD203B41FA5}">
                      <a16:colId xmlns:a16="http://schemas.microsoft.com/office/drawing/2014/main" xmlns="" val="20014"/>
                    </a:ext>
                  </a:extLst>
                </a:gridCol>
                <a:gridCol w="392770">
                  <a:extLst>
                    <a:ext uri="{9D8B030D-6E8A-4147-A177-3AD203B41FA5}">
                      <a16:colId xmlns:a16="http://schemas.microsoft.com/office/drawing/2014/main" xmlns="" val="20015"/>
                    </a:ext>
                  </a:extLst>
                </a:gridCol>
                <a:gridCol w="392770">
                  <a:extLst>
                    <a:ext uri="{9D8B030D-6E8A-4147-A177-3AD203B41FA5}">
                      <a16:colId xmlns:a16="http://schemas.microsoft.com/office/drawing/2014/main" xmlns="" val="20016"/>
                    </a:ext>
                  </a:extLst>
                </a:gridCol>
                <a:gridCol w="392770">
                  <a:extLst>
                    <a:ext uri="{9D8B030D-6E8A-4147-A177-3AD203B41FA5}">
                      <a16:colId xmlns:a16="http://schemas.microsoft.com/office/drawing/2014/main" xmlns="" val="20017"/>
                    </a:ext>
                  </a:extLst>
                </a:gridCol>
                <a:gridCol w="392770">
                  <a:extLst>
                    <a:ext uri="{9D8B030D-6E8A-4147-A177-3AD203B41FA5}">
                      <a16:colId xmlns:a16="http://schemas.microsoft.com/office/drawing/2014/main" xmlns="" val="20018"/>
                    </a:ext>
                  </a:extLst>
                </a:gridCol>
                <a:gridCol w="392770">
                  <a:extLst>
                    <a:ext uri="{9D8B030D-6E8A-4147-A177-3AD203B41FA5}">
                      <a16:colId xmlns:a16="http://schemas.microsoft.com/office/drawing/2014/main" xmlns="" val="20019"/>
                    </a:ext>
                  </a:extLst>
                </a:gridCol>
                <a:gridCol w="392770">
                  <a:extLst>
                    <a:ext uri="{9D8B030D-6E8A-4147-A177-3AD203B41FA5}">
                      <a16:colId xmlns:a16="http://schemas.microsoft.com/office/drawing/2014/main" xmlns="" val="20020"/>
                    </a:ext>
                  </a:extLst>
                </a:gridCol>
                <a:gridCol w="392770">
                  <a:extLst>
                    <a:ext uri="{9D8B030D-6E8A-4147-A177-3AD203B41FA5}">
                      <a16:colId xmlns:a16="http://schemas.microsoft.com/office/drawing/2014/main" xmlns="" val="20021"/>
                    </a:ext>
                  </a:extLst>
                </a:gridCol>
              </a:tblGrid>
              <a:tr h="1008112">
                <a:tc>
                  <a:txBody>
                    <a:bodyPr/>
                    <a:lstStyle/>
                    <a:p>
                      <a:pPr algn="l" fontAlgn="b"/>
                      <a:endParaRPr lang="en-ZA" sz="1050" b="0" i="0" u="none" strike="noStrike" dirty="0">
                        <a:solidFill>
                          <a:srgbClr val="000000"/>
                        </a:solidFill>
                        <a:effectLst/>
                        <a:latin typeface="Calibri"/>
                      </a:endParaRPr>
                    </a:p>
                  </a:txBody>
                  <a:tcPr marL="9525" marR="9525" marT="9525" marB="0" vert="vert270" anchor="b"/>
                </a:tc>
                <a:tc>
                  <a:txBody>
                    <a:bodyPr/>
                    <a:lstStyle/>
                    <a:p>
                      <a:pPr algn="ctr" fontAlgn="b"/>
                      <a:r>
                        <a:rPr lang="en-ZA" sz="1100" b="1" i="0" u="none" strike="noStrike" dirty="0">
                          <a:solidFill>
                            <a:srgbClr val="000000"/>
                          </a:solidFill>
                          <a:effectLst/>
                          <a:latin typeface="Calibri"/>
                        </a:rPr>
                        <a:t>Financial accounting</a:t>
                      </a:r>
                    </a:p>
                  </a:txBody>
                  <a:tcPr marL="9525" marR="9525" marT="9525" marB="0" vert="vert270" anchor="ctr"/>
                </a:tc>
                <a:tc>
                  <a:txBody>
                    <a:bodyPr/>
                    <a:lstStyle/>
                    <a:p>
                      <a:pPr algn="ctr" fontAlgn="b"/>
                      <a:r>
                        <a:rPr lang="en-ZA" sz="1100" b="1" i="0" u="none" strike="noStrike" dirty="0" smtClean="0">
                          <a:solidFill>
                            <a:srgbClr val="000000"/>
                          </a:solidFill>
                          <a:effectLst/>
                          <a:latin typeface="Calibri"/>
                        </a:rPr>
                        <a:t>Banking</a:t>
                      </a:r>
                      <a:endParaRPr lang="en-ZA" sz="1100" b="1" i="0" u="none" strike="noStrike" dirty="0">
                        <a:solidFill>
                          <a:srgbClr val="000000"/>
                        </a:solidFill>
                        <a:effectLst/>
                        <a:latin typeface="Calibri"/>
                      </a:endParaRPr>
                    </a:p>
                  </a:txBody>
                  <a:tcPr marL="9525" marR="9525" marT="9525" marB="0" vert="vert270" anchor="ctr"/>
                </a:tc>
                <a:tc>
                  <a:txBody>
                    <a:bodyPr/>
                    <a:lstStyle/>
                    <a:p>
                      <a:pPr algn="ctr" fontAlgn="b"/>
                      <a:r>
                        <a:rPr lang="en-ZA" sz="1100" b="1" i="0" u="none" strike="noStrike" dirty="0" err="1" smtClean="0">
                          <a:solidFill>
                            <a:srgbClr val="000000"/>
                          </a:solidFill>
                          <a:effectLst/>
                          <a:latin typeface="Calibri"/>
                        </a:rPr>
                        <a:t>hemical</a:t>
                      </a:r>
                      <a:endParaRPr lang="en-ZA" sz="1100" b="1" i="0" u="none" strike="noStrike" dirty="0">
                        <a:solidFill>
                          <a:srgbClr val="000000"/>
                        </a:solidFill>
                        <a:effectLst/>
                        <a:latin typeface="Calibri"/>
                      </a:endParaRPr>
                    </a:p>
                  </a:txBody>
                  <a:tcPr marL="9525" marR="9525" marT="9525" marB="0" vert="vert270" anchor="ctr"/>
                </a:tc>
                <a:tc>
                  <a:txBody>
                    <a:bodyPr/>
                    <a:lstStyle/>
                    <a:p>
                      <a:pPr algn="ctr" fontAlgn="b"/>
                      <a:r>
                        <a:rPr lang="en-ZA" sz="1100" b="1" i="0" u="none" strike="noStrike" dirty="0">
                          <a:solidFill>
                            <a:srgbClr val="000000"/>
                          </a:solidFill>
                          <a:effectLst/>
                          <a:latin typeface="Calibri"/>
                        </a:rPr>
                        <a:t>Clothing &amp; textile</a:t>
                      </a:r>
                    </a:p>
                  </a:txBody>
                  <a:tcPr marL="9525" marR="9525" marT="9525" marB="0" vert="vert270" anchor="ctr"/>
                </a:tc>
                <a:tc>
                  <a:txBody>
                    <a:bodyPr/>
                    <a:lstStyle/>
                    <a:p>
                      <a:pPr algn="ctr" fontAlgn="b"/>
                      <a:r>
                        <a:rPr lang="en-ZA" sz="1100" b="1" i="0" u="none" strike="noStrike" dirty="0">
                          <a:solidFill>
                            <a:srgbClr val="000000"/>
                          </a:solidFill>
                          <a:effectLst/>
                          <a:latin typeface="Calibri"/>
                        </a:rPr>
                        <a:t>Construction</a:t>
                      </a:r>
                    </a:p>
                  </a:txBody>
                  <a:tcPr marL="9525" marR="9525" marT="9525" marB="0" vert="vert270" anchor="ctr"/>
                </a:tc>
                <a:tc>
                  <a:txBody>
                    <a:bodyPr/>
                    <a:lstStyle/>
                    <a:p>
                      <a:pPr algn="ctr" fontAlgn="b"/>
                      <a:r>
                        <a:rPr lang="en-ZA" sz="1100" b="1" i="0" u="none" strike="noStrike" dirty="0">
                          <a:solidFill>
                            <a:srgbClr val="000000"/>
                          </a:solidFill>
                          <a:effectLst/>
                          <a:latin typeface="Calibri"/>
                        </a:rPr>
                        <a:t>Education</a:t>
                      </a:r>
                    </a:p>
                  </a:txBody>
                  <a:tcPr marL="9525" marR="9525" marT="9525" marB="0" vert="vert270" anchor="ctr"/>
                </a:tc>
                <a:tc>
                  <a:txBody>
                    <a:bodyPr/>
                    <a:lstStyle/>
                    <a:p>
                      <a:pPr algn="ctr" fontAlgn="b"/>
                      <a:r>
                        <a:rPr lang="en-ZA" sz="1100" b="1" i="0" u="none" strike="noStrike" dirty="0">
                          <a:solidFill>
                            <a:srgbClr val="000000"/>
                          </a:solidFill>
                          <a:effectLst/>
                          <a:latin typeface="Calibri"/>
                        </a:rPr>
                        <a:t>Energy</a:t>
                      </a:r>
                    </a:p>
                  </a:txBody>
                  <a:tcPr marL="9525" marR="9525" marT="9525" marB="0" vert="vert270" anchor="ctr"/>
                </a:tc>
                <a:tc>
                  <a:txBody>
                    <a:bodyPr/>
                    <a:lstStyle/>
                    <a:p>
                      <a:pPr algn="ctr" fontAlgn="b"/>
                      <a:r>
                        <a:rPr lang="en-ZA" sz="1100" b="1" i="0" u="none" strike="noStrike" dirty="0">
                          <a:solidFill>
                            <a:srgbClr val="000000"/>
                          </a:solidFill>
                          <a:effectLst/>
                          <a:latin typeface="Calibri"/>
                        </a:rPr>
                        <a:t>Forestry</a:t>
                      </a:r>
                    </a:p>
                  </a:txBody>
                  <a:tcPr marL="9525" marR="9525" marT="9525" marB="0" vert="vert270" anchor="ctr"/>
                </a:tc>
                <a:tc>
                  <a:txBody>
                    <a:bodyPr/>
                    <a:lstStyle/>
                    <a:p>
                      <a:pPr algn="ctr" fontAlgn="b"/>
                      <a:r>
                        <a:rPr lang="en-ZA" sz="1100" b="1" i="0" u="none" strike="noStrike" dirty="0">
                          <a:solidFill>
                            <a:srgbClr val="000000"/>
                          </a:solidFill>
                          <a:effectLst/>
                          <a:latin typeface="Calibri"/>
                        </a:rPr>
                        <a:t>Health &amp; welfare</a:t>
                      </a:r>
                    </a:p>
                  </a:txBody>
                  <a:tcPr marL="9525" marR="9525" marT="9525" marB="0" vert="vert270" anchor="ctr"/>
                </a:tc>
                <a:tc>
                  <a:txBody>
                    <a:bodyPr/>
                    <a:lstStyle/>
                    <a:p>
                      <a:pPr algn="ctr" fontAlgn="b"/>
                      <a:r>
                        <a:rPr lang="en-ZA" sz="1100" b="1" i="0" u="none" strike="noStrike" dirty="0">
                          <a:solidFill>
                            <a:srgbClr val="000000"/>
                          </a:solidFill>
                          <a:effectLst/>
                          <a:latin typeface="Calibri"/>
                        </a:rPr>
                        <a:t>Information technology</a:t>
                      </a:r>
                    </a:p>
                  </a:txBody>
                  <a:tcPr marL="9525" marR="9525" marT="9525" marB="0" vert="vert270" anchor="ctr"/>
                </a:tc>
                <a:tc>
                  <a:txBody>
                    <a:bodyPr/>
                    <a:lstStyle/>
                    <a:p>
                      <a:pPr algn="ctr" fontAlgn="b"/>
                      <a:r>
                        <a:rPr lang="en-ZA" sz="1100" b="1" i="0" u="none" strike="noStrike" dirty="0">
                          <a:solidFill>
                            <a:srgbClr val="000000"/>
                          </a:solidFill>
                          <a:effectLst/>
                          <a:latin typeface="Calibri"/>
                        </a:rPr>
                        <a:t>Insurance</a:t>
                      </a:r>
                    </a:p>
                  </a:txBody>
                  <a:tcPr marL="9525" marR="9525" marT="9525" marB="0" vert="vert270" anchor="ctr"/>
                </a:tc>
                <a:tc>
                  <a:txBody>
                    <a:bodyPr/>
                    <a:lstStyle/>
                    <a:p>
                      <a:pPr algn="ctr" fontAlgn="b"/>
                      <a:r>
                        <a:rPr lang="en-ZA" sz="1100" b="1" i="0" u="none" strike="noStrike" dirty="0">
                          <a:solidFill>
                            <a:srgbClr val="000000"/>
                          </a:solidFill>
                          <a:effectLst/>
                          <a:latin typeface="Calibri"/>
                        </a:rPr>
                        <a:t>Local government</a:t>
                      </a:r>
                    </a:p>
                  </a:txBody>
                  <a:tcPr marL="9525" marR="9525" marT="9525" marB="0" vert="vert270" anchor="ctr"/>
                </a:tc>
                <a:tc>
                  <a:txBody>
                    <a:bodyPr/>
                    <a:lstStyle/>
                    <a:p>
                      <a:pPr algn="ctr" fontAlgn="b"/>
                      <a:r>
                        <a:rPr lang="en-ZA" sz="1100" b="1" i="0" u="none" strike="noStrike" dirty="0">
                          <a:solidFill>
                            <a:srgbClr val="000000"/>
                          </a:solidFill>
                          <a:effectLst/>
                          <a:latin typeface="Calibri"/>
                        </a:rPr>
                        <a:t>Media &amp; publishing</a:t>
                      </a:r>
                    </a:p>
                  </a:txBody>
                  <a:tcPr marL="9525" marR="9525" marT="9525" marB="0" vert="vert270" anchor="ctr"/>
                </a:tc>
                <a:tc>
                  <a:txBody>
                    <a:bodyPr/>
                    <a:lstStyle/>
                    <a:p>
                      <a:pPr algn="ctr" fontAlgn="b"/>
                      <a:r>
                        <a:rPr lang="en-ZA" sz="1100" b="1" i="0" u="none" strike="noStrike" dirty="0">
                          <a:solidFill>
                            <a:srgbClr val="000000"/>
                          </a:solidFill>
                          <a:effectLst/>
                          <a:latin typeface="Calibri"/>
                        </a:rPr>
                        <a:t>Mining</a:t>
                      </a:r>
                    </a:p>
                  </a:txBody>
                  <a:tcPr marL="9525" marR="9525" marT="9525" marB="0" vert="vert270" anchor="ctr"/>
                </a:tc>
                <a:tc>
                  <a:txBody>
                    <a:bodyPr/>
                    <a:lstStyle/>
                    <a:p>
                      <a:pPr algn="ctr" fontAlgn="b"/>
                      <a:r>
                        <a:rPr lang="en-ZA" sz="1100" b="1" i="0" u="none" strike="noStrike" dirty="0">
                          <a:solidFill>
                            <a:srgbClr val="000000"/>
                          </a:solidFill>
                          <a:effectLst/>
                          <a:latin typeface="Calibri"/>
                        </a:rPr>
                        <a:t>Manufacturing</a:t>
                      </a:r>
                    </a:p>
                  </a:txBody>
                  <a:tcPr marL="9525" marR="9525" marT="9525" marB="0" vert="vert270" anchor="ctr"/>
                </a:tc>
                <a:tc>
                  <a:txBody>
                    <a:bodyPr/>
                    <a:lstStyle/>
                    <a:p>
                      <a:pPr algn="ctr" fontAlgn="b"/>
                      <a:r>
                        <a:rPr lang="en-ZA" sz="1100" b="1" i="0" u="none" strike="noStrike" dirty="0">
                          <a:solidFill>
                            <a:srgbClr val="000000"/>
                          </a:solidFill>
                          <a:effectLst/>
                          <a:latin typeface="Calibri"/>
                        </a:rPr>
                        <a:t>Safety &amp; security</a:t>
                      </a:r>
                    </a:p>
                  </a:txBody>
                  <a:tcPr marL="9525" marR="9525" marT="9525" marB="0" vert="vert270" anchor="ctr"/>
                </a:tc>
                <a:tc>
                  <a:txBody>
                    <a:bodyPr/>
                    <a:lstStyle/>
                    <a:p>
                      <a:pPr algn="ctr" fontAlgn="b"/>
                      <a:r>
                        <a:rPr lang="en-ZA" sz="1100" b="1" i="0" u="none" strike="noStrike" dirty="0">
                          <a:solidFill>
                            <a:srgbClr val="000000"/>
                          </a:solidFill>
                          <a:effectLst/>
                          <a:latin typeface="Calibri"/>
                        </a:rPr>
                        <a:t>Agriculture</a:t>
                      </a:r>
                    </a:p>
                  </a:txBody>
                  <a:tcPr marL="9525" marR="9525" marT="9525" marB="0" vert="vert270" anchor="ctr"/>
                </a:tc>
                <a:tc>
                  <a:txBody>
                    <a:bodyPr/>
                    <a:lstStyle/>
                    <a:p>
                      <a:pPr algn="ctr" fontAlgn="b"/>
                      <a:r>
                        <a:rPr lang="en-ZA" sz="1100" b="1" i="0" u="none" strike="noStrike" dirty="0">
                          <a:solidFill>
                            <a:srgbClr val="000000"/>
                          </a:solidFill>
                          <a:effectLst/>
                          <a:latin typeface="Calibri"/>
                        </a:rPr>
                        <a:t>Public sector</a:t>
                      </a:r>
                    </a:p>
                  </a:txBody>
                  <a:tcPr marL="9525" marR="9525" marT="9525" marB="0" vert="vert270" anchor="ctr"/>
                </a:tc>
                <a:tc>
                  <a:txBody>
                    <a:bodyPr/>
                    <a:lstStyle/>
                    <a:p>
                      <a:pPr algn="ctr" fontAlgn="b"/>
                      <a:r>
                        <a:rPr lang="en-ZA" sz="1100" b="1" i="0" u="none" strike="noStrike" dirty="0">
                          <a:solidFill>
                            <a:srgbClr val="000000"/>
                          </a:solidFill>
                          <a:effectLst/>
                          <a:latin typeface="Calibri"/>
                        </a:rPr>
                        <a:t>Transport</a:t>
                      </a:r>
                    </a:p>
                  </a:txBody>
                  <a:tcPr marL="9525" marR="9525" marT="9525" marB="0" vert="vert270" anchor="ctr"/>
                </a:tc>
                <a:tc>
                  <a:txBody>
                    <a:bodyPr/>
                    <a:lstStyle/>
                    <a:p>
                      <a:pPr algn="ctr" fontAlgn="b"/>
                      <a:r>
                        <a:rPr lang="en-ZA" sz="1100" b="1" i="0" u="none" strike="noStrike" dirty="0">
                          <a:solidFill>
                            <a:srgbClr val="000000"/>
                          </a:solidFill>
                          <a:effectLst/>
                          <a:latin typeface="Calibri"/>
                        </a:rPr>
                        <a:t>Services</a:t>
                      </a:r>
                    </a:p>
                  </a:txBody>
                  <a:tcPr marL="9525" marR="9525" marT="9525" marB="0" vert="vert270" anchor="ctr"/>
                </a:tc>
                <a:tc>
                  <a:txBody>
                    <a:bodyPr/>
                    <a:lstStyle/>
                    <a:p>
                      <a:pPr algn="ctr" fontAlgn="b"/>
                      <a:r>
                        <a:rPr lang="en-ZA" sz="1100" b="1" i="0" u="none" strike="noStrike" dirty="0" smtClean="0">
                          <a:solidFill>
                            <a:srgbClr val="000000"/>
                          </a:solidFill>
                          <a:effectLst/>
                          <a:latin typeface="Calibri"/>
                        </a:rPr>
                        <a:t>Unspecified</a:t>
                      </a:r>
                      <a:endParaRPr lang="en-ZA" sz="1100" b="1" i="0" u="none" strike="noStrike" dirty="0">
                        <a:solidFill>
                          <a:srgbClr val="000000"/>
                        </a:solidFill>
                        <a:effectLst/>
                        <a:latin typeface="Calibri"/>
                      </a:endParaRPr>
                    </a:p>
                  </a:txBody>
                  <a:tcPr marL="9525" marR="9525" marT="9525" marB="0" vert="vert270" anchor="ctr"/>
                </a:tc>
                <a:extLst>
                  <a:ext uri="{0D108BD9-81ED-4DB2-BD59-A6C34878D82A}">
                    <a16:rowId xmlns:a16="http://schemas.microsoft.com/office/drawing/2014/main" xmlns="" val="10000"/>
                  </a:ext>
                </a:extLst>
              </a:tr>
              <a:tr h="1008112">
                <a:tc>
                  <a:txBody>
                    <a:bodyPr/>
                    <a:lstStyle/>
                    <a:p>
                      <a:pPr algn="ctr" fontAlgn="b"/>
                      <a:r>
                        <a:rPr lang="en-ZA" sz="1100" b="0" i="0" u="none" strike="noStrike" dirty="0" smtClean="0">
                          <a:solidFill>
                            <a:srgbClr val="000000"/>
                          </a:solidFill>
                          <a:effectLst/>
                          <a:latin typeface="Calibri"/>
                        </a:rPr>
                        <a:t>Opportunities</a:t>
                      </a:r>
                    </a:p>
                    <a:p>
                      <a:pPr algn="ctr" fontAlgn="b"/>
                      <a:endParaRPr lang="en-ZA" sz="1100" b="0" i="0" u="none" strike="noStrike" dirty="0">
                        <a:solidFill>
                          <a:srgbClr val="000000"/>
                        </a:solidFill>
                        <a:effectLst/>
                        <a:latin typeface="Calibri"/>
                      </a:endParaRPr>
                    </a:p>
                  </a:txBody>
                  <a:tcPr marL="9525" marR="9525" marT="9525" marB="0" anchor="b"/>
                </a:tc>
                <a:tc>
                  <a:txBody>
                    <a:bodyPr/>
                    <a:lstStyle/>
                    <a:p>
                      <a:pPr algn="ctr" fontAlgn="b"/>
                      <a:r>
                        <a:rPr lang="en-ZA" sz="1100" b="0" i="0" u="none" strike="noStrike" dirty="0">
                          <a:solidFill>
                            <a:srgbClr val="000000"/>
                          </a:solidFill>
                          <a:effectLst/>
                          <a:latin typeface="Calibri"/>
                        </a:rPr>
                        <a:t>242</a:t>
                      </a:r>
                    </a:p>
                  </a:txBody>
                  <a:tcPr marL="9525" marR="9525" marT="9525" marB="0" anchor="ctr"/>
                </a:tc>
                <a:tc>
                  <a:txBody>
                    <a:bodyPr/>
                    <a:lstStyle/>
                    <a:p>
                      <a:pPr algn="ctr" fontAlgn="b"/>
                      <a:r>
                        <a:rPr lang="en-ZA" sz="1100" b="0" i="0" u="none" strike="noStrike" dirty="0">
                          <a:solidFill>
                            <a:srgbClr val="000000"/>
                          </a:solidFill>
                          <a:effectLst/>
                          <a:latin typeface="Calibri"/>
                        </a:rPr>
                        <a:t>835</a:t>
                      </a:r>
                    </a:p>
                  </a:txBody>
                  <a:tcPr marL="9525" marR="9525" marT="9525" marB="0" anchor="ctr"/>
                </a:tc>
                <a:tc>
                  <a:txBody>
                    <a:bodyPr/>
                    <a:lstStyle/>
                    <a:p>
                      <a:pPr algn="ctr" fontAlgn="b"/>
                      <a:r>
                        <a:rPr lang="en-ZA" sz="1100" b="0" i="0" u="none" strike="noStrike" dirty="0">
                          <a:solidFill>
                            <a:srgbClr val="000000"/>
                          </a:solidFill>
                          <a:effectLst/>
                          <a:latin typeface="Calibri"/>
                        </a:rPr>
                        <a:t>8</a:t>
                      </a:r>
                    </a:p>
                  </a:txBody>
                  <a:tcPr marL="9525" marR="9525" marT="9525" marB="0" anchor="ctr"/>
                </a:tc>
                <a:tc>
                  <a:txBody>
                    <a:bodyPr/>
                    <a:lstStyle/>
                    <a:p>
                      <a:pPr algn="ctr" fontAlgn="b"/>
                      <a:r>
                        <a:rPr lang="en-ZA" sz="1100" b="0" i="0" u="none" strike="noStrike" dirty="0">
                          <a:solidFill>
                            <a:srgbClr val="000000"/>
                          </a:solidFill>
                          <a:effectLst/>
                          <a:latin typeface="Calibri"/>
                        </a:rPr>
                        <a:t>292</a:t>
                      </a:r>
                    </a:p>
                  </a:txBody>
                  <a:tcPr marL="9525" marR="9525" marT="9525" marB="0" anchor="ctr"/>
                </a:tc>
                <a:tc>
                  <a:txBody>
                    <a:bodyPr/>
                    <a:lstStyle/>
                    <a:p>
                      <a:pPr algn="ctr" fontAlgn="b"/>
                      <a:r>
                        <a:rPr lang="en-ZA" sz="1100" b="0" i="0" u="none" strike="noStrike" dirty="0">
                          <a:solidFill>
                            <a:srgbClr val="000000"/>
                          </a:solidFill>
                          <a:effectLst/>
                          <a:latin typeface="Calibri"/>
                        </a:rPr>
                        <a:t>3537</a:t>
                      </a:r>
                    </a:p>
                  </a:txBody>
                  <a:tcPr marL="9525" marR="9525" marT="9525" marB="0" anchor="ctr"/>
                </a:tc>
                <a:tc>
                  <a:txBody>
                    <a:bodyPr/>
                    <a:lstStyle/>
                    <a:p>
                      <a:pPr algn="ctr" fontAlgn="b"/>
                      <a:r>
                        <a:rPr lang="en-ZA" sz="1100" b="0" i="0" u="none" strike="noStrike" dirty="0">
                          <a:solidFill>
                            <a:srgbClr val="000000"/>
                          </a:solidFill>
                          <a:effectLst/>
                          <a:latin typeface="Calibri"/>
                        </a:rPr>
                        <a:t>509</a:t>
                      </a:r>
                    </a:p>
                  </a:txBody>
                  <a:tcPr marL="9525" marR="9525" marT="9525" marB="0" anchor="ctr"/>
                </a:tc>
                <a:tc>
                  <a:txBody>
                    <a:bodyPr/>
                    <a:lstStyle/>
                    <a:p>
                      <a:pPr algn="ctr" fontAlgn="b"/>
                      <a:r>
                        <a:rPr lang="en-ZA" sz="1100" b="0" i="0" u="none" strike="noStrike" dirty="0">
                          <a:solidFill>
                            <a:srgbClr val="000000"/>
                          </a:solidFill>
                          <a:effectLst/>
                          <a:latin typeface="Calibri"/>
                        </a:rPr>
                        <a:t>416</a:t>
                      </a:r>
                    </a:p>
                  </a:txBody>
                  <a:tcPr marL="9525" marR="9525" marT="9525" marB="0" anchor="ctr"/>
                </a:tc>
                <a:tc>
                  <a:txBody>
                    <a:bodyPr/>
                    <a:lstStyle/>
                    <a:p>
                      <a:pPr algn="ctr" fontAlgn="b"/>
                      <a:r>
                        <a:rPr lang="en-ZA" sz="1100" b="0" i="0" u="none" strike="noStrike" dirty="0">
                          <a:solidFill>
                            <a:srgbClr val="000000"/>
                          </a:solidFill>
                          <a:effectLst/>
                          <a:latin typeface="Calibri"/>
                        </a:rPr>
                        <a:t>1565</a:t>
                      </a:r>
                    </a:p>
                  </a:txBody>
                  <a:tcPr marL="9525" marR="9525" marT="9525" marB="0" anchor="ctr"/>
                </a:tc>
                <a:tc>
                  <a:txBody>
                    <a:bodyPr/>
                    <a:lstStyle/>
                    <a:p>
                      <a:pPr algn="ctr" fontAlgn="b"/>
                      <a:r>
                        <a:rPr lang="en-ZA" sz="1100" b="0" i="0" u="none" strike="noStrike" dirty="0">
                          <a:solidFill>
                            <a:srgbClr val="000000"/>
                          </a:solidFill>
                          <a:effectLst/>
                          <a:latin typeface="Calibri"/>
                        </a:rPr>
                        <a:t>76</a:t>
                      </a:r>
                    </a:p>
                  </a:txBody>
                  <a:tcPr marL="9525" marR="9525" marT="9525" marB="0" anchor="ctr"/>
                </a:tc>
                <a:tc>
                  <a:txBody>
                    <a:bodyPr/>
                    <a:lstStyle/>
                    <a:p>
                      <a:pPr algn="ctr" fontAlgn="b"/>
                      <a:r>
                        <a:rPr lang="en-ZA" sz="1100" b="0" i="0" u="none" strike="noStrike" dirty="0">
                          <a:solidFill>
                            <a:srgbClr val="000000"/>
                          </a:solidFill>
                          <a:effectLst/>
                          <a:latin typeface="Calibri"/>
                        </a:rPr>
                        <a:t>333</a:t>
                      </a:r>
                    </a:p>
                  </a:txBody>
                  <a:tcPr marL="9525" marR="9525" marT="9525" marB="0" anchor="ctr"/>
                </a:tc>
                <a:tc>
                  <a:txBody>
                    <a:bodyPr/>
                    <a:lstStyle/>
                    <a:p>
                      <a:pPr algn="ctr" fontAlgn="b"/>
                      <a:r>
                        <a:rPr lang="en-ZA" sz="1100" b="0" i="0" u="none" strike="noStrike" dirty="0">
                          <a:solidFill>
                            <a:srgbClr val="000000"/>
                          </a:solidFill>
                          <a:effectLst/>
                          <a:latin typeface="Calibri"/>
                        </a:rPr>
                        <a:t>1190</a:t>
                      </a:r>
                    </a:p>
                  </a:txBody>
                  <a:tcPr marL="9525" marR="9525" marT="9525" marB="0" anchor="ctr"/>
                </a:tc>
                <a:tc>
                  <a:txBody>
                    <a:bodyPr/>
                    <a:lstStyle/>
                    <a:p>
                      <a:pPr algn="ctr" fontAlgn="b"/>
                      <a:r>
                        <a:rPr lang="en-ZA" sz="1100" b="0" i="0" u="none" strike="noStrike" dirty="0">
                          <a:solidFill>
                            <a:srgbClr val="000000"/>
                          </a:solidFill>
                          <a:effectLst/>
                          <a:latin typeface="Calibri"/>
                        </a:rPr>
                        <a:t>76</a:t>
                      </a:r>
                    </a:p>
                  </a:txBody>
                  <a:tcPr marL="9525" marR="9525" marT="9525" marB="0" anchor="ctr"/>
                </a:tc>
                <a:tc>
                  <a:txBody>
                    <a:bodyPr/>
                    <a:lstStyle/>
                    <a:p>
                      <a:pPr algn="ctr" fontAlgn="b"/>
                      <a:r>
                        <a:rPr lang="en-ZA" sz="1100" b="0" i="0" u="none" strike="noStrike" dirty="0">
                          <a:solidFill>
                            <a:srgbClr val="000000"/>
                          </a:solidFill>
                          <a:effectLst/>
                          <a:latin typeface="Calibri"/>
                        </a:rPr>
                        <a:t>241</a:t>
                      </a:r>
                    </a:p>
                  </a:txBody>
                  <a:tcPr marL="9525" marR="9525" marT="9525" marB="0" anchor="ctr"/>
                </a:tc>
                <a:tc>
                  <a:txBody>
                    <a:bodyPr/>
                    <a:lstStyle/>
                    <a:p>
                      <a:pPr algn="ctr" fontAlgn="b"/>
                      <a:r>
                        <a:rPr lang="en-ZA" sz="1100" b="0" i="0" u="none" strike="noStrike" dirty="0">
                          <a:solidFill>
                            <a:srgbClr val="000000"/>
                          </a:solidFill>
                          <a:effectLst/>
                          <a:latin typeface="Calibri"/>
                        </a:rPr>
                        <a:t>99</a:t>
                      </a:r>
                    </a:p>
                  </a:txBody>
                  <a:tcPr marL="9525" marR="9525" marT="9525" marB="0" anchor="ctr"/>
                </a:tc>
                <a:tc>
                  <a:txBody>
                    <a:bodyPr/>
                    <a:lstStyle/>
                    <a:p>
                      <a:pPr algn="ctr" fontAlgn="b"/>
                      <a:r>
                        <a:rPr lang="en-ZA" sz="1100" b="0" i="0" u="none" strike="noStrike" dirty="0">
                          <a:solidFill>
                            <a:srgbClr val="000000"/>
                          </a:solidFill>
                          <a:effectLst/>
                          <a:latin typeface="Calibri"/>
                        </a:rPr>
                        <a:t>1335</a:t>
                      </a:r>
                    </a:p>
                  </a:txBody>
                  <a:tcPr marL="9525" marR="9525" marT="9525" marB="0" anchor="ctr"/>
                </a:tc>
                <a:tc>
                  <a:txBody>
                    <a:bodyPr/>
                    <a:lstStyle/>
                    <a:p>
                      <a:pPr algn="ctr" fontAlgn="b"/>
                      <a:r>
                        <a:rPr lang="en-ZA" sz="1100" b="0" i="0" u="none" strike="noStrike" dirty="0">
                          <a:solidFill>
                            <a:srgbClr val="000000"/>
                          </a:solidFill>
                          <a:effectLst/>
                          <a:latin typeface="Calibri"/>
                        </a:rPr>
                        <a:t>2886</a:t>
                      </a:r>
                    </a:p>
                  </a:txBody>
                  <a:tcPr marL="9525" marR="9525" marT="9525" marB="0" anchor="ctr"/>
                </a:tc>
                <a:tc>
                  <a:txBody>
                    <a:bodyPr/>
                    <a:lstStyle/>
                    <a:p>
                      <a:pPr algn="ctr" fontAlgn="b"/>
                      <a:r>
                        <a:rPr lang="en-ZA" sz="1100" b="0" i="0" u="none" strike="noStrike" dirty="0">
                          <a:solidFill>
                            <a:srgbClr val="000000"/>
                          </a:solidFill>
                          <a:effectLst/>
                          <a:latin typeface="Calibri"/>
                        </a:rPr>
                        <a:t>8395</a:t>
                      </a:r>
                    </a:p>
                  </a:txBody>
                  <a:tcPr marL="9525" marR="9525" marT="9525" marB="0" anchor="ctr"/>
                </a:tc>
                <a:tc>
                  <a:txBody>
                    <a:bodyPr/>
                    <a:lstStyle/>
                    <a:p>
                      <a:pPr algn="ctr" fontAlgn="b"/>
                      <a:r>
                        <a:rPr lang="en-ZA" sz="1100" b="0" i="0" u="none" strike="noStrike">
                          <a:solidFill>
                            <a:srgbClr val="000000"/>
                          </a:solidFill>
                          <a:effectLst/>
                          <a:latin typeface="Calibri"/>
                        </a:rPr>
                        <a:t>264</a:t>
                      </a:r>
                    </a:p>
                  </a:txBody>
                  <a:tcPr marL="9525" marR="9525" marT="9525" marB="0" anchor="ctr"/>
                </a:tc>
                <a:tc>
                  <a:txBody>
                    <a:bodyPr/>
                    <a:lstStyle/>
                    <a:p>
                      <a:pPr algn="ctr" fontAlgn="b"/>
                      <a:r>
                        <a:rPr lang="en-ZA" sz="1100" b="0" i="0" u="none" strike="noStrike">
                          <a:solidFill>
                            <a:srgbClr val="000000"/>
                          </a:solidFill>
                          <a:effectLst/>
                          <a:latin typeface="Calibri"/>
                        </a:rPr>
                        <a:t>178</a:t>
                      </a:r>
                    </a:p>
                  </a:txBody>
                  <a:tcPr marL="9525" marR="9525" marT="9525" marB="0" anchor="ctr"/>
                </a:tc>
                <a:tc>
                  <a:txBody>
                    <a:bodyPr/>
                    <a:lstStyle/>
                    <a:p>
                      <a:pPr algn="ctr" fontAlgn="b"/>
                      <a:r>
                        <a:rPr lang="en-ZA" sz="1100" b="0" i="0" u="none" strike="noStrike">
                          <a:solidFill>
                            <a:srgbClr val="000000"/>
                          </a:solidFill>
                          <a:effectLst/>
                          <a:latin typeface="Calibri"/>
                        </a:rPr>
                        <a:t>1069</a:t>
                      </a:r>
                    </a:p>
                  </a:txBody>
                  <a:tcPr marL="9525" marR="9525" marT="9525" marB="0" anchor="ctr"/>
                </a:tc>
                <a:tc>
                  <a:txBody>
                    <a:bodyPr/>
                    <a:lstStyle/>
                    <a:p>
                      <a:pPr algn="ctr" fontAlgn="b"/>
                      <a:r>
                        <a:rPr lang="en-ZA" sz="1100" b="0" i="0" u="none" strike="noStrike" dirty="0">
                          <a:solidFill>
                            <a:srgbClr val="000000"/>
                          </a:solidFill>
                          <a:effectLst/>
                          <a:latin typeface="Calibri"/>
                        </a:rPr>
                        <a:t>47739</a:t>
                      </a:r>
                    </a:p>
                  </a:txBody>
                  <a:tcPr marL="9525" marR="9525" marT="9525" marB="0" anchor="ctr"/>
                </a:tc>
                <a:extLst>
                  <a:ext uri="{0D108BD9-81ED-4DB2-BD59-A6C34878D82A}">
                    <a16:rowId xmlns:a16="http://schemas.microsoft.com/office/drawing/2014/main" xmlns="" val="10001"/>
                  </a:ext>
                </a:extLst>
              </a:tr>
              <a:tr h="1008112">
                <a:tc>
                  <a:txBody>
                    <a:bodyPr/>
                    <a:lstStyle/>
                    <a:p>
                      <a:pPr algn="ctr" fontAlgn="b"/>
                      <a:r>
                        <a:rPr lang="en-ZA" sz="1100" b="0" i="0" u="none" strike="noStrike" dirty="0" smtClean="0">
                          <a:solidFill>
                            <a:srgbClr val="000000"/>
                          </a:solidFill>
                          <a:effectLst/>
                          <a:latin typeface="Calibri"/>
                        </a:rPr>
                        <a:t>Placement</a:t>
                      </a:r>
                      <a:endParaRPr lang="en-ZA" sz="1100" b="0" i="0" u="none" strike="noStrike" dirty="0">
                        <a:solidFill>
                          <a:srgbClr val="000000"/>
                        </a:solidFill>
                        <a:effectLst/>
                        <a:latin typeface="Calibri"/>
                      </a:endParaRPr>
                    </a:p>
                  </a:txBody>
                  <a:tcPr marL="9525" marR="9525" marT="9525" marB="0" anchor="b"/>
                </a:tc>
                <a:tc>
                  <a:txBody>
                    <a:bodyPr/>
                    <a:lstStyle/>
                    <a:p>
                      <a:pPr algn="ctr" fontAlgn="b"/>
                      <a:r>
                        <a:rPr lang="en-ZA" sz="1100" b="0" i="0" u="none" strike="noStrike" dirty="0">
                          <a:solidFill>
                            <a:srgbClr val="000000"/>
                          </a:solidFill>
                          <a:effectLst/>
                          <a:latin typeface="Calibri"/>
                        </a:rPr>
                        <a:t>157</a:t>
                      </a:r>
                    </a:p>
                  </a:txBody>
                  <a:tcPr marL="9525" marR="9525" marT="9525" marB="0" anchor="ctr"/>
                </a:tc>
                <a:tc>
                  <a:txBody>
                    <a:bodyPr/>
                    <a:lstStyle/>
                    <a:p>
                      <a:pPr algn="ctr" fontAlgn="b"/>
                      <a:r>
                        <a:rPr lang="en-ZA" sz="1100" b="0" i="0" u="none" strike="noStrike" dirty="0">
                          <a:solidFill>
                            <a:srgbClr val="000000"/>
                          </a:solidFill>
                          <a:effectLst/>
                          <a:latin typeface="Calibri"/>
                        </a:rPr>
                        <a:t>673</a:t>
                      </a:r>
                    </a:p>
                  </a:txBody>
                  <a:tcPr marL="9525" marR="9525" marT="9525" marB="0" anchor="ctr"/>
                </a:tc>
                <a:tc>
                  <a:txBody>
                    <a:bodyPr/>
                    <a:lstStyle/>
                    <a:p>
                      <a:pPr algn="ctr" fontAlgn="b"/>
                      <a:r>
                        <a:rPr lang="en-ZA" sz="1100" b="0" i="0" u="none" strike="noStrike" dirty="0">
                          <a:solidFill>
                            <a:srgbClr val="000000"/>
                          </a:solidFill>
                          <a:effectLst/>
                          <a:latin typeface="Calibri"/>
                        </a:rPr>
                        <a:t>0</a:t>
                      </a:r>
                    </a:p>
                  </a:txBody>
                  <a:tcPr marL="9525" marR="9525" marT="9525" marB="0" anchor="ctr"/>
                </a:tc>
                <a:tc>
                  <a:txBody>
                    <a:bodyPr/>
                    <a:lstStyle/>
                    <a:p>
                      <a:pPr algn="ctr" fontAlgn="b"/>
                      <a:r>
                        <a:rPr lang="en-ZA" sz="1100" b="0" i="0" u="none" strike="noStrike" dirty="0">
                          <a:solidFill>
                            <a:srgbClr val="000000"/>
                          </a:solidFill>
                          <a:effectLst/>
                          <a:latin typeface="Calibri"/>
                        </a:rPr>
                        <a:t>114</a:t>
                      </a:r>
                    </a:p>
                  </a:txBody>
                  <a:tcPr marL="9525" marR="9525" marT="9525" marB="0" anchor="ctr"/>
                </a:tc>
                <a:tc>
                  <a:txBody>
                    <a:bodyPr/>
                    <a:lstStyle/>
                    <a:p>
                      <a:pPr algn="ctr" fontAlgn="b"/>
                      <a:r>
                        <a:rPr lang="en-ZA" sz="1100" b="0" i="0" u="none" strike="noStrike" dirty="0">
                          <a:solidFill>
                            <a:srgbClr val="000000"/>
                          </a:solidFill>
                          <a:effectLst/>
                          <a:latin typeface="Calibri"/>
                        </a:rPr>
                        <a:t>1072</a:t>
                      </a:r>
                    </a:p>
                  </a:txBody>
                  <a:tcPr marL="9525" marR="9525" marT="9525" marB="0" anchor="ctr"/>
                </a:tc>
                <a:tc>
                  <a:txBody>
                    <a:bodyPr/>
                    <a:lstStyle/>
                    <a:p>
                      <a:pPr algn="ctr" fontAlgn="b"/>
                      <a:r>
                        <a:rPr lang="en-ZA" sz="1100" b="0" i="0" u="none" strike="noStrike" dirty="0">
                          <a:solidFill>
                            <a:srgbClr val="000000"/>
                          </a:solidFill>
                          <a:effectLst/>
                          <a:latin typeface="Calibri"/>
                        </a:rPr>
                        <a:t>73</a:t>
                      </a:r>
                    </a:p>
                  </a:txBody>
                  <a:tcPr marL="9525" marR="9525" marT="9525" marB="0" anchor="ctr"/>
                </a:tc>
                <a:tc>
                  <a:txBody>
                    <a:bodyPr/>
                    <a:lstStyle/>
                    <a:p>
                      <a:pPr algn="ctr" fontAlgn="b"/>
                      <a:r>
                        <a:rPr lang="en-ZA" sz="1100" b="0" i="0" u="none" strike="noStrike" dirty="0">
                          <a:solidFill>
                            <a:srgbClr val="000000"/>
                          </a:solidFill>
                          <a:effectLst/>
                          <a:latin typeface="Calibri"/>
                        </a:rPr>
                        <a:t>45</a:t>
                      </a:r>
                    </a:p>
                  </a:txBody>
                  <a:tcPr marL="9525" marR="9525" marT="9525" marB="0" anchor="ctr"/>
                </a:tc>
                <a:tc>
                  <a:txBody>
                    <a:bodyPr/>
                    <a:lstStyle/>
                    <a:p>
                      <a:pPr algn="ctr" fontAlgn="b"/>
                      <a:r>
                        <a:rPr lang="en-ZA" sz="1100" b="0" i="0" u="none" strike="noStrike" dirty="0">
                          <a:solidFill>
                            <a:srgbClr val="000000"/>
                          </a:solidFill>
                          <a:effectLst/>
                          <a:latin typeface="Calibri"/>
                        </a:rPr>
                        <a:t>56</a:t>
                      </a:r>
                    </a:p>
                  </a:txBody>
                  <a:tcPr marL="9525" marR="9525" marT="9525" marB="0" anchor="ctr"/>
                </a:tc>
                <a:tc>
                  <a:txBody>
                    <a:bodyPr/>
                    <a:lstStyle/>
                    <a:p>
                      <a:pPr algn="ctr" fontAlgn="b"/>
                      <a:r>
                        <a:rPr lang="en-ZA" sz="1100" b="0" i="0" u="none" strike="noStrike" dirty="0">
                          <a:solidFill>
                            <a:srgbClr val="000000"/>
                          </a:solidFill>
                          <a:effectLst/>
                          <a:latin typeface="Calibri"/>
                        </a:rPr>
                        <a:t>70</a:t>
                      </a:r>
                    </a:p>
                  </a:txBody>
                  <a:tcPr marL="9525" marR="9525" marT="9525" marB="0" anchor="ctr"/>
                </a:tc>
                <a:tc>
                  <a:txBody>
                    <a:bodyPr/>
                    <a:lstStyle/>
                    <a:p>
                      <a:pPr algn="ctr" fontAlgn="b"/>
                      <a:r>
                        <a:rPr lang="en-ZA" sz="1100" b="0" i="0" u="none" strike="noStrike" dirty="0">
                          <a:solidFill>
                            <a:srgbClr val="000000"/>
                          </a:solidFill>
                          <a:effectLst/>
                          <a:latin typeface="Calibri"/>
                        </a:rPr>
                        <a:t>27</a:t>
                      </a:r>
                    </a:p>
                  </a:txBody>
                  <a:tcPr marL="9525" marR="9525" marT="9525" marB="0" anchor="ctr"/>
                </a:tc>
                <a:tc>
                  <a:txBody>
                    <a:bodyPr/>
                    <a:lstStyle/>
                    <a:p>
                      <a:pPr algn="ctr" fontAlgn="b"/>
                      <a:r>
                        <a:rPr lang="en-ZA" sz="1100" b="0" i="0" u="none" strike="noStrike" dirty="0">
                          <a:solidFill>
                            <a:srgbClr val="000000"/>
                          </a:solidFill>
                          <a:effectLst/>
                          <a:latin typeface="Calibri"/>
                        </a:rPr>
                        <a:t>194</a:t>
                      </a:r>
                    </a:p>
                  </a:txBody>
                  <a:tcPr marL="9525" marR="9525" marT="9525" marB="0" anchor="ctr"/>
                </a:tc>
                <a:tc>
                  <a:txBody>
                    <a:bodyPr/>
                    <a:lstStyle/>
                    <a:p>
                      <a:pPr algn="ctr" fontAlgn="b"/>
                      <a:r>
                        <a:rPr lang="en-ZA" sz="1100" b="0" i="0" u="none" strike="noStrike" dirty="0">
                          <a:solidFill>
                            <a:srgbClr val="000000"/>
                          </a:solidFill>
                          <a:effectLst/>
                          <a:latin typeface="Calibri"/>
                        </a:rPr>
                        <a:t>69</a:t>
                      </a:r>
                    </a:p>
                  </a:txBody>
                  <a:tcPr marL="9525" marR="9525" marT="9525" marB="0" anchor="ctr"/>
                </a:tc>
                <a:tc>
                  <a:txBody>
                    <a:bodyPr/>
                    <a:lstStyle/>
                    <a:p>
                      <a:pPr algn="ctr" fontAlgn="b"/>
                      <a:r>
                        <a:rPr lang="en-ZA" sz="1100" b="0" i="0" u="none" strike="noStrike" dirty="0">
                          <a:solidFill>
                            <a:srgbClr val="000000"/>
                          </a:solidFill>
                          <a:effectLst/>
                          <a:latin typeface="Calibri"/>
                        </a:rPr>
                        <a:t>106</a:t>
                      </a:r>
                    </a:p>
                  </a:txBody>
                  <a:tcPr marL="9525" marR="9525" marT="9525" marB="0" anchor="ctr"/>
                </a:tc>
                <a:tc>
                  <a:txBody>
                    <a:bodyPr/>
                    <a:lstStyle/>
                    <a:p>
                      <a:pPr algn="ctr" fontAlgn="b"/>
                      <a:r>
                        <a:rPr lang="en-ZA" sz="1100" b="0" i="0" u="none" strike="noStrike" dirty="0">
                          <a:solidFill>
                            <a:srgbClr val="000000"/>
                          </a:solidFill>
                          <a:effectLst/>
                          <a:latin typeface="Calibri"/>
                        </a:rPr>
                        <a:t>53</a:t>
                      </a:r>
                    </a:p>
                  </a:txBody>
                  <a:tcPr marL="9525" marR="9525" marT="9525" marB="0" anchor="ctr"/>
                </a:tc>
                <a:tc>
                  <a:txBody>
                    <a:bodyPr/>
                    <a:lstStyle/>
                    <a:p>
                      <a:pPr algn="ctr" fontAlgn="b"/>
                      <a:r>
                        <a:rPr lang="en-ZA" sz="1100" b="0" i="0" u="none" strike="noStrike" dirty="0">
                          <a:solidFill>
                            <a:srgbClr val="000000"/>
                          </a:solidFill>
                          <a:effectLst/>
                          <a:latin typeface="Calibri"/>
                        </a:rPr>
                        <a:t>238</a:t>
                      </a:r>
                    </a:p>
                  </a:txBody>
                  <a:tcPr marL="9525" marR="9525" marT="9525" marB="0" anchor="ctr"/>
                </a:tc>
                <a:tc>
                  <a:txBody>
                    <a:bodyPr/>
                    <a:lstStyle/>
                    <a:p>
                      <a:pPr algn="ctr" fontAlgn="b"/>
                      <a:r>
                        <a:rPr lang="en-ZA" sz="1100" b="0" i="0" u="none" strike="noStrike" dirty="0">
                          <a:solidFill>
                            <a:srgbClr val="000000"/>
                          </a:solidFill>
                          <a:effectLst/>
                          <a:latin typeface="Calibri"/>
                        </a:rPr>
                        <a:t>1170</a:t>
                      </a:r>
                    </a:p>
                  </a:txBody>
                  <a:tcPr marL="9525" marR="9525" marT="9525" marB="0" anchor="ctr"/>
                </a:tc>
                <a:tc>
                  <a:txBody>
                    <a:bodyPr/>
                    <a:lstStyle/>
                    <a:p>
                      <a:pPr algn="ctr" fontAlgn="b"/>
                      <a:r>
                        <a:rPr lang="en-ZA" sz="1100" b="0" i="0" u="none" strike="noStrike" dirty="0">
                          <a:solidFill>
                            <a:srgbClr val="000000"/>
                          </a:solidFill>
                          <a:effectLst/>
                          <a:latin typeface="Calibri"/>
                        </a:rPr>
                        <a:t>2298</a:t>
                      </a:r>
                    </a:p>
                  </a:txBody>
                  <a:tcPr marL="9525" marR="9525" marT="9525" marB="0" anchor="ctr"/>
                </a:tc>
                <a:tc>
                  <a:txBody>
                    <a:bodyPr/>
                    <a:lstStyle/>
                    <a:p>
                      <a:pPr algn="ctr" fontAlgn="b"/>
                      <a:r>
                        <a:rPr lang="en-ZA" sz="1100" b="0" i="0" u="none" strike="noStrike" dirty="0">
                          <a:solidFill>
                            <a:srgbClr val="000000"/>
                          </a:solidFill>
                          <a:effectLst/>
                          <a:latin typeface="Calibri"/>
                        </a:rPr>
                        <a:t>152</a:t>
                      </a:r>
                    </a:p>
                  </a:txBody>
                  <a:tcPr marL="9525" marR="9525" marT="9525" marB="0" anchor="ctr"/>
                </a:tc>
                <a:tc>
                  <a:txBody>
                    <a:bodyPr/>
                    <a:lstStyle/>
                    <a:p>
                      <a:pPr algn="ctr" fontAlgn="b"/>
                      <a:r>
                        <a:rPr lang="en-ZA" sz="1100" b="0" i="0" u="none" strike="noStrike" dirty="0">
                          <a:solidFill>
                            <a:srgbClr val="000000"/>
                          </a:solidFill>
                          <a:effectLst/>
                          <a:latin typeface="Calibri"/>
                        </a:rPr>
                        <a:t>41</a:t>
                      </a:r>
                    </a:p>
                  </a:txBody>
                  <a:tcPr marL="9525" marR="9525" marT="9525" marB="0" anchor="ctr"/>
                </a:tc>
                <a:tc>
                  <a:txBody>
                    <a:bodyPr/>
                    <a:lstStyle/>
                    <a:p>
                      <a:pPr algn="ctr" fontAlgn="b"/>
                      <a:r>
                        <a:rPr lang="en-ZA" sz="1100" b="0" i="0" u="none" strike="noStrike" dirty="0">
                          <a:solidFill>
                            <a:srgbClr val="000000"/>
                          </a:solidFill>
                          <a:effectLst/>
                          <a:latin typeface="Calibri"/>
                        </a:rPr>
                        <a:t>177</a:t>
                      </a:r>
                    </a:p>
                  </a:txBody>
                  <a:tcPr marL="9525" marR="9525" marT="9525" marB="0" anchor="ctr"/>
                </a:tc>
                <a:tc>
                  <a:txBody>
                    <a:bodyPr/>
                    <a:lstStyle/>
                    <a:p>
                      <a:pPr algn="ctr" fontAlgn="b"/>
                      <a:r>
                        <a:rPr lang="en-ZA" sz="1100" b="0" i="0" u="none" strike="noStrike" dirty="0">
                          <a:solidFill>
                            <a:srgbClr val="000000"/>
                          </a:solidFill>
                          <a:effectLst/>
                          <a:latin typeface="Calibri"/>
                        </a:rPr>
                        <a:t>15427</a:t>
                      </a:r>
                    </a:p>
                  </a:txBody>
                  <a:tcPr marL="9525" marR="9525" marT="9525" marB="0" anchor="ctr"/>
                </a:tc>
                <a:extLst>
                  <a:ext uri="{0D108BD9-81ED-4DB2-BD59-A6C34878D82A}">
                    <a16:rowId xmlns:a16="http://schemas.microsoft.com/office/drawing/2014/main" xmlns="" val="10002"/>
                  </a:ext>
                </a:extLst>
              </a:tr>
            </a:tbl>
          </a:graphicData>
        </a:graphic>
      </p:graphicFrame>
      <p:sp>
        <p:nvSpPr>
          <p:cNvPr id="7"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68</a:t>
            </a:fld>
            <a:endParaRPr lang="en-US" altLang="en-US" sz="1200" dirty="0" smtClean="0">
              <a:solidFill>
                <a:srgbClr val="898989"/>
              </a:solidFill>
            </a:endParaRPr>
          </a:p>
        </p:txBody>
      </p:sp>
    </p:spTree>
    <p:extLst>
      <p:ext uri="{BB962C8B-B14F-4D97-AF65-F5344CB8AC3E}">
        <p14:creationId xmlns:p14="http://schemas.microsoft.com/office/powerpoint/2010/main" xmlns="" val="10338696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ZA" altLang="en-US" sz="2400" b="1" dirty="0" smtClean="0"/>
              <a:t>EMPLOYMENT COUNSELLING BY PROVINCE</a:t>
            </a:r>
          </a:p>
        </p:txBody>
      </p:sp>
      <p:sp>
        <p:nvSpPr>
          <p:cNvPr id="40963" name="Content Placeholder 3"/>
          <p:cNvSpPr>
            <a:spLocks noGrp="1"/>
          </p:cNvSpPr>
          <p:nvPr>
            <p:ph sz="half" idx="2"/>
          </p:nvPr>
        </p:nvSpPr>
        <p:spPr>
          <a:xfrm>
            <a:off x="5414963" y="1511300"/>
            <a:ext cx="3271837" cy="4845050"/>
          </a:xfrm>
        </p:spPr>
        <p:txBody>
          <a:bodyPr/>
          <a:lstStyle/>
          <a:p>
            <a:r>
              <a:rPr lang="en-ZA" altLang="en-US" sz="1600" dirty="0" smtClean="0"/>
              <a:t>52% (124 182 out of 239 181) registered work seekers were provided with employment counselling.</a:t>
            </a:r>
          </a:p>
          <a:p>
            <a:r>
              <a:rPr lang="en-ZA" altLang="en-US" sz="1600" dirty="0" smtClean="0"/>
              <a:t>Gauteng, Eastern Cape, and KZN recorded significant number of counselling as compare to other provinces.</a:t>
            </a:r>
          </a:p>
          <a:p>
            <a:r>
              <a:rPr lang="en-ZA" altLang="en-US" sz="1600" dirty="0" smtClean="0"/>
              <a:t>A total of 94 917 of work seekers who received employment counselling, are young people 35 years and below (next table).</a:t>
            </a:r>
          </a:p>
          <a:p>
            <a:r>
              <a:rPr lang="en-ZA" altLang="en-US" sz="1600" dirty="0" smtClean="0"/>
              <a:t>29 265 are adults aged 36 years and above.</a:t>
            </a:r>
          </a:p>
          <a:p>
            <a:endParaRPr lang="en-ZA" altLang="en-US" sz="1600" dirty="0" smtClean="0"/>
          </a:p>
          <a:p>
            <a:endParaRPr lang="en-ZA" altLang="en-US" sz="800" dirty="0" smtClean="0"/>
          </a:p>
          <a:p>
            <a:endParaRPr lang="en-ZA" altLang="en-US" sz="1600" dirty="0" smtClean="0"/>
          </a:p>
        </p:txBody>
      </p:sp>
      <p:sp>
        <p:nvSpPr>
          <p:cNvPr id="41988"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720A0099-AC9D-4564-8C8F-191582BD6DCA}" type="slidenum">
              <a:rPr lang="en-US" altLang="en-US" sz="1200" smtClean="0">
                <a:solidFill>
                  <a:srgbClr val="898989"/>
                </a:solidFill>
              </a:rPr>
              <a:pPr>
                <a:defRPr/>
              </a:pPr>
              <a:t>69</a:t>
            </a:fld>
            <a:endParaRPr lang="en-US" altLang="en-US" sz="1200" dirty="0" smtClean="0">
              <a:solidFill>
                <a:srgbClr val="898989"/>
              </a:solidFill>
            </a:endParaRPr>
          </a:p>
        </p:txBody>
      </p:sp>
      <p:graphicFrame>
        <p:nvGraphicFramePr>
          <p:cNvPr id="8" name="Content Placeholder 7"/>
          <p:cNvGraphicFramePr>
            <a:graphicFrameLocks noGrp="1"/>
          </p:cNvGraphicFramePr>
          <p:nvPr>
            <p:ph sz="half" idx="1"/>
          </p:nvPr>
        </p:nvGraphicFramePr>
        <p:xfrm>
          <a:off x="457199" y="1600200"/>
          <a:ext cx="4957763"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096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412776"/>
            <a:ext cx="4978896"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69581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2 PERFORMANCE PER PROGRAMME: </a:t>
            </a:r>
            <a:r>
              <a:rPr lang="en-US" sz="2000" b="1" dirty="0" smtClean="0">
                <a:solidFill>
                  <a:srgbClr val="FF0000"/>
                </a:solidFill>
                <a:ea typeface="ＭＳ Ｐゴシック" pitchFamily="-80" charset="-128"/>
                <a:cs typeface="+mj-cs"/>
              </a:rPr>
              <a:t>2017/2018 &amp; 2018/19</a:t>
            </a:r>
            <a:endParaRPr lang="en-ZA" sz="2000" dirty="0">
              <a:solidFill>
                <a:srgbClr val="FF0000"/>
              </a:solidFill>
            </a:endParaRPr>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rgbClr val="898989"/>
                </a:solidFill>
              </a:rPr>
              <a:pPr/>
              <a:t>7</a:t>
            </a:fld>
            <a:endParaRPr lang="en-US" altLang="en-US" sz="1200" dirty="0" smtClean="0">
              <a:solidFill>
                <a:srgbClr val="89898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48522051"/>
              </p:ext>
            </p:extLst>
          </p:nvPr>
        </p:nvGraphicFramePr>
        <p:xfrm>
          <a:off x="179512" y="990893"/>
          <a:ext cx="8789863" cy="5746450"/>
        </p:xfrm>
        <a:graphic>
          <a:graphicData uri="http://schemas.openxmlformats.org/drawingml/2006/table">
            <a:tbl>
              <a:tblPr firstRow="1" firstCol="1" bandRow="1"/>
              <a:tblGrid>
                <a:gridCol w="1445047">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179352580"/>
                    </a:ext>
                  </a:extLst>
                </a:gridCol>
                <a:gridCol w="864096">
                  <a:extLst>
                    <a:ext uri="{9D8B030D-6E8A-4147-A177-3AD203B41FA5}">
                      <a16:colId xmlns:a16="http://schemas.microsoft.com/office/drawing/2014/main" xmlns="" val="3277753274"/>
                    </a:ext>
                  </a:extLst>
                </a:gridCol>
                <a:gridCol w="864096">
                  <a:extLst>
                    <a:ext uri="{9D8B030D-6E8A-4147-A177-3AD203B41FA5}">
                      <a16:colId xmlns:a16="http://schemas.microsoft.com/office/drawing/2014/main" xmlns="" val="40891097"/>
                    </a:ext>
                  </a:extLst>
                </a:gridCol>
                <a:gridCol w="936104">
                  <a:extLst>
                    <a:ext uri="{9D8B030D-6E8A-4147-A177-3AD203B41FA5}">
                      <a16:colId xmlns:a16="http://schemas.microsoft.com/office/drawing/2014/main" xmlns="" val="1822976938"/>
                    </a:ext>
                  </a:extLst>
                </a:gridCol>
                <a:gridCol w="93610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1008112">
                  <a:extLst>
                    <a:ext uri="{9D8B030D-6E8A-4147-A177-3AD203B41FA5}">
                      <a16:colId xmlns:a16="http://schemas.microsoft.com/office/drawing/2014/main" xmlns="" val="20005"/>
                    </a:ext>
                  </a:extLst>
                </a:gridCol>
              </a:tblGrid>
              <a:tr h="1277687">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Times New Roman"/>
                        </a:rPr>
                        <a:t>Branch </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Times New Roman"/>
                        </a:rPr>
                        <a:t>Indicators with targets</a:t>
                      </a:r>
                    </a:p>
                    <a:p>
                      <a:pPr marL="0" marR="0" algn="ctr" fontAlgn="b">
                        <a:spcBef>
                          <a:spcPts val="0"/>
                        </a:spcBef>
                        <a:spcAft>
                          <a:spcPts val="0"/>
                        </a:spcAft>
                      </a:pPr>
                      <a:r>
                        <a:rPr lang="en-GB" sz="1400" b="1" kern="1200" dirty="0" smtClean="0">
                          <a:solidFill>
                            <a:srgbClr val="000000"/>
                          </a:solidFill>
                          <a:effectLst/>
                          <a:latin typeface="+mn-lt"/>
                          <a:ea typeface="Times New Roman"/>
                          <a:cs typeface="Times New Roman"/>
                        </a:rPr>
                        <a:t> for Quarter 2 </a:t>
                      </a:r>
                      <a:endParaRPr lang="en-US" sz="1400" b="1" dirty="0">
                        <a:solidFill>
                          <a:srgbClr val="FF0000"/>
                        </a:solidFill>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a:solidFill>
                            <a:srgbClr val="00B050"/>
                          </a:solidFill>
                          <a:effectLst/>
                          <a:latin typeface="+mn-lt"/>
                          <a:ea typeface="Times New Roman"/>
                          <a:cs typeface="Times New Roman"/>
                        </a:rPr>
                        <a:t>Achieved</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a:solidFill>
                            <a:srgbClr val="FF0000"/>
                          </a:solidFill>
                          <a:effectLst/>
                          <a:latin typeface="+mn-lt"/>
                          <a:ea typeface="Times New Roman"/>
                          <a:cs typeface="Times New Roman"/>
                        </a:rPr>
                        <a:t>Not Achieved</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Times New Roman"/>
                        </a:rPr>
                        <a:t>Overall </a:t>
                      </a:r>
                      <a:r>
                        <a:rPr lang="en-GB" sz="1400" b="1" kern="1200" dirty="0" smtClean="0">
                          <a:solidFill>
                            <a:srgbClr val="000000"/>
                          </a:solidFill>
                          <a:effectLst/>
                          <a:latin typeface="+mn-lt"/>
                          <a:ea typeface="Times New Roman"/>
                          <a:cs typeface="Times New Roman"/>
                        </a:rPr>
                        <a:t>% Achievement</a:t>
                      </a:r>
                      <a:endParaRPr lang="en-US" sz="14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smtClean="0">
                          <a:solidFill>
                            <a:srgbClr val="000000"/>
                          </a:solidFill>
                          <a:effectLst/>
                          <a:latin typeface="+mn-lt"/>
                          <a:ea typeface="Times New Roman"/>
                          <a:cs typeface="Times New Roman"/>
                        </a:rPr>
                        <a:t>Indicators with targets   for Quarter 2</a:t>
                      </a:r>
                    </a:p>
                    <a:p>
                      <a:pPr marL="0" marR="0" algn="ctr" fontAlgn="b">
                        <a:spcBef>
                          <a:spcPts val="0"/>
                        </a:spcBef>
                        <a:spcAft>
                          <a:spcPts val="0"/>
                        </a:spcAft>
                      </a:pPr>
                      <a:endParaRPr lang="en-US" sz="1400" b="1" dirty="0">
                        <a:solidFill>
                          <a:srgbClr val="FF0000"/>
                        </a:solidFill>
                        <a:effectLst/>
                        <a:latin typeface="+mn-lt"/>
                        <a:ea typeface="Times New Roman"/>
                        <a:cs typeface="Times New Roman"/>
                      </a:endParaRPr>
                    </a:p>
                  </a:txBody>
                  <a:tcPr marL="68574" marR="68574"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a:solidFill>
                            <a:srgbClr val="00B050"/>
                          </a:solidFill>
                          <a:effectLst/>
                          <a:latin typeface="+mn-lt"/>
                          <a:ea typeface="Times New Roman"/>
                          <a:cs typeface="Times New Roman"/>
                        </a:rPr>
                        <a:t>Achieved</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a:solidFill>
                            <a:srgbClr val="FF0000"/>
                          </a:solidFill>
                          <a:effectLst/>
                          <a:latin typeface="+mn-lt"/>
                          <a:ea typeface="Times New Roman"/>
                          <a:cs typeface="Times New Roman"/>
                        </a:rPr>
                        <a:t>Not Achieved</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400" b="1" kern="1200" dirty="0">
                          <a:solidFill>
                            <a:srgbClr val="000000"/>
                          </a:solidFill>
                          <a:effectLst/>
                          <a:latin typeface="+mn-lt"/>
                          <a:ea typeface="Times New Roman"/>
                          <a:cs typeface="Times New Roman"/>
                        </a:rPr>
                        <a:t>Overall </a:t>
                      </a:r>
                      <a:r>
                        <a:rPr lang="en-GB" sz="1400" b="1" kern="1200" dirty="0" smtClean="0">
                          <a:solidFill>
                            <a:srgbClr val="000000"/>
                          </a:solidFill>
                          <a:effectLst/>
                          <a:latin typeface="+mn-lt"/>
                          <a:ea typeface="Times New Roman"/>
                          <a:cs typeface="Times New Roman"/>
                        </a:rPr>
                        <a:t>% Achievement</a:t>
                      </a:r>
                      <a:endParaRPr lang="en-US" sz="14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293851">
                <a:tc gridSpan="5">
                  <a:txBody>
                    <a:bodyPr/>
                    <a:lstStyle/>
                    <a:p>
                      <a:pPr marL="0" marR="0" algn="ctr" fontAlgn="b">
                        <a:spcBef>
                          <a:spcPts val="0"/>
                        </a:spcBef>
                        <a:spcAft>
                          <a:spcPts val="0"/>
                        </a:spcAft>
                      </a:pPr>
                      <a:r>
                        <a:rPr lang="en-US" sz="1400" b="1" dirty="0" smtClean="0">
                          <a:solidFill>
                            <a:srgbClr val="FF0000"/>
                          </a:solidFill>
                          <a:effectLst/>
                          <a:latin typeface="+mn-lt"/>
                          <a:ea typeface="Times New Roman"/>
                          <a:cs typeface="Times New Roman"/>
                        </a:rPr>
                        <a:t>2017/18</a:t>
                      </a:r>
                      <a:endParaRPr lang="en-US" sz="1400" b="1" dirty="0">
                        <a:solidFill>
                          <a:srgbClr val="FF0000"/>
                        </a:solidFill>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b">
                        <a:spcAft>
                          <a:spcPts val="0"/>
                        </a:spcAft>
                      </a:pPr>
                      <a:endParaRPr lang="en-ZA" sz="1400" b="1" dirty="0">
                        <a:solidFill>
                          <a:srgbClr val="FF000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fontAlgn="b">
                        <a:spcAft>
                          <a:spcPts val="0"/>
                        </a:spcAft>
                      </a:pP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fontAlgn="b">
                        <a:spcAft>
                          <a:spcPts val="0"/>
                        </a:spcAft>
                      </a:pP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fontAlgn="b">
                        <a:spcAft>
                          <a:spcPts val="0"/>
                        </a:spcAft>
                      </a:pPr>
                      <a:endParaRPr lang="en-ZA" sz="1400" b="1" dirty="0">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2018/19</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spcAft>
                          <a:spcPts val="0"/>
                        </a:spcAft>
                      </a:pP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spcAft>
                          <a:spcPts val="0"/>
                        </a:spcAft>
                      </a:pP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a:spcAft>
                          <a:spcPts val="0"/>
                        </a:spcAft>
                      </a:pP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20080">
                <a:tc>
                  <a:txBody>
                    <a:bodyPr/>
                    <a:lstStyle/>
                    <a:p>
                      <a:pPr marL="0" marR="0" fontAlgn="b">
                        <a:spcBef>
                          <a:spcPts val="0"/>
                        </a:spcBef>
                        <a:spcAft>
                          <a:spcPts val="0"/>
                        </a:spcAft>
                      </a:pPr>
                      <a:r>
                        <a:rPr lang="en-GB" sz="1400" b="1" kern="1200" dirty="0" smtClean="0">
                          <a:solidFill>
                            <a:srgbClr val="000000"/>
                          </a:solidFill>
                          <a:effectLst/>
                          <a:latin typeface="+mn-lt"/>
                          <a:ea typeface="Times New Roman"/>
                          <a:cs typeface="Times New Roman"/>
                        </a:rPr>
                        <a:t>Administration </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4</a:t>
                      </a:r>
                      <a:endParaRPr lang="en-ZA" sz="1400" b="1" dirty="0">
                        <a:solidFill>
                          <a:srgbClr val="FF000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2</a:t>
                      </a: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2</a:t>
                      </a: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50%</a:t>
                      </a:r>
                      <a:endParaRPr lang="en-ZA" sz="1400" b="1" dirty="0">
                        <a:solidFill>
                          <a:srgbClr val="FF000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mn-lt"/>
                          <a:ea typeface="Times New Roman" panose="02020603050405020304" pitchFamily="18" charset="0"/>
                          <a:cs typeface="Arial" panose="020B0604020202020204" pitchFamily="34" charset="0"/>
                        </a:rPr>
                        <a:t>3</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mn-lt"/>
                          <a:ea typeface="Times New Roman" panose="02020603050405020304" pitchFamily="18" charset="0"/>
                          <a:cs typeface="Arial" panose="020B0604020202020204" pitchFamily="34" charset="0"/>
                        </a:rPr>
                        <a:t>3</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mn-lt"/>
                          <a:ea typeface="Times New Roman" panose="02020603050405020304" pitchFamily="18" charset="0"/>
                          <a:cs typeface="Arial" panose="020B0604020202020204" pitchFamily="34" charset="0"/>
                        </a:rPr>
                        <a:t>0</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mn-lt"/>
                          <a:ea typeface="Times New Roman" panose="02020603050405020304" pitchFamily="18" charset="0"/>
                          <a:cs typeface="Arial" panose="020B0604020202020204" pitchFamily="34" charset="0"/>
                        </a:rPr>
                        <a:t>100%</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720080">
                <a:tc>
                  <a:txBody>
                    <a:bodyPr/>
                    <a:lstStyle/>
                    <a:p>
                      <a:pPr marL="0" marR="0" fontAlgn="b">
                        <a:spcBef>
                          <a:spcPts val="0"/>
                        </a:spcBef>
                        <a:spcAft>
                          <a:spcPts val="0"/>
                        </a:spcAft>
                      </a:pPr>
                      <a:r>
                        <a:rPr lang="en-GB" sz="1400" b="1" kern="1200" dirty="0">
                          <a:solidFill>
                            <a:srgbClr val="000000"/>
                          </a:solidFill>
                          <a:effectLst/>
                          <a:latin typeface="+mn-lt"/>
                          <a:ea typeface="Times New Roman"/>
                          <a:cs typeface="Times New Roman"/>
                        </a:rPr>
                        <a:t>Inspections and Enforcement Services</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4</a:t>
                      </a:r>
                      <a:endParaRPr lang="en-ZA" sz="1400" b="1" dirty="0">
                        <a:solidFill>
                          <a:srgbClr val="FF000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2</a:t>
                      </a: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2</a:t>
                      </a: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50%</a:t>
                      </a:r>
                      <a:endParaRPr lang="en-ZA" sz="1400" b="1" dirty="0">
                        <a:solidFill>
                          <a:srgbClr val="FF000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mn-lt"/>
                          <a:ea typeface="Times New Roman" panose="02020603050405020304" pitchFamily="18" charset="0"/>
                          <a:cs typeface="Arial" panose="020B0604020202020204" pitchFamily="34" charset="0"/>
                        </a:rPr>
                        <a:t>3</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mn-lt"/>
                          <a:ea typeface="Times New Roman" panose="02020603050405020304" pitchFamily="18" charset="0"/>
                          <a:cs typeface="Arial" panose="020B0604020202020204" pitchFamily="34" charset="0"/>
                        </a:rPr>
                        <a:t>1</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mn-lt"/>
                          <a:ea typeface="Times New Roman" panose="02020603050405020304" pitchFamily="18" charset="0"/>
                          <a:cs typeface="Arial" panose="020B0604020202020204" pitchFamily="34" charset="0"/>
                        </a:rPr>
                        <a:t>75%</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8072">
                <a:tc>
                  <a:txBody>
                    <a:bodyPr/>
                    <a:lstStyle/>
                    <a:p>
                      <a:pPr marL="0" marR="0" fontAlgn="b">
                        <a:spcBef>
                          <a:spcPts val="0"/>
                        </a:spcBef>
                        <a:spcAft>
                          <a:spcPts val="0"/>
                        </a:spcAft>
                      </a:pPr>
                      <a:r>
                        <a:rPr lang="en-GB" sz="1400" b="1" kern="1200" dirty="0">
                          <a:solidFill>
                            <a:srgbClr val="000000"/>
                          </a:solidFill>
                          <a:effectLst/>
                          <a:latin typeface="+mn-lt"/>
                          <a:ea typeface="Times New Roman"/>
                          <a:cs typeface="Times New Roman"/>
                        </a:rPr>
                        <a:t>Public Employment Services</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chemeClr val="tx1"/>
                          </a:solidFill>
                          <a:effectLst/>
                          <a:latin typeface="+mn-lt"/>
                          <a:ea typeface="DengXian"/>
                          <a:cs typeface="Arial"/>
                        </a:rPr>
                        <a:t>4</a:t>
                      </a:r>
                      <a:endParaRPr lang="en-ZA" sz="1400" b="1" dirty="0">
                        <a:solidFill>
                          <a:schemeClr val="tx1"/>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00B050"/>
                          </a:solidFill>
                          <a:effectLst/>
                          <a:latin typeface="+mn-lt"/>
                          <a:ea typeface="DengXian"/>
                          <a:cs typeface="Arial"/>
                        </a:rPr>
                        <a:t>4</a:t>
                      </a:r>
                      <a:endParaRPr lang="en-ZA" sz="1400" b="1" dirty="0">
                        <a:solidFill>
                          <a:srgbClr val="00B05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0</a:t>
                      </a: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00B050"/>
                          </a:solidFill>
                          <a:effectLst/>
                          <a:latin typeface="+mn-lt"/>
                          <a:ea typeface="DengXian"/>
                          <a:cs typeface="Arial"/>
                        </a:rPr>
                        <a:t>100%</a:t>
                      </a:r>
                      <a:endParaRPr lang="en-ZA" sz="1400" b="1" dirty="0">
                        <a:solidFill>
                          <a:srgbClr val="00B05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mn-lt"/>
                          <a:ea typeface="Times New Roman" panose="02020603050405020304" pitchFamily="18" charset="0"/>
                          <a:cs typeface="Arial" panose="020B0604020202020204" pitchFamily="34" charset="0"/>
                        </a:rPr>
                        <a:t>0</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mn-lt"/>
                          <a:ea typeface="Times New Roman" panose="02020603050405020304" pitchFamily="18" charset="0"/>
                          <a:cs typeface="Arial" panose="020B0604020202020204" pitchFamily="34" charset="0"/>
                        </a:rPr>
                        <a:t>100%</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20080">
                <a:tc>
                  <a:txBody>
                    <a:bodyPr/>
                    <a:lstStyle/>
                    <a:p>
                      <a:pPr marL="0" marR="0" fontAlgn="b">
                        <a:spcBef>
                          <a:spcPts val="0"/>
                        </a:spcBef>
                        <a:spcAft>
                          <a:spcPts val="0"/>
                        </a:spcAft>
                      </a:pPr>
                      <a:r>
                        <a:rPr lang="en-GB" sz="1400" b="1" kern="1200" dirty="0">
                          <a:solidFill>
                            <a:srgbClr val="000000"/>
                          </a:solidFill>
                          <a:effectLst/>
                          <a:latin typeface="+mn-lt"/>
                          <a:ea typeface="Times New Roman"/>
                          <a:cs typeface="Times New Roman"/>
                        </a:rPr>
                        <a:t>Labour Policy and Industrial Relations</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6</a:t>
                      </a:r>
                      <a:endParaRPr lang="en-ZA" sz="1400" b="1" dirty="0">
                        <a:solidFill>
                          <a:srgbClr val="FF000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2</a:t>
                      </a: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4</a:t>
                      </a:r>
                      <a:endParaRPr lang="en-ZA" sz="1400" b="1" dirty="0">
                        <a:solidFill>
                          <a:srgbClr val="FF0000"/>
                        </a:solidFill>
                        <a:effectLst/>
                        <a:latin typeface="+mn-lt"/>
                        <a:ea typeface="DengXian"/>
                        <a:cs typeface="Aria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b="1" dirty="0" smtClean="0">
                          <a:solidFill>
                            <a:srgbClr val="FF0000"/>
                          </a:solidFill>
                          <a:effectLst/>
                          <a:latin typeface="+mn-lt"/>
                          <a:ea typeface="DengXian"/>
                          <a:cs typeface="Arial"/>
                        </a:rPr>
                        <a:t>33%</a:t>
                      </a:r>
                      <a:endParaRPr lang="en-ZA" sz="1400" b="1" dirty="0">
                        <a:solidFill>
                          <a:srgbClr val="FF0000"/>
                        </a:solidFill>
                        <a:effectLst/>
                        <a:latin typeface="+mn-lt"/>
                        <a:ea typeface="DengXian"/>
                        <a:cs typeface="Arial"/>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B050"/>
                          </a:solidFill>
                          <a:effectLst/>
                          <a:latin typeface="+mn-lt"/>
                          <a:ea typeface="Times New Roman" panose="02020603050405020304" pitchFamily="18" charset="0"/>
                          <a:cs typeface="Arial" panose="020B0604020202020204" pitchFamily="34" charset="0"/>
                        </a:rPr>
                        <a:t>2</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mn-lt"/>
                          <a:ea typeface="Times New Roman" panose="02020603050405020304" pitchFamily="18" charset="0"/>
                          <a:cs typeface="Arial" panose="020B0604020202020204" pitchFamily="34" charset="0"/>
                        </a:rPr>
                        <a:t>2</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FF0000"/>
                          </a:solidFill>
                          <a:effectLst/>
                          <a:latin typeface="+mn-lt"/>
                          <a:ea typeface="Times New Roman" panose="02020603050405020304" pitchFamily="18" charset="0"/>
                          <a:cs typeface="Arial" panose="020B0604020202020204" pitchFamily="34" charset="0"/>
                        </a:rPr>
                        <a:t>50%</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8489">
                <a:tc>
                  <a:txBody>
                    <a:bodyPr/>
                    <a:lstStyle/>
                    <a:p>
                      <a:pPr marL="0" marR="0" fontAlgn="b">
                        <a:spcBef>
                          <a:spcPts val="0"/>
                        </a:spcBef>
                        <a:spcAft>
                          <a:spcPts val="0"/>
                        </a:spcAft>
                      </a:pPr>
                      <a:r>
                        <a:rPr lang="en-GB" sz="1400" b="1" kern="1200" dirty="0">
                          <a:solidFill>
                            <a:srgbClr val="000000"/>
                          </a:solidFill>
                          <a:effectLst/>
                          <a:latin typeface="+mn-lt"/>
                          <a:ea typeface="Times New Roman"/>
                          <a:cs typeface="Times New Roman"/>
                        </a:rPr>
                        <a:t>Total number of Indicators</a:t>
                      </a:r>
                      <a:endParaRPr lang="en-US" sz="14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n-ZA" sz="1400" b="1" dirty="0" smtClean="0">
                          <a:effectLst/>
                          <a:latin typeface="+mj-lt"/>
                          <a:ea typeface="DengXian"/>
                          <a:cs typeface="Arial"/>
                        </a:rPr>
                        <a:t>18</a:t>
                      </a:r>
                      <a:endParaRPr lang="en-ZA" sz="1400" b="1" dirty="0">
                        <a:effectLst/>
                        <a:latin typeface="+mj-lt"/>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n-ZA" sz="1400" b="1" dirty="0" smtClean="0">
                          <a:effectLst/>
                          <a:latin typeface="+mj-lt"/>
                          <a:ea typeface="DengXian"/>
                          <a:cs typeface="Arial"/>
                        </a:rPr>
                        <a:t>10</a:t>
                      </a:r>
                      <a:endParaRPr lang="en-ZA" sz="1400" b="1" dirty="0">
                        <a:effectLst/>
                        <a:latin typeface="+mj-lt"/>
                        <a:ea typeface="DengXian"/>
                        <a:cs typeface="Arial"/>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n-ZA" sz="1400" b="1" dirty="0" smtClean="0">
                          <a:solidFill>
                            <a:schemeClr val="tx1"/>
                          </a:solidFill>
                          <a:effectLst/>
                          <a:latin typeface="+mj-lt"/>
                          <a:ea typeface="DengXian"/>
                          <a:cs typeface="Arial"/>
                        </a:rPr>
                        <a:t>8</a:t>
                      </a:r>
                      <a:endParaRPr lang="en-ZA" sz="1400" b="1" dirty="0">
                        <a:solidFill>
                          <a:schemeClr val="tx1"/>
                        </a:solidFill>
                        <a:effectLst/>
                        <a:latin typeface="+mj-lt"/>
                        <a:ea typeface="DengXian"/>
                        <a:cs typeface="Arial"/>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rowSpan="3">
                  <a:txBody>
                    <a:bodyPr/>
                    <a:lstStyle/>
                    <a:p>
                      <a:pPr algn="ctr">
                        <a:spcAft>
                          <a:spcPts val="0"/>
                        </a:spcAft>
                      </a:pPr>
                      <a:r>
                        <a:rPr lang="en-ZA" sz="1600" b="1" dirty="0" smtClean="0">
                          <a:solidFill>
                            <a:schemeClr val="tx1"/>
                          </a:solidFill>
                          <a:effectLst/>
                          <a:latin typeface="+mj-lt"/>
                          <a:ea typeface="DengXian"/>
                          <a:cs typeface="Arial"/>
                        </a:rPr>
                        <a:t>56%</a:t>
                      </a:r>
                      <a:endParaRPr lang="en-ZA" sz="1600" b="1" dirty="0">
                        <a:solidFill>
                          <a:schemeClr val="tx1"/>
                        </a:solidFill>
                        <a:effectLst/>
                        <a:latin typeface="+mj-lt"/>
                        <a:ea typeface="DengXian"/>
                        <a:cs typeface="Arial"/>
                      </a:endParaRPr>
                    </a:p>
                  </a:txBody>
                  <a:tcPr marL="0" marR="0"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US"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b="1" dirty="0">
                          <a:effectLst/>
                          <a:latin typeface="+mj-lt"/>
                          <a:ea typeface="Times New Roman" panose="02020603050405020304" pitchFamily="18" charset="0"/>
                          <a:cs typeface="Arial" panose="020B0604020202020204" pitchFamily="34" charset="0"/>
                        </a:rPr>
                        <a:t>15</a:t>
                      </a:r>
                      <a:endParaRPr lang="en-ZA" sz="1400" b="1" dirty="0">
                        <a:effectLst/>
                        <a:latin typeface="+mj-lt"/>
                        <a:ea typeface="Times New Roman" panose="02020603050405020304" pitchFamily="18" charset="0"/>
                        <a:cs typeface="Arial" panose="020B0604020202020204" pitchFamily="34" charset="0"/>
                      </a:endParaRPr>
                    </a:p>
                  </a:txBody>
                  <a:tcPr marL="9525" marR="9525" marT="9525"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rowSpan="2">
                  <a:txBody>
                    <a:bodyPr/>
                    <a:lstStyle/>
                    <a:p>
                      <a:pPr algn="ctr">
                        <a:spcAft>
                          <a:spcPts val="0"/>
                        </a:spcAft>
                      </a:pPr>
                      <a:endParaRPr lang="en-US"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b="1" dirty="0">
                          <a:effectLst/>
                          <a:latin typeface="+mj-lt"/>
                          <a:ea typeface="Times New Roman" panose="02020603050405020304" pitchFamily="18" charset="0"/>
                          <a:cs typeface="Arial" panose="020B0604020202020204" pitchFamily="34" charset="0"/>
                        </a:rPr>
                        <a:t>12</a:t>
                      </a:r>
                      <a:endParaRPr lang="en-ZA" sz="1400" b="1" dirty="0">
                        <a:effectLst/>
                        <a:latin typeface="+mj-lt"/>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rowSpan="2">
                  <a:txBody>
                    <a:bodyPr/>
                    <a:lstStyle/>
                    <a:p>
                      <a:pPr algn="ctr">
                        <a:spcAft>
                          <a:spcPts val="0"/>
                        </a:spcAft>
                      </a:pPr>
                      <a:endParaRPr lang="en-US" sz="1400" b="1" dirty="0">
                        <a:effectLst/>
                        <a:latin typeface="+mj-lt"/>
                        <a:ea typeface="Times New Roman" panose="02020603050405020304" pitchFamily="18" charset="0"/>
                        <a:cs typeface="Arial" panose="020B0604020202020204" pitchFamily="34" charset="0"/>
                      </a:endParaRPr>
                    </a:p>
                    <a:p>
                      <a:pPr algn="ctr">
                        <a:spcAft>
                          <a:spcPts val="0"/>
                        </a:spcAft>
                      </a:pPr>
                      <a:r>
                        <a:rPr lang="en-US" sz="1400" b="1" dirty="0">
                          <a:effectLst/>
                          <a:latin typeface="+mj-lt"/>
                          <a:ea typeface="Times New Roman" panose="02020603050405020304" pitchFamily="18" charset="0"/>
                          <a:cs typeface="Arial" panose="020B0604020202020204" pitchFamily="34" charset="0"/>
                        </a:rPr>
                        <a:t>3</a:t>
                      </a:r>
                      <a:endParaRPr lang="en-ZA" sz="1400" b="1" dirty="0">
                        <a:effectLst/>
                        <a:latin typeface="+mj-lt"/>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ffectLst/>
                        <a:latin typeface="+mj-lt"/>
                        <a:ea typeface="Times New Roman" panose="02020603050405020304" pitchFamily="18"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ffectLst/>
                        <a:latin typeface="+mj-lt"/>
                        <a:ea typeface="Times New Roman" panose="02020603050405020304" pitchFamily="18"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ffectLst/>
                        <a:latin typeface="+mj-lt"/>
                        <a:ea typeface="Times New Roman" panose="02020603050405020304" pitchFamily="18"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effectLst/>
                          <a:latin typeface="+mj-lt"/>
                          <a:ea typeface="Times New Roman" panose="02020603050405020304" pitchFamily="18" charset="0"/>
                          <a:cs typeface="Arial" panose="020B0604020202020204" pitchFamily="34" charset="0"/>
                        </a:rPr>
                        <a:t>80%</a:t>
                      </a:r>
                      <a:endParaRPr lang="en-ZA" sz="1600" b="1" dirty="0" smtClean="0">
                        <a:solidFill>
                          <a:schemeClr val="tx1"/>
                        </a:solidFill>
                        <a:effectLst/>
                        <a:latin typeface="+mj-lt"/>
                        <a:ea typeface="Times New Roman" panose="02020603050405020304" pitchFamily="18" charset="0"/>
                        <a:cs typeface="Arial" panose="020B0604020202020204" pitchFamily="34" charset="0"/>
                      </a:endParaRPr>
                    </a:p>
                    <a:p>
                      <a:pPr algn="ctr">
                        <a:spcAft>
                          <a:spcPts val="0"/>
                        </a:spcAft>
                      </a:pPr>
                      <a:endParaRPr lang="en-ZA" sz="1600" b="1" dirty="0">
                        <a:solidFill>
                          <a:schemeClr val="tx1"/>
                        </a:solidFill>
                        <a:effectLst/>
                        <a:latin typeface="+mj-lt"/>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0">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1" kern="1200" dirty="0" smtClean="0">
                          <a:solidFill>
                            <a:srgbClr val="000000"/>
                          </a:solidFill>
                          <a:effectLst/>
                          <a:latin typeface="+mn-lt"/>
                          <a:ea typeface="Times New Roman"/>
                        </a:rPr>
                        <a:t>Overall  Performance</a:t>
                      </a:r>
                      <a:endParaRPr lang="en-US" sz="1400" b="1" dirty="0" smtClean="0">
                        <a:effectLst/>
                        <a:latin typeface="+mn-lt"/>
                        <a:ea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rowSpan="2" gridSpan="2">
                  <a:txBody>
                    <a:bodyPr/>
                    <a:lstStyle/>
                    <a:p>
                      <a:endParaRPr lang="en-ZA" dirty="0"/>
                    </a:p>
                  </a:txBody>
                  <a:tcPr marL="9525" marR="9525"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rowSpan="2" hMerge="1">
                  <a:txBody>
                    <a:bodyPr/>
                    <a:lstStyle/>
                    <a:p>
                      <a:endParaRPr lang="en-ZA"/>
                    </a:p>
                  </a:txBody>
                  <a:tcPr/>
                </a:tc>
                <a:tc rowSpan="2">
                  <a:txBody>
                    <a:bodyPr/>
                    <a:lstStyle/>
                    <a:p>
                      <a:endParaRPr lang="en-ZA" dirty="0"/>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8"/>
                  </a:ext>
                </a:extLst>
              </a:tr>
              <a:tr h="610714">
                <a:tc v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400" b="1" dirty="0" smtClean="0">
                        <a:effectLst/>
                        <a:latin typeface="+mn-lt"/>
                        <a:ea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vMerge="1">
                  <a:txBody>
                    <a:bodyPr/>
                    <a:lstStyle/>
                    <a:p>
                      <a:pPr algn="ctr">
                        <a:lnSpc>
                          <a:spcPct val="115000"/>
                        </a:lnSpc>
                        <a:spcAft>
                          <a:spcPts val="0"/>
                        </a:spcAft>
                      </a:pPr>
                      <a:endParaRPr lang="en-ZA" sz="1400" b="1" dirty="0">
                        <a:effectLst/>
                        <a:latin typeface="+mj-lt"/>
                        <a:ea typeface="Calibri"/>
                        <a:cs typeface="Times New Roman"/>
                      </a:endParaRPr>
                    </a:p>
                  </a:txBody>
                  <a:tcPr marL="9525" marR="9525"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v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vMerge="1">
                  <a:txBody>
                    <a:bodyPr/>
                    <a:lstStyle/>
                    <a:p>
                      <a:pPr algn="ctr">
                        <a:lnSpc>
                          <a:spcPct val="115000"/>
                        </a:lnSpc>
                        <a:spcAft>
                          <a:spcPts val="0"/>
                        </a:spcAft>
                      </a:pPr>
                      <a:endParaRPr lang="en-ZA" sz="1400" b="1" dirty="0" smtClean="0">
                        <a:effectLst/>
                        <a:latin typeface="+mj-lt"/>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algn="ctr">
                        <a:lnSpc>
                          <a:spcPct val="115000"/>
                        </a:lnSpc>
                        <a:spcAft>
                          <a:spcPts val="0"/>
                        </a:spcAft>
                      </a:pPr>
                      <a:endParaRPr lang="en-ZA" sz="1400" b="1" dirty="0" smtClean="0">
                        <a:effectLst/>
                        <a:latin typeface="+mj-lt"/>
                        <a:ea typeface="Calibri"/>
                        <a:cs typeface="Times New Roman"/>
                      </a:endParaRPr>
                    </a:p>
                  </a:txBody>
                  <a:tcPr marL="9525" marR="9525"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ZA" sz="1400" b="1" dirty="0">
                        <a:effectLst/>
                        <a:latin typeface="+mj-lt"/>
                        <a:ea typeface="Times New Roman" panose="02020603050405020304" pitchFamily="18" charset="0"/>
                        <a:cs typeface="Arial" panose="020B0604020202020204" pitchFamily="34" charset="0"/>
                      </a:endParaRPr>
                    </a:p>
                  </a:txBody>
                  <a:tcPr marL="9525" marR="83185" marT="9525"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400" b="1" dirty="0">
                        <a:effectLst/>
                        <a:latin typeface="+mj-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400" b="1" dirty="0">
                        <a:solidFill>
                          <a:schemeClr val="tx1"/>
                        </a:solidFill>
                        <a:effectLst/>
                        <a:latin typeface="+mj-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vMerge="1">
                  <a:txBody>
                    <a:bodyPr/>
                    <a:lstStyle/>
                    <a:p>
                      <a:pPr algn="ctr">
                        <a:spcAft>
                          <a:spcPts val="0"/>
                        </a:spcAft>
                      </a:pPr>
                      <a:endParaRPr lang="en-ZA" sz="1600" b="1" dirty="0">
                        <a:effectLst/>
                        <a:latin typeface="+mj-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6" name="Slide Number Placeholder 1"/>
          <p:cNvSpPr txBox="1">
            <a:spLocks/>
          </p:cNvSpPr>
          <p:nvPr/>
        </p:nvSpPr>
        <p:spPr bwMode="auto">
          <a:xfrm>
            <a:off x="6444208" y="6957392"/>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7</a:t>
            </a:fld>
            <a:endParaRPr lang="en-US" altLang="en-US" sz="1200" dirty="0" smtClean="0">
              <a:solidFill>
                <a:srgbClr val="898989"/>
              </a:solidFill>
            </a:endParaRPr>
          </a:p>
        </p:txBody>
      </p:sp>
      <p:sp>
        <p:nvSpPr>
          <p:cNvPr id="7" name="Slide Number Placeholder 1"/>
          <p:cNvSpPr txBox="1">
            <a:spLocks/>
          </p:cNvSpPr>
          <p:nvPr/>
        </p:nvSpPr>
        <p:spPr bwMode="auto">
          <a:xfrm>
            <a:off x="6705600" y="639921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3920EC9B-F213-4794-9686-B4DEABB24D7C}" type="slidenum">
              <a:rPr lang="en-US" altLang="en-US" sz="1200" smtClean="0">
                <a:solidFill>
                  <a:srgbClr val="898989"/>
                </a:solidFill>
              </a:rPr>
              <a:pPr/>
              <a:t>7</a:t>
            </a:fld>
            <a:endParaRPr lang="en-US" altLang="en-US" sz="1200" dirty="0" smtClean="0">
              <a:solidFill>
                <a:srgbClr val="898989"/>
              </a:solidFill>
            </a:endParaRPr>
          </a:p>
        </p:txBody>
      </p:sp>
    </p:spTree>
    <p:extLst>
      <p:ext uri="{BB962C8B-B14F-4D97-AF65-F5344CB8AC3E}">
        <p14:creationId xmlns:p14="http://schemas.microsoft.com/office/powerpoint/2010/main" xmlns="" val="23017454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ZA" altLang="en-US" sz="2000" b="1" dirty="0" smtClean="0">
                <a:ea typeface="ＭＳ Ｐゴシック" pitchFamily="34" charset="-128"/>
              </a:rPr>
              <a:t>WORK SEEKERS REGISTERED AND EMPLOYMENT COUNSELLING BY PROVINCE: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615801645"/>
              </p:ext>
            </p:extLst>
          </p:nvPr>
        </p:nvGraphicFramePr>
        <p:xfrm>
          <a:off x="457200" y="1600200"/>
          <a:ext cx="8229600" cy="487832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gridSpan="3">
                  <a:txBody>
                    <a:bodyPr/>
                    <a:lstStyle/>
                    <a:p>
                      <a:r>
                        <a:rPr lang="en-ZA" dirty="0" smtClean="0"/>
                        <a:t>Table : </a:t>
                      </a:r>
                      <a:r>
                        <a:rPr lang="en-ZA" dirty="0" err="1" smtClean="0"/>
                        <a:t>Workseekers</a:t>
                      </a:r>
                      <a:r>
                        <a:rPr lang="en-ZA" dirty="0" smtClean="0"/>
                        <a:t> registered and provided with employment counselling</a:t>
                      </a:r>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rPr>
                        <a:t>REGISTERED</a:t>
                      </a:r>
                    </a:p>
                  </a:txBody>
                  <a:tcPr marL="68581" marR="68581" marT="0" marB="0" anchor="ctr" horzOverflow="overflow"/>
                </a:tc>
                <a:tc>
                  <a:txBody>
                    <a:bodyPr/>
                    <a:lstStyle/>
                    <a:p>
                      <a:pPr algn="ctr"/>
                      <a:r>
                        <a:rPr lang="en-ZA" sz="1200" b="1" dirty="0" smtClean="0"/>
                        <a:t>EMPLOYMENT</a:t>
                      </a:r>
                      <a:r>
                        <a:rPr lang="en-ZA" sz="1200" b="1" baseline="0" dirty="0" smtClean="0"/>
                        <a:t> </a:t>
                      </a:r>
                      <a:r>
                        <a:rPr lang="en-ZA" sz="1200" b="1" dirty="0" smtClean="0"/>
                        <a:t>COUNSELLING</a:t>
                      </a:r>
                      <a:endParaRPr lang="en-ZA" sz="1200" b="1" dirty="0"/>
                    </a:p>
                  </a:txBody>
                  <a:tcPr marL="68581" marR="68581" marT="0" marB="0" anchor="ctr" horzOverflow="overflow"/>
                </a:tc>
                <a:extLst>
                  <a:ext uri="{0D108BD9-81ED-4DB2-BD59-A6C34878D82A}">
                    <a16:rowId xmlns:a16="http://schemas.microsoft.com/office/drawing/2014/main" xmlns=""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27 527</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19 945</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02"/>
                  </a:ext>
                </a:extLst>
              </a:tr>
              <a:tr h="428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15 879</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9 992</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59 420</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25 611</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0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40 262</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15 253</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05"/>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18 311</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11 393</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06"/>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16 095</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solidFill>
                            <a:srgbClr val="FF0000"/>
                          </a:solidFill>
                          <a:effectLst/>
                          <a:latin typeface="+mn-lt"/>
                          <a:ea typeface="Times New Roman"/>
                        </a:rPr>
                        <a:t>9 535</a:t>
                      </a:r>
                      <a:endParaRPr lang="en-ZA" sz="1200" b="1" dirty="0">
                        <a:solidFill>
                          <a:srgbClr val="FF0000"/>
                        </a:solidFill>
                        <a:effectLst/>
                        <a:latin typeface="+mn-lt"/>
                        <a:ea typeface="Times New Roman"/>
                      </a:endParaRPr>
                    </a:p>
                  </a:txBody>
                  <a:tcPr marL="68577" marR="68577" marT="0" marB="0" anchor="b"/>
                </a:tc>
                <a:extLst>
                  <a:ext uri="{0D108BD9-81ED-4DB2-BD59-A6C34878D82A}">
                    <a16:rowId xmlns:a16="http://schemas.microsoft.com/office/drawing/2014/main" xmlns="" val="10007"/>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8 225</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solidFill>
                            <a:schemeClr val="tx1"/>
                          </a:solidFill>
                          <a:effectLst/>
                          <a:latin typeface="+mn-lt"/>
                          <a:ea typeface="Times New Roman"/>
                        </a:rPr>
                        <a:t>8 554</a:t>
                      </a:r>
                      <a:endParaRPr lang="en-ZA" sz="1200" b="1" dirty="0">
                        <a:solidFill>
                          <a:schemeClr val="tx1"/>
                        </a:solidFill>
                        <a:effectLst/>
                        <a:latin typeface="+mn-lt"/>
                        <a:ea typeface="Times New Roman"/>
                      </a:endParaRPr>
                    </a:p>
                  </a:txBody>
                  <a:tcPr marL="68577" marR="68577" marT="0" marB="0" anchor="b"/>
                </a:tc>
                <a:extLst>
                  <a:ext uri="{0D108BD9-81ED-4DB2-BD59-A6C34878D82A}">
                    <a16:rowId xmlns:a16="http://schemas.microsoft.com/office/drawing/2014/main" xmlns="" val="10008"/>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tc>
                <a:tc>
                  <a:txBody>
                    <a:bodyPr/>
                    <a:lstStyle/>
                    <a:p>
                      <a:pPr algn="ctr">
                        <a:spcAft>
                          <a:spcPts val="0"/>
                        </a:spcAft>
                      </a:pPr>
                      <a:r>
                        <a:rPr lang="en-ZA" sz="1200" b="0" dirty="0" smtClean="0">
                          <a:solidFill>
                            <a:schemeClr val="tx1"/>
                          </a:solidFill>
                          <a:effectLst/>
                          <a:latin typeface="+mn-lt"/>
                          <a:ea typeface="Times New Roman"/>
                        </a:rPr>
                        <a:t>13 959</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10 836</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09"/>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b" horzOverflow="overflow"/>
                </a:tc>
                <a:tc>
                  <a:txBody>
                    <a:bodyPr/>
                    <a:lstStyle/>
                    <a:p>
                      <a:pPr algn="ctr">
                        <a:spcAft>
                          <a:spcPts val="0"/>
                        </a:spcAft>
                      </a:pPr>
                      <a:r>
                        <a:rPr lang="en-ZA" sz="1200" b="0" dirty="0" smtClean="0">
                          <a:solidFill>
                            <a:schemeClr val="tx1"/>
                          </a:solidFill>
                          <a:effectLst/>
                          <a:latin typeface="+mn-lt"/>
                          <a:ea typeface="Times New Roman"/>
                        </a:rPr>
                        <a:t>29 385</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10 074</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1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1" marR="68581" marT="0" marB="0" anchor="b" horzOverflow="overflow"/>
                </a:tc>
                <a:tc>
                  <a:txBody>
                    <a:bodyPr/>
                    <a:lstStyle/>
                    <a:p>
                      <a:pPr algn="ctr">
                        <a:spcAft>
                          <a:spcPts val="0"/>
                        </a:spcAft>
                      </a:pPr>
                      <a:r>
                        <a:rPr lang="en-ZA" sz="1200" b="0" dirty="0" smtClean="0">
                          <a:solidFill>
                            <a:schemeClr val="tx1"/>
                          </a:solidFill>
                          <a:effectLst/>
                          <a:latin typeface="+mn-lt"/>
                          <a:ea typeface="Times New Roman"/>
                        </a:rPr>
                        <a:t>10 118</a:t>
                      </a:r>
                      <a:endParaRPr lang="en-ZA" sz="1200" b="0" dirty="0">
                        <a:solidFill>
                          <a:schemeClr val="tx1"/>
                        </a:solidFill>
                        <a:effectLst/>
                        <a:latin typeface="+mn-lt"/>
                        <a:ea typeface="Times New Roman"/>
                      </a:endParaRPr>
                    </a:p>
                  </a:txBody>
                  <a:tcPr marL="68584" marR="68584" marT="0" marB="0"/>
                </a:tc>
                <a:tc>
                  <a:txBody>
                    <a:bodyPr/>
                    <a:lstStyle/>
                    <a:p>
                      <a:pPr algn="ctr">
                        <a:spcAft>
                          <a:spcPts val="0"/>
                        </a:spcAft>
                      </a:pPr>
                      <a:r>
                        <a:rPr lang="en-ZA" sz="1200" b="1" dirty="0" smtClean="0">
                          <a:effectLst/>
                          <a:latin typeface="+mn-lt"/>
                          <a:ea typeface="Times New Roman"/>
                        </a:rPr>
                        <a:t>2 989</a:t>
                      </a:r>
                      <a:endParaRPr lang="en-ZA" sz="1200" b="1" dirty="0">
                        <a:effectLst/>
                        <a:latin typeface="+mn-lt"/>
                        <a:ea typeface="Times New Roman"/>
                      </a:endParaRPr>
                    </a:p>
                  </a:txBody>
                  <a:tcPr marL="68577" marR="68577" marT="0" marB="0" anchor="b"/>
                </a:tc>
                <a:extLst>
                  <a:ext uri="{0D108BD9-81ED-4DB2-BD59-A6C34878D82A}">
                    <a16:rowId xmlns:a16="http://schemas.microsoft.com/office/drawing/2014/main" xmlns="" val="1001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solidFill>
                      <a:schemeClr val="bg1">
                        <a:lumMod val="75000"/>
                      </a:schemeClr>
                    </a:solidFill>
                  </a:tcPr>
                </a:tc>
                <a:tc>
                  <a:txBody>
                    <a:bodyPr/>
                    <a:lstStyle/>
                    <a:p>
                      <a:pPr algn="ctr">
                        <a:spcAft>
                          <a:spcPts val="0"/>
                        </a:spcAft>
                      </a:pPr>
                      <a:r>
                        <a:rPr lang="en-ZA" sz="1200" b="1" dirty="0" smtClean="0">
                          <a:solidFill>
                            <a:schemeClr val="tx1"/>
                          </a:solidFill>
                          <a:effectLst/>
                          <a:latin typeface="+mn-lt"/>
                          <a:ea typeface="Times New Roman"/>
                        </a:rPr>
                        <a:t>239 181</a:t>
                      </a:r>
                      <a:endParaRPr lang="en-ZA" sz="1200" b="1" dirty="0">
                        <a:solidFill>
                          <a:schemeClr val="tx1"/>
                        </a:solidFill>
                        <a:effectLst/>
                        <a:latin typeface="+mn-lt"/>
                        <a:ea typeface="Times New Roman"/>
                      </a:endParaRPr>
                    </a:p>
                  </a:txBody>
                  <a:tcPr marL="68584" marR="68584" marT="0" marB="0" anchor="ctr">
                    <a:solidFill>
                      <a:schemeClr val="bg1">
                        <a:lumMod val="75000"/>
                      </a:schemeClr>
                    </a:solidFill>
                  </a:tcPr>
                </a:tc>
                <a:tc>
                  <a:txBody>
                    <a:bodyPr/>
                    <a:lstStyle/>
                    <a:p>
                      <a:pPr algn="ctr">
                        <a:spcAft>
                          <a:spcPts val="0"/>
                        </a:spcAft>
                      </a:pPr>
                      <a:r>
                        <a:rPr lang="en-ZA" sz="1200" b="1" dirty="0" smtClean="0">
                          <a:effectLst/>
                          <a:latin typeface="+mn-lt"/>
                          <a:ea typeface="Times New Roman"/>
                        </a:rPr>
                        <a:t>124 182</a:t>
                      </a:r>
                      <a:endParaRPr lang="en-ZA" sz="1200" b="1" dirty="0">
                        <a:effectLst/>
                        <a:latin typeface="+mn-lt"/>
                        <a:ea typeface="Times New Roman"/>
                      </a:endParaRPr>
                    </a:p>
                  </a:txBody>
                  <a:tcPr marL="68577" marR="68577" marT="0" marB="0" anchor="ctr">
                    <a:solidFill>
                      <a:schemeClr val="bg1">
                        <a:lumMod val="75000"/>
                      </a:schemeClr>
                    </a:solidFill>
                  </a:tcPr>
                </a:tc>
                <a:extLst>
                  <a:ext uri="{0D108BD9-81ED-4DB2-BD59-A6C34878D82A}">
                    <a16:rowId xmlns:a16="http://schemas.microsoft.com/office/drawing/2014/main" xmlns="" val="10012"/>
                  </a:ext>
                </a:extLst>
              </a:tr>
            </a:tbl>
          </a:graphicData>
        </a:graphic>
      </p:graphicFrame>
      <p:sp>
        <p:nvSpPr>
          <p:cNvPr id="108548" name="Slide Number Placeholder 4"/>
          <p:cNvSpPr>
            <a:spLocks noGrp="1"/>
          </p:cNvSpPr>
          <p:nvPr>
            <p:ph type="sldNum" sz="quarter" idx="12"/>
          </p:nvPr>
        </p:nvSpPr>
        <p:spPr bwMode="auto">
          <a:xfrm>
            <a:off x="6876256"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C04D19BD-6A9A-4BD1-B7A6-9E43004F809C}" type="slidenum">
              <a:rPr lang="en-US" altLang="en-US" sz="1200" smtClean="0">
                <a:solidFill>
                  <a:schemeClr val="bg1"/>
                </a:solidFill>
              </a:rPr>
              <a:pPr eaLnBrk="1" hangingPunct="1">
                <a:spcBef>
                  <a:spcPct val="0"/>
                </a:spcBef>
                <a:buFontTx/>
                <a:buNone/>
              </a:pPr>
              <a:t>70</a:t>
            </a:fld>
            <a:endParaRPr lang="en-US" altLang="en-US" sz="1200" dirty="0" smtClean="0">
              <a:solidFill>
                <a:schemeClr val="bg1"/>
              </a:solidFill>
            </a:endParaRPr>
          </a:p>
        </p:txBody>
      </p:sp>
    </p:spTree>
    <p:extLst>
      <p:ext uri="{BB962C8B-B14F-4D97-AF65-F5344CB8AC3E}">
        <p14:creationId xmlns:p14="http://schemas.microsoft.com/office/powerpoint/2010/main" xmlns="" val="3854417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altLang="en-US" sz="2400" b="1" smtClean="0"/>
              <a:t>PLACEMENT BY OPPORTUNITY TYPE AND PROVINCE</a:t>
            </a:r>
          </a:p>
        </p:txBody>
      </p:sp>
      <p:sp>
        <p:nvSpPr>
          <p:cNvPr id="50179" name="Slide Number Placeholder 3"/>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1793A4F9-6C71-49CD-A7F0-6549D58FBBE4}" type="slidenum">
              <a:rPr lang="en-US" altLang="en-US" sz="1200" smtClean="0">
                <a:solidFill>
                  <a:srgbClr val="898989"/>
                </a:solidFill>
              </a:rPr>
              <a:pPr>
                <a:defRPr/>
              </a:pPr>
              <a:t>71</a:t>
            </a:fld>
            <a:endParaRPr lang="en-US" altLang="en-US" sz="1200" dirty="0" smtClean="0">
              <a:solidFill>
                <a:srgbClr val="898989"/>
              </a:solidFill>
            </a:endParaRPr>
          </a:p>
        </p:txBody>
      </p:sp>
      <p:pic>
        <p:nvPicPr>
          <p:cNvPr id="49156" name="Picture 5"/>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3528" y="1987550"/>
            <a:ext cx="8496944" cy="396173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52737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2400" b="1" smtClean="0">
                <a:solidFill>
                  <a:srgbClr val="000000"/>
                </a:solidFill>
                <a:cs typeface="Arial" pitchFamily="34" charset="0"/>
              </a:rPr>
              <a:t>PLACEMENTS BY OPPORTUNITY TYPE </a:t>
            </a:r>
            <a:endParaRPr lang="en-ZA" altLang="en-US" sz="2400" smtClean="0"/>
          </a:p>
        </p:txBody>
      </p:sp>
      <p:sp>
        <p:nvSpPr>
          <p:cNvPr id="50179" name="Content Placeholder 3"/>
          <p:cNvSpPr>
            <a:spLocks noGrp="1"/>
          </p:cNvSpPr>
          <p:nvPr>
            <p:ph sz="half" idx="2"/>
          </p:nvPr>
        </p:nvSpPr>
        <p:spPr>
          <a:xfrm>
            <a:off x="5724128" y="1484784"/>
            <a:ext cx="3024336" cy="4641379"/>
          </a:xfrm>
        </p:spPr>
        <p:txBody>
          <a:bodyPr/>
          <a:lstStyle/>
          <a:p>
            <a:pPr>
              <a:defRPr/>
            </a:pPr>
            <a:endParaRPr lang="en-ZA" altLang="en-US" sz="1600" dirty="0" smtClean="0"/>
          </a:p>
          <a:p>
            <a:pPr>
              <a:defRPr/>
            </a:pPr>
            <a:r>
              <a:rPr lang="en-ZA" altLang="en-US" sz="1600" dirty="0" smtClean="0"/>
              <a:t>22 212 work and learning opportunities were filled by registered work seekers, of which </a:t>
            </a:r>
          </a:p>
          <a:p>
            <a:pPr lvl="1">
              <a:defRPr/>
            </a:pPr>
            <a:r>
              <a:rPr lang="en-ZA" altLang="en-US" sz="1200" dirty="0" smtClean="0"/>
              <a:t>60% (13 275) were formal jobs; </a:t>
            </a:r>
          </a:p>
          <a:p>
            <a:pPr lvl="1">
              <a:defRPr/>
            </a:pPr>
            <a:r>
              <a:rPr lang="en-ZA" altLang="en-US" sz="1200" dirty="0" smtClean="0"/>
              <a:t>27% (5 969) Projects, </a:t>
            </a:r>
          </a:p>
          <a:p>
            <a:pPr lvl="1">
              <a:defRPr/>
            </a:pPr>
            <a:r>
              <a:rPr lang="en-ZA" altLang="en-US" sz="1200" dirty="0" smtClean="0"/>
              <a:t>7% (1 503) </a:t>
            </a:r>
            <a:r>
              <a:rPr lang="en-ZA" altLang="en-US" sz="1200" dirty="0" err="1" smtClean="0"/>
              <a:t>Learnerships</a:t>
            </a:r>
            <a:r>
              <a:rPr lang="en-ZA" altLang="en-US" sz="1200" dirty="0" smtClean="0"/>
              <a:t>,</a:t>
            </a:r>
          </a:p>
          <a:p>
            <a:pPr lvl="1">
              <a:defRPr/>
            </a:pPr>
            <a:r>
              <a:rPr lang="en-ZA" altLang="en-US" sz="1200" dirty="0" smtClean="0"/>
              <a:t>2%(393) Internships</a:t>
            </a:r>
          </a:p>
          <a:p>
            <a:pPr marL="457200" lvl="1" indent="0">
              <a:buFont typeface="Arial" pitchFamily="34" charset="0"/>
              <a:buNone/>
              <a:defRPr/>
            </a:pPr>
            <a:r>
              <a:rPr lang="en-ZA" altLang="en-US" sz="1600" dirty="0" err="1" smtClean="0"/>
              <a:t>e.t.c</a:t>
            </a:r>
            <a:endParaRPr lang="en-ZA" altLang="en-US" sz="1600" dirty="0" smtClean="0"/>
          </a:p>
          <a:p>
            <a:pPr lvl="1">
              <a:defRPr/>
            </a:pPr>
            <a:endParaRPr lang="en-ZA" altLang="en-US" sz="1600" dirty="0" smtClean="0"/>
          </a:p>
        </p:txBody>
      </p:sp>
      <p:sp>
        <p:nvSpPr>
          <p:cNvPr id="49156"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739C7401-74C4-45A2-87CE-18A8F99B2E92}" type="slidenum">
              <a:rPr lang="en-US" altLang="en-US" sz="1200" smtClean="0">
                <a:solidFill>
                  <a:srgbClr val="898989"/>
                </a:solidFill>
              </a:rPr>
              <a:pPr>
                <a:defRPr/>
              </a:pPr>
              <a:t>72</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1741335"/>
          <a:ext cx="4038600" cy="4384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3221327597"/>
              </p:ext>
            </p:extLst>
          </p:nvPr>
        </p:nvGraphicFramePr>
        <p:xfrm>
          <a:off x="323528" y="1417638"/>
          <a:ext cx="5544615" cy="5107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133220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ZA" altLang="en-US" sz="2400" b="1" dirty="0" smtClean="0"/>
              <a:t>PLACEMENT BY ECONOMIC SECTOR AND PROVINCE</a:t>
            </a:r>
          </a:p>
        </p:txBody>
      </p:sp>
      <p:sp>
        <p:nvSpPr>
          <p:cNvPr id="52227" name="Slide Number Placeholder 3"/>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5501C363-69C0-46AF-BC14-7CE7E4F7895B}" type="slidenum">
              <a:rPr lang="en-US" altLang="en-US" sz="1200" smtClean="0">
                <a:solidFill>
                  <a:srgbClr val="898989"/>
                </a:solidFill>
              </a:rPr>
              <a:pPr>
                <a:defRPr/>
              </a:pPr>
              <a:t>73</a:t>
            </a:fld>
            <a:endParaRPr lang="en-US" altLang="en-US" sz="1200" dirty="0" smtClean="0">
              <a:solidFill>
                <a:srgbClr val="898989"/>
              </a:solidFill>
            </a:endParaRPr>
          </a:p>
        </p:txBody>
      </p:sp>
      <p:pic>
        <p:nvPicPr>
          <p:cNvPr id="51204" name="Picture 7"/>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51520" y="1484784"/>
            <a:ext cx="8568952" cy="496855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63945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7544" y="188640"/>
            <a:ext cx="8229600" cy="1143000"/>
          </a:xfrm>
        </p:spPr>
        <p:txBody>
          <a:bodyPr/>
          <a:lstStyle/>
          <a:p>
            <a:r>
              <a:rPr lang="en-ZA" altLang="en-US" sz="2400" b="1" dirty="0" smtClean="0"/>
              <a:t>PLACEMENT BY ECONOMIC SECTOR</a:t>
            </a:r>
          </a:p>
        </p:txBody>
      </p:sp>
      <p:sp>
        <p:nvSpPr>
          <p:cNvPr id="52227" name="Content Placeholder 3"/>
          <p:cNvSpPr>
            <a:spLocks noGrp="1"/>
          </p:cNvSpPr>
          <p:nvPr>
            <p:ph sz="half" idx="2"/>
          </p:nvPr>
        </p:nvSpPr>
        <p:spPr>
          <a:xfrm>
            <a:off x="4716016" y="1412776"/>
            <a:ext cx="4038600" cy="5191125"/>
          </a:xfrm>
        </p:spPr>
        <p:txBody>
          <a:bodyPr/>
          <a:lstStyle/>
          <a:p>
            <a:pPr marL="0" indent="0">
              <a:buFont typeface="Arial" pitchFamily="34" charset="0"/>
              <a:buNone/>
              <a:defRPr/>
            </a:pPr>
            <a:r>
              <a:rPr lang="en-ZA" sz="1600" b="1" dirty="0" smtClean="0"/>
              <a:t>Findings</a:t>
            </a:r>
          </a:p>
          <a:p>
            <a:pPr>
              <a:defRPr/>
            </a:pPr>
            <a:r>
              <a:rPr lang="en-ZA" sz="1500" dirty="0" smtClean="0"/>
              <a:t>Only 6 785 (31%) opportunities filled were classified by economic sector</a:t>
            </a:r>
            <a:r>
              <a:rPr lang="en-ZA" sz="1500" dirty="0"/>
              <a:t> </a:t>
            </a:r>
            <a:r>
              <a:rPr lang="en-ZA" sz="1500" dirty="0" smtClean="0"/>
              <a:t>and  15 427 (69%) were not classified.</a:t>
            </a:r>
          </a:p>
          <a:p>
            <a:pPr>
              <a:defRPr/>
            </a:pPr>
            <a:r>
              <a:rPr lang="en-ZA" sz="1500" dirty="0" smtClean="0"/>
              <a:t>Most of the placement  came from Agriculture (2 298) followed by safety and security (1 170), construction (1 072) </a:t>
            </a:r>
            <a:r>
              <a:rPr lang="en-ZA" sz="1500" dirty="0" err="1" smtClean="0"/>
              <a:t>e.t.c</a:t>
            </a:r>
            <a:endParaRPr lang="en-ZA" sz="1500" dirty="0" smtClean="0"/>
          </a:p>
          <a:p>
            <a:pPr marL="0" indent="0">
              <a:buFont typeface="Arial" pitchFamily="34" charset="0"/>
              <a:buNone/>
              <a:defRPr/>
            </a:pPr>
            <a:endParaRPr lang="en-ZA" sz="1500" b="1" dirty="0">
              <a:solidFill>
                <a:srgbClr val="FF0000"/>
              </a:solidFill>
            </a:endParaRPr>
          </a:p>
          <a:p>
            <a:pPr marL="0" indent="0">
              <a:buFont typeface="Arial" pitchFamily="34" charset="0"/>
              <a:buNone/>
              <a:defRPr/>
            </a:pPr>
            <a:r>
              <a:rPr lang="en-ZA" sz="1500" b="1" dirty="0"/>
              <a:t>Challenges include the following </a:t>
            </a:r>
            <a:r>
              <a:rPr lang="en-ZA" sz="1500" dirty="0"/>
              <a:t>:</a:t>
            </a:r>
          </a:p>
          <a:p>
            <a:pPr>
              <a:defRPr/>
            </a:pPr>
            <a:r>
              <a:rPr lang="en-ZA" sz="1500" dirty="0"/>
              <a:t>Skills mismatch</a:t>
            </a:r>
            <a:r>
              <a:rPr lang="en-ZA" sz="1500" dirty="0" smtClean="0"/>
              <a:t>.</a:t>
            </a:r>
          </a:p>
          <a:p>
            <a:pPr>
              <a:defRPr/>
            </a:pPr>
            <a:r>
              <a:rPr lang="en-ZA" sz="1500" dirty="0" smtClean="0"/>
              <a:t>Number of work </a:t>
            </a:r>
            <a:r>
              <a:rPr lang="en-ZA" sz="1500" dirty="0"/>
              <a:t>seekers lack required experience</a:t>
            </a:r>
            <a:r>
              <a:rPr lang="en-ZA" sz="1500" dirty="0" smtClean="0"/>
              <a:t>.</a:t>
            </a:r>
          </a:p>
          <a:p>
            <a:pPr marL="0" indent="0">
              <a:buFont typeface="Arial" pitchFamily="34" charset="0"/>
              <a:buNone/>
              <a:defRPr/>
            </a:pPr>
            <a:endParaRPr lang="en-ZA" sz="1500" dirty="0"/>
          </a:p>
          <a:p>
            <a:pPr marL="0" indent="0">
              <a:buFont typeface="Arial" pitchFamily="34" charset="0"/>
              <a:buNone/>
              <a:defRPr/>
            </a:pPr>
            <a:r>
              <a:rPr lang="en-US" sz="1500" b="1" dirty="0"/>
              <a:t>Interventions :</a:t>
            </a:r>
          </a:p>
          <a:p>
            <a:pPr>
              <a:defRPr/>
            </a:pPr>
            <a:r>
              <a:rPr lang="en-ZA" sz="1500" dirty="0" smtClean="0"/>
              <a:t>Profiling of work seekers on ESSA database</a:t>
            </a:r>
          </a:p>
          <a:p>
            <a:pPr>
              <a:defRPr/>
            </a:pPr>
            <a:r>
              <a:rPr lang="en-ZA" sz="1500" dirty="0" smtClean="0"/>
              <a:t>Establishment of </a:t>
            </a:r>
            <a:r>
              <a:rPr lang="en-ZA" sz="1500" dirty="0"/>
              <a:t>employment schemes for the low </a:t>
            </a:r>
            <a:r>
              <a:rPr lang="en-ZA" sz="1500" dirty="0" smtClean="0"/>
              <a:t>skills </a:t>
            </a:r>
            <a:r>
              <a:rPr lang="en-ZA" sz="1500" dirty="0"/>
              <a:t>work seekers</a:t>
            </a:r>
          </a:p>
          <a:p>
            <a:pPr>
              <a:defRPr/>
            </a:pPr>
            <a:r>
              <a:rPr lang="en-ZA" sz="1500" dirty="0" smtClean="0"/>
              <a:t>Provisioning </a:t>
            </a:r>
            <a:r>
              <a:rPr lang="en-ZA" sz="1500" dirty="0"/>
              <a:t>of funding from UIF &amp; CF </a:t>
            </a:r>
            <a:r>
              <a:rPr lang="en-ZA" sz="1500" dirty="0" smtClean="0"/>
              <a:t>for the </a:t>
            </a:r>
            <a:r>
              <a:rPr lang="en-ZA" sz="1500" dirty="0"/>
              <a:t>implementation </a:t>
            </a:r>
            <a:r>
              <a:rPr lang="en-ZA" sz="1500" dirty="0" smtClean="0"/>
              <a:t>of employment </a:t>
            </a:r>
            <a:r>
              <a:rPr lang="en-ZA" sz="1500" dirty="0"/>
              <a:t>schemes </a:t>
            </a:r>
            <a:endParaRPr lang="en-ZA" sz="1500" b="1" i="1" dirty="0"/>
          </a:p>
          <a:p>
            <a:pPr>
              <a:defRPr/>
            </a:pPr>
            <a:endParaRPr lang="en-ZA" altLang="en-US" dirty="0" smtClean="0">
              <a:solidFill>
                <a:srgbClr val="FF0000"/>
              </a:solidFill>
            </a:endParaRPr>
          </a:p>
        </p:txBody>
      </p:sp>
      <p:sp>
        <p:nvSpPr>
          <p:cNvPr id="51204" name="Slide Number Placeholder 4"/>
          <p:cNvSpPr>
            <a:spLocks noGrp="1"/>
          </p:cNvSpPr>
          <p:nvPr>
            <p:ph type="sldNum" sz="quarter" idx="12"/>
          </p:nvPr>
        </p:nvSpPr>
        <p:spPr bwMode="auto">
          <a:xfrm>
            <a:off x="6732240"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AA80FDD4-25EC-4144-8793-1B6C88FCB247}" type="slidenum">
              <a:rPr lang="en-US" altLang="en-US" sz="1200" smtClean="0">
                <a:solidFill>
                  <a:srgbClr val="898989"/>
                </a:solidFill>
              </a:rPr>
              <a:pPr>
                <a:defRPr/>
              </a:pPr>
              <a:t>74</a:t>
            </a:fld>
            <a:endParaRPr lang="en-US" altLang="en-US" sz="1200" dirty="0" smtClean="0">
              <a:solidFill>
                <a:srgbClr val="898989"/>
              </a:solidFill>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1897530946"/>
              </p:ext>
            </p:extLst>
          </p:nvPr>
        </p:nvGraphicFramePr>
        <p:xfrm>
          <a:off x="302150" y="1426368"/>
          <a:ext cx="4413866" cy="514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855096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9552" y="332656"/>
            <a:ext cx="8229600" cy="1143000"/>
          </a:xfrm>
        </p:spPr>
        <p:txBody>
          <a:bodyPr/>
          <a:lstStyle/>
          <a:p>
            <a:r>
              <a:rPr lang="en-ZA" altLang="en-US" sz="2400" b="1" dirty="0" smtClean="0"/>
              <a:t>PLACEMENT BY AGE GROUP AND PROVINCE</a:t>
            </a:r>
            <a:br>
              <a:rPr lang="en-ZA" altLang="en-US" sz="2400" b="1" dirty="0" smtClean="0"/>
            </a:br>
            <a:endParaRPr lang="en-ZA" altLang="en-US" sz="2400" b="1" dirty="0" smtClean="0">
              <a:solidFill>
                <a:srgbClr val="00B0F0"/>
              </a:solidFill>
            </a:endParaRPr>
          </a:p>
        </p:txBody>
      </p:sp>
      <p:sp>
        <p:nvSpPr>
          <p:cNvPr id="54275" name="Slide Number Placeholder 3"/>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9C683466-67CD-4B49-BBAE-B16CB2AB372C}" type="slidenum">
              <a:rPr lang="en-US" altLang="en-US" sz="1200" smtClean="0">
                <a:solidFill>
                  <a:srgbClr val="898989"/>
                </a:solidFill>
              </a:rPr>
              <a:pPr>
                <a:defRPr/>
              </a:pPr>
              <a:t>75</a:t>
            </a:fld>
            <a:endParaRPr lang="en-US" altLang="en-US" sz="1200" dirty="0" smtClean="0">
              <a:solidFill>
                <a:srgbClr val="898989"/>
              </a:solidFill>
            </a:endParaRPr>
          </a:p>
        </p:txBody>
      </p:sp>
      <p:sp>
        <p:nvSpPr>
          <p:cNvPr id="53252" name="Content Placeholder 1"/>
          <p:cNvSpPr>
            <a:spLocks noGrp="1"/>
          </p:cNvSpPr>
          <p:nvPr>
            <p:ph idx="1"/>
          </p:nvPr>
        </p:nvSpPr>
        <p:spPr/>
        <p:txBody>
          <a:bodyPr/>
          <a:lstStyle/>
          <a:p>
            <a:pPr marL="0" indent="0">
              <a:buFont typeface="Arial" pitchFamily="34" charset="0"/>
              <a:buNone/>
            </a:pPr>
            <a:endParaRPr lang="en-ZA" altLang="en-US" dirty="0" smtClean="0"/>
          </a:p>
        </p:txBody>
      </p:sp>
      <p:graphicFrame>
        <p:nvGraphicFramePr>
          <p:cNvPr id="53253" name="Object 2"/>
          <p:cNvGraphicFramePr>
            <a:graphicFrameLocks noChangeAspect="1"/>
          </p:cNvGraphicFramePr>
          <p:nvPr>
            <p:extLst>
              <p:ext uri="{D42A27DB-BD31-4B8C-83A1-F6EECF244321}">
                <p14:modId xmlns:p14="http://schemas.microsoft.com/office/powerpoint/2010/main" xmlns="" val="107314756"/>
              </p:ext>
            </p:extLst>
          </p:nvPr>
        </p:nvGraphicFramePr>
        <p:xfrm>
          <a:off x="395536" y="1700808"/>
          <a:ext cx="8352928" cy="4032448"/>
        </p:xfrm>
        <a:graphic>
          <a:graphicData uri="http://schemas.openxmlformats.org/presentationml/2006/ole">
            <p:oleObj spid="_x0000_s2072" name="Worksheet" r:id="rId3" imgW="6457950" imgH="2409730" progId="Excel.Sheet.12">
              <p:embed/>
            </p:oleObj>
          </a:graphicData>
        </a:graphic>
      </p:graphicFrame>
    </p:spTree>
    <p:extLst>
      <p:ext uri="{BB962C8B-B14F-4D97-AF65-F5344CB8AC3E}">
        <p14:creationId xmlns:p14="http://schemas.microsoft.com/office/powerpoint/2010/main" xmlns="" val="17831146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9552" y="332656"/>
            <a:ext cx="8229600" cy="1143000"/>
          </a:xfrm>
        </p:spPr>
        <p:txBody>
          <a:bodyPr/>
          <a:lstStyle/>
          <a:p>
            <a:r>
              <a:rPr lang="en-ZA" altLang="en-US" sz="2400" b="1" dirty="0" smtClean="0"/>
              <a:t>PLACEMENT BY AGE GROUP</a:t>
            </a:r>
            <a:br>
              <a:rPr lang="en-ZA" altLang="en-US" sz="2400" b="1" dirty="0" smtClean="0"/>
            </a:br>
            <a:endParaRPr lang="en-ZA" altLang="en-US" sz="2400" b="1" dirty="0" smtClean="0"/>
          </a:p>
        </p:txBody>
      </p:sp>
      <p:sp>
        <p:nvSpPr>
          <p:cNvPr id="52227" name="Content Placeholder 3"/>
          <p:cNvSpPr>
            <a:spLocks noGrp="1"/>
          </p:cNvSpPr>
          <p:nvPr>
            <p:ph sz="half" idx="2"/>
          </p:nvPr>
        </p:nvSpPr>
        <p:spPr>
          <a:xfrm>
            <a:off x="5868144" y="1417638"/>
            <a:ext cx="2966294" cy="4708525"/>
          </a:xfrm>
        </p:spPr>
        <p:txBody>
          <a:bodyPr/>
          <a:lstStyle/>
          <a:p>
            <a:endParaRPr lang="en-ZA" altLang="en-US" sz="1600" dirty="0" smtClean="0"/>
          </a:p>
          <a:p>
            <a:r>
              <a:rPr lang="en-ZA" altLang="en-US" sz="1600" dirty="0" smtClean="0"/>
              <a:t>A total of 22 212 work seekers were placed this reporting period.</a:t>
            </a:r>
          </a:p>
          <a:p>
            <a:r>
              <a:rPr lang="en-ZA" altLang="en-US" sz="1600" dirty="0" smtClean="0"/>
              <a:t>Almost three quarters (16 142) of work seekers placed are young people aged 16-35 years</a:t>
            </a:r>
          </a:p>
          <a:p>
            <a:r>
              <a:rPr lang="en-ZA" altLang="en-US" sz="1600" dirty="0" smtClean="0"/>
              <a:t>The remaining  6 070 are work seekers, aged 36 years and above. </a:t>
            </a:r>
          </a:p>
        </p:txBody>
      </p:sp>
      <p:sp>
        <p:nvSpPr>
          <p:cNvPr id="53252"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A40836AF-4AC4-4741-82B2-D3176B7D77F6}" type="slidenum">
              <a:rPr lang="en-US" altLang="en-US" sz="1200" smtClean="0">
                <a:solidFill>
                  <a:srgbClr val="898989"/>
                </a:solidFill>
              </a:rPr>
              <a:pPr>
                <a:defRPr/>
              </a:pPr>
              <a:t>76</a:t>
            </a:fld>
            <a:endParaRPr lang="en-US" altLang="en-US" sz="1200" dirty="0" smtClean="0">
              <a:solidFill>
                <a:srgbClr val="898989"/>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1152652599"/>
              </p:ext>
            </p:extLst>
          </p:nvPr>
        </p:nvGraphicFramePr>
        <p:xfrm>
          <a:off x="251520" y="1412776"/>
          <a:ext cx="554461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770462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ZA" altLang="en-US" sz="2000" b="1" dirty="0" smtClean="0">
                <a:ea typeface="ＭＳ Ｐゴシック" pitchFamily="34" charset="-128"/>
              </a:rPr>
              <a:t>WORK SEEKERS REGISTERED, EMPLOYMENT COUNSELLING, OPPORTUNITIES AND PLACEMENT BY PROVINCE:</a:t>
            </a:r>
            <a:r>
              <a:rPr lang="en-US" altLang="en-US" sz="2000" b="1" dirty="0">
                <a:solidFill>
                  <a:srgbClr val="C00000"/>
                </a:solidFill>
                <a:ea typeface="ＭＳ Ｐゴシック" pitchFamily="34" charset="-128"/>
                <a:cs typeface="Arial" pitchFamily="34" charset="0"/>
              </a:rPr>
              <a:t> </a:t>
            </a:r>
            <a:endParaRPr lang="en-ZA" altLang="en-US" sz="2000" b="1" dirty="0" smtClean="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99153213"/>
              </p:ext>
            </p:extLst>
          </p:nvPr>
        </p:nvGraphicFramePr>
        <p:xfrm>
          <a:off x="251520" y="1412776"/>
          <a:ext cx="8640960" cy="5064224"/>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44312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Maiandra GD" pitchFamily="34" charset="0"/>
                          <a:ea typeface="Times New Roman" pitchFamily="18" charset="0"/>
                          <a:cs typeface="MyriadPro-LightSemiCn" charset="0"/>
                        </a:rPr>
                        <a:t>Table 3: </a:t>
                      </a:r>
                      <a:r>
                        <a:rPr lang="en-US" sz="1400" kern="1200" dirty="0" smtClean="0">
                          <a:solidFill>
                            <a:schemeClr val="tx1"/>
                          </a:solidFill>
                          <a:effectLst/>
                          <a:latin typeface="+mn-lt"/>
                          <a:ea typeface="+mn-ea"/>
                          <a:cs typeface="+mn-cs"/>
                        </a:rPr>
                        <a:t>work-seekers registered, provided with employment counseling, opportunities and placement</a:t>
                      </a:r>
                      <a:endParaRPr kumimoji="0" lang="en-ZA" sz="1400" b="0" i="0" u="sng" strike="noStrike" cap="none" normalizeH="0" baseline="0" dirty="0" smtClean="0">
                        <a:ln>
                          <a:noFill/>
                        </a:ln>
                        <a:solidFill>
                          <a:schemeClr val="tx1"/>
                        </a:solidFill>
                        <a:effectLst/>
                        <a:latin typeface="Maiandra GD" pitchFamily="34" charset="0"/>
                        <a:ea typeface="Times New Roman" pitchFamily="18" charset="0"/>
                        <a:cs typeface="Arial" pitchFamily="34" charset="0"/>
                      </a:endParaRPr>
                    </a:p>
                  </a:txBody>
                  <a:tcPr marL="68581" marR="68581" marT="0" marB="0" anchor="ctr" horzOverflow="overflow"/>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endParaRPr lang="en-ZA" dirty="0"/>
                    </a:p>
                  </a:txBody>
                  <a:tcPr/>
                </a:tc>
                <a:extLst>
                  <a:ext uri="{0D108BD9-81ED-4DB2-BD59-A6C34878D82A}">
                    <a16:rowId xmlns:a16="http://schemas.microsoft.com/office/drawing/2014/main" xmlns="" val="10000"/>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Prov.</a:t>
                      </a:r>
                      <a:endPar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rPr>
                        <a:t>REGISTERED</a:t>
                      </a:r>
                    </a:p>
                  </a:txBody>
                  <a:tcPr marL="68581" marR="68581" marT="0" marB="0" anchor="ctr" horzOverflow="overflow"/>
                </a:tc>
                <a:tc>
                  <a:txBody>
                    <a:bodyPr/>
                    <a:lstStyle/>
                    <a:p>
                      <a:r>
                        <a:rPr lang="en-ZA" sz="1200" b="1" dirty="0" smtClean="0">
                          <a:latin typeface="+mn-lt"/>
                        </a:rPr>
                        <a:t>EMPLOYMENT COUNSELLING</a:t>
                      </a:r>
                      <a:endParaRPr lang="en-ZA" sz="1200" b="1" dirty="0">
                        <a:latin typeface="+mn-lt"/>
                      </a:endParaRPr>
                    </a:p>
                  </a:txBody>
                  <a:tcPr marL="68581" marR="6858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ea typeface="Times New Roman" pitchFamily="18" charset="0"/>
                          <a:cs typeface="Arial" pitchFamily="34" charset="0"/>
                        </a:rPr>
                        <a:t>OPPORTUNITIES</a:t>
                      </a:r>
                    </a:p>
                  </a:txBody>
                  <a:tcPr marL="68581" marR="68581" marT="0" marB="0" anchor="ctr" horzOverflow="overflow"/>
                </a:tc>
                <a:tc>
                  <a:txBody>
                    <a:bodyPr/>
                    <a:lstStyle/>
                    <a:p>
                      <a:r>
                        <a:rPr lang="en-ZA" sz="1200" b="1" dirty="0" smtClean="0">
                          <a:latin typeface="+mn-lt"/>
                        </a:rPr>
                        <a:t>PLACEMENT</a:t>
                      </a:r>
                      <a:endParaRPr lang="en-ZA" sz="1200" b="1" dirty="0">
                        <a:latin typeface="+mn-lt"/>
                      </a:endParaRPr>
                    </a:p>
                  </a:txBody>
                  <a:tcPr anchor="ctr"/>
                </a:tc>
                <a:extLst>
                  <a:ext uri="{0D108BD9-81ED-4DB2-BD59-A6C34878D82A}">
                    <a16:rowId xmlns:a16="http://schemas.microsoft.com/office/drawing/2014/main" xmlns="" val="10001"/>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EC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27 527</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19 945</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10 019</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effectLst/>
                          <a:latin typeface="+mn-lt"/>
                          <a:ea typeface="Times New Roman"/>
                        </a:rPr>
                        <a:t>3 742</a:t>
                      </a:r>
                      <a:endParaRPr lang="en-ZA" sz="1200" b="1" dirty="0">
                        <a:effectLst/>
                        <a:latin typeface="+mn-lt"/>
                        <a:ea typeface="Times New Roman"/>
                      </a:endParaRPr>
                    </a:p>
                  </a:txBody>
                  <a:tcPr marL="68577" marR="68577" marT="0" marB="0" anchor="ctr"/>
                </a:tc>
                <a:extLst>
                  <a:ext uri="{0D108BD9-81ED-4DB2-BD59-A6C34878D82A}">
                    <a16:rowId xmlns:a16="http://schemas.microsoft.com/office/drawing/2014/main" xmlns="" val="10002"/>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FS</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15 879</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9 992</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7 350</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effectLst/>
                          <a:latin typeface="+mn-lt"/>
                          <a:ea typeface="Times New Roman"/>
                        </a:rPr>
                        <a:t>3 432</a:t>
                      </a:r>
                      <a:endParaRPr lang="en-ZA" sz="1200" b="1" dirty="0">
                        <a:effectLst/>
                        <a:latin typeface="+mn-lt"/>
                        <a:ea typeface="Times New Roman"/>
                      </a:endParaRPr>
                    </a:p>
                  </a:txBody>
                  <a:tcPr marL="68577" marR="68577" marT="0" marB="0" anchor="ctr"/>
                </a:tc>
                <a:extLst>
                  <a:ext uri="{0D108BD9-81ED-4DB2-BD59-A6C34878D82A}">
                    <a16:rowId xmlns:a16="http://schemas.microsoft.com/office/drawing/2014/main" xmlns="" val="10003"/>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GP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59 420</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25 611</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11 454</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solidFill>
                            <a:srgbClr val="FF0000"/>
                          </a:solidFill>
                          <a:effectLst/>
                          <a:latin typeface="+mn-lt"/>
                          <a:ea typeface="Times New Roman"/>
                        </a:rPr>
                        <a:t>3 303</a:t>
                      </a:r>
                      <a:endParaRPr lang="en-ZA" sz="1200" b="1" dirty="0">
                        <a:solidFill>
                          <a:srgbClr val="FF0000"/>
                        </a:solidFill>
                        <a:effectLst/>
                        <a:latin typeface="+mn-lt"/>
                        <a:ea typeface="Times New Roman"/>
                      </a:endParaRPr>
                    </a:p>
                  </a:txBody>
                  <a:tcPr marL="68577" marR="68577" marT="0" marB="0" anchor="ctr"/>
                </a:tc>
                <a:extLst>
                  <a:ext uri="{0D108BD9-81ED-4DB2-BD59-A6C34878D82A}">
                    <a16:rowId xmlns:a16="http://schemas.microsoft.com/office/drawing/2014/main" xmlns="" val="10004"/>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KZN</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40 262</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15 253</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11 759</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solidFill>
                            <a:schemeClr val="tx1"/>
                          </a:solidFill>
                          <a:effectLst/>
                          <a:latin typeface="+mn-lt"/>
                          <a:ea typeface="Times New Roman"/>
                        </a:rPr>
                        <a:t>4 845</a:t>
                      </a:r>
                      <a:endParaRPr lang="en-ZA" sz="1200" b="1" dirty="0">
                        <a:solidFill>
                          <a:schemeClr val="tx1"/>
                        </a:solidFill>
                        <a:effectLst/>
                        <a:latin typeface="+mn-lt"/>
                        <a:ea typeface="Times New Roman"/>
                      </a:endParaRPr>
                    </a:p>
                  </a:txBody>
                  <a:tcPr marL="68577" marR="68577" marT="0" marB="0" anchor="ctr"/>
                </a:tc>
                <a:extLst>
                  <a:ext uri="{0D108BD9-81ED-4DB2-BD59-A6C34878D82A}">
                    <a16:rowId xmlns:a16="http://schemas.microsoft.com/office/drawing/2014/main" xmlns="" val="10005"/>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LP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18 311</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11 393</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4 865</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effectLst/>
                          <a:latin typeface="+mn-lt"/>
                          <a:ea typeface="Times New Roman"/>
                        </a:rPr>
                        <a:t>2</a:t>
                      </a:r>
                      <a:r>
                        <a:rPr lang="en-ZA" sz="1200" b="1" baseline="0" dirty="0" smtClean="0">
                          <a:effectLst/>
                          <a:latin typeface="+mn-lt"/>
                          <a:ea typeface="Times New Roman"/>
                        </a:rPr>
                        <a:t> 394</a:t>
                      </a:r>
                      <a:endParaRPr lang="en-ZA" sz="1200" b="1" dirty="0">
                        <a:effectLst/>
                        <a:latin typeface="+mn-lt"/>
                        <a:ea typeface="Times New Roman"/>
                      </a:endParaRPr>
                    </a:p>
                  </a:txBody>
                  <a:tcPr marL="68577" marR="68577" marT="0" marB="0" anchor="ctr"/>
                </a:tc>
                <a:extLst>
                  <a:ext uri="{0D108BD9-81ED-4DB2-BD59-A6C34878D82A}">
                    <a16:rowId xmlns:a16="http://schemas.microsoft.com/office/drawing/2014/main" xmlns="" val="10006"/>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MP</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16 095</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solidFill>
                            <a:srgbClr val="FF0000"/>
                          </a:solidFill>
                          <a:effectLst/>
                          <a:latin typeface="+mn-lt"/>
                          <a:ea typeface="Times New Roman"/>
                        </a:rPr>
                        <a:t>9 535</a:t>
                      </a:r>
                      <a:endParaRPr lang="en-ZA" sz="1200" b="1" dirty="0">
                        <a:solidFill>
                          <a:srgbClr val="FF0000"/>
                        </a:solidFill>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5 958</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solidFill>
                            <a:srgbClr val="FF0000"/>
                          </a:solidFill>
                          <a:effectLst/>
                          <a:latin typeface="+mn-lt"/>
                          <a:ea typeface="Times New Roman"/>
                        </a:rPr>
                        <a:t>1 015</a:t>
                      </a:r>
                      <a:endParaRPr lang="en-ZA" sz="1200" b="1" dirty="0">
                        <a:solidFill>
                          <a:srgbClr val="FF0000"/>
                        </a:solidFill>
                        <a:effectLst/>
                        <a:latin typeface="+mn-lt"/>
                        <a:ea typeface="Times New Roman"/>
                      </a:endParaRPr>
                    </a:p>
                  </a:txBody>
                  <a:tcPr marL="68577" marR="68577" marT="0" marB="0" anchor="ctr"/>
                </a:tc>
                <a:extLst>
                  <a:ext uri="{0D108BD9-81ED-4DB2-BD59-A6C34878D82A}">
                    <a16:rowId xmlns:a16="http://schemas.microsoft.com/office/drawing/2014/main" xmlns="" val="10007"/>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NC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8 225</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solidFill>
                            <a:schemeClr val="tx1"/>
                          </a:solidFill>
                          <a:effectLst/>
                          <a:latin typeface="+mn-lt"/>
                          <a:ea typeface="Times New Roman"/>
                        </a:rPr>
                        <a:t>8 554</a:t>
                      </a:r>
                      <a:endParaRPr lang="en-ZA" sz="1200" b="1" dirty="0">
                        <a:solidFill>
                          <a:schemeClr val="tx1"/>
                        </a:solidFill>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6 004</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effectLst/>
                          <a:latin typeface="+mn-lt"/>
                          <a:ea typeface="Times New Roman"/>
                        </a:rPr>
                        <a:t>1 253</a:t>
                      </a:r>
                      <a:endParaRPr lang="en-ZA" sz="1200" b="1" dirty="0">
                        <a:effectLst/>
                        <a:latin typeface="+mn-lt"/>
                        <a:ea typeface="Times New Roman"/>
                      </a:endParaRPr>
                    </a:p>
                  </a:txBody>
                  <a:tcPr marL="68577" marR="68577" marT="0" marB="0" anchor="ctr"/>
                </a:tc>
                <a:extLst>
                  <a:ext uri="{0D108BD9-81ED-4DB2-BD59-A6C34878D82A}">
                    <a16:rowId xmlns:a16="http://schemas.microsoft.com/office/drawing/2014/main" xmlns="" val="10008"/>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NW</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13 959</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10 836</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3 247</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solidFill>
                            <a:srgbClr val="FF0000"/>
                          </a:solidFill>
                          <a:effectLst/>
                          <a:latin typeface="+mn-lt"/>
                          <a:ea typeface="Times New Roman"/>
                        </a:rPr>
                        <a:t>1 060</a:t>
                      </a:r>
                      <a:endParaRPr lang="en-ZA" sz="1200" b="1" dirty="0">
                        <a:solidFill>
                          <a:srgbClr val="FF0000"/>
                        </a:solidFill>
                        <a:effectLst/>
                        <a:latin typeface="+mn-lt"/>
                        <a:ea typeface="Times New Roman"/>
                      </a:endParaRPr>
                    </a:p>
                  </a:txBody>
                  <a:tcPr marL="68577" marR="68577" marT="0" marB="0" anchor="ctr"/>
                </a:tc>
                <a:extLst>
                  <a:ext uri="{0D108BD9-81ED-4DB2-BD59-A6C34878D82A}">
                    <a16:rowId xmlns:a16="http://schemas.microsoft.com/office/drawing/2014/main" xmlns="" val="10009"/>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WC</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29 385</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10 074</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6 953</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solidFill>
                            <a:srgbClr val="FF0000"/>
                          </a:solidFill>
                          <a:effectLst/>
                          <a:latin typeface="+mn-lt"/>
                          <a:ea typeface="Times New Roman"/>
                        </a:rPr>
                        <a:t>1 167</a:t>
                      </a:r>
                      <a:endParaRPr lang="en-ZA" sz="1200" b="1" dirty="0">
                        <a:solidFill>
                          <a:srgbClr val="FF0000"/>
                        </a:solidFill>
                        <a:effectLst/>
                        <a:latin typeface="+mn-lt"/>
                        <a:ea typeface="Times New Roman"/>
                      </a:endParaRPr>
                    </a:p>
                  </a:txBody>
                  <a:tcPr marL="68577" marR="68577" marT="0" marB="0" anchor="ctr"/>
                </a:tc>
                <a:extLst>
                  <a:ext uri="{0D108BD9-81ED-4DB2-BD59-A6C34878D82A}">
                    <a16:rowId xmlns:a16="http://schemas.microsoft.com/office/drawing/2014/main" xmlns="" val="10010"/>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rPr>
                        <a:t>*ONLINE</a:t>
                      </a:r>
                    </a:p>
                  </a:txBody>
                  <a:tcPr marL="68581" marR="68581" marT="0" marB="0" anchor="ctr" horzOverflow="overflow"/>
                </a:tc>
                <a:tc>
                  <a:txBody>
                    <a:bodyPr/>
                    <a:lstStyle/>
                    <a:p>
                      <a:pPr algn="ctr">
                        <a:spcAft>
                          <a:spcPts val="0"/>
                        </a:spcAft>
                      </a:pPr>
                      <a:r>
                        <a:rPr lang="en-ZA" sz="1200" b="0" dirty="0" smtClean="0">
                          <a:solidFill>
                            <a:schemeClr val="tx1"/>
                          </a:solidFill>
                          <a:effectLst/>
                          <a:latin typeface="+mn-lt"/>
                          <a:ea typeface="Times New Roman"/>
                        </a:rPr>
                        <a:t>10 118</a:t>
                      </a:r>
                      <a:endParaRPr lang="en-ZA" sz="1200" b="0" dirty="0">
                        <a:solidFill>
                          <a:schemeClr val="tx1"/>
                        </a:solidFill>
                        <a:effectLst/>
                        <a:latin typeface="+mn-lt"/>
                        <a:ea typeface="Times New Roman"/>
                      </a:endParaRPr>
                    </a:p>
                  </a:txBody>
                  <a:tcPr marL="68584" marR="68584" marT="0" marB="0" anchor="ctr"/>
                </a:tc>
                <a:tc>
                  <a:txBody>
                    <a:bodyPr/>
                    <a:lstStyle/>
                    <a:p>
                      <a:pPr algn="ctr">
                        <a:spcAft>
                          <a:spcPts val="0"/>
                        </a:spcAft>
                      </a:pPr>
                      <a:r>
                        <a:rPr lang="en-ZA" sz="1200" b="1" dirty="0" smtClean="0">
                          <a:effectLst/>
                          <a:latin typeface="+mn-lt"/>
                          <a:ea typeface="Times New Roman"/>
                        </a:rPr>
                        <a:t>2 989</a:t>
                      </a:r>
                      <a:endParaRPr lang="en-ZA" sz="1200" b="1" dirty="0">
                        <a:effectLst/>
                        <a:latin typeface="+mn-lt"/>
                        <a:ea typeface="Times New Roman"/>
                      </a:endParaRPr>
                    </a:p>
                  </a:txBody>
                  <a:tcPr marL="68577" marR="68577" marT="0" marB="0" anchor="ctr"/>
                </a:tc>
                <a:tc>
                  <a:txBody>
                    <a:bodyPr/>
                    <a:lstStyle/>
                    <a:p>
                      <a:pPr algn="ctr">
                        <a:spcAft>
                          <a:spcPts val="0"/>
                        </a:spcAft>
                      </a:pPr>
                      <a:r>
                        <a:rPr lang="en-ZA" sz="1200" dirty="0" smtClean="0">
                          <a:effectLst/>
                          <a:latin typeface="+mn-lt"/>
                          <a:ea typeface="Times New Roman"/>
                        </a:rPr>
                        <a:t>3 676</a:t>
                      </a:r>
                      <a:endParaRPr lang="en-ZA" sz="1200" dirty="0">
                        <a:effectLst/>
                        <a:latin typeface="+mn-lt"/>
                        <a:ea typeface="Times New Roman"/>
                      </a:endParaRPr>
                    </a:p>
                  </a:txBody>
                  <a:tcPr marL="68583" marR="68583" marT="0" marB="0" anchor="ctr"/>
                </a:tc>
                <a:tc>
                  <a:txBody>
                    <a:bodyPr/>
                    <a:lstStyle/>
                    <a:p>
                      <a:pPr algn="ctr">
                        <a:spcAft>
                          <a:spcPts val="0"/>
                        </a:spcAft>
                      </a:pPr>
                      <a:r>
                        <a:rPr lang="en-ZA" sz="1200" b="1" dirty="0" smtClean="0">
                          <a:solidFill>
                            <a:schemeClr val="tx1"/>
                          </a:solidFill>
                          <a:effectLst/>
                          <a:latin typeface="+mn-lt"/>
                          <a:ea typeface="Times New Roman"/>
                        </a:rPr>
                        <a:t>1</a:t>
                      </a:r>
                      <a:endParaRPr lang="en-ZA" sz="1200" b="1" dirty="0">
                        <a:solidFill>
                          <a:schemeClr val="tx1"/>
                        </a:solidFill>
                        <a:effectLst/>
                        <a:latin typeface="+mn-lt"/>
                        <a:ea typeface="Times New Roman"/>
                      </a:endParaRPr>
                    </a:p>
                  </a:txBody>
                  <a:tcPr marL="68577" marR="68577" marT="0" marB="0" anchor="ctr"/>
                </a:tc>
                <a:extLst>
                  <a:ext uri="{0D108BD9-81ED-4DB2-BD59-A6C34878D82A}">
                    <a16:rowId xmlns:a16="http://schemas.microsoft.com/office/drawing/2014/main" xmlns="" val="10011"/>
                  </a:ext>
                </a:extLst>
              </a:tr>
              <a:tr h="385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TOTAL</a:t>
                      </a:r>
                      <a:endParaRPr kumimoji="0" lang="en-ZA" sz="12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marL="68581" marR="68581" marT="0" marB="0" anchor="ctr" horzOverflow="overflow">
                    <a:solidFill>
                      <a:schemeClr val="bg1">
                        <a:lumMod val="75000"/>
                      </a:schemeClr>
                    </a:solidFill>
                  </a:tcPr>
                </a:tc>
                <a:tc>
                  <a:txBody>
                    <a:bodyPr/>
                    <a:lstStyle/>
                    <a:p>
                      <a:pPr algn="ctr">
                        <a:spcAft>
                          <a:spcPts val="0"/>
                        </a:spcAft>
                      </a:pPr>
                      <a:r>
                        <a:rPr lang="en-ZA" sz="1200" b="1" dirty="0" smtClean="0">
                          <a:solidFill>
                            <a:schemeClr val="tx1"/>
                          </a:solidFill>
                          <a:effectLst/>
                          <a:latin typeface="+mn-lt"/>
                          <a:ea typeface="Times New Roman"/>
                        </a:rPr>
                        <a:t>239 181</a:t>
                      </a:r>
                      <a:endParaRPr lang="en-ZA" sz="1200" b="1" dirty="0">
                        <a:solidFill>
                          <a:schemeClr val="tx1"/>
                        </a:solidFill>
                        <a:effectLst/>
                        <a:latin typeface="+mn-lt"/>
                        <a:ea typeface="Times New Roman"/>
                      </a:endParaRPr>
                    </a:p>
                  </a:txBody>
                  <a:tcPr marL="68584" marR="68584" marT="0" marB="0" anchor="ctr">
                    <a:solidFill>
                      <a:schemeClr val="bg1">
                        <a:lumMod val="75000"/>
                      </a:schemeClr>
                    </a:solidFill>
                  </a:tcPr>
                </a:tc>
                <a:tc>
                  <a:txBody>
                    <a:bodyPr/>
                    <a:lstStyle/>
                    <a:p>
                      <a:pPr algn="ctr">
                        <a:spcAft>
                          <a:spcPts val="0"/>
                        </a:spcAft>
                      </a:pPr>
                      <a:r>
                        <a:rPr lang="en-ZA" sz="1200" b="1" dirty="0" smtClean="0">
                          <a:effectLst/>
                          <a:latin typeface="+mn-lt"/>
                          <a:ea typeface="Times New Roman"/>
                        </a:rPr>
                        <a:t>124 182</a:t>
                      </a:r>
                      <a:endParaRPr lang="en-ZA" sz="1200" b="1" dirty="0">
                        <a:effectLst/>
                        <a:latin typeface="+mn-lt"/>
                        <a:ea typeface="Times New Roman"/>
                      </a:endParaRPr>
                    </a:p>
                  </a:txBody>
                  <a:tcPr marL="68577" marR="68577" marT="0" marB="0" anchor="ctr">
                    <a:solidFill>
                      <a:schemeClr val="bg1">
                        <a:lumMod val="75000"/>
                      </a:schemeClr>
                    </a:solidFill>
                  </a:tcPr>
                </a:tc>
                <a:tc>
                  <a:txBody>
                    <a:bodyPr/>
                    <a:lstStyle/>
                    <a:p>
                      <a:pPr algn="ctr">
                        <a:spcAft>
                          <a:spcPts val="0"/>
                        </a:spcAft>
                      </a:pPr>
                      <a:r>
                        <a:rPr lang="en-ZA" sz="1200" b="1" dirty="0" smtClean="0">
                          <a:effectLst/>
                          <a:latin typeface="+mn-lt"/>
                          <a:ea typeface="Times New Roman"/>
                        </a:rPr>
                        <a:t>71 285</a:t>
                      </a:r>
                      <a:endParaRPr lang="en-ZA" sz="1200" b="1" dirty="0">
                        <a:effectLst/>
                        <a:latin typeface="+mn-lt"/>
                        <a:ea typeface="Times New Roman"/>
                      </a:endParaRPr>
                    </a:p>
                  </a:txBody>
                  <a:tcPr marL="68583" marR="68583" marT="0" marB="0" anchor="ctr">
                    <a:solidFill>
                      <a:schemeClr val="bg1">
                        <a:lumMod val="75000"/>
                      </a:schemeClr>
                    </a:solidFill>
                  </a:tcPr>
                </a:tc>
                <a:tc>
                  <a:txBody>
                    <a:bodyPr/>
                    <a:lstStyle/>
                    <a:p>
                      <a:pPr algn="ctr">
                        <a:spcAft>
                          <a:spcPts val="0"/>
                        </a:spcAft>
                      </a:pPr>
                      <a:r>
                        <a:rPr lang="en-ZA" sz="1200" b="1" dirty="0" smtClean="0">
                          <a:effectLst/>
                          <a:latin typeface="+mn-lt"/>
                          <a:ea typeface="Times New Roman"/>
                        </a:rPr>
                        <a:t>22 212</a:t>
                      </a:r>
                      <a:endParaRPr lang="en-ZA" sz="1200" b="1" dirty="0">
                        <a:effectLst/>
                        <a:latin typeface="+mn-lt"/>
                        <a:ea typeface="Times New Roman"/>
                      </a:endParaRPr>
                    </a:p>
                  </a:txBody>
                  <a:tcPr marL="68577" marR="68577" marT="0" marB="0" anchor="ctr">
                    <a:solidFill>
                      <a:schemeClr val="bg1">
                        <a:lumMod val="75000"/>
                      </a:schemeClr>
                    </a:solidFill>
                  </a:tcPr>
                </a:tc>
                <a:extLst>
                  <a:ext uri="{0D108BD9-81ED-4DB2-BD59-A6C34878D82A}">
                    <a16:rowId xmlns:a16="http://schemas.microsoft.com/office/drawing/2014/main" xmlns="" val="10012"/>
                  </a:ext>
                </a:extLst>
              </a:tr>
            </a:tbl>
          </a:graphicData>
        </a:graphic>
      </p:graphicFrame>
      <p:sp>
        <p:nvSpPr>
          <p:cNvPr id="121860" name="Slide Number Placeholder 4"/>
          <p:cNvSpPr>
            <a:spLocks noGrp="1"/>
          </p:cNvSpPr>
          <p:nvPr>
            <p:ph type="sldNum" sz="quarter" idx="12"/>
          </p:nvPr>
        </p:nvSpPr>
        <p:spPr bwMode="auto">
          <a:xfrm>
            <a:off x="6876256" y="647759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C15ABC4C-AB93-43AE-B255-2ACB3E39FAFD}" type="slidenum">
              <a:rPr lang="en-US" altLang="en-US" sz="1200" smtClean="0">
                <a:solidFill>
                  <a:schemeClr val="bg1"/>
                </a:solidFill>
              </a:rPr>
              <a:pPr eaLnBrk="1" hangingPunct="1">
                <a:spcBef>
                  <a:spcPct val="0"/>
                </a:spcBef>
                <a:buFontTx/>
                <a:buNone/>
              </a:pPr>
              <a:t>77</a:t>
            </a:fld>
            <a:endParaRPr lang="en-US" altLang="en-US" sz="1200" dirty="0" smtClean="0">
              <a:solidFill>
                <a:schemeClr val="bg1"/>
              </a:solidFill>
            </a:endParaRPr>
          </a:p>
        </p:txBody>
      </p:sp>
    </p:spTree>
    <p:extLst>
      <p:ext uri="{BB962C8B-B14F-4D97-AF65-F5344CB8AC3E}">
        <p14:creationId xmlns:p14="http://schemas.microsoft.com/office/powerpoint/2010/main" xmlns="" val="21648290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ZA" altLang="en-US" sz="2000" b="1" dirty="0" smtClean="0"/>
              <a:t>WORK SEEKERS REGISTERED, EMPLOYMENT COUNSELLING, OPPORTUNITIES AND PLACEMENT BY PROVINCE</a:t>
            </a:r>
            <a:br>
              <a:rPr lang="en-ZA" altLang="en-US" sz="2000" b="1" dirty="0" smtClean="0"/>
            </a:br>
            <a:endParaRPr lang="en-ZA" altLang="en-US" sz="2000" b="1" dirty="0" smtClean="0">
              <a:solidFill>
                <a:srgbClr val="0070C0"/>
              </a:solidFill>
            </a:endParaRPr>
          </a:p>
        </p:txBody>
      </p:sp>
      <p:sp>
        <p:nvSpPr>
          <p:cNvPr id="61443" name="Content Placeholder 3"/>
          <p:cNvSpPr>
            <a:spLocks noGrp="1"/>
          </p:cNvSpPr>
          <p:nvPr>
            <p:ph sz="half" idx="2"/>
          </p:nvPr>
        </p:nvSpPr>
        <p:spPr>
          <a:xfrm>
            <a:off x="5508104" y="1417638"/>
            <a:ext cx="3318396" cy="4708525"/>
          </a:xfrm>
        </p:spPr>
        <p:txBody>
          <a:bodyPr/>
          <a:lstStyle/>
          <a:p>
            <a:pPr marL="0" indent="0">
              <a:buFont typeface="Arial" pitchFamily="34" charset="0"/>
              <a:buNone/>
              <a:defRPr/>
            </a:pPr>
            <a:r>
              <a:rPr lang="en-ZA" altLang="en-US" sz="1400" b="1" dirty="0" smtClean="0"/>
              <a:t>Findings</a:t>
            </a:r>
          </a:p>
          <a:p>
            <a:pPr>
              <a:defRPr/>
            </a:pPr>
            <a:r>
              <a:rPr lang="en-ZA" altLang="en-US" sz="1400" dirty="0" smtClean="0"/>
              <a:t>Number of work seekers registered in Q2 are extremely higher than the opportunities registered and placements secured </a:t>
            </a:r>
            <a:r>
              <a:rPr lang="en-ZA" altLang="en-US" sz="1400" dirty="0" err="1" smtClean="0"/>
              <a:t>i.e</a:t>
            </a:r>
            <a:r>
              <a:rPr lang="en-ZA" altLang="en-US" sz="1400" dirty="0" smtClean="0"/>
              <a:t> </a:t>
            </a:r>
          </a:p>
          <a:p>
            <a:pPr lvl="1">
              <a:defRPr/>
            </a:pPr>
            <a:r>
              <a:rPr lang="en-ZA" altLang="en-US" sz="1400" dirty="0" smtClean="0"/>
              <a:t>239 181 work seekers registered,</a:t>
            </a:r>
          </a:p>
          <a:p>
            <a:pPr lvl="1">
              <a:defRPr/>
            </a:pPr>
            <a:r>
              <a:rPr lang="en-ZA" altLang="en-US" sz="1400" dirty="0" smtClean="0"/>
              <a:t>124 182 work seekers provided with employment counselling,</a:t>
            </a:r>
          </a:p>
          <a:p>
            <a:pPr lvl="1">
              <a:defRPr/>
            </a:pPr>
            <a:r>
              <a:rPr lang="en-ZA" altLang="en-US" sz="1400" dirty="0" smtClean="0"/>
              <a:t>71 285 opportunities registered,</a:t>
            </a:r>
          </a:p>
          <a:p>
            <a:pPr lvl="1">
              <a:defRPr/>
            </a:pPr>
            <a:r>
              <a:rPr lang="en-ZA" altLang="en-US" sz="1400" dirty="0" smtClean="0"/>
              <a:t>and 22 212 work seekers placed in opportunities.</a:t>
            </a:r>
          </a:p>
          <a:p>
            <a:pPr>
              <a:defRPr/>
            </a:pPr>
            <a:r>
              <a:rPr lang="en-ZA" altLang="en-US" sz="1400" dirty="0" smtClean="0"/>
              <a:t>Opportunity rate against work seekers registered is 30%.</a:t>
            </a:r>
          </a:p>
          <a:p>
            <a:pPr>
              <a:defRPr/>
            </a:pPr>
            <a:r>
              <a:rPr lang="en-ZA" altLang="en-US" sz="1400" dirty="0" smtClean="0"/>
              <a:t>Placement rate against work seekers registered is 9%,</a:t>
            </a:r>
          </a:p>
          <a:p>
            <a:pPr>
              <a:defRPr/>
            </a:pPr>
            <a:r>
              <a:rPr lang="en-ZA" altLang="en-US" sz="1400" dirty="0" smtClean="0"/>
              <a:t>Placement rate against registered opportunities is  31%</a:t>
            </a:r>
          </a:p>
          <a:p>
            <a:pPr>
              <a:defRPr/>
            </a:pPr>
            <a:r>
              <a:rPr lang="en-ZA" altLang="en-US" sz="1400" dirty="0" smtClean="0"/>
              <a:t>Provincial break downs are depicted in the graph.</a:t>
            </a:r>
          </a:p>
        </p:txBody>
      </p:sp>
      <p:sp>
        <p:nvSpPr>
          <p:cNvPr id="56324" name="Slide Number Placeholder 4"/>
          <p:cNvSpPr>
            <a:spLocks noGrp="1"/>
          </p:cNvSpPr>
          <p:nvPr>
            <p:ph type="sldNum" sz="quarter" idx="12"/>
          </p:nvPr>
        </p:nvSpPr>
        <p:spPr bwMode="auto">
          <a:xfrm>
            <a:off x="6804248" y="6381328"/>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defRPr/>
            </a:pPr>
            <a:fld id="{0A825345-314B-408B-AE45-D0A8B9B9F5E4}" type="slidenum">
              <a:rPr lang="en-US" altLang="en-US" sz="1200" smtClean="0">
                <a:solidFill>
                  <a:srgbClr val="898989"/>
                </a:solidFill>
              </a:rPr>
              <a:pPr>
                <a:defRPr/>
              </a:pPr>
              <a:t>78</a:t>
            </a:fld>
            <a:endParaRPr lang="en-US" altLang="en-US" sz="1200" dirty="0" smtClean="0">
              <a:solidFill>
                <a:srgbClr val="898989"/>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xmlns="" val="3473997579"/>
              </p:ext>
            </p:extLst>
          </p:nvPr>
        </p:nvGraphicFramePr>
        <p:xfrm>
          <a:off x="107505" y="1412776"/>
          <a:ext cx="5616624"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56447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140968"/>
            <a:ext cx="6400800" cy="2520280"/>
          </a:xfrm>
        </p:spPr>
        <p:txBody>
          <a:bodyPr/>
          <a:lstStyle/>
          <a:p>
            <a:endParaRPr lang="en-US" b="1" dirty="0"/>
          </a:p>
          <a:p>
            <a:endParaRPr lang="en-ZA" dirty="0"/>
          </a:p>
        </p:txBody>
      </p:sp>
      <p:sp>
        <p:nvSpPr>
          <p:cNvPr id="2" name="Rectangle 1"/>
          <p:cNvSpPr/>
          <p:nvPr/>
        </p:nvSpPr>
        <p:spPr>
          <a:xfrm>
            <a:off x="766171" y="2564904"/>
            <a:ext cx="7735369" cy="2554545"/>
          </a:xfrm>
          <a:prstGeom prst="rect">
            <a:avLst/>
          </a:prstGeom>
        </p:spPr>
        <p:txBody>
          <a:bodyPr wrap="square">
            <a:spAutoFit/>
          </a:bodyPr>
          <a:lstStyle/>
          <a:p>
            <a:pPr algn="ctr"/>
            <a:r>
              <a:rPr lang="en-ZA" sz="3200" b="1" dirty="0" smtClean="0"/>
              <a:t>PROGRAMME 4: </a:t>
            </a:r>
          </a:p>
          <a:p>
            <a:pPr algn="ctr"/>
            <a:r>
              <a:rPr lang="en-ZA" sz="3200" b="1" dirty="0" smtClean="0"/>
              <a:t>LABOUR POLICY AND INDUSTRIAL RELATIONS (LP&amp;IR)</a:t>
            </a:r>
          </a:p>
          <a:p>
            <a:pPr algn="ctr"/>
            <a:endParaRPr lang="en-ZA" sz="3200" b="1" dirty="0" smtClean="0"/>
          </a:p>
          <a:p>
            <a:pPr algn="ctr"/>
            <a:r>
              <a:rPr lang="en-ZA" sz="3200" b="1" dirty="0" smtClean="0">
                <a:solidFill>
                  <a:srgbClr val="C00000"/>
                </a:solidFill>
              </a:rPr>
              <a:t>QUARTER 2: PERFORMANCE: 2018/19</a:t>
            </a:r>
            <a:endParaRPr lang="en-ZA" sz="3200" b="1" dirty="0">
              <a:solidFill>
                <a:srgbClr val="C00000"/>
              </a:solidFill>
            </a:endParaRPr>
          </a:p>
        </p:txBody>
      </p:sp>
      <p:sp>
        <p:nvSpPr>
          <p:cNvPr id="4"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79</a:t>
            </a:fld>
            <a:endParaRPr lang="en-US" altLang="en-US" sz="1200" dirty="0" smtClean="0">
              <a:solidFill>
                <a:srgbClr val="898989"/>
              </a:solidFill>
            </a:endParaRPr>
          </a:p>
        </p:txBody>
      </p:sp>
    </p:spTree>
    <p:extLst>
      <p:ext uri="{BB962C8B-B14F-4D97-AF65-F5344CB8AC3E}">
        <p14:creationId xmlns:p14="http://schemas.microsoft.com/office/powerpoint/2010/main" xmlns="" val="3423845218"/>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8</a:t>
            </a:fld>
            <a:endParaRPr lang="en-US" altLang="en-US" sz="1200" dirty="0" smtClean="0">
              <a:solidFill>
                <a:srgbClr val="898989"/>
              </a:solidFill>
            </a:endParaRPr>
          </a:p>
        </p:txBody>
      </p:sp>
      <p:sp>
        <p:nvSpPr>
          <p:cNvPr id="5" name="Rectangle 1"/>
          <p:cNvSpPr>
            <a:spLocks noGrp="1" noChangeArrowheads="1"/>
          </p:cNvSpPr>
          <p:nvPr>
            <p:ph type="title"/>
          </p:nvPr>
        </p:nvSpPr>
        <p:spPr>
          <a:xfrm>
            <a:off x="603134" y="-531440"/>
            <a:ext cx="8229600" cy="175432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a:solidFill>
                  <a:prstClr val="black"/>
                </a:solidFill>
              </a:rPr>
              <a:t/>
            </a:r>
            <a:br>
              <a:rPr lang="en-US" sz="2000" b="1" dirty="0">
                <a:solidFill>
                  <a:prstClr val="black"/>
                </a:solidFill>
              </a:rPr>
            </a:br>
            <a:r>
              <a:rPr lang="en-US" sz="2400" b="1" dirty="0">
                <a:solidFill>
                  <a:prstClr val="black"/>
                </a:solidFill>
              </a:rPr>
              <a:t>INSPECTION AND </a:t>
            </a:r>
            <a:r>
              <a:rPr lang="en-US" sz="2400" b="1" dirty="0" smtClean="0">
                <a:solidFill>
                  <a:prstClr val="black"/>
                </a:solidFill>
              </a:rPr>
              <a:t>ENFORCEMENT SERVICES PER PROVINCE </a:t>
            </a:r>
            <a:br>
              <a:rPr lang="en-US" sz="2400" b="1" dirty="0" smtClean="0">
                <a:solidFill>
                  <a:prstClr val="black"/>
                </a:solidFill>
              </a:rPr>
            </a:br>
            <a:r>
              <a:rPr lang="en-US" sz="2400" b="1" dirty="0">
                <a:solidFill>
                  <a:srgbClr val="FF0000"/>
                </a:solidFill>
              </a:rPr>
              <a:t>QUARTER 2</a:t>
            </a:r>
            <a:endParaRPr lang="en-ZA" sz="24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918143497"/>
              </p:ext>
            </p:extLst>
          </p:nvPr>
        </p:nvGraphicFramePr>
        <p:xfrm>
          <a:off x="255588" y="1360488"/>
          <a:ext cx="8669337" cy="5345684"/>
        </p:xfrm>
        <a:graphic>
          <a:graphicData uri="http://schemas.openxmlformats.org/drawingml/2006/table">
            <a:tbl>
              <a:tblPr/>
              <a:tblGrid>
                <a:gridCol w="1177895">
                  <a:extLst>
                    <a:ext uri="{9D8B030D-6E8A-4147-A177-3AD203B41FA5}">
                      <a16:colId xmlns:a16="http://schemas.microsoft.com/office/drawing/2014/main" xmlns="" val="20000"/>
                    </a:ext>
                  </a:extLst>
                </a:gridCol>
                <a:gridCol w="736185">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396644">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Q2 </a:t>
                      </a:r>
                      <a:r>
                        <a:rPr lang="en-US" sz="1600" b="1" dirty="0" smtClean="0">
                          <a:solidFill>
                            <a:schemeClr val="tx1"/>
                          </a:solidFill>
                        </a:rPr>
                        <a:t>2017/18</a:t>
                      </a:r>
                      <a:endParaRPr lang="en-ZA" sz="1600" b="1" dirty="0">
                        <a:solidFill>
                          <a:schemeClr val="tx1"/>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IES </a:t>
                      </a:r>
                      <a:r>
                        <a:rPr lang="en-US" sz="1600" b="1" i="0" u="none" strike="noStrike" dirty="0" smtClean="0">
                          <a:solidFill>
                            <a:srgbClr val="FF0000"/>
                          </a:solidFill>
                          <a:effectLst/>
                          <a:latin typeface="+mn-lt"/>
                        </a:rPr>
                        <a:t>Q2 </a:t>
                      </a:r>
                      <a:r>
                        <a:rPr lang="en-US" sz="1600" b="1" i="0" u="none" strike="noStrike" dirty="0" smtClean="0">
                          <a:solidFill>
                            <a:schemeClr val="tx1"/>
                          </a:solidFill>
                          <a:effectLst/>
                          <a:latin typeface="+mn-lt"/>
                        </a:rPr>
                        <a:t>2018/19</a:t>
                      </a:r>
                      <a:endParaRPr lang="en-ZA" sz="1600" b="1" i="0" u="none" strike="noStrike" dirty="0">
                        <a:solidFill>
                          <a:schemeClr val="tx1"/>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2212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7822">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100%</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7424">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4452">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50%</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7877">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67%</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1544">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1" marR="77588"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25%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2140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9254" marR="83283" marT="9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6" name="Slide Number Placeholder 1"/>
          <p:cNvSpPr txBox="1">
            <a:spLocks/>
          </p:cNvSpPr>
          <p:nvPr/>
        </p:nvSpPr>
        <p:spPr bwMode="auto">
          <a:xfrm>
            <a:off x="6716713" y="6376988"/>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rgbClr val="898989"/>
                </a:solidFill>
              </a:rPr>
              <a:pPr/>
              <a:t>8</a:t>
            </a:fld>
            <a:endParaRPr lang="en-US" altLang="en-US" sz="1200" dirty="0" smtClean="0">
              <a:solidFill>
                <a:srgbClr val="898989"/>
              </a:solidFill>
            </a:endParaRPr>
          </a:p>
        </p:txBody>
      </p:sp>
    </p:spTree>
    <p:extLst>
      <p:ext uri="{BB962C8B-B14F-4D97-AF65-F5344CB8AC3E}">
        <p14:creationId xmlns:p14="http://schemas.microsoft.com/office/powerpoint/2010/main" xmlns="" val="40165454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404664"/>
            <a:ext cx="8229600" cy="634082"/>
          </a:xfrm>
        </p:spPr>
        <p:txBody>
          <a:bodyPr/>
          <a:lstStyle/>
          <a:p>
            <a:r>
              <a:rPr lang="en-ZA" altLang="en-US" sz="2400" b="1" dirty="0" smtClean="0">
                <a:ea typeface="ＭＳ Ｐゴシック" pitchFamily="34" charset="-128"/>
              </a:rPr>
              <a:t>LABOUR ORGANISATIONS PROCESSES, QUARTER 2: </a:t>
            </a:r>
            <a:r>
              <a:rPr lang="en-ZA" altLang="en-US" sz="2400" b="1" dirty="0" smtClean="0">
                <a:solidFill>
                  <a:srgbClr val="FF0000"/>
                </a:solidFill>
                <a:ea typeface="ＭＳ Ｐゴシック" pitchFamily="34" charset="-128"/>
              </a:rPr>
              <a:t>2018/19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7425267"/>
              </p:ext>
            </p:extLst>
          </p:nvPr>
        </p:nvGraphicFramePr>
        <p:xfrm>
          <a:off x="251520" y="1340768"/>
          <a:ext cx="8640961" cy="5256584"/>
        </p:xfrm>
        <a:graphic>
          <a:graphicData uri="http://schemas.openxmlformats.org/drawingml/2006/table">
            <a:tbl>
              <a:tblPr firstRow="1" bandRow="1">
                <a:tableStyleId>{5C22544A-7EE6-4342-B048-85BDC9FD1C3A}</a:tableStyleId>
              </a:tblPr>
              <a:tblGrid>
                <a:gridCol w="5286995">
                  <a:extLst>
                    <a:ext uri="{9D8B030D-6E8A-4147-A177-3AD203B41FA5}">
                      <a16:colId xmlns:a16="http://schemas.microsoft.com/office/drawing/2014/main" xmlns="" val="20000"/>
                    </a:ext>
                  </a:extLst>
                </a:gridCol>
                <a:gridCol w="1263902">
                  <a:extLst>
                    <a:ext uri="{9D8B030D-6E8A-4147-A177-3AD203B41FA5}">
                      <a16:colId xmlns:a16="http://schemas.microsoft.com/office/drawing/2014/main" xmlns="" val="20001"/>
                    </a:ext>
                  </a:extLst>
                </a:gridCol>
                <a:gridCol w="966514">
                  <a:extLst>
                    <a:ext uri="{9D8B030D-6E8A-4147-A177-3AD203B41FA5}">
                      <a16:colId xmlns:a16="http://schemas.microsoft.com/office/drawing/2014/main" xmlns="" val="20002"/>
                    </a:ext>
                  </a:extLst>
                </a:gridCol>
                <a:gridCol w="1123550">
                  <a:extLst>
                    <a:ext uri="{9D8B030D-6E8A-4147-A177-3AD203B41FA5}">
                      <a16:colId xmlns:a16="http://schemas.microsoft.com/office/drawing/2014/main" xmlns="" val="20003"/>
                    </a:ext>
                  </a:extLst>
                </a:gridCol>
              </a:tblGrid>
              <a:tr h="547476">
                <a:tc>
                  <a:txBody>
                    <a:bodyPr/>
                    <a:lstStyle/>
                    <a:p>
                      <a:r>
                        <a:rPr lang="en-ZA" sz="1800" b="1" dirty="0" smtClean="0">
                          <a:latin typeface="+mn-lt"/>
                          <a:cs typeface="Arial" panose="020B0604020202020204" pitchFamily="34" charset="0"/>
                        </a:rPr>
                        <a:t>LO Process</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Q2</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Q3</a:t>
                      </a:r>
                      <a:endParaRPr lang="en-ZA" sz="1800" b="1" dirty="0">
                        <a:latin typeface="+mn-lt"/>
                        <a:cs typeface="Arial" panose="020B0604020202020204" pitchFamily="34" charset="0"/>
                      </a:endParaRPr>
                    </a:p>
                  </a:txBody>
                  <a:tcPr marT="45727" marB="45727"/>
                </a:tc>
                <a:tc>
                  <a:txBody>
                    <a:bodyPr/>
                    <a:lstStyle/>
                    <a:p>
                      <a:pPr algn="ctr"/>
                      <a:r>
                        <a:rPr lang="en-ZA" sz="1800" b="1" dirty="0" smtClean="0">
                          <a:latin typeface="+mn-lt"/>
                          <a:cs typeface="Arial" panose="020B0604020202020204" pitchFamily="34" charset="0"/>
                        </a:rPr>
                        <a:t>Q4</a:t>
                      </a:r>
                      <a:endParaRPr lang="en-ZA" sz="1800" b="1" dirty="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855843">
                <a:tc>
                  <a:txBody>
                    <a:bodyPr/>
                    <a:lstStyle/>
                    <a:p>
                      <a:r>
                        <a:rPr lang="en-ZA" sz="1600" b="0" dirty="0" smtClean="0">
                          <a:latin typeface="+mn-lt"/>
                          <a:cs typeface="Arial" panose="020B0604020202020204" pitchFamily="34" charset="0"/>
                        </a:rPr>
                        <a:t>Applications for registration received</a:t>
                      </a:r>
                    </a:p>
                    <a:p>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27</a:t>
                      </a:r>
                      <a:endParaRPr lang="en-ZA" sz="16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1"/>
                  </a:ext>
                </a:extLst>
              </a:tr>
              <a:tr h="855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dirty="0" smtClean="0">
                          <a:latin typeface="+mn-lt"/>
                          <a:cs typeface="Arial" panose="020B0604020202020204" pitchFamily="34" charset="0"/>
                        </a:rPr>
                        <a:t>Approved within 90 calendar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dirty="0" smtClean="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5</a:t>
                      </a:r>
                      <a:endParaRPr lang="en-ZA" sz="16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2"/>
                  </a:ext>
                </a:extLst>
              </a:tr>
              <a:tr h="855843">
                <a:tc>
                  <a:txBody>
                    <a:bodyPr/>
                    <a:lstStyle/>
                    <a:p>
                      <a:r>
                        <a:rPr lang="en-ZA" sz="1600" b="0" dirty="0" smtClean="0">
                          <a:latin typeface="+mn-lt"/>
                          <a:cs typeface="Arial" panose="020B0604020202020204" pitchFamily="34" charset="0"/>
                        </a:rPr>
                        <a:t>Approved longer</a:t>
                      </a:r>
                      <a:r>
                        <a:rPr lang="en-ZA" sz="1600" b="0" baseline="0" dirty="0" smtClean="0">
                          <a:latin typeface="+mn-lt"/>
                          <a:cs typeface="Arial" panose="020B0604020202020204" pitchFamily="34" charset="0"/>
                        </a:rPr>
                        <a:t> than </a:t>
                      </a:r>
                      <a:r>
                        <a:rPr lang="en-ZA" sz="1600" b="0" dirty="0" smtClean="0">
                          <a:latin typeface="+mn-lt"/>
                          <a:cs typeface="Arial" panose="020B0604020202020204" pitchFamily="34" charset="0"/>
                        </a:rPr>
                        <a:t>90 calendar days</a:t>
                      </a:r>
                    </a:p>
                    <a:p>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0</a:t>
                      </a:r>
                      <a:endParaRPr lang="en-ZA" sz="16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3"/>
                  </a:ext>
                </a:extLst>
              </a:tr>
              <a:tr h="855843">
                <a:tc>
                  <a:txBody>
                    <a:bodyPr/>
                    <a:lstStyle/>
                    <a:p>
                      <a:r>
                        <a:rPr lang="en-ZA" sz="1600" b="0" dirty="0" smtClean="0">
                          <a:latin typeface="+mn-lt"/>
                          <a:cs typeface="Arial" panose="020B0604020202020204" pitchFamily="34" charset="0"/>
                        </a:rPr>
                        <a:t>Applications refused</a:t>
                      </a:r>
                      <a:r>
                        <a:rPr lang="en-ZA" sz="1600" b="0" baseline="0" dirty="0" smtClean="0">
                          <a:latin typeface="+mn-lt"/>
                          <a:cs typeface="Arial" panose="020B0604020202020204" pitchFamily="34" charset="0"/>
                        </a:rPr>
                        <a:t> within 90 days </a:t>
                      </a:r>
                    </a:p>
                    <a:p>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22</a:t>
                      </a:r>
                      <a:endParaRPr lang="en-ZA" sz="16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4"/>
                  </a:ext>
                </a:extLst>
              </a:tr>
              <a:tr h="1285736">
                <a:tc>
                  <a:txBody>
                    <a:bodyPr/>
                    <a:lstStyle/>
                    <a:p>
                      <a:r>
                        <a:rPr lang="en-ZA" sz="1600" b="0" dirty="0" smtClean="0">
                          <a:latin typeface="+mn-lt"/>
                          <a:cs typeface="Arial" panose="020B0604020202020204" pitchFamily="34" charset="0"/>
                        </a:rPr>
                        <a:t>TU</a:t>
                      </a:r>
                      <a:r>
                        <a:rPr lang="en-ZA" sz="1600" b="0" baseline="0" dirty="0" smtClean="0">
                          <a:latin typeface="+mn-lt"/>
                          <a:cs typeface="Arial" panose="020B0604020202020204" pitchFamily="34" charset="0"/>
                        </a:rPr>
                        <a:t> cancellations (deregistrations)</a:t>
                      </a:r>
                      <a:endParaRPr lang="en-ZA" sz="1600" b="0" dirty="0">
                        <a:latin typeface="+mn-lt"/>
                        <a:cs typeface="Arial" panose="020B0604020202020204" pitchFamily="34" charset="0"/>
                      </a:endParaRPr>
                    </a:p>
                  </a:txBody>
                  <a:tcPr marT="45727" marB="45727"/>
                </a:tc>
                <a:tc>
                  <a:txBody>
                    <a:bodyPr/>
                    <a:lstStyle/>
                    <a:p>
                      <a:pPr algn="ctr"/>
                      <a:r>
                        <a:rPr lang="en-ZA" sz="1600" b="1" dirty="0" smtClean="0">
                          <a:latin typeface="+mn-lt"/>
                          <a:cs typeface="Arial" panose="020B0604020202020204" pitchFamily="34" charset="0"/>
                        </a:rPr>
                        <a:t>0</a:t>
                      </a:r>
                      <a:endParaRPr lang="en-ZA" sz="1600" b="1"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tc>
                  <a:txBody>
                    <a:bodyPr/>
                    <a:lstStyle/>
                    <a:p>
                      <a:pPr algn="ctr"/>
                      <a:endParaRPr lang="en-ZA" sz="1800" b="0" dirty="0">
                        <a:latin typeface="+mn-lt"/>
                        <a:cs typeface="Arial" panose="020B0604020202020204" pitchFamily="34" charset="0"/>
                      </a:endParaRPr>
                    </a:p>
                  </a:txBody>
                  <a:tcPr marT="45727" marB="45727"/>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a:xfrm>
            <a:off x="7010400" y="-27567"/>
            <a:ext cx="2133600" cy="365125"/>
          </a:xfrm>
        </p:spPr>
        <p:txBody>
          <a:bodyPr/>
          <a:lstStyle/>
          <a:p>
            <a:pPr>
              <a:defRPr/>
            </a:pPr>
            <a:fld id="{416AF1B2-E7A4-446A-84DC-90AA83BA6A19}" type="slidenum">
              <a:rPr lang="en-US" smtClean="0">
                <a:solidFill>
                  <a:schemeClr val="bg1"/>
                </a:solidFill>
              </a:rPr>
              <a:pPr>
                <a:defRPr/>
              </a:pPr>
              <a:t>80</a:t>
            </a:fld>
            <a:endParaRPr lang="en-US" dirty="0">
              <a:solidFill>
                <a:schemeClr val="bg1"/>
              </a:solidFill>
            </a:endParaRPr>
          </a:p>
        </p:txBody>
      </p:sp>
      <p:sp>
        <p:nvSpPr>
          <p:cNvPr id="6"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80</a:t>
            </a:fld>
            <a:endParaRPr lang="en-US" altLang="en-US" sz="1200" dirty="0" smtClean="0">
              <a:solidFill>
                <a:srgbClr val="898989"/>
              </a:solidFill>
            </a:endParaRPr>
          </a:p>
        </p:txBody>
      </p:sp>
    </p:spTree>
    <p:extLst>
      <p:ext uri="{BB962C8B-B14F-4D97-AF65-F5344CB8AC3E}">
        <p14:creationId xmlns:p14="http://schemas.microsoft.com/office/powerpoint/2010/main" xmlns="" val="28926142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000" b="1" dirty="0" smtClean="0">
                <a:ea typeface="ＭＳ Ｐゴシック" pitchFamily="34" charset="-128"/>
              </a:rPr>
              <a:t>TRADE UNION APPLICATIONS FOR REGISTRATION BY SECTOR AND NUMBER OF MEMBERS: QUARTER 2 </a:t>
            </a:r>
            <a:r>
              <a:rPr lang="en-ZA" altLang="en-US" sz="2000" b="1" dirty="0" smtClean="0">
                <a:solidFill>
                  <a:srgbClr val="FF0000"/>
                </a:solidFill>
                <a:ea typeface="ＭＳ Ｐゴシック" pitchFamily="34" charset="-128"/>
              </a:rPr>
              <a:t>2018/19</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375026"/>
              </p:ext>
            </p:extLst>
          </p:nvPr>
        </p:nvGraphicFramePr>
        <p:xfrm>
          <a:off x="251521" y="1340768"/>
          <a:ext cx="8640960" cy="5371069"/>
        </p:xfrm>
        <a:graphic>
          <a:graphicData uri="http://schemas.openxmlformats.org/drawingml/2006/table">
            <a:tbl>
              <a:tblPr firstRow="1" bandRow="1">
                <a:tableStyleId>{5C22544A-7EE6-4342-B048-85BDC9FD1C3A}</a:tableStyleId>
              </a:tblPr>
              <a:tblGrid>
                <a:gridCol w="2214246">
                  <a:extLst>
                    <a:ext uri="{9D8B030D-6E8A-4147-A177-3AD203B41FA5}">
                      <a16:colId xmlns:a16="http://schemas.microsoft.com/office/drawing/2014/main" xmlns="" val="20000"/>
                    </a:ext>
                  </a:extLst>
                </a:gridCol>
                <a:gridCol w="2142238">
                  <a:extLst>
                    <a:ext uri="{9D8B030D-6E8A-4147-A177-3AD203B41FA5}">
                      <a16:colId xmlns:a16="http://schemas.microsoft.com/office/drawing/2014/main" xmlns="" val="20001"/>
                    </a:ext>
                  </a:extLst>
                </a:gridCol>
                <a:gridCol w="2142238">
                  <a:extLst>
                    <a:ext uri="{9D8B030D-6E8A-4147-A177-3AD203B41FA5}">
                      <a16:colId xmlns:a16="http://schemas.microsoft.com/office/drawing/2014/main" xmlns="" val="20002"/>
                    </a:ext>
                  </a:extLst>
                </a:gridCol>
                <a:gridCol w="2142238">
                  <a:extLst>
                    <a:ext uri="{9D8B030D-6E8A-4147-A177-3AD203B41FA5}">
                      <a16:colId xmlns:a16="http://schemas.microsoft.com/office/drawing/2014/main" xmlns="" val="20003"/>
                    </a:ext>
                  </a:extLst>
                </a:gridCol>
              </a:tblGrid>
              <a:tr h="728486">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tc>
                <a:extLst>
                  <a:ext uri="{0D108BD9-81ED-4DB2-BD59-A6C34878D82A}">
                    <a16:rowId xmlns:a16="http://schemas.microsoft.com/office/drawing/2014/main" xmlns="" val="10000"/>
                  </a:ext>
                </a:extLst>
              </a:tr>
              <a:tr h="563638">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Forestry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3 075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580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Building &amp; construction</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218</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563638">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Cleaning </a:t>
                      </a:r>
                      <a:r>
                        <a:rPr lang="en-ZA" sz="1600" kern="1200" dirty="0" smtClean="0">
                          <a:solidFill>
                            <a:srgbClr val="000000"/>
                          </a:solidFill>
                          <a:effectLst/>
                          <a:latin typeface="+mn-lt"/>
                          <a:ea typeface="Calibri"/>
                          <a:cs typeface="Arial" panose="020B0604020202020204" pitchFamily="34" charset="0"/>
                        </a:rPr>
                        <a:t>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266</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604032">
                <a:tc>
                  <a:txBody>
                    <a:bodyPr/>
                    <a:lstStyle/>
                    <a:p>
                      <a:pPr>
                        <a:lnSpc>
                          <a:spcPct val="100000"/>
                        </a:lnSpc>
                        <a:spcAft>
                          <a:spcPts val="0"/>
                        </a:spcAft>
                      </a:pPr>
                      <a:r>
                        <a:rPr lang="en-ZA" sz="1600" dirty="0" smtClean="0">
                          <a:effectLst/>
                          <a:latin typeface="+mn-lt"/>
                          <a:ea typeface="Calibri"/>
                          <a:cs typeface="Arial" panose="020B0604020202020204" pitchFamily="34" charset="0"/>
                        </a:rPr>
                        <a:t>Communication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560522">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24</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504056">
                <a:tc>
                  <a:txBody>
                    <a:bodyPr/>
                    <a:lstStyle/>
                    <a:p>
                      <a:pPr>
                        <a:lnSpc>
                          <a:spcPct val="100000"/>
                        </a:lnSpc>
                        <a:spcAft>
                          <a:spcPts val="0"/>
                        </a:spcAft>
                      </a:pPr>
                      <a:r>
                        <a:rPr lang="en-ZA" sz="1600" dirty="0" smtClean="0">
                          <a:effectLst/>
                          <a:latin typeface="+mn-lt"/>
                          <a:ea typeface="Calibri"/>
                          <a:cs typeface="Arial" panose="020B0604020202020204" pitchFamily="34" charset="0"/>
                        </a:rPr>
                        <a:t>Education </a:t>
                      </a:r>
                    </a:p>
                    <a:p>
                      <a:pPr>
                        <a:lnSpc>
                          <a:spcPct val="100000"/>
                        </a:lnSpc>
                        <a:spcAft>
                          <a:spcPts val="0"/>
                        </a:spcAft>
                      </a:pPr>
                      <a:r>
                        <a:rPr lang="en-ZA" sz="1600" dirty="0" smtClean="0">
                          <a:effectLst/>
                          <a:latin typeface="+mn-lt"/>
                          <a:ea typeface="Calibri"/>
                          <a:cs typeface="Arial" panose="020B0604020202020204" pitchFamily="34" charset="0"/>
                        </a:rPr>
                        <a:t>Energy</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486</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274</a:t>
                      </a:r>
                    </a:p>
                    <a:p>
                      <a:pPr algn="ctr">
                        <a:lnSpc>
                          <a:spcPct val="115000"/>
                        </a:lnSpc>
                        <a:spcAft>
                          <a:spcPts val="0"/>
                        </a:spcAft>
                      </a:pPr>
                      <a:r>
                        <a:rPr lang="en-ZA" sz="1600" b="0" dirty="0" smtClean="0">
                          <a:effectLst/>
                          <a:latin typeface="+mn-lt"/>
                          <a:ea typeface="Calibri"/>
                          <a:cs typeface="Arial" panose="020B0604020202020204" pitchFamily="34" charset="0"/>
                        </a:rPr>
                        <a:t>86</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30105">
                <a:tc>
                  <a:txBody>
                    <a:bodyPr/>
                    <a:lstStyle/>
                    <a:p>
                      <a:pPr>
                        <a:lnSpc>
                          <a:spcPct val="100000"/>
                        </a:lnSpc>
                        <a:spcAft>
                          <a:spcPts val="0"/>
                        </a:spcAft>
                      </a:pPr>
                      <a:r>
                        <a:rPr lang="en-ZA" sz="1600" dirty="0" smtClean="0">
                          <a:effectLst/>
                          <a:latin typeface="+mn-lt"/>
                          <a:ea typeface="Calibri"/>
                          <a:cs typeface="Arial" panose="020B0604020202020204" pitchFamily="34" charset="0"/>
                        </a:rPr>
                        <a:t>Engineering </a:t>
                      </a:r>
                    </a:p>
                    <a:p>
                      <a:pPr>
                        <a:lnSpc>
                          <a:spcPct val="100000"/>
                        </a:lnSpc>
                        <a:spcAft>
                          <a:spcPts val="0"/>
                        </a:spcAft>
                      </a:pPr>
                      <a:r>
                        <a:rPr lang="en-ZA" sz="1600" dirty="0" smtClean="0">
                          <a:effectLst/>
                          <a:latin typeface="+mn-lt"/>
                          <a:ea typeface="Calibri"/>
                          <a:cs typeface="Arial" panose="020B0604020202020204" pitchFamily="34" charset="0"/>
                        </a:rPr>
                        <a:t>Environmental services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187</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p>
                    <a:p>
                      <a:pPr algn="ctr">
                        <a:lnSpc>
                          <a:spcPct val="115000"/>
                        </a:lnSpc>
                        <a:spcAft>
                          <a:spcPts val="0"/>
                        </a:spcAft>
                      </a:pPr>
                      <a:r>
                        <a:rPr lang="en-ZA" sz="1600" b="0" dirty="0" smtClean="0">
                          <a:effectLst/>
                          <a:latin typeface="+mn-lt"/>
                          <a:ea typeface="Calibri"/>
                          <a:cs typeface="Arial" panose="020B0604020202020204" pitchFamily="34" charset="0"/>
                        </a:rPr>
                        <a:t>71</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629959">
                <a:tc>
                  <a:txBody>
                    <a:bodyPr/>
                    <a:lstStyle/>
                    <a:p>
                      <a:pPr>
                        <a:lnSpc>
                          <a:spcPct val="100000"/>
                        </a:lnSpc>
                        <a:spcAft>
                          <a:spcPts val="0"/>
                        </a:spcAft>
                      </a:pPr>
                      <a:r>
                        <a:rPr lang="en-ZA" sz="1600" dirty="0" smtClean="0">
                          <a:effectLst/>
                          <a:latin typeface="+mn-lt"/>
                          <a:ea typeface="Calibri"/>
                          <a:cs typeface="Arial" panose="020B0604020202020204" pitchFamily="34" charset="0"/>
                        </a:rPr>
                        <a:t>Finance</a:t>
                      </a:r>
                      <a:r>
                        <a:rPr lang="en-ZA" sz="1600" baseline="0" dirty="0" smtClean="0">
                          <a:effectLst/>
                          <a:latin typeface="+mn-lt"/>
                          <a:ea typeface="Calibri"/>
                          <a:cs typeface="Arial" panose="020B0604020202020204" pitchFamily="34" charset="0"/>
                        </a:rPr>
                        <a:t> and Insurance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245</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81</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81</a:t>
            </a:fld>
            <a:endParaRPr lang="en-US" altLang="en-US" sz="1200" dirty="0" smtClean="0">
              <a:solidFill>
                <a:srgbClr val="898989"/>
              </a:solidFill>
            </a:endParaRPr>
          </a:p>
        </p:txBody>
      </p:sp>
    </p:spTree>
    <p:extLst>
      <p:ext uri="{BB962C8B-B14F-4D97-AF65-F5344CB8AC3E}">
        <p14:creationId xmlns:p14="http://schemas.microsoft.com/office/powerpoint/2010/main" xmlns="" val="41761513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9552" y="332656"/>
            <a:ext cx="8229600" cy="1143000"/>
          </a:xfrm>
        </p:spPr>
        <p:txBody>
          <a:bodyPr/>
          <a:lstStyle/>
          <a:p>
            <a:r>
              <a:rPr lang="en-ZA" altLang="en-US" sz="2000" b="1" dirty="0" smtClean="0">
                <a:ea typeface="ＭＳ Ｐゴシック" pitchFamily="34" charset="-128"/>
              </a:rPr>
              <a:t>TRADE </a:t>
            </a:r>
            <a:r>
              <a:rPr lang="en-ZA" altLang="en-US" sz="2000" b="1" dirty="0">
                <a:ea typeface="ＭＳ Ｐゴシック" pitchFamily="34" charset="-128"/>
              </a:rPr>
              <a:t>UNION APPLICATIONS FOR REGISTRATION BY SECTOR AND NUMBER OF MEMBERS: </a:t>
            </a:r>
            <a:r>
              <a:rPr lang="en-ZA" altLang="en-US" sz="2000" b="1" dirty="0" smtClean="0">
                <a:ea typeface="ＭＳ Ｐゴシック" pitchFamily="34" charset="-128"/>
              </a:rPr>
              <a:t>QUARTER 2 2018/19</a:t>
            </a:r>
            <a:br>
              <a:rPr lang="en-ZA" altLang="en-US" sz="2000" b="1" dirty="0" smtClean="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79773484"/>
              </p:ext>
            </p:extLst>
          </p:nvPr>
        </p:nvGraphicFramePr>
        <p:xfrm>
          <a:off x="224780" y="1209087"/>
          <a:ext cx="8640961" cy="5527447"/>
        </p:xfrm>
        <a:graphic>
          <a:graphicData uri="http://schemas.openxmlformats.org/drawingml/2006/table">
            <a:tbl>
              <a:tblPr firstRow="1" bandRow="1">
                <a:tableStyleId>{5C22544A-7EE6-4342-B048-85BDC9FD1C3A}</a:tableStyleId>
              </a:tblPr>
              <a:tblGrid>
                <a:gridCol w="2833536">
                  <a:extLst>
                    <a:ext uri="{9D8B030D-6E8A-4147-A177-3AD203B41FA5}">
                      <a16:colId xmlns:a16="http://schemas.microsoft.com/office/drawing/2014/main" xmlns="" val="20000"/>
                    </a:ext>
                  </a:extLst>
                </a:gridCol>
                <a:gridCol w="1858681">
                  <a:extLst>
                    <a:ext uri="{9D8B030D-6E8A-4147-A177-3AD203B41FA5}">
                      <a16:colId xmlns:a16="http://schemas.microsoft.com/office/drawing/2014/main" xmlns="" val="20001"/>
                    </a:ext>
                  </a:extLst>
                </a:gridCol>
                <a:gridCol w="2081722">
                  <a:extLst>
                    <a:ext uri="{9D8B030D-6E8A-4147-A177-3AD203B41FA5}">
                      <a16:colId xmlns:a16="http://schemas.microsoft.com/office/drawing/2014/main" xmlns="" val="20002"/>
                    </a:ext>
                  </a:extLst>
                </a:gridCol>
                <a:gridCol w="1867022">
                  <a:extLst>
                    <a:ext uri="{9D8B030D-6E8A-4147-A177-3AD203B41FA5}">
                      <a16:colId xmlns:a16="http://schemas.microsoft.com/office/drawing/2014/main" xmlns="" val="20003"/>
                    </a:ext>
                  </a:extLst>
                </a:gridCol>
              </a:tblGrid>
              <a:tr h="684031">
                <a:tc>
                  <a:txBody>
                    <a:bodyPr/>
                    <a:lstStyle/>
                    <a:p>
                      <a:r>
                        <a:rPr lang="en-ZA" sz="1800" dirty="0" smtClean="0">
                          <a:latin typeface="+mn-lt"/>
                          <a:cs typeface="Arial" panose="020B0604020202020204" pitchFamily="34" charset="0"/>
                        </a:rPr>
                        <a:t>Sectors</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Q1</a:t>
                      </a:r>
                      <a:endParaRPr lang="en-ZA" sz="1800" dirty="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Q2</a:t>
                      </a:r>
                      <a:endParaRPr lang="en-ZA" sz="1800" dirty="0" smtClean="0">
                        <a:latin typeface="+mn-lt"/>
                        <a:cs typeface="Arial" panose="020B0604020202020204" pitchFamily="34" charset="0"/>
                      </a:endParaRPr>
                    </a:p>
                  </a:txBody>
                  <a:tcPr marT="45727" marB="45727"/>
                </a:tc>
                <a:tc>
                  <a:txBody>
                    <a:bodyPr/>
                    <a:lstStyle/>
                    <a:p>
                      <a:pPr algn="ctr"/>
                      <a:r>
                        <a:rPr lang="en-ZA" sz="1800" dirty="0" smtClean="0">
                          <a:latin typeface="+mn-lt"/>
                          <a:cs typeface="Arial" panose="020B0604020202020204" pitchFamily="34" charset="0"/>
                        </a:rPr>
                        <a:t>Members</a:t>
                      </a:r>
                    </a:p>
                    <a:p>
                      <a:pPr algn="ctr"/>
                      <a:r>
                        <a:rPr lang="en-US" sz="1800" dirty="0" smtClean="0">
                          <a:latin typeface="+mn-lt"/>
                          <a:cs typeface="Arial" panose="020B0604020202020204" pitchFamily="34" charset="0"/>
                        </a:rPr>
                        <a:t>Q3</a:t>
                      </a:r>
                      <a:endParaRPr lang="en-ZA" sz="1800" dirty="0" smtClean="0">
                        <a:latin typeface="+mn-lt"/>
                        <a:cs typeface="Arial" panose="020B0604020202020204" pitchFamily="34" charset="0"/>
                      </a:endParaRPr>
                    </a:p>
                  </a:txBody>
                  <a:tcPr marT="45727" marB="45727"/>
                </a:tc>
                <a:extLst>
                  <a:ext uri="{0D108BD9-81ED-4DB2-BD59-A6C34878D82A}">
                    <a16:rowId xmlns:a16="http://schemas.microsoft.com/office/drawing/2014/main" xmlns="" val="10000"/>
                  </a:ext>
                </a:extLst>
              </a:tr>
              <a:tr h="510175">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55641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p>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Horseracing</a:t>
                      </a:r>
                      <a:endParaRPr lang="en-ZA" sz="1600" dirty="0" smtClean="0">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140</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482</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2"/>
                  </a:ext>
                </a:extLst>
              </a:tr>
              <a:tr h="491732">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491732">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340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491732">
                <a:tc>
                  <a:txBody>
                    <a:bodyPr/>
                    <a:lstStyle/>
                    <a:p>
                      <a:pPr>
                        <a:lnSpc>
                          <a:spcPct val="115000"/>
                        </a:lnSpc>
                        <a:spcAft>
                          <a:spcPts val="1000"/>
                        </a:spcAft>
                      </a:pPr>
                      <a:r>
                        <a:rPr lang="en-ZA" sz="1600" dirty="0" smtClean="0">
                          <a:effectLst/>
                          <a:latin typeface="+mn-lt"/>
                          <a:ea typeface="Calibri"/>
                          <a:cs typeface="Arial" panose="020B0604020202020204" pitchFamily="34" charset="0"/>
                        </a:rPr>
                        <a:t>Meat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491732">
                <a:tc>
                  <a:txBody>
                    <a:bodyPr/>
                    <a:lstStyle/>
                    <a:p>
                      <a:pPr>
                        <a:lnSpc>
                          <a:spcPct val="115000"/>
                        </a:lnSpc>
                        <a:spcAft>
                          <a:spcPts val="1000"/>
                        </a:spcAft>
                      </a:pPr>
                      <a:r>
                        <a:rPr lang="en-ZA" sz="1600" dirty="0" smtClean="0">
                          <a:effectLst/>
                          <a:latin typeface="+mn-lt"/>
                          <a:ea typeface="Calibri"/>
                          <a:cs typeface="Arial" panose="020B0604020202020204" pitchFamily="34" charset="0"/>
                        </a:rPr>
                        <a:t>Metal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22</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556414">
                <a:tc>
                  <a:txBody>
                    <a:bodyPr/>
                    <a:lstStyle/>
                    <a:p>
                      <a:pPr>
                        <a:lnSpc>
                          <a:spcPct val="115000"/>
                        </a:lnSpc>
                        <a:spcAft>
                          <a:spcPts val="0"/>
                        </a:spcAft>
                      </a:pPr>
                      <a:r>
                        <a:rPr lang="en-US" sz="1600" kern="1200" dirty="0" smtClean="0">
                          <a:solidFill>
                            <a:srgbClr val="000000"/>
                          </a:solidFill>
                          <a:effectLst/>
                          <a:latin typeface="+mn-lt"/>
                          <a:ea typeface="Calibri"/>
                          <a:cs typeface="Arial" panose="020B0604020202020204" pitchFamily="34" charset="0"/>
                        </a:rPr>
                        <a:t>Mining</a:t>
                      </a:r>
                      <a:r>
                        <a:rPr lang="en-US" sz="1600" kern="1200" baseline="0" dirty="0" smtClean="0">
                          <a:solidFill>
                            <a:srgbClr val="000000"/>
                          </a:solidFill>
                          <a:effectLst/>
                          <a:latin typeface="+mn-lt"/>
                          <a:ea typeface="Calibri"/>
                          <a:cs typeface="Arial" panose="020B0604020202020204" pitchFamily="34" charset="0"/>
                        </a:rPr>
                        <a:t> &amp; Construction</a:t>
                      </a:r>
                    </a:p>
                    <a:p>
                      <a:pPr>
                        <a:lnSpc>
                          <a:spcPct val="115000"/>
                        </a:lnSpc>
                        <a:spcAft>
                          <a:spcPts val="0"/>
                        </a:spcAft>
                      </a:pPr>
                      <a:r>
                        <a:rPr lang="en-US" sz="1600" kern="1200" baseline="0" dirty="0" smtClean="0">
                          <a:solidFill>
                            <a:srgbClr val="000000"/>
                          </a:solidFill>
                          <a:effectLst/>
                          <a:latin typeface="+mn-lt"/>
                          <a:ea typeface="Calibri"/>
                          <a:cs typeface="Arial" panose="020B0604020202020204" pitchFamily="34" charset="0"/>
                        </a:rPr>
                        <a:t>Missions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76</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279</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55</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r h="664203">
                <a:tc>
                  <a:txBody>
                    <a:bodyPr/>
                    <a:lstStyle/>
                    <a:p>
                      <a:pPr>
                        <a:lnSpc>
                          <a:spcPct val="115000"/>
                        </a:lnSpc>
                        <a:spcAft>
                          <a:spcPts val="0"/>
                        </a:spcAft>
                      </a:pPr>
                      <a:r>
                        <a:rPr lang="en-ZA" sz="1600" dirty="0" smtClean="0">
                          <a:effectLst/>
                          <a:latin typeface="+mn-lt"/>
                          <a:ea typeface="Calibri"/>
                          <a:cs typeface="Arial" panose="020B0604020202020204" pitchFamily="34" charset="0"/>
                        </a:rPr>
                        <a:t>Motor</a:t>
                      </a:r>
                    </a:p>
                    <a:p>
                      <a:pPr>
                        <a:lnSpc>
                          <a:spcPct val="115000"/>
                        </a:lnSpc>
                        <a:spcAft>
                          <a:spcPts val="0"/>
                        </a:spcAft>
                      </a:pPr>
                      <a:r>
                        <a:rPr lang="en-ZA" sz="1600" dirty="0" smtClean="0">
                          <a:effectLst/>
                          <a:latin typeface="+mn-lt"/>
                          <a:ea typeface="Calibri"/>
                          <a:cs typeface="Arial" panose="020B0604020202020204" pitchFamily="34" charset="0"/>
                        </a:rPr>
                        <a:t> Nurseries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0</a:t>
                      </a:r>
                    </a:p>
                    <a:p>
                      <a:pPr algn="ctr">
                        <a:lnSpc>
                          <a:spcPct val="115000"/>
                        </a:lnSpc>
                        <a:spcAft>
                          <a:spcPts val="1000"/>
                        </a:spcAft>
                      </a:pPr>
                      <a:r>
                        <a:rPr lang="en-ZA" sz="1600" b="0" dirty="0" smtClean="0">
                          <a:solidFill>
                            <a:schemeClr val="tx1"/>
                          </a:solidFill>
                          <a:effectLst/>
                          <a:latin typeface="+mn-lt"/>
                          <a:ea typeface="Calibri"/>
                          <a:cs typeface="Arial" panose="020B0604020202020204" pitchFamily="34" charset="0"/>
                        </a:rPr>
                        <a:t>150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572636">
                <a:tc>
                  <a:txBody>
                    <a:bodyPr/>
                    <a:lstStyle/>
                    <a:p>
                      <a:r>
                        <a:rPr lang="en-ZA" sz="1600" dirty="0" smtClean="0">
                          <a:latin typeface="+mn-lt"/>
                          <a:cs typeface="Arial" panose="020B0604020202020204" pitchFamily="34" charset="0"/>
                        </a:rPr>
                        <a:t>Research and Technology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mn-lt"/>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82</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82</a:t>
            </a:fld>
            <a:endParaRPr lang="en-US" altLang="en-US" sz="1200" dirty="0" smtClean="0">
              <a:solidFill>
                <a:srgbClr val="898989"/>
              </a:solidFill>
            </a:endParaRPr>
          </a:p>
        </p:txBody>
      </p:sp>
    </p:spTree>
    <p:extLst>
      <p:ext uri="{BB962C8B-B14F-4D97-AF65-F5344CB8AC3E}">
        <p14:creationId xmlns:p14="http://schemas.microsoft.com/office/powerpoint/2010/main" xmlns="" val="11296617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000" b="1" dirty="0">
                <a:ea typeface="ＭＳ Ｐゴシック" pitchFamily="34" charset="-128"/>
              </a:rPr>
              <a:t>TRADE UNION APPLICATIONS FOR REGISTRATION BY SECTOR AND NUMBER OF MEMBERS: </a:t>
            </a:r>
            <a:r>
              <a:rPr lang="en-ZA" altLang="en-US" sz="2000" b="1" dirty="0" smtClean="0">
                <a:ea typeface="ＭＳ Ｐゴシック" pitchFamily="34" charset="-128"/>
              </a:rPr>
              <a:t>QUARTER 2 </a:t>
            </a:r>
            <a:r>
              <a:rPr lang="en-ZA" altLang="en-US" sz="2000" b="1" dirty="0" smtClean="0">
                <a:solidFill>
                  <a:srgbClr val="FF0000"/>
                </a:solidFill>
                <a:ea typeface="ＭＳ Ｐゴシック" pitchFamily="34" charset="-128"/>
              </a:rPr>
              <a:t>2018/19</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86312689"/>
              </p:ext>
            </p:extLst>
          </p:nvPr>
        </p:nvGraphicFramePr>
        <p:xfrm>
          <a:off x="251519" y="1340768"/>
          <a:ext cx="8640961" cy="5328592"/>
        </p:xfrm>
        <a:graphic>
          <a:graphicData uri="http://schemas.openxmlformats.org/drawingml/2006/table">
            <a:tbl>
              <a:tblPr firstRow="1" bandRow="1">
                <a:tableStyleId>{5C22544A-7EE6-4342-B048-85BDC9FD1C3A}</a:tableStyleId>
              </a:tblPr>
              <a:tblGrid>
                <a:gridCol w="2592289">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tblGrid>
              <a:tr h="601986">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xmlns="" val="10000"/>
                  </a:ext>
                </a:extLst>
              </a:tr>
              <a:tr h="385426">
                <a:tc>
                  <a:txBody>
                    <a:bodyPr/>
                    <a:lstStyle/>
                    <a:p>
                      <a:r>
                        <a:rPr lang="en-ZA" sz="1600" dirty="0" smtClean="0">
                          <a:latin typeface="+mn-lt"/>
                          <a:cs typeface="Arial" panose="020B0604020202020204" pitchFamily="34" charset="0"/>
                        </a:rPr>
                        <a:t>Restaurant</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176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482</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385426">
                <a:tc>
                  <a:txBody>
                    <a:bodyPr/>
                    <a:lstStyle/>
                    <a:p>
                      <a:r>
                        <a:rPr lang="en-ZA" sz="1600" dirty="0" smtClean="0">
                          <a:latin typeface="+mn-lt"/>
                          <a:cs typeface="Arial" panose="020B0604020202020204" pitchFamily="34" charset="0"/>
                        </a:rPr>
                        <a:t>Road Freight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385426">
                <a:tc>
                  <a:txBody>
                    <a:bodyPr/>
                    <a:lstStyle/>
                    <a:p>
                      <a:r>
                        <a:rPr lang="en-ZA" sz="1600" dirty="0" smtClean="0">
                          <a:latin typeface="+mn-lt"/>
                          <a:cs typeface="Arial" panose="020B0604020202020204" pitchFamily="34" charset="0"/>
                        </a:rPr>
                        <a:t>Private</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85426">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44859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776</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385426">
                <a:tc>
                  <a:txBody>
                    <a:bodyPr/>
                    <a:lstStyle/>
                    <a:p>
                      <a:r>
                        <a:rPr lang="en-ZA" sz="1600" dirty="0" smtClean="0">
                          <a:latin typeface="+mn-lt"/>
                          <a:cs typeface="Arial" panose="020B0604020202020204" pitchFamily="34" charset="0"/>
                        </a:rPr>
                        <a:t>Transport and Logistics (Rail)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822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10909">
                <a:tc>
                  <a:txBody>
                    <a:bodyPr/>
                    <a:lstStyle/>
                    <a:p>
                      <a:r>
                        <a:rPr lang="en-ZA" sz="1600" dirty="0" smtClean="0">
                          <a:latin typeface="+mn-lt"/>
                          <a:cs typeface="Arial" panose="020B0604020202020204" pitchFamily="34" charset="0"/>
                        </a:rPr>
                        <a:t>Unemployed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1</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385426">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3 293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2 889</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385426">
                <a:tc>
                  <a:txBody>
                    <a:bodyPr/>
                    <a:lstStyle/>
                    <a:p>
                      <a:r>
                        <a:rPr lang="en-ZA" sz="1600" dirty="0" smtClean="0">
                          <a:latin typeface="+mn-lt"/>
                          <a:cs typeface="Arial" panose="020B0604020202020204" pitchFamily="34" charset="0"/>
                        </a:rPr>
                        <a:t>Wholesale,</a:t>
                      </a:r>
                      <a:r>
                        <a:rPr lang="en-ZA" sz="1600" baseline="0" dirty="0" smtClean="0">
                          <a:latin typeface="+mn-lt"/>
                          <a:cs typeface="Arial" panose="020B0604020202020204" pitchFamily="34" charset="0"/>
                        </a:rPr>
                        <a:t> Distribution, Retail and Commercial (Plastic)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188</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r h="294892">
                <a:tc>
                  <a:txBody>
                    <a:bodyPr/>
                    <a:lstStyle/>
                    <a:p>
                      <a:r>
                        <a:rPr lang="en-ZA" sz="1600" dirty="0" smtClean="0">
                          <a:latin typeface="+mn-lt"/>
                          <a:cs typeface="Arial" panose="020B0604020202020204" pitchFamily="34" charset="0"/>
                        </a:rPr>
                        <a:t>Wood 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132</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10"/>
                  </a:ext>
                </a:extLst>
              </a:tr>
              <a:tr h="418608">
                <a:tc>
                  <a:txBody>
                    <a:bodyPr/>
                    <a:lstStyle/>
                    <a:p>
                      <a:pPr>
                        <a:lnSpc>
                          <a:spcPct val="115000"/>
                        </a:lnSpc>
                        <a:spcAft>
                          <a:spcPts val="0"/>
                        </a:spcAft>
                      </a:pPr>
                      <a:r>
                        <a:rPr lang="en-US" sz="1800" b="1" u="none" dirty="0" smtClean="0">
                          <a:effectLst/>
                          <a:latin typeface="+mn-lt"/>
                          <a:ea typeface="Calibri"/>
                          <a:cs typeface="Times New Roman"/>
                        </a:rPr>
                        <a:t>TOTAL </a:t>
                      </a:r>
                      <a:endParaRPr lang="en-ZA" sz="1800" b="1" u="none" dirty="0">
                        <a:effectLst/>
                        <a:latin typeface="+mn-lt"/>
                        <a:ea typeface="Calibri"/>
                        <a:cs typeface="Times New Roman"/>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u="none" dirty="0" smtClean="0">
                          <a:solidFill>
                            <a:schemeClr val="tx1"/>
                          </a:solidFill>
                          <a:effectLst/>
                          <a:latin typeface="+mn-lt"/>
                          <a:ea typeface="Calibri"/>
                          <a:cs typeface="Arial" panose="020B0604020202020204" pitchFamily="34" charset="0"/>
                        </a:rPr>
                        <a:t>8 204</a:t>
                      </a:r>
                      <a:endParaRPr lang="en-ZA" sz="1600" b="1" u="none" dirty="0">
                        <a:solidFill>
                          <a:schemeClr val="tx1"/>
                        </a:solidFill>
                        <a:effectLst/>
                        <a:latin typeface="+mn-lt"/>
                        <a:ea typeface="Calibri"/>
                        <a:cs typeface="Arial" panose="020B0604020202020204" pitchFamily="34" charset="0"/>
                      </a:endParaRPr>
                    </a:p>
                  </a:txBody>
                  <a:tcPr marL="68580" marR="68580" marT="9524"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Arial" panose="020B0604020202020204" pitchFamily="34" charset="0"/>
                          <a:ea typeface="Calibri"/>
                          <a:cs typeface="Arial" panose="020B0604020202020204" pitchFamily="34" charset="0"/>
                        </a:rPr>
                        <a:t>9</a:t>
                      </a:r>
                      <a:r>
                        <a:rPr lang="en-ZA" sz="1600" b="1" baseline="0" dirty="0" smtClean="0">
                          <a:solidFill>
                            <a:schemeClr val="tx1"/>
                          </a:solidFill>
                          <a:effectLst/>
                          <a:latin typeface="Arial" panose="020B0604020202020204" pitchFamily="34" charset="0"/>
                          <a:ea typeface="Calibri"/>
                          <a:cs typeface="Arial" panose="020B0604020202020204" pitchFamily="34" charset="0"/>
                        </a:rPr>
                        <a:t> 054</a:t>
                      </a: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a16="http://schemas.microsoft.com/office/drawing/2014/main" xmlns="" val="10011"/>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83</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83</a:t>
            </a:fld>
            <a:endParaRPr lang="en-US" altLang="en-US" sz="1200" dirty="0" smtClean="0">
              <a:solidFill>
                <a:srgbClr val="898989"/>
              </a:solidFill>
            </a:endParaRPr>
          </a:p>
        </p:txBody>
      </p:sp>
    </p:spTree>
    <p:extLst>
      <p:ext uri="{BB962C8B-B14F-4D97-AF65-F5344CB8AC3E}">
        <p14:creationId xmlns:p14="http://schemas.microsoft.com/office/powerpoint/2010/main" xmlns="" val="3580231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528" y="404664"/>
            <a:ext cx="8594725" cy="720080"/>
          </a:xfrm>
        </p:spPr>
        <p:txBody>
          <a:bodyPr/>
          <a:lstStyle/>
          <a:p>
            <a:r>
              <a:rPr lang="en-ZA" altLang="en-US" sz="2000" b="1" dirty="0" smtClean="0">
                <a:ea typeface="ＭＳ Ｐゴシック" pitchFamily="34" charset="-128"/>
              </a:rPr>
              <a:t>TRADE UNION REFUSED BY SECTOR AND MEMBERS: QUARTER 2 </a:t>
            </a:r>
            <a:r>
              <a:rPr lang="en-ZA" altLang="en-US" sz="2000" b="1" dirty="0" smtClean="0">
                <a:solidFill>
                  <a:srgbClr val="FF0000"/>
                </a:solidFill>
                <a:ea typeface="ＭＳ Ｐゴシック" pitchFamily="34" charset="-128"/>
              </a:rPr>
              <a:t>2018/19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54832495"/>
              </p:ext>
            </p:extLst>
          </p:nvPr>
        </p:nvGraphicFramePr>
        <p:xfrm>
          <a:off x="251520" y="1340770"/>
          <a:ext cx="8640959" cy="5379119"/>
        </p:xfrm>
        <a:graphic>
          <a:graphicData uri="http://schemas.openxmlformats.org/drawingml/2006/table">
            <a:tbl>
              <a:tblPr firstRow="1" bandRow="1">
                <a:tableStyleId>{5C22544A-7EE6-4342-B048-85BDC9FD1C3A}</a:tableStyleId>
              </a:tblPr>
              <a:tblGrid>
                <a:gridCol w="2729259">
                  <a:extLst>
                    <a:ext uri="{9D8B030D-6E8A-4147-A177-3AD203B41FA5}">
                      <a16:colId xmlns:a16="http://schemas.microsoft.com/office/drawing/2014/main" xmlns="" val="20000"/>
                    </a:ext>
                  </a:extLst>
                </a:gridCol>
                <a:gridCol w="2360441">
                  <a:extLst>
                    <a:ext uri="{9D8B030D-6E8A-4147-A177-3AD203B41FA5}">
                      <a16:colId xmlns:a16="http://schemas.microsoft.com/office/drawing/2014/main" xmlns="" val="20001"/>
                    </a:ext>
                  </a:extLst>
                </a:gridCol>
                <a:gridCol w="1917858">
                  <a:extLst>
                    <a:ext uri="{9D8B030D-6E8A-4147-A177-3AD203B41FA5}">
                      <a16:colId xmlns:a16="http://schemas.microsoft.com/office/drawing/2014/main" xmlns="" val="20002"/>
                    </a:ext>
                  </a:extLst>
                </a:gridCol>
                <a:gridCol w="1633401">
                  <a:extLst>
                    <a:ext uri="{9D8B030D-6E8A-4147-A177-3AD203B41FA5}">
                      <a16:colId xmlns:a16="http://schemas.microsoft.com/office/drawing/2014/main" xmlns="" val="20003"/>
                    </a:ext>
                  </a:extLst>
                </a:gridCol>
              </a:tblGrid>
              <a:tr h="713683">
                <a:tc>
                  <a:txBody>
                    <a:bodyPr/>
                    <a:lstStyle/>
                    <a:p>
                      <a:pPr algn="ctr"/>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1" marB="45711"/>
                </a:tc>
                <a:tc>
                  <a:txBody>
                    <a:bodyPr/>
                    <a:lstStyle/>
                    <a:p>
                      <a:pPr algn="ctr"/>
                      <a:r>
                        <a:rPr lang="en-ZA" sz="1600" dirty="0" smtClean="0">
                          <a:latin typeface="Arial" panose="020B0604020202020204" pitchFamily="34" charset="0"/>
                          <a:cs typeface="Arial" panose="020B0604020202020204" pitchFamily="34" charset="0"/>
                        </a:rPr>
                        <a:t>Members </a:t>
                      </a: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1" marB="45711"/>
                </a:tc>
                <a:tc>
                  <a:txBody>
                    <a:bodyPr/>
                    <a:lstStyle/>
                    <a:p>
                      <a:pPr algn="ctr"/>
                      <a:r>
                        <a:rPr lang="en-ZA" sz="1600" dirty="0" smtClean="0">
                          <a:latin typeface="Arial" panose="020B0604020202020204" pitchFamily="34" charset="0"/>
                          <a:cs typeface="Arial" panose="020B0604020202020204" pitchFamily="34" charset="0"/>
                        </a:rPr>
                        <a:t>Members </a:t>
                      </a: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1" marB="45711"/>
                </a:tc>
                <a:tc>
                  <a:txBody>
                    <a:bodyPr/>
                    <a:lstStyle/>
                    <a:p>
                      <a:pPr algn="ctr"/>
                      <a:r>
                        <a:rPr lang="en-ZA" sz="1600" dirty="0" smtClean="0">
                          <a:latin typeface="Arial" panose="020B0604020202020204" pitchFamily="34" charset="0"/>
                          <a:cs typeface="Arial" panose="020B0604020202020204" pitchFamily="34" charset="0"/>
                        </a:rPr>
                        <a:t>Members Q3</a:t>
                      </a:r>
                    </a:p>
                  </a:txBody>
                  <a:tcPr marT="45711" marB="45711"/>
                </a:tc>
                <a:extLst>
                  <a:ext uri="{0D108BD9-81ED-4DB2-BD59-A6C34878D82A}">
                    <a16:rowId xmlns:a16="http://schemas.microsoft.com/office/drawing/2014/main" xmlns="" val="10000"/>
                  </a:ext>
                </a:extLst>
              </a:tr>
              <a:tr h="468091">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and Forestry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293</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3075</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4471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Building &amp; construction</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217</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526090">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Cleaning </a:t>
                      </a:r>
                      <a:r>
                        <a:rPr lang="en-ZA" sz="1600" kern="1200" dirty="0" smtClean="0">
                          <a:solidFill>
                            <a:srgbClr val="000000"/>
                          </a:solidFill>
                          <a:effectLst/>
                          <a:latin typeface="+mn-lt"/>
                          <a:ea typeface="Calibri"/>
                          <a:cs typeface="Arial" panose="020B0604020202020204" pitchFamily="34" charset="0"/>
                        </a:rPr>
                        <a:t>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244</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209</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486613">
                <a:tc>
                  <a:txBody>
                    <a:bodyPr/>
                    <a:lstStyle/>
                    <a:p>
                      <a:pPr>
                        <a:lnSpc>
                          <a:spcPct val="100000"/>
                        </a:lnSpc>
                        <a:spcAft>
                          <a:spcPts val="0"/>
                        </a:spcAft>
                      </a:pPr>
                      <a:r>
                        <a:rPr lang="en-ZA" sz="1600" dirty="0" smtClean="0">
                          <a:effectLst/>
                          <a:latin typeface="+mn-lt"/>
                          <a:ea typeface="Calibri"/>
                          <a:cs typeface="Arial" panose="020B0604020202020204" pitchFamily="34" charset="0"/>
                        </a:rPr>
                        <a:t>Communication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9</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300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417097">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20</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Arial" panose="020B0604020202020204" pitchFamily="34" charset="0"/>
                          <a:ea typeface="Calibri"/>
                          <a:cs typeface="Arial" panose="020B0604020202020204" pitchFamily="34" charset="0"/>
                        </a:rPr>
                        <a:t>0</a:t>
                      </a: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569317">
                <a:tc>
                  <a:txBody>
                    <a:bodyPr/>
                    <a:lstStyle/>
                    <a:p>
                      <a:pPr>
                        <a:lnSpc>
                          <a:spcPct val="100000"/>
                        </a:lnSpc>
                        <a:spcAft>
                          <a:spcPts val="0"/>
                        </a:spcAft>
                      </a:pPr>
                      <a:r>
                        <a:rPr lang="en-ZA" sz="1600" dirty="0" smtClean="0">
                          <a:effectLst/>
                          <a:latin typeface="+mn-lt"/>
                          <a:ea typeface="Calibri"/>
                          <a:cs typeface="Arial" panose="020B0604020202020204" pitchFamily="34" charset="0"/>
                        </a:rPr>
                        <a:t>Education </a:t>
                      </a:r>
                    </a:p>
                    <a:p>
                      <a:pPr>
                        <a:lnSpc>
                          <a:spcPct val="100000"/>
                        </a:lnSpc>
                        <a:spcAft>
                          <a:spcPts val="0"/>
                        </a:spcAft>
                      </a:pPr>
                      <a:r>
                        <a:rPr lang="en-ZA" sz="1600" dirty="0" smtClean="0">
                          <a:effectLst/>
                          <a:latin typeface="+mn-lt"/>
                          <a:ea typeface="Calibri"/>
                          <a:cs typeface="Arial" panose="020B0604020202020204" pitchFamily="34" charset="0"/>
                        </a:rPr>
                        <a:t>Energy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486</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Arial" panose="020B0604020202020204" pitchFamily="34" charset="0"/>
                          <a:ea typeface="Calibri"/>
                          <a:cs typeface="Arial" panose="020B0604020202020204" pitchFamily="34" charset="0"/>
                        </a:rPr>
                        <a:t>55</a:t>
                      </a:r>
                    </a:p>
                    <a:p>
                      <a:pPr algn="ctr">
                        <a:lnSpc>
                          <a:spcPct val="115000"/>
                        </a:lnSpc>
                        <a:spcAft>
                          <a:spcPts val="0"/>
                        </a:spcAft>
                      </a:pPr>
                      <a:r>
                        <a:rPr lang="en-ZA" sz="1600" b="0" dirty="0" smtClean="0">
                          <a:effectLst/>
                          <a:latin typeface="Arial" panose="020B0604020202020204" pitchFamily="34" charset="0"/>
                          <a:ea typeface="Calibri"/>
                          <a:cs typeface="Arial" panose="020B0604020202020204" pitchFamily="34" charset="0"/>
                        </a:rPr>
                        <a:t>86</a:t>
                      </a: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6"/>
                  </a:ext>
                </a:extLst>
              </a:tr>
              <a:tr h="569317">
                <a:tc>
                  <a:txBody>
                    <a:bodyPr/>
                    <a:lstStyle/>
                    <a:p>
                      <a:pPr>
                        <a:lnSpc>
                          <a:spcPct val="100000"/>
                        </a:lnSpc>
                        <a:spcAft>
                          <a:spcPts val="0"/>
                        </a:spcAft>
                      </a:pPr>
                      <a:r>
                        <a:rPr lang="en-ZA" sz="1600" dirty="0" smtClean="0">
                          <a:effectLst/>
                          <a:latin typeface="+mn-lt"/>
                          <a:ea typeface="Calibri"/>
                          <a:cs typeface="Arial" panose="020B0604020202020204" pitchFamily="34" charset="0"/>
                        </a:rPr>
                        <a:t>Engineering </a:t>
                      </a:r>
                    </a:p>
                    <a:p>
                      <a:pPr>
                        <a:lnSpc>
                          <a:spcPct val="100000"/>
                        </a:lnSpc>
                        <a:spcAft>
                          <a:spcPts val="0"/>
                        </a:spcAft>
                      </a:pPr>
                      <a:r>
                        <a:rPr lang="en-ZA" sz="1600" dirty="0" smtClean="0">
                          <a:effectLst/>
                          <a:latin typeface="+mn-lt"/>
                          <a:ea typeface="Calibri"/>
                          <a:cs typeface="Arial" panose="020B0604020202020204" pitchFamily="34" charset="0"/>
                        </a:rPr>
                        <a:t>Environmental services</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186</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Arial" panose="020B0604020202020204" pitchFamily="34" charset="0"/>
                          <a:ea typeface="Calibri"/>
                          <a:cs typeface="Arial" panose="020B0604020202020204" pitchFamily="34" charset="0"/>
                        </a:rPr>
                        <a:t>0</a:t>
                      </a:r>
                    </a:p>
                    <a:p>
                      <a:pPr algn="ctr">
                        <a:lnSpc>
                          <a:spcPct val="115000"/>
                        </a:lnSpc>
                        <a:spcAft>
                          <a:spcPts val="0"/>
                        </a:spcAft>
                      </a:pPr>
                      <a:r>
                        <a:rPr lang="en-ZA" sz="1600" b="0" dirty="0" smtClean="0">
                          <a:effectLst/>
                          <a:latin typeface="Arial" panose="020B0604020202020204" pitchFamily="34" charset="0"/>
                          <a:ea typeface="Calibri"/>
                          <a:cs typeface="Arial" panose="020B0604020202020204" pitchFamily="34" charset="0"/>
                        </a:rPr>
                        <a:t>71</a:t>
                      </a: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7"/>
                  </a:ext>
                </a:extLst>
              </a:tr>
              <a:tr h="486613">
                <a:tc>
                  <a:txBody>
                    <a:bodyPr/>
                    <a:lstStyle/>
                    <a:p>
                      <a:pPr>
                        <a:lnSpc>
                          <a:spcPct val="100000"/>
                        </a:lnSpc>
                        <a:spcAft>
                          <a:spcPts val="0"/>
                        </a:spcAft>
                      </a:pPr>
                      <a:r>
                        <a:rPr lang="en-ZA" sz="1600" dirty="0" smtClean="0">
                          <a:effectLst/>
                          <a:latin typeface="+mn-lt"/>
                          <a:ea typeface="Calibri"/>
                          <a:cs typeface="Arial" panose="020B0604020202020204" pitchFamily="34" charset="0"/>
                        </a:rPr>
                        <a:t>Finance</a:t>
                      </a:r>
                      <a:r>
                        <a:rPr lang="en-ZA" sz="1600" baseline="0" dirty="0" smtClean="0">
                          <a:effectLst/>
                          <a:latin typeface="+mn-lt"/>
                          <a:ea typeface="Calibri"/>
                          <a:cs typeface="Arial" panose="020B0604020202020204" pitchFamily="34" charset="0"/>
                        </a:rPr>
                        <a:t> and Insurance </a:t>
                      </a:r>
                      <a:endParaRPr lang="en-ZA" sz="1600" dirty="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41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Arial" panose="020B0604020202020204" pitchFamily="34" charset="0"/>
                          <a:ea typeface="Calibri"/>
                          <a:cs typeface="Arial" panose="020B0604020202020204" pitchFamily="34" charset="0"/>
                        </a:rPr>
                        <a:t>0</a:t>
                      </a: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8"/>
                  </a:ext>
                </a:extLst>
              </a:tr>
              <a:tr h="695162">
                <a:tc>
                  <a:txBody>
                    <a:bodyPr/>
                    <a:lstStyle/>
                    <a:p>
                      <a:r>
                        <a:rPr lang="en-ZA" sz="1600" kern="1200" dirty="0" smtClean="0">
                          <a:solidFill>
                            <a:schemeClr val="dk1"/>
                          </a:solidFill>
                          <a:effectLst/>
                          <a:latin typeface="+mn-lt"/>
                          <a:ea typeface="Calibri"/>
                          <a:cs typeface="Arial" panose="020B0604020202020204" pitchFamily="34" charset="0"/>
                        </a:rPr>
                        <a:t>Fishing (Squid, </a:t>
                      </a:r>
                      <a:r>
                        <a:rPr lang="en-ZA" sz="1600" kern="1200" dirty="0" err="1" smtClean="0">
                          <a:solidFill>
                            <a:schemeClr val="dk1"/>
                          </a:solidFill>
                          <a:effectLst/>
                          <a:latin typeface="+mn-lt"/>
                          <a:ea typeface="Calibri"/>
                          <a:cs typeface="Arial" panose="020B0604020202020204" pitchFamily="34" charset="0"/>
                        </a:rPr>
                        <a:t>Strauler</a:t>
                      </a:r>
                      <a:r>
                        <a:rPr lang="en-ZA" sz="1600" kern="120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302</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effectLst/>
                          <a:latin typeface="Arial" panose="020B0604020202020204" pitchFamily="34" charset="0"/>
                          <a:ea typeface="Calibri"/>
                          <a:cs typeface="Arial" panose="020B0604020202020204" pitchFamily="34" charset="0"/>
                        </a:rPr>
                        <a:t>0</a:t>
                      </a:r>
                      <a:endParaRPr lang="en-ZA" sz="1600" b="0" dirty="0">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r">
                        <a:lnSpc>
                          <a:spcPct val="115000"/>
                        </a:lnSpc>
                        <a:spcAft>
                          <a:spcPts val="0"/>
                        </a:spcAft>
                      </a:pPr>
                      <a:endParaRPr lang="en-ZA" sz="1600" b="0" dirty="0">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84</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84</a:t>
            </a:fld>
            <a:endParaRPr lang="en-US" altLang="en-US" sz="1200" dirty="0" smtClean="0">
              <a:solidFill>
                <a:srgbClr val="898989"/>
              </a:solidFill>
            </a:endParaRPr>
          </a:p>
        </p:txBody>
      </p:sp>
    </p:spTree>
    <p:extLst>
      <p:ext uri="{BB962C8B-B14F-4D97-AF65-F5344CB8AC3E}">
        <p14:creationId xmlns:p14="http://schemas.microsoft.com/office/powerpoint/2010/main" xmlns="" val="11699150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476672"/>
            <a:ext cx="8373616" cy="864096"/>
          </a:xfrm>
        </p:spPr>
        <p:txBody>
          <a:bodyPr/>
          <a:lstStyle/>
          <a:p>
            <a:r>
              <a:rPr lang="en-ZA" altLang="en-US" sz="2000" b="1" dirty="0" smtClean="0">
                <a:ea typeface="ＭＳ Ｐゴシック" pitchFamily="34" charset="-128"/>
              </a:rPr>
              <a:t>TRADE </a:t>
            </a:r>
            <a:r>
              <a:rPr lang="en-ZA" altLang="en-US" sz="2000" b="1" dirty="0">
                <a:ea typeface="ＭＳ Ｐゴシック" pitchFamily="34" charset="-128"/>
              </a:rPr>
              <a:t>UNION </a:t>
            </a:r>
            <a:r>
              <a:rPr lang="en-ZA" altLang="en-US" sz="2000" b="1" dirty="0" smtClean="0">
                <a:ea typeface="ＭＳ Ｐゴシック" pitchFamily="34" charset="-128"/>
              </a:rPr>
              <a:t>REFUSED BY </a:t>
            </a:r>
            <a:r>
              <a:rPr lang="en-ZA" altLang="en-US" sz="2000" b="1" dirty="0">
                <a:ea typeface="ＭＳ Ｐゴシック" pitchFamily="34" charset="-128"/>
              </a:rPr>
              <a:t>SECTOR AND </a:t>
            </a:r>
            <a:r>
              <a:rPr lang="en-ZA" altLang="en-US" sz="2000" b="1" dirty="0" smtClean="0">
                <a:ea typeface="ＭＳ Ｐゴシック" pitchFamily="34" charset="-128"/>
              </a:rPr>
              <a:t>MEMBERS: QUARTER 2 </a:t>
            </a:r>
            <a:r>
              <a:rPr lang="en-ZA" altLang="en-US" sz="2000" b="1" dirty="0" smtClean="0">
                <a:solidFill>
                  <a:srgbClr val="FF0000"/>
                </a:solidFill>
                <a:ea typeface="ＭＳ Ｐゴシック" pitchFamily="34" charset="-128"/>
              </a:rPr>
              <a:t>2018/19</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60323766"/>
              </p:ext>
            </p:extLst>
          </p:nvPr>
        </p:nvGraphicFramePr>
        <p:xfrm>
          <a:off x="251520" y="1096056"/>
          <a:ext cx="8712968" cy="5625375"/>
        </p:xfrm>
        <a:graphic>
          <a:graphicData uri="http://schemas.openxmlformats.org/drawingml/2006/table">
            <a:tbl>
              <a:tblPr firstRow="1" bandRow="1">
                <a:tableStyleId>{5C22544A-7EE6-4342-B048-85BDC9FD1C3A}</a:tableStyleId>
              </a:tblPr>
              <a:tblGrid>
                <a:gridCol w="2696213">
                  <a:extLst>
                    <a:ext uri="{9D8B030D-6E8A-4147-A177-3AD203B41FA5}">
                      <a16:colId xmlns:a16="http://schemas.microsoft.com/office/drawing/2014/main" xmlns="" val="20000"/>
                    </a:ext>
                  </a:extLst>
                </a:gridCol>
                <a:gridCol w="1660271">
                  <a:extLst>
                    <a:ext uri="{9D8B030D-6E8A-4147-A177-3AD203B41FA5}">
                      <a16:colId xmlns:a16="http://schemas.microsoft.com/office/drawing/2014/main" xmlns="" val="20001"/>
                    </a:ext>
                  </a:extLst>
                </a:gridCol>
                <a:gridCol w="2142238">
                  <a:extLst>
                    <a:ext uri="{9D8B030D-6E8A-4147-A177-3AD203B41FA5}">
                      <a16:colId xmlns:a16="http://schemas.microsoft.com/office/drawing/2014/main" xmlns="" val="20002"/>
                    </a:ext>
                  </a:extLst>
                </a:gridCol>
                <a:gridCol w="2214246">
                  <a:extLst>
                    <a:ext uri="{9D8B030D-6E8A-4147-A177-3AD203B41FA5}">
                      <a16:colId xmlns:a16="http://schemas.microsoft.com/office/drawing/2014/main" xmlns="" val="20003"/>
                    </a:ext>
                  </a:extLst>
                </a:gridCol>
              </a:tblGrid>
              <a:tr h="607985">
                <a:tc>
                  <a:txBody>
                    <a:bodyPr/>
                    <a:lstStyle/>
                    <a:p>
                      <a:pPr algn="ctr"/>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27" marB="45727"/>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27" marB="45727"/>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27" marB="45727"/>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ZA" sz="1600" dirty="0" smtClean="0">
                          <a:latin typeface="Arial" panose="020B0604020202020204" pitchFamily="34" charset="0"/>
                          <a:cs typeface="Arial" panose="020B0604020202020204" pitchFamily="34" charset="0"/>
                        </a:rPr>
                        <a:t>Q3</a:t>
                      </a:r>
                    </a:p>
                  </a:txBody>
                  <a:tcPr marT="45727" marB="45727"/>
                </a:tc>
                <a:extLst>
                  <a:ext uri="{0D108BD9-81ED-4DB2-BD59-A6C34878D82A}">
                    <a16:rowId xmlns:a16="http://schemas.microsoft.com/office/drawing/2014/main" xmlns="" val="10000"/>
                  </a:ext>
                </a:extLst>
              </a:tr>
              <a:tr h="555595">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p>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baseline="0" dirty="0" smtClean="0">
                          <a:solidFill>
                            <a:srgbClr val="000000"/>
                          </a:solidFill>
                          <a:effectLst/>
                          <a:latin typeface="+mn-lt"/>
                          <a:ea typeface="Calibri"/>
                          <a:cs typeface="Arial" panose="020B0604020202020204" pitchFamily="34" charset="0"/>
                        </a:rPr>
                        <a:t>Horseracing</a:t>
                      </a:r>
                      <a:endParaRPr lang="en-ZA" sz="1600" dirty="0" smtClean="0">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139</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482</a:t>
                      </a:r>
                    </a:p>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1"/>
                  </a:ext>
                </a:extLst>
              </a:tr>
              <a:tr h="420864">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2"/>
                  </a:ext>
                </a:extLst>
              </a:tr>
              <a:tr h="679303">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p>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Metal</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p>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336</a:t>
                      </a:r>
                    </a:p>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22</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3"/>
                  </a:ext>
                </a:extLst>
              </a:tr>
              <a:tr h="555595">
                <a:tc>
                  <a:txBody>
                    <a:bodyPr/>
                    <a:lstStyle/>
                    <a:p>
                      <a:r>
                        <a:rPr lang="en-ZA" sz="1600" dirty="0" smtClean="0">
                          <a:latin typeface="+mn-lt"/>
                          <a:cs typeface="Arial" panose="020B0604020202020204" pitchFamily="34" charset="0"/>
                        </a:rPr>
                        <a:t>Mining and construction</a:t>
                      </a:r>
                      <a:r>
                        <a:rPr lang="en-ZA" sz="1600" baseline="0" dirty="0" smtClean="0">
                          <a:latin typeface="+mn-lt"/>
                          <a:cs typeface="Arial" panose="020B0604020202020204" pitchFamily="34" charset="0"/>
                        </a:rPr>
                        <a:t> </a:t>
                      </a:r>
                      <a:endParaRPr lang="en-ZA" sz="1600" dirty="0" smtClean="0">
                        <a:latin typeface="+mn-lt"/>
                        <a:cs typeface="Arial" panose="020B0604020202020204" pitchFamily="34" charset="0"/>
                      </a:endParaRPr>
                    </a:p>
                    <a:p>
                      <a:r>
                        <a:rPr lang="en-ZA" sz="1600" dirty="0" smtClean="0">
                          <a:latin typeface="+mn-lt"/>
                          <a:cs typeface="Arial" panose="020B0604020202020204" pitchFamily="34" charset="0"/>
                        </a:rPr>
                        <a:t>Restaurant</a:t>
                      </a:r>
                      <a:endParaRPr lang="en-ZA" sz="1600" dirty="0">
                        <a:latin typeface="+mn-lt"/>
                        <a:cs typeface="Arial" panose="020B0604020202020204" pitchFamily="34" charset="0"/>
                      </a:endParaRPr>
                    </a:p>
                  </a:txBody>
                  <a:tcPr marL="68580" marR="68580" marT="9523" marB="0"/>
                </a:tc>
                <a:tc>
                  <a:txBody>
                    <a:bodyPr/>
                    <a:lstStyle/>
                    <a:p>
                      <a:pPr algn="ctr"/>
                      <a:endParaRPr lang="en-ZA" sz="1600" dirty="0" smtClean="0">
                        <a:latin typeface="+mn-lt"/>
                        <a:cs typeface="Arial" panose="020B0604020202020204" pitchFamily="34" charset="0"/>
                      </a:endParaRPr>
                    </a:p>
                    <a:p>
                      <a:pPr algn="ctr"/>
                      <a:r>
                        <a:rPr lang="en-ZA" sz="1600" dirty="0" smtClean="0">
                          <a:latin typeface="+mn-lt"/>
                          <a:cs typeface="Arial" panose="020B0604020202020204" pitchFamily="34" charset="0"/>
                        </a:rPr>
                        <a:t>63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279</a:t>
                      </a:r>
                    </a:p>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459</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4"/>
                  </a:ext>
                </a:extLst>
              </a:tr>
              <a:tr h="555595">
                <a:tc>
                  <a:txBody>
                    <a:bodyPr/>
                    <a:lstStyle/>
                    <a:p>
                      <a:r>
                        <a:rPr lang="en-ZA" sz="1600" dirty="0" smtClean="0">
                          <a:latin typeface="+mn-lt"/>
                          <a:cs typeface="Arial" panose="020B0604020202020204" pitchFamily="34" charset="0"/>
                        </a:rPr>
                        <a:t>Road Freight </a:t>
                      </a:r>
                    </a:p>
                    <a:p>
                      <a:r>
                        <a:rPr lang="en-ZA" sz="1600" dirty="0" smtClean="0">
                          <a:latin typeface="+mn-lt"/>
                          <a:cs typeface="Arial" panose="020B0604020202020204" pitchFamily="34" charset="0"/>
                        </a:rPr>
                        <a:t>Nurseries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5</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p>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150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5"/>
                  </a:ext>
                </a:extLst>
              </a:tr>
              <a:tr h="377902">
                <a:tc>
                  <a:txBody>
                    <a:bodyPr/>
                    <a:lstStyle/>
                    <a:p>
                      <a:r>
                        <a:rPr lang="en-ZA" sz="1600" dirty="0" smtClean="0">
                          <a:latin typeface="+mn-lt"/>
                          <a:cs typeface="Arial" panose="020B0604020202020204" pitchFamily="34" charset="0"/>
                        </a:rPr>
                        <a:t>Private</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26</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6"/>
                  </a:ext>
                </a:extLst>
              </a:tr>
              <a:tr h="463826">
                <a:tc>
                  <a:txBody>
                    <a:bodyPr/>
                    <a:lstStyle/>
                    <a:p>
                      <a:r>
                        <a:rPr lang="en-ZA" sz="1600" dirty="0" smtClean="0">
                          <a:latin typeface="+mn-lt"/>
                          <a:cs typeface="Arial" panose="020B0604020202020204" pitchFamily="34" charset="0"/>
                        </a:rPr>
                        <a:t>Public Service </a:t>
                      </a:r>
                      <a:endParaRPr lang="en-ZA" sz="1600" dirty="0">
                        <a:latin typeface="+mn-lt"/>
                        <a:cs typeface="Arial" panose="020B0604020202020204" pitchFamily="34" charset="0"/>
                      </a:endParaRPr>
                    </a:p>
                  </a:txBody>
                  <a:tcPr marL="68580" marR="68580" marT="9523" marB="0"/>
                </a:tc>
                <a:tc>
                  <a:txBody>
                    <a:bodyPr/>
                    <a:lstStyle/>
                    <a:p>
                      <a:pPr algn="ctr"/>
                      <a:r>
                        <a:rPr lang="en-ZA" sz="1600" dirty="0" smtClean="0">
                          <a:latin typeface="+mn-lt"/>
                          <a:cs typeface="Arial" panose="020B0604020202020204" pitchFamily="34" charset="0"/>
                        </a:rPr>
                        <a:t>3</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7"/>
                  </a:ext>
                </a:extLst>
              </a:tr>
              <a:tr h="49100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Hospitality and</a:t>
                      </a:r>
                      <a:r>
                        <a:rPr lang="en-US" sz="1600" kern="1200" baseline="0" dirty="0" smtClean="0">
                          <a:solidFill>
                            <a:srgbClr val="000000"/>
                          </a:solidFill>
                          <a:effectLst/>
                          <a:latin typeface="+mn-lt"/>
                          <a:ea typeface="Calibri"/>
                          <a:cs typeface="Arial" panose="020B0604020202020204" pitchFamily="34" charset="0"/>
                        </a:rPr>
                        <a:t> Lodges </a:t>
                      </a:r>
                      <a:endParaRPr lang="en-ZA" sz="1600" dirty="0" smtClean="0">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139</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8"/>
                  </a:ext>
                </a:extLst>
              </a:tr>
              <a:tr h="468113">
                <a:tc>
                  <a:txBody>
                    <a:bodyPr/>
                    <a:lstStyle/>
                    <a:p>
                      <a:r>
                        <a:rPr lang="en-ZA" sz="1600" dirty="0" smtClean="0">
                          <a:latin typeface="+mn-lt"/>
                          <a:cs typeface="Arial" panose="020B0604020202020204" pitchFamily="34" charset="0"/>
                        </a:rPr>
                        <a:t>Industrial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7" marB="0"/>
                </a:tc>
                <a:tc>
                  <a:txBody>
                    <a:bodyPr/>
                    <a:lstStyle/>
                    <a:p>
                      <a:pPr algn="ctr"/>
                      <a:r>
                        <a:rPr lang="en-ZA" sz="1600" dirty="0" smtClean="0">
                          <a:latin typeface="+mn-lt"/>
                          <a:cs typeface="Arial" panose="020B0604020202020204" pitchFamily="34" charset="0"/>
                        </a:rPr>
                        <a:t>141</a:t>
                      </a:r>
                      <a:endParaRPr lang="en-ZA" sz="1600" dirty="0">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09"/>
                  </a:ext>
                </a:extLst>
              </a:tr>
              <a:tr h="448047">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kern="1200" dirty="0" smtClean="0">
                          <a:solidFill>
                            <a:srgbClr val="000000"/>
                          </a:solidFill>
                          <a:effectLst/>
                          <a:latin typeface="+mn-lt"/>
                          <a:ea typeface="Calibri"/>
                          <a:cs typeface="Arial" panose="020B0604020202020204" pitchFamily="34" charset="0"/>
                        </a:rPr>
                        <a:t>Law enforcement  </a:t>
                      </a:r>
                      <a:endParaRPr lang="en-ZA" sz="1600" dirty="0" smtClean="0">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100</a:t>
                      </a:r>
                      <a:endParaRPr lang="en-ZA" sz="1600" b="0" dirty="0">
                        <a:solidFill>
                          <a:schemeClr val="tx1"/>
                        </a:solidFill>
                        <a:effectLst/>
                        <a:latin typeface="+mn-lt"/>
                        <a:ea typeface="Calibri"/>
                        <a:cs typeface="Arial" panose="020B0604020202020204" pitchFamily="34" charset="0"/>
                      </a:endParaRPr>
                    </a:p>
                  </a:txBody>
                  <a:tcPr marL="68580" marR="68580" marT="9527"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7" marB="0"/>
                </a:tc>
                <a:extLst>
                  <a:ext uri="{0D108BD9-81ED-4DB2-BD59-A6C34878D82A}">
                    <a16:rowId xmlns:a16="http://schemas.microsoft.com/office/drawing/2014/main" xmlns="" val="10010"/>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85</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85</a:t>
            </a:fld>
            <a:endParaRPr lang="en-US" altLang="en-US" sz="1200" dirty="0" smtClean="0">
              <a:solidFill>
                <a:srgbClr val="898989"/>
              </a:solidFill>
            </a:endParaRPr>
          </a:p>
        </p:txBody>
      </p:sp>
    </p:spTree>
    <p:extLst>
      <p:ext uri="{BB962C8B-B14F-4D97-AF65-F5344CB8AC3E}">
        <p14:creationId xmlns:p14="http://schemas.microsoft.com/office/powerpoint/2010/main" xmlns="" val="35259156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30201" y="332656"/>
            <a:ext cx="8496944" cy="792088"/>
          </a:xfrm>
        </p:spPr>
        <p:txBody>
          <a:bodyPr/>
          <a:lstStyle/>
          <a:p>
            <a:r>
              <a:rPr lang="en-ZA" altLang="en-US" sz="2000" b="1" dirty="0">
                <a:ea typeface="ＭＳ Ｐゴシック" pitchFamily="34" charset="-128"/>
              </a:rPr>
              <a:t>TRADE UNION </a:t>
            </a:r>
            <a:r>
              <a:rPr lang="en-ZA" altLang="en-US" sz="2000" b="1" dirty="0" smtClean="0">
                <a:ea typeface="ＭＳ Ｐゴシック" pitchFamily="34" charset="-128"/>
              </a:rPr>
              <a:t>REFUSED BY </a:t>
            </a:r>
            <a:r>
              <a:rPr lang="en-ZA" altLang="en-US" sz="2000" b="1" dirty="0">
                <a:ea typeface="ＭＳ Ｐゴシック" pitchFamily="34" charset="-128"/>
              </a:rPr>
              <a:t>SECTOR AND </a:t>
            </a:r>
            <a:r>
              <a:rPr lang="en-ZA" altLang="en-US" sz="2000" b="1" dirty="0" smtClean="0">
                <a:ea typeface="ＭＳ Ｐゴシック" pitchFamily="34" charset="-128"/>
              </a:rPr>
              <a:t>MEMBERS</a:t>
            </a:r>
            <a:r>
              <a:rPr lang="en-ZA" altLang="en-US" sz="2000" b="1" dirty="0">
                <a:ea typeface="ＭＳ Ｐゴシック" pitchFamily="34" charset="-128"/>
              </a:rPr>
              <a:t>: </a:t>
            </a:r>
            <a:r>
              <a:rPr lang="en-ZA" altLang="en-US" sz="2000" b="1" dirty="0" smtClean="0">
                <a:ea typeface="ＭＳ Ｐゴシック" pitchFamily="34" charset="-128"/>
              </a:rPr>
              <a:t>QUARTER 2</a:t>
            </a:r>
            <a:r>
              <a:rPr lang="en-ZA" altLang="en-US" sz="2000" b="1" dirty="0" smtClean="0">
                <a:solidFill>
                  <a:srgbClr val="C00000"/>
                </a:solidFill>
                <a:ea typeface="ＭＳ Ｐゴシック" pitchFamily="34" charset="-128"/>
              </a:rPr>
              <a:t> 2018/19</a:t>
            </a: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1075521"/>
              </p:ext>
            </p:extLst>
          </p:nvPr>
        </p:nvGraphicFramePr>
        <p:xfrm>
          <a:off x="251521" y="1412776"/>
          <a:ext cx="8640959" cy="3744416"/>
        </p:xfrm>
        <a:graphic>
          <a:graphicData uri="http://schemas.openxmlformats.org/drawingml/2006/table">
            <a:tbl>
              <a:tblPr firstRow="1" bandRow="1">
                <a:tableStyleId>{5C22544A-7EE6-4342-B048-85BDC9FD1C3A}</a:tableStyleId>
              </a:tblPr>
              <a:tblGrid>
                <a:gridCol w="3577008">
                  <a:extLst>
                    <a:ext uri="{9D8B030D-6E8A-4147-A177-3AD203B41FA5}">
                      <a16:colId xmlns:a16="http://schemas.microsoft.com/office/drawing/2014/main" xmlns="" val="20000"/>
                    </a:ext>
                  </a:extLst>
                </a:gridCol>
                <a:gridCol w="1486945">
                  <a:extLst>
                    <a:ext uri="{9D8B030D-6E8A-4147-A177-3AD203B41FA5}">
                      <a16:colId xmlns:a16="http://schemas.microsoft.com/office/drawing/2014/main" xmlns="" val="20001"/>
                    </a:ext>
                  </a:extLst>
                </a:gridCol>
                <a:gridCol w="1635639">
                  <a:extLst>
                    <a:ext uri="{9D8B030D-6E8A-4147-A177-3AD203B41FA5}">
                      <a16:colId xmlns:a16="http://schemas.microsoft.com/office/drawing/2014/main" xmlns="" val="20002"/>
                    </a:ext>
                  </a:extLst>
                </a:gridCol>
                <a:gridCol w="1941367">
                  <a:extLst>
                    <a:ext uri="{9D8B030D-6E8A-4147-A177-3AD203B41FA5}">
                      <a16:colId xmlns:a16="http://schemas.microsoft.com/office/drawing/2014/main" xmlns="" val="20003"/>
                    </a:ext>
                  </a:extLst>
                </a:gridCol>
              </a:tblGrid>
              <a:tr h="579115">
                <a:tc>
                  <a:txBody>
                    <a:bodyPr/>
                    <a:lstStyle/>
                    <a:p>
                      <a:pPr algn="ctr"/>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tc>
                <a:tc>
                  <a:txBody>
                    <a:bodyPr/>
                    <a:lstStyle/>
                    <a:p>
                      <a:pPr algn="ctr"/>
                      <a:r>
                        <a:rPr lang="en-ZA" sz="1600" dirty="0" smtClean="0">
                          <a:latin typeface="Arial" panose="020B0604020202020204" pitchFamily="34" charset="0"/>
                          <a:cs typeface="Arial" panose="020B0604020202020204" pitchFamily="34" charset="0"/>
                        </a:rPr>
                        <a:t>Members  Q3</a:t>
                      </a:r>
                    </a:p>
                  </a:txBody>
                  <a:tcPr marT="45713" marB="45713"/>
                </a:tc>
                <a:extLst>
                  <a:ext uri="{0D108BD9-81ED-4DB2-BD59-A6C34878D82A}">
                    <a16:rowId xmlns:a16="http://schemas.microsoft.com/office/drawing/2014/main" xmlns="" val="10000"/>
                  </a:ext>
                </a:extLst>
              </a:tr>
              <a:tr h="501005">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Calibri"/>
                          <a:cs typeface="Arial" panose="020B0604020202020204" pitchFamily="34" charset="0"/>
                        </a:rPr>
                        <a:t>Security</a:t>
                      </a:r>
                    </a:p>
                  </a:txBody>
                  <a:tcPr marL="68580" marR="68580" marT="9523" marB="0"/>
                </a:tc>
                <a:tc>
                  <a:txBody>
                    <a:bodyPr/>
                    <a:lstStyle/>
                    <a:p>
                      <a:pPr algn="ctr">
                        <a:lnSpc>
                          <a:spcPct val="115000"/>
                        </a:lnSpc>
                      </a:pPr>
                      <a:r>
                        <a:rPr lang="en-ZA" sz="1600" b="0" dirty="0" smtClean="0">
                          <a:solidFill>
                            <a:schemeClr val="tx1"/>
                          </a:solidFill>
                          <a:effectLst/>
                          <a:latin typeface="+mn-lt"/>
                          <a:cs typeface="Arial" panose="020B0604020202020204" pitchFamily="34" charset="0"/>
                        </a:rPr>
                        <a:t>764</a:t>
                      </a:r>
                      <a:endParaRPr lang="en-ZA" sz="1600" b="0" dirty="0">
                        <a:solidFill>
                          <a:schemeClr val="tx1"/>
                        </a:solidFill>
                        <a:effectLst/>
                        <a:latin typeface="+mn-lt"/>
                        <a:cs typeface="Arial" panose="020B0604020202020204" pitchFamily="34" charset="0"/>
                      </a:endParaRPr>
                    </a:p>
                  </a:txBody>
                  <a:tcPr marL="68580" marR="68580" marT="9527"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1"/>
                  </a:ext>
                </a:extLst>
              </a:tr>
              <a:tr h="504056">
                <a:tc>
                  <a:txBody>
                    <a:bodyPr/>
                    <a:lstStyle/>
                    <a:p>
                      <a:r>
                        <a:rPr lang="en-ZA" sz="1600" dirty="0" smtClean="0">
                          <a:latin typeface="+mn-lt"/>
                          <a:cs typeface="Arial" panose="020B0604020202020204" pitchFamily="34" charset="0"/>
                        </a:rPr>
                        <a:t>Transport and Logistics (Rail)</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810</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0</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2"/>
                  </a:ext>
                </a:extLst>
              </a:tr>
              <a:tr h="504056">
                <a:tc>
                  <a:txBody>
                    <a:bodyPr/>
                    <a:lstStyle/>
                    <a:p>
                      <a:r>
                        <a:rPr lang="en-ZA" sz="1600" dirty="0" smtClean="0">
                          <a:latin typeface="+mn-lt"/>
                          <a:cs typeface="Arial" panose="020B0604020202020204" pitchFamily="34" charset="0"/>
                        </a:rPr>
                        <a:t>Unspecified</a:t>
                      </a:r>
                      <a:r>
                        <a:rPr lang="en-ZA" sz="1600" baseline="0" dirty="0" smtClean="0">
                          <a:latin typeface="+mn-lt"/>
                          <a:cs typeface="Arial" panose="020B0604020202020204" pitchFamily="34" charset="0"/>
                        </a:rPr>
                        <a:t>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3291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2 384</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3"/>
                  </a:ext>
                </a:extLst>
              </a:tr>
              <a:tr h="370783">
                <a:tc>
                  <a:txBody>
                    <a:bodyPr/>
                    <a:lstStyle/>
                    <a:p>
                      <a:r>
                        <a:rPr lang="en-ZA" sz="1600" dirty="0" smtClean="0">
                          <a:latin typeface="+mn-lt"/>
                          <a:cs typeface="Arial" panose="020B0604020202020204" pitchFamily="34" charset="0"/>
                        </a:rPr>
                        <a:t>Wholesale,</a:t>
                      </a:r>
                      <a:r>
                        <a:rPr lang="en-ZA" sz="1600" baseline="0" dirty="0" smtClean="0">
                          <a:latin typeface="+mn-lt"/>
                          <a:cs typeface="Arial" panose="020B0604020202020204" pitchFamily="34" charset="0"/>
                        </a:rPr>
                        <a:t> Distribution, Retail and Commercial (Plastic) </a:t>
                      </a:r>
                      <a:endParaRPr lang="en-ZA" sz="1600" dirty="0">
                        <a:latin typeface="+mn-lt"/>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mn-lt"/>
                          <a:ea typeface="Calibri"/>
                          <a:cs typeface="Arial" panose="020B0604020202020204" pitchFamily="34" charset="0"/>
                        </a:rPr>
                        <a:t>501</a:t>
                      </a:r>
                      <a:endParaRPr lang="en-ZA" sz="1600" b="0" dirty="0">
                        <a:solidFill>
                          <a:schemeClr val="tx1"/>
                        </a:solidFill>
                        <a:effectLst/>
                        <a:latin typeface="+mn-lt"/>
                        <a:ea typeface="Calibri"/>
                        <a:cs typeface="Arial" panose="020B0604020202020204" pitchFamily="34" charset="0"/>
                      </a:endParaRPr>
                    </a:p>
                  </a:txBody>
                  <a:tcPr marL="68580" marR="68580" marT="9523" marB="0"/>
                </a:tc>
                <a:tc>
                  <a:txBody>
                    <a:bodyPr/>
                    <a:lstStyle/>
                    <a:p>
                      <a:pPr algn="ctr">
                        <a:lnSpc>
                          <a:spcPct val="115000"/>
                        </a:lnSpc>
                        <a:spcAft>
                          <a:spcPts val="0"/>
                        </a:spcAft>
                      </a:pPr>
                      <a:r>
                        <a:rPr lang="en-ZA" sz="1600" b="0" dirty="0" smtClean="0">
                          <a:solidFill>
                            <a:schemeClr val="tx1"/>
                          </a:solidFill>
                          <a:effectLst/>
                          <a:latin typeface="Arial" panose="020B0604020202020204" pitchFamily="34" charset="0"/>
                          <a:ea typeface="Calibri"/>
                          <a:cs typeface="Arial" panose="020B0604020202020204" pitchFamily="34" charset="0"/>
                        </a:rPr>
                        <a:t>188</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4"/>
                  </a:ext>
                </a:extLst>
              </a:tr>
              <a:tr h="510909">
                <a:tc>
                  <a:txBody>
                    <a:bodyPr/>
                    <a:lstStyle/>
                    <a:p>
                      <a:r>
                        <a:rPr lang="en-ZA" sz="1600" dirty="0" smtClean="0">
                          <a:latin typeface="+mn-lt"/>
                          <a:cs typeface="Arial" panose="020B0604020202020204" pitchFamily="34" charset="0"/>
                        </a:rPr>
                        <a:t>Wood Manufacturing </a:t>
                      </a:r>
                      <a:endParaRPr lang="en-ZA" sz="1600" dirty="0">
                        <a:latin typeface="+mn-lt"/>
                        <a:cs typeface="Arial" panose="020B0604020202020204" pitchFamily="34" charset="0"/>
                      </a:endParaRPr>
                    </a:p>
                  </a:txBody>
                  <a:tcPr marL="68580" marR="68580" marT="9524" marB="0"/>
                </a:tc>
                <a:tc>
                  <a:txBody>
                    <a:bodyPr/>
                    <a:lstStyle/>
                    <a:p>
                      <a:pPr algn="ctr"/>
                      <a:r>
                        <a:rPr lang="en-ZA" sz="1600" dirty="0" smtClean="0">
                          <a:latin typeface="+mn-lt"/>
                          <a:cs typeface="Arial" panose="020B0604020202020204" pitchFamily="34" charset="0"/>
                        </a:rPr>
                        <a:t>64</a:t>
                      </a:r>
                      <a:endParaRPr lang="en-ZA" sz="1600" dirty="0">
                        <a:latin typeface="+mn-lt"/>
                        <a:cs typeface="Arial" panose="020B0604020202020204" pitchFamily="34" charset="0"/>
                      </a:endParaRPr>
                    </a:p>
                  </a:txBody>
                  <a:tcPr marL="68580" marR="68580" marT="9524" marB="0"/>
                </a:tc>
                <a:tc>
                  <a:txBody>
                    <a:bodyPr/>
                    <a:lstStyle/>
                    <a:p>
                      <a:pPr algn="ctr">
                        <a:lnSpc>
                          <a:spcPct val="115000"/>
                        </a:lnSpc>
                        <a:spcAft>
                          <a:spcPts val="1000"/>
                        </a:spcAft>
                      </a:pPr>
                      <a:r>
                        <a:rPr lang="en-ZA" sz="1600" b="0" dirty="0" smtClean="0">
                          <a:solidFill>
                            <a:schemeClr val="tx1"/>
                          </a:solidFill>
                          <a:effectLst/>
                          <a:latin typeface="Arial" panose="020B0604020202020204" pitchFamily="34" charset="0"/>
                          <a:ea typeface="Calibri"/>
                          <a:cs typeface="Arial" panose="020B0604020202020204" pitchFamily="34" charset="0"/>
                        </a:rPr>
                        <a:t>132</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tc>
                <a:extLst>
                  <a:ext uri="{0D108BD9-81ED-4DB2-BD59-A6C34878D82A}">
                    <a16:rowId xmlns:a16="http://schemas.microsoft.com/office/drawing/2014/main" xmlns="" val="10005"/>
                  </a:ext>
                </a:extLst>
              </a:tr>
              <a:tr h="648072">
                <a:tc>
                  <a:txBody>
                    <a:bodyPr/>
                    <a:lstStyle/>
                    <a:p>
                      <a:r>
                        <a:rPr lang="en-ZA" sz="1600" b="1" dirty="0" smtClean="0">
                          <a:latin typeface="+mn-lt"/>
                          <a:cs typeface="Arial" panose="020B0604020202020204" pitchFamily="34" charset="0"/>
                        </a:rPr>
                        <a:t>TOTAL</a:t>
                      </a:r>
                      <a:r>
                        <a:rPr lang="en-ZA" sz="1600" b="1" baseline="0" dirty="0" smtClean="0">
                          <a:latin typeface="+mn-lt"/>
                          <a:cs typeface="Arial" panose="020B0604020202020204" pitchFamily="34" charset="0"/>
                        </a:rPr>
                        <a:t> </a:t>
                      </a:r>
                      <a:endParaRPr lang="en-ZA" sz="1600" b="1" dirty="0">
                        <a:latin typeface="+mn-lt"/>
                        <a:cs typeface="Arial" panose="020B0604020202020204" pitchFamily="34" charset="0"/>
                      </a:endParaRPr>
                    </a:p>
                  </a:txBody>
                  <a:tcPr marL="68580" marR="68580" marT="9523" marB="0">
                    <a:solidFill>
                      <a:schemeClr val="tx2">
                        <a:lumMod val="40000"/>
                        <a:lumOff val="60000"/>
                      </a:schemeClr>
                    </a:solidFill>
                  </a:tcPr>
                </a:tc>
                <a:tc>
                  <a:txBody>
                    <a:bodyPr/>
                    <a:lstStyle/>
                    <a:p>
                      <a:pPr algn="ctr"/>
                      <a:r>
                        <a:rPr lang="en-ZA" sz="1600" b="1" dirty="0" smtClean="0">
                          <a:latin typeface="+mn-lt"/>
                          <a:cs typeface="Arial" panose="020B0604020202020204" pitchFamily="34" charset="0"/>
                        </a:rPr>
                        <a:t>7</a:t>
                      </a:r>
                      <a:r>
                        <a:rPr lang="en-ZA" sz="1600" b="1" baseline="0" dirty="0" smtClean="0">
                          <a:latin typeface="+mn-lt"/>
                          <a:cs typeface="Arial" panose="020B0604020202020204" pitchFamily="34" charset="0"/>
                        </a:rPr>
                        <a:t> 705</a:t>
                      </a:r>
                      <a:endParaRPr lang="en-ZA" sz="1600" b="1" dirty="0">
                        <a:latin typeface="+mn-lt"/>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r>
                        <a:rPr lang="en-ZA" sz="1600" b="1" dirty="0" smtClean="0">
                          <a:solidFill>
                            <a:schemeClr val="tx1"/>
                          </a:solidFill>
                          <a:effectLst/>
                          <a:latin typeface="Arial" panose="020B0604020202020204" pitchFamily="34" charset="0"/>
                          <a:ea typeface="Calibri"/>
                          <a:cs typeface="Arial" panose="020B0604020202020204" pitchFamily="34" charset="0"/>
                        </a:rPr>
                        <a:t>8 248</a:t>
                      </a: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tc>
                  <a:txBody>
                    <a:bodyPr/>
                    <a:lstStyle/>
                    <a:p>
                      <a:pPr algn="ctr">
                        <a:lnSpc>
                          <a:spcPct val="115000"/>
                        </a:lnSpc>
                        <a:spcAft>
                          <a:spcPts val="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solidFill>
                      <a:schemeClr val="tx2">
                        <a:lumMod val="40000"/>
                        <a:lumOff val="60000"/>
                      </a:schemeClr>
                    </a:solidFill>
                  </a:tcP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86</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86</a:t>
            </a:fld>
            <a:endParaRPr lang="en-US" altLang="en-US" sz="1200" dirty="0" smtClean="0">
              <a:solidFill>
                <a:srgbClr val="898989"/>
              </a:solidFill>
            </a:endParaRPr>
          </a:p>
        </p:txBody>
      </p:sp>
    </p:spTree>
    <p:extLst>
      <p:ext uri="{BB962C8B-B14F-4D97-AF65-F5344CB8AC3E}">
        <p14:creationId xmlns:p14="http://schemas.microsoft.com/office/powerpoint/2010/main" xmlns="" val="31016822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25393" y="0"/>
            <a:ext cx="9144000" cy="6858000"/>
          </a:xfrm>
          <a:prstGeom prst="rect">
            <a:avLst/>
          </a:prstGeom>
          <a:noFill/>
          <a:ln w="9525">
            <a:noFill/>
            <a:miter lim="800000"/>
            <a:headEnd/>
            <a:tailEnd/>
          </a:ln>
        </p:spPr>
      </p:pic>
      <p:sp>
        <p:nvSpPr>
          <p:cNvPr id="12291" name="Title 1"/>
          <p:cNvSpPr txBox="1">
            <a:spLocks/>
          </p:cNvSpPr>
          <p:nvPr/>
        </p:nvSpPr>
        <p:spPr bwMode="auto">
          <a:xfrm rot="10395844" flipV="1">
            <a:off x="2956486" y="5271570"/>
            <a:ext cx="4183252" cy="939674"/>
          </a:xfrm>
          <a:prstGeom prst="rect">
            <a:avLst/>
          </a:prstGeom>
          <a:noFill/>
          <a:ln w="9525">
            <a:noFill/>
            <a:miter lim="800000"/>
            <a:headEnd/>
            <a:tailEnd/>
          </a:ln>
        </p:spPr>
        <p:txBody>
          <a:bodyPr anchor="ctr"/>
          <a:lstStyle/>
          <a:p>
            <a:pPr defTabSz="457200" fontAlgn="base">
              <a:spcBef>
                <a:spcPct val="0"/>
              </a:spcBef>
              <a:spcAft>
                <a:spcPct val="0"/>
              </a:spcAft>
            </a:pPr>
            <a:r>
              <a:rPr lang="en-US" sz="3200" b="1" i="1" dirty="0">
                <a:solidFill>
                  <a:schemeClr val="bg1">
                    <a:lumMod val="95000"/>
                  </a:schemeClr>
                </a:solidFill>
                <a:effectLst>
                  <a:outerShdw blurRad="38100" dist="38100" dir="2700000" algn="tl">
                    <a:srgbClr val="000000">
                      <a:alpha val="43137"/>
                    </a:srgbClr>
                  </a:outerShdw>
                </a:effectLst>
                <a:latin typeface="Arial" charset="0"/>
                <a:cs typeface="Arial" charset="0"/>
              </a:rPr>
              <a:t>SIBAMBA NGAZO ZOZIBINI……</a:t>
            </a:r>
          </a:p>
        </p:txBody>
      </p:sp>
      <p:sp>
        <p:nvSpPr>
          <p:cNvPr id="2" name="Slide Number Placeholder 1"/>
          <p:cNvSpPr>
            <a:spLocks noGrp="1"/>
          </p:cNvSpPr>
          <p:nvPr>
            <p:ph type="sldNum" sz="quarter" idx="12"/>
          </p:nvPr>
        </p:nvSpPr>
        <p:spPr>
          <a:xfrm>
            <a:off x="7002122" y="-85968"/>
            <a:ext cx="2133600" cy="365125"/>
          </a:xfrm>
        </p:spPr>
        <p:txBody>
          <a:bodyPr/>
          <a:lstStyle/>
          <a:p>
            <a:pPr>
              <a:defRPr/>
            </a:pPr>
            <a:fld id="{416AF1B2-E7A4-446A-84DC-90AA83BA6A19}" type="slidenum">
              <a:rPr lang="en-US" smtClean="0">
                <a:solidFill>
                  <a:schemeClr val="bg1"/>
                </a:solidFill>
              </a:rPr>
              <a:pPr>
                <a:defRPr/>
              </a:pPr>
              <a:t>87</a:t>
            </a:fld>
            <a:endParaRPr lang="en-US" dirty="0">
              <a:solidFill>
                <a:schemeClr val="bg1"/>
              </a:solidFill>
            </a:endParaRPr>
          </a:p>
        </p:txBody>
      </p:sp>
      <p:sp>
        <p:nvSpPr>
          <p:cNvPr id="5" name="Slide Number Placeholder 1"/>
          <p:cNvSpPr txBox="1">
            <a:spLocks/>
          </p:cNvSpPr>
          <p:nvPr/>
        </p:nvSpPr>
        <p:spPr bwMode="auto">
          <a:xfrm>
            <a:off x="6727825" y="63547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3200" kern="1200">
                <a:solidFill>
                  <a:schemeClr val="tx1"/>
                </a:solidFill>
                <a:latin typeface="Calibri" pitchFamily="34" charset="0"/>
                <a:ea typeface="ＭＳ Ｐゴシック" pitchFamily="34" charset="-128"/>
                <a:cs typeface="+mn-cs"/>
              </a:defRPr>
            </a:lvl1pPr>
            <a:lvl2pPr marL="457200" algn="l" defTabSz="914400" rtl="0" eaLnBrk="1" latinLnBrk="0" hangingPunct="1">
              <a:defRPr sz="2800" kern="1200">
                <a:solidFill>
                  <a:schemeClr val="tx1"/>
                </a:solidFill>
                <a:latin typeface="Calibri" pitchFamily="34" charset="0"/>
                <a:ea typeface="ＭＳ Ｐゴシック" pitchFamily="34" charset="-128"/>
                <a:cs typeface="+mn-cs"/>
              </a:defRPr>
            </a:lvl2pPr>
            <a:lvl3pPr marL="914400" algn="l" defTabSz="914400" rtl="0" eaLnBrk="1" latinLnBrk="0" hangingPunct="1">
              <a:defRPr sz="2400" kern="1200">
                <a:solidFill>
                  <a:schemeClr val="tx1"/>
                </a:solidFill>
                <a:latin typeface="Calibri" pitchFamily="34" charset="0"/>
                <a:ea typeface="ＭＳ Ｐゴシック" pitchFamily="34" charset="-128"/>
                <a:cs typeface="+mn-cs"/>
              </a:defRPr>
            </a:lvl3pPr>
            <a:lvl4pPr marL="1371600" algn="l" defTabSz="914400" rtl="0" eaLnBrk="1" latinLnBrk="0" hangingPunct="1">
              <a:defRPr sz="2000" kern="1200">
                <a:solidFill>
                  <a:schemeClr val="tx1"/>
                </a:solidFill>
                <a:latin typeface="Calibri" pitchFamily="34" charset="0"/>
                <a:ea typeface="ＭＳ Ｐゴシック" pitchFamily="34" charset="-128"/>
                <a:cs typeface="+mn-cs"/>
              </a:defRPr>
            </a:lvl4pPr>
            <a:lvl5pPr marL="1828800" algn="l" defTabSz="914400" rtl="0" eaLnBrk="1" latinLnBrk="0" hangingPunct="1">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43A91E76-9EBF-4284-A71D-23B6CAFC73C1}" type="slidenum">
              <a:rPr lang="en-US" altLang="en-US" sz="1200" smtClean="0">
                <a:solidFill>
                  <a:srgbClr val="898989"/>
                </a:solidFill>
              </a:rPr>
              <a:pPr/>
              <a:t>87</a:t>
            </a:fld>
            <a:endParaRPr lang="en-US" altLang="en-US" sz="1200" dirty="0" smtClean="0">
              <a:solidFill>
                <a:srgbClr val="898989"/>
              </a:solidFill>
            </a:endParaRPr>
          </a:p>
        </p:txBody>
      </p:sp>
    </p:spTree>
    <p:extLst>
      <p:ext uri="{BB962C8B-B14F-4D97-AF65-F5344CB8AC3E}">
        <p14:creationId xmlns:p14="http://schemas.microsoft.com/office/powerpoint/2010/main" xmlns="" val="40347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9</a:t>
            </a:fld>
            <a:endParaRPr lang="en-US" altLang="en-US" sz="1200" dirty="0" smtClean="0">
              <a:solidFill>
                <a:srgbClr val="898989"/>
              </a:solidFill>
            </a:endParaRPr>
          </a:p>
        </p:txBody>
      </p:sp>
      <p:sp>
        <p:nvSpPr>
          <p:cNvPr id="5" name="Rectangle 1"/>
          <p:cNvSpPr>
            <a:spLocks noGrp="1" noChangeArrowheads="1"/>
          </p:cNvSpPr>
          <p:nvPr>
            <p:ph type="title"/>
          </p:nvPr>
        </p:nvSpPr>
        <p:spPr>
          <a:xfrm>
            <a:off x="592248" y="-603448"/>
            <a:ext cx="8229600" cy="1815882"/>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400" b="1" dirty="0">
                <a:solidFill>
                  <a:prstClr val="black"/>
                </a:solidFill>
              </a:rPr>
              <a:t/>
            </a:r>
            <a:br>
              <a:rPr lang="en-US" sz="2400" b="1" dirty="0">
                <a:solidFill>
                  <a:prstClr val="black"/>
                </a:solidFill>
              </a:rPr>
            </a:br>
            <a:r>
              <a:rPr lang="en-US" sz="2400" b="1" dirty="0" smtClean="0">
                <a:solidFill>
                  <a:prstClr val="black"/>
                </a:solidFill>
              </a:rPr>
              <a:t>PUBLIC EMPLOYMENT  SERVICES PER PROVINCE</a:t>
            </a:r>
            <a:br>
              <a:rPr lang="en-US" sz="2400" b="1" dirty="0" smtClean="0">
                <a:solidFill>
                  <a:prstClr val="black"/>
                </a:solidFill>
              </a:rPr>
            </a:br>
            <a:r>
              <a:rPr lang="en-US" sz="2400" b="1" dirty="0">
                <a:solidFill>
                  <a:srgbClr val="FF0000"/>
                </a:solidFill>
              </a:rPr>
              <a:t>QUARTER 2</a:t>
            </a:r>
            <a:endParaRPr lang="en-ZA" sz="24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686614658"/>
              </p:ext>
            </p:extLst>
          </p:nvPr>
        </p:nvGraphicFramePr>
        <p:xfrm>
          <a:off x="251522" y="1254542"/>
          <a:ext cx="8669337" cy="5414818"/>
        </p:xfrm>
        <a:graphic>
          <a:graphicData uri="http://schemas.openxmlformats.org/drawingml/2006/table">
            <a:tbl>
              <a:tblPr/>
              <a:tblGrid>
                <a:gridCol w="1080120">
                  <a:extLst>
                    <a:ext uri="{9D8B030D-6E8A-4147-A177-3AD203B41FA5}">
                      <a16:colId xmlns:a16="http://schemas.microsoft.com/office/drawing/2014/main" xmlns="" val="20000"/>
                    </a:ext>
                  </a:extLst>
                </a:gridCol>
                <a:gridCol w="833960">
                  <a:extLst>
                    <a:ext uri="{9D8B030D-6E8A-4147-A177-3AD203B41FA5}">
                      <a16:colId xmlns:a16="http://schemas.microsoft.com/office/drawing/2014/main" xmlns="" val="20001"/>
                    </a:ext>
                  </a:extLst>
                </a:gridCol>
                <a:gridCol w="736071">
                  <a:extLst>
                    <a:ext uri="{9D8B030D-6E8A-4147-A177-3AD203B41FA5}">
                      <a16:colId xmlns:a16="http://schemas.microsoft.com/office/drawing/2014/main" xmlns="" val="20002"/>
                    </a:ext>
                  </a:extLst>
                </a:gridCol>
                <a:gridCol w="939513">
                  <a:extLst>
                    <a:ext uri="{9D8B030D-6E8A-4147-A177-3AD203B41FA5}">
                      <a16:colId xmlns:a16="http://schemas.microsoft.com/office/drawing/2014/main" xmlns="" val="20003"/>
                    </a:ext>
                  </a:extLst>
                </a:gridCol>
                <a:gridCol w="1030658">
                  <a:extLst>
                    <a:ext uri="{9D8B030D-6E8A-4147-A177-3AD203B41FA5}">
                      <a16:colId xmlns:a16="http://schemas.microsoft.com/office/drawing/2014/main" xmlns="" val="20004"/>
                    </a:ext>
                  </a:extLst>
                </a:gridCol>
                <a:gridCol w="882633">
                  <a:extLst>
                    <a:ext uri="{9D8B030D-6E8A-4147-A177-3AD203B41FA5}">
                      <a16:colId xmlns:a16="http://schemas.microsoft.com/office/drawing/2014/main" xmlns="" val="20005"/>
                    </a:ext>
                  </a:extLst>
                </a:gridCol>
                <a:gridCol w="957829">
                  <a:extLst>
                    <a:ext uri="{9D8B030D-6E8A-4147-A177-3AD203B41FA5}">
                      <a16:colId xmlns:a16="http://schemas.microsoft.com/office/drawing/2014/main" xmlns="" val="20006"/>
                    </a:ext>
                  </a:extLst>
                </a:gridCol>
                <a:gridCol w="1030658">
                  <a:extLst>
                    <a:ext uri="{9D8B030D-6E8A-4147-A177-3AD203B41FA5}">
                      <a16:colId xmlns:a16="http://schemas.microsoft.com/office/drawing/2014/main" xmlns="" val="20007"/>
                    </a:ext>
                  </a:extLst>
                </a:gridCol>
                <a:gridCol w="1177895">
                  <a:extLst>
                    <a:ext uri="{9D8B030D-6E8A-4147-A177-3AD203B41FA5}">
                      <a16:colId xmlns:a16="http://schemas.microsoft.com/office/drawing/2014/main" xmlns="" val="20008"/>
                    </a:ext>
                  </a:extLst>
                </a:gridCol>
              </a:tblGrid>
              <a:tr h="404844">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PES </a:t>
                      </a:r>
                      <a:r>
                        <a:rPr lang="en-US" sz="1600" b="1" dirty="0" smtClean="0">
                          <a:solidFill>
                            <a:srgbClr val="FF0000"/>
                          </a:solidFill>
                        </a:rPr>
                        <a:t>Q2 </a:t>
                      </a:r>
                      <a:r>
                        <a:rPr lang="en-US" sz="1600" b="1" dirty="0" smtClean="0">
                          <a:solidFill>
                            <a:schemeClr val="tx1"/>
                          </a:solidFill>
                        </a:rPr>
                        <a:t>17/18</a:t>
                      </a:r>
                      <a:endParaRPr lang="en-ZA" sz="1600" b="1" dirty="0">
                        <a:solidFill>
                          <a:schemeClr val="tx1"/>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Q2 </a:t>
                      </a:r>
                      <a:r>
                        <a:rPr lang="en-US" sz="1600" b="1" i="0" u="none" strike="noStrike" dirty="0" smtClean="0">
                          <a:solidFill>
                            <a:schemeClr val="tx1"/>
                          </a:solidFill>
                          <a:effectLst/>
                          <a:latin typeface="+mn-lt"/>
                        </a:rPr>
                        <a:t>18/19</a:t>
                      </a:r>
                      <a:endParaRPr lang="en-ZA" sz="1600" b="1" i="0" u="none" strike="noStrike" dirty="0">
                        <a:solidFill>
                          <a:srgbClr val="FF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32924">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76553">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00B050"/>
                          </a:solidFill>
                          <a:effectLst/>
                          <a:latin typeface="+mn-lt"/>
                        </a:rPr>
                        <a:t>100%</a:t>
                      </a: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6674">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1067">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15707">
                <a:tc>
                  <a:txBody>
                    <a:bodyPr/>
                    <a:lstStyle/>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2924">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97963">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chemeClr val="tx1"/>
                          </a:solidFill>
                          <a:effectLst/>
                          <a:latin typeface="+mn-lt"/>
                        </a:rPr>
                        <a:t>4</a:t>
                      </a:r>
                      <a:endParaRPr lang="en-ZA" sz="1600" b="1" i="0" u="none" strike="noStrike" dirty="0">
                        <a:solidFill>
                          <a:schemeClr val="tx1"/>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5401">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32924">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rgbClr val="FF0000"/>
                          </a:solidFill>
                          <a:effectLst/>
                          <a:latin typeface="+mn-lt"/>
                        </a:rPr>
                        <a:t>75%</a:t>
                      </a: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17837">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100%</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6" name="Slide Number Placeholder 1"/>
          <p:cNvSpPr txBox="1">
            <a:spLocks/>
          </p:cNvSpPr>
          <p:nvPr/>
        </p:nvSpPr>
        <p:spPr bwMode="auto">
          <a:xfrm>
            <a:off x="6716713" y="6376988"/>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rgbClr val="898989"/>
                </a:solidFill>
              </a:rPr>
              <a:pPr/>
              <a:t>9</a:t>
            </a:fld>
            <a:endParaRPr lang="en-US" altLang="en-US" sz="1200" dirty="0" smtClean="0">
              <a:solidFill>
                <a:srgbClr val="898989"/>
              </a:solidFill>
            </a:endParaRPr>
          </a:p>
        </p:txBody>
      </p:sp>
    </p:spTree>
    <p:extLst>
      <p:ext uri="{BB962C8B-B14F-4D97-AF65-F5344CB8AC3E}">
        <p14:creationId xmlns:p14="http://schemas.microsoft.com/office/powerpoint/2010/main" xmlns="" val="20406535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5971</Words>
  <Application>Microsoft Office PowerPoint</Application>
  <PresentationFormat>On-screen Show (4:3)</PresentationFormat>
  <Paragraphs>2958</Paragraphs>
  <Slides>87</Slides>
  <Notes>6</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87</vt:i4>
      </vt:variant>
    </vt:vector>
  </HeadingPairs>
  <TitlesOfParts>
    <vt:vector size="94" baseType="lpstr">
      <vt:lpstr>1_Office Theme</vt:lpstr>
      <vt:lpstr>Office Theme</vt:lpstr>
      <vt:lpstr>2_Office Theme</vt:lpstr>
      <vt:lpstr>3_Office Theme</vt:lpstr>
      <vt:lpstr>4_Office Theme</vt:lpstr>
      <vt:lpstr>5_Office Theme</vt:lpstr>
      <vt:lpstr>Worksheet</vt:lpstr>
      <vt:lpstr>Slide 1</vt:lpstr>
      <vt:lpstr>PURPOSE OF THE PRESENTATION</vt:lpstr>
      <vt:lpstr>QUARTER 2 OVERALL PERFORMANCE</vt:lpstr>
      <vt:lpstr>Slide 4</vt:lpstr>
      <vt:lpstr>Performance Comparison for 2017/18 &amp; 2018/19</vt:lpstr>
      <vt:lpstr>QUARTER 2 PERFORMANCE PER STRATEGIC OBJECTIVE: 2017/18 &amp; 2018/19</vt:lpstr>
      <vt:lpstr>QUARTER 2 PERFORMANCE PER PROGRAMME: 2017/2018 &amp; 2018/19</vt:lpstr>
      <vt:lpstr>   INSPECTION AND ENFORCEMENT SERVICES PER PROVINCE  QUARTER 2</vt:lpstr>
      <vt:lpstr>   PUBLIC EMPLOYMENT  SERVICES PER PROVINCE QUARTER 2</vt:lpstr>
      <vt:lpstr>COMPARATIVE ANALYSIS OF DOL STRATEGIC OBJECTIVES FOR 2017/18 &amp; 2018/19 2ND QUARTER</vt:lpstr>
      <vt:lpstr>Slide 11</vt:lpstr>
      <vt:lpstr>Slide 12</vt:lpstr>
      <vt:lpstr>ADMINISTRATION: FINANCE QUARTER   2</vt:lpstr>
      <vt:lpstr>Slide 14</vt:lpstr>
      <vt:lpstr>PURPOSE OF THE PRESENTATION</vt:lpstr>
      <vt:lpstr>SECOND QUARTER OVERALL PERFOMANCE</vt:lpstr>
      <vt:lpstr>    DIRECTOR GENERAL REVIEW PERFORMANCE   The target for quarter 2 was 700 Director General Reviews and 612 were conducted. Only 42 of those complied at the initial review and 570 that failed to comply were issued with Director-General Recommendation with which to comply within 60 days </vt:lpstr>
      <vt:lpstr>SECTORS REVIEWED</vt:lpstr>
      <vt:lpstr>AREAS OF NON-COMPLIANCE</vt:lpstr>
      <vt:lpstr>INTERVENTIONS</vt:lpstr>
      <vt:lpstr>EMPLOYMENT EQUITY PROCEDURAL</vt:lpstr>
      <vt:lpstr>AREAS OF NON-COMPLIANCE</vt:lpstr>
      <vt:lpstr>INTERVENTIONS</vt:lpstr>
      <vt:lpstr>BASIC CONDTIONS OF EMPLOYMENT ACT</vt:lpstr>
      <vt:lpstr>BCEA NON-COMPLIANCE</vt:lpstr>
      <vt:lpstr>AREAS OF NON-COMPLIANCE</vt:lpstr>
      <vt:lpstr>INTERVENTIONS</vt:lpstr>
      <vt:lpstr>OCCUPATIONAL HEALTH AND SAFETY</vt:lpstr>
      <vt:lpstr>Q2 - Graphical representation of Inspections conducted</vt:lpstr>
      <vt:lpstr>CHALLENGES</vt:lpstr>
      <vt:lpstr>Q 2 – SECTOR INSPECTION SPREAD</vt:lpstr>
      <vt:lpstr>TOP SPOT INSPECTIONS</vt:lpstr>
      <vt:lpstr>Q2 - Graphical representation of Sector inspection spread</vt:lpstr>
      <vt:lpstr>DISCUSSION</vt:lpstr>
      <vt:lpstr>Percentage of reported incidents investigated and/ finalised within 90 days</vt:lpstr>
      <vt:lpstr>Q2 - Graphical representation Incidents</vt:lpstr>
      <vt:lpstr>Incidents reported by category in Q2</vt:lpstr>
      <vt:lpstr>Incidents reported per sector in Q2</vt:lpstr>
      <vt:lpstr>INCIDENT FINALISATION</vt:lpstr>
      <vt:lpstr>Graph - Incidents by sector and Province</vt:lpstr>
      <vt:lpstr>Q2 - Top 3 reported incidents by category</vt:lpstr>
      <vt:lpstr>Percentage of applications for registration of entities processed and finalised within 60 calendar days</vt:lpstr>
      <vt:lpstr>Q2 - OHS Entities registered and finalised in the Period</vt:lpstr>
      <vt:lpstr>Percentage of applications for registration of entities processed and finalised within 60 calendar days</vt:lpstr>
      <vt:lpstr>Q2 Applications for registration of entities processed and finalised within 60 calendar days</vt:lpstr>
      <vt:lpstr>Challenges in registration of OHS entities</vt:lpstr>
      <vt:lpstr>EMPLOYMENT AUDIT SERVICES: PROCEDURAL AUDITS </vt:lpstr>
      <vt:lpstr>AREAS OF NON-COMPLIANCE</vt:lpstr>
      <vt:lpstr>INTERVENTIONS</vt:lpstr>
      <vt:lpstr>EMPLOYER PAYROLL AUDITS </vt:lpstr>
      <vt:lpstr>AREAS OF NON-COMPLIANCE</vt:lpstr>
      <vt:lpstr> INTERVENTIONS</vt:lpstr>
      <vt:lpstr>MONETARY VALUE</vt:lpstr>
      <vt:lpstr>PROSECUTIONS</vt:lpstr>
      <vt:lpstr>Slide 55</vt:lpstr>
      <vt:lpstr> 3.3 PES PERFOMANCE PER INDICATOR </vt:lpstr>
      <vt:lpstr>3.3. PES PERFOMANCE PER INDICATOR cont.</vt:lpstr>
      <vt:lpstr>WORK SEEKERS REGISTERED BY AGE GROUPS AND PROVINCE</vt:lpstr>
      <vt:lpstr>WORK SEEKERS REGISTERED BY AGE GROUPS</vt:lpstr>
      <vt:lpstr>WORK SEEKERS REGISTERED WITH DISABILITY BY PROVINCE</vt:lpstr>
      <vt:lpstr>WORK SEEKERS REGISTERED BY DISABILITY</vt:lpstr>
      <vt:lpstr>WORK SEEKERS REGISTERED BY EQUITY GROUP AND PROVINCE</vt:lpstr>
      <vt:lpstr>WORK SEEKERS REGISTERED BY EQUITY GROUP</vt:lpstr>
      <vt:lpstr>OPPORTUNITIES BY ECONOMIC SECTOR AND PROVINCE</vt:lpstr>
      <vt:lpstr>OPPORTUNITIES REGISTERED BY ECONOMIC SECTOR</vt:lpstr>
      <vt:lpstr>OPPORTUNITIES REGISTERED BY TYPE AND PROVINCE</vt:lpstr>
      <vt:lpstr>OPPORTUNITIES REGISTERED BY TYPE</vt:lpstr>
      <vt:lpstr>OPPORTUNITIES AND PLACEMENTS BY SECTOR:</vt:lpstr>
      <vt:lpstr>EMPLOYMENT COUNSELLING BY PROVINCE</vt:lpstr>
      <vt:lpstr>WORK SEEKERS REGISTERED AND EMPLOYMENT COUNSELLING BY PROVINCE:</vt:lpstr>
      <vt:lpstr>PLACEMENT BY OPPORTUNITY TYPE AND PROVINCE</vt:lpstr>
      <vt:lpstr>PLACEMENTS BY OPPORTUNITY TYPE </vt:lpstr>
      <vt:lpstr>PLACEMENT BY ECONOMIC SECTOR AND PROVINCE</vt:lpstr>
      <vt:lpstr>PLACEMENT BY ECONOMIC SECTOR</vt:lpstr>
      <vt:lpstr>PLACEMENT BY AGE GROUP AND PROVINCE </vt:lpstr>
      <vt:lpstr>PLACEMENT BY AGE GROUP </vt:lpstr>
      <vt:lpstr>WORK SEEKERS REGISTERED, EMPLOYMENT COUNSELLING, OPPORTUNITIES AND PLACEMENT BY PROVINCE: </vt:lpstr>
      <vt:lpstr>WORK SEEKERS REGISTERED, EMPLOYMENT COUNSELLING, OPPORTUNITIES AND PLACEMENT BY PROVINCE </vt:lpstr>
      <vt:lpstr>Slide 79</vt:lpstr>
      <vt:lpstr>LABOUR ORGANISATIONS PROCESSES, QUARTER 2: 2018/19</vt:lpstr>
      <vt:lpstr>TRADE UNION APPLICATIONS FOR REGISTRATION BY SECTOR AND NUMBER OF MEMBERS: QUARTER 2 2018/19 </vt:lpstr>
      <vt:lpstr>TRADE UNION APPLICATIONS FOR REGISTRATION BY SECTOR AND NUMBER OF MEMBERS: QUARTER 2 2018/19 </vt:lpstr>
      <vt:lpstr>TRADE UNION APPLICATIONS FOR REGISTRATION BY SECTOR AND NUMBER OF MEMBERS: QUARTER 2 2018/19 </vt:lpstr>
      <vt:lpstr>TRADE UNION REFUSED BY SECTOR AND MEMBERS: QUARTER 2 2018/19</vt:lpstr>
      <vt:lpstr>TRADE UNION REFUSED BY SECTOR AND MEMBERS: QUARTER 2 2018/19 </vt:lpstr>
      <vt:lpstr>TRADE UNION REFUSED BY SECTOR AND MEMBERS: QUARTER 2 2018/19</vt:lpstr>
      <vt:lpstr>Slide 87</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847</cp:revision>
  <cp:lastPrinted>2018-08-24T12:33:57Z</cp:lastPrinted>
  <dcterms:created xsi:type="dcterms:W3CDTF">2012-07-27T11:56:16Z</dcterms:created>
  <dcterms:modified xsi:type="dcterms:W3CDTF">2019-02-14T10:55:36Z</dcterms:modified>
</cp:coreProperties>
</file>