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theme/themeOverride12.xml" ContentType="application/vnd.openxmlformats-officedocument.themeOverr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ppt/charts/chart24.xml" ContentType="application/vnd.openxmlformats-officedocument.drawingml.chart+xml"/>
  <Override PartName="/ppt/tableStyles.xml" ContentType="application/vnd.openxmlformats-officedocument.presentationml.tableStyles+xml"/>
  <Override PartName="/ppt/theme/themeOverride17.xml" ContentType="application/vnd.openxmlformats-officedocument.themeOverride+xml"/>
  <Override PartName="/ppt/slides/slide99.xml" ContentType="application/vnd.openxmlformats-officedocument.presentationml.slide+xml"/>
  <Default Extension="xlsx" ContentType="application/vnd.openxmlformats-officedocument.spreadsheetml.sheet"/>
  <Override PartName="/ppt/charts/chart3.xml" ContentType="application/vnd.openxmlformats-officedocument.drawingml.chart+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charts/chart29.xml" ContentType="application/vnd.openxmlformats-officedocument.drawingml.char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theme/themeOverride6.xml" ContentType="application/vnd.openxmlformats-officedocument.themeOverride+xml"/>
  <Override PartName="/ppt/charts/chart18.xml" ContentType="application/vnd.openxmlformats-officedocument.drawingml.chart+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charts/chart32.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charts/chart8.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Override PartName="/ppt/charts/chart10.xml" ContentType="application/vnd.openxmlformats-officedocument.drawingml.chart+xml"/>
  <Override PartName="/ppt/slides/slide89.xml" ContentType="application/vnd.openxmlformats-officedocument.presentationml.slide+xml"/>
  <Override PartName="/ppt/slides/slide108.xml" ContentType="application/vnd.openxmlformats-officedocument.presentationml.slide+xml"/>
  <Override PartName="/ppt/charts/chart4.xml" ContentType="application/vnd.openxmlformats-officedocument.drawingml.chart+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charts/chart19.xml" ContentType="application/vnd.openxmlformats-officedocument.drawingml.char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theme/themeOverride3.xml" ContentType="application/vnd.openxmlformats-officedocument.themeOverride+xml"/>
  <Override PartName="/ppt/charts/chart26.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charts/chart15.xml" ContentType="application/vnd.openxmlformats-officedocument.drawingml.chart+xml"/>
  <Override PartName="/ppt/charts/chart33.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theme/themeOverride19.xml" ContentType="application/vnd.openxmlformats-officedocument.themeOverride+xml"/>
  <Override PartName="/ppt/slideMasters/slideMaster6.xml" ContentType="application/vnd.openxmlformats-officedocument.presentationml.slideMaster+xml"/>
  <Override PartName="/ppt/slides/slide79.xml" ContentType="application/vnd.openxmlformats-officedocument.presentationml.slide+xml"/>
  <Override PartName="/ppt/slides/slide109.xml" ContentType="application/vnd.openxmlformats-officedocument.presentationml.slide+xml"/>
  <Override PartName="/ppt/theme/theme8.xml" ContentType="application/vnd.openxmlformats-officedocument.theme+xml"/>
  <Override PartName="/ppt/charts/chart5.xml" ContentType="application/vnd.openxmlformats-officedocument.drawingml.chart+xml"/>
  <Override PartName="/ppt/theme/themeOverride15.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rawings/drawing1.xml" ContentType="application/vnd.openxmlformats-officedocument.drawingml.chartshapes+xml"/>
  <Override PartName="/ppt/charts/chart27.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theme/themeOverride4.xml" ContentType="application/vnd.openxmlformats-officedocument.themeOverride+xml"/>
  <Override PartName="/ppt/charts/chart16.xml" ContentType="application/vnd.openxmlformats-officedocument.drawingml.chart+xml"/>
  <Override PartName="/ppt/charts/chart34.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charts/chart23.xml" ContentType="application/vnd.openxmlformats-officedocument.drawingml.char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charts/chart12.xml" ContentType="application/vnd.openxmlformats-officedocument.drawingml.chart+xml"/>
  <Override PartName="/ppt/charts/chart30.xml" ContentType="application/vnd.openxmlformats-officedocument.drawingml.chart+xml"/>
  <Override PartName="/ppt/charts/colors1.xml" ContentType="application/vnd.ms-office.chartcolorstyle+xml"/>
  <Override PartName="/ppt/charts/chart6.xml" ContentType="application/vnd.openxmlformats-officedocument.drawingml.chart+xml"/>
  <Override PartName="/ppt/slides/slide98.xml" ContentType="application/vnd.openxmlformats-officedocument.presentationml.slide+xml"/>
  <Override PartName="/ppt/theme/themeOverride16.xml" ContentType="application/vnd.openxmlformats-officedocument.themeOverr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charts/chart2.xml" ContentType="application/vnd.openxmlformats-officedocument.drawingml.chart+xml"/>
  <Override PartName="/ppt/theme/themeOverride9.xml" ContentType="application/vnd.openxmlformats-officedocument.themeOverride+xml"/>
  <Override PartName="/ppt/charts/chartEx1.xml" ContentType="application/vnd.ms-office.chartex+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theme/themeOverride5.xml" ContentType="application/vnd.openxmlformats-officedocument.themeOverride+xml"/>
  <Override PartName="/ppt/charts/chart28.xml" ContentType="application/vnd.openxmlformats-officedocument.drawingml.chart+xml"/>
  <Override PartName="/ppt/drawings/drawing2.xml" ContentType="application/vnd.openxmlformats-officedocument.drawingml.chartshape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charts/chart17.xml" ContentType="application/vnd.openxmlformats-officedocument.drawingml.char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31.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Override13.xml" ContentType="application/vnd.openxmlformats-officedocument.themeOverride+xml"/>
  <Override PartName="/ppt/slides/slide48.xml" ContentType="application/vnd.openxmlformats-officedocument.presentationml.slide+xml"/>
  <Override PartName="/ppt/slides/slide95.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charts/chart25.xml" ContentType="application/vnd.openxmlformats-officedocument.drawingml.char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ppt/slides/slide40.xml" ContentType="application/vnd.openxmlformats-officedocument.presentationml.slide+xml"/>
  <Override PartName="/ppt/slideLayouts/slideLayout50.xml" ContentType="application/vnd.openxmlformats-officedocument.presentationml.slideLayout+xml"/>
  <Default Extension="vml" ContentType="application/vnd.openxmlformats-officedocument.vmlDrawing"/>
  <Override PartName="/ppt/theme/themeOverride18.xml" ContentType="application/vnd.openxmlformats-officedocument.themeOverr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120"/>
  </p:notesMasterIdLst>
  <p:handoutMasterIdLst>
    <p:handoutMasterId r:id="rId121"/>
  </p:handoutMasterIdLst>
  <p:sldIdLst>
    <p:sldId id="408" r:id="rId7"/>
    <p:sldId id="671" r:id="rId8"/>
    <p:sldId id="599" r:id="rId9"/>
    <p:sldId id="823" r:id="rId10"/>
    <p:sldId id="824" r:id="rId11"/>
    <p:sldId id="825" r:id="rId12"/>
    <p:sldId id="830" r:id="rId13"/>
    <p:sldId id="826" r:id="rId14"/>
    <p:sldId id="828" r:id="rId15"/>
    <p:sldId id="829" r:id="rId16"/>
    <p:sldId id="831" r:id="rId17"/>
    <p:sldId id="832" r:id="rId18"/>
    <p:sldId id="721" r:id="rId19"/>
    <p:sldId id="701" r:id="rId20"/>
    <p:sldId id="735" r:id="rId21"/>
    <p:sldId id="737" r:id="rId22"/>
    <p:sldId id="739" r:id="rId23"/>
    <p:sldId id="740" r:id="rId24"/>
    <p:sldId id="741" r:id="rId25"/>
    <p:sldId id="742" r:id="rId26"/>
    <p:sldId id="743" r:id="rId27"/>
    <p:sldId id="744" r:id="rId28"/>
    <p:sldId id="746" r:id="rId29"/>
    <p:sldId id="745" r:id="rId30"/>
    <p:sldId id="720" r:id="rId31"/>
    <p:sldId id="784" r:id="rId32"/>
    <p:sldId id="785" r:id="rId33"/>
    <p:sldId id="786" r:id="rId34"/>
    <p:sldId id="787" r:id="rId35"/>
    <p:sldId id="788" r:id="rId36"/>
    <p:sldId id="789" r:id="rId37"/>
    <p:sldId id="790" r:id="rId38"/>
    <p:sldId id="791" r:id="rId39"/>
    <p:sldId id="792" r:id="rId40"/>
    <p:sldId id="793" r:id="rId41"/>
    <p:sldId id="794" r:id="rId42"/>
    <p:sldId id="795" r:id="rId43"/>
    <p:sldId id="796" r:id="rId44"/>
    <p:sldId id="797" r:id="rId45"/>
    <p:sldId id="798" r:id="rId46"/>
    <p:sldId id="799" r:id="rId47"/>
    <p:sldId id="800" r:id="rId48"/>
    <p:sldId id="801" r:id="rId49"/>
    <p:sldId id="802" r:id="rId50"/>
    <p:sldId id="803" r:id="rId51"/>
    <p:sldId id="804" r:id="rId52"/>
    <p:sldId id="805" r:id="rId53"/>
    <p:sldId id="806" r:id="rId54"/>
    <p:sldId id="807" r:id="rId55"/>
    <p:sldId id="808" r:id="rId56"/>
    <p:sldId id="809" r:id="rId57"/>
    <p:sldId id="810" r:id="rId58"/>
    <p:sldId id="811" r:id="rId59"/>
    <p:sldId id="812" r:id="rId60"/>
    <p:sldId id="813" r:id="rId61"/>
    <p:sldId id="814" r:id="rId62"/>
    <p:sldId id="815" r:id="rId63"/>
    <p:sldId id="816" r:id="rId64"/>
    <p:sldId id="817" r:id="rId65"/>
    <p:sldId id="818" r:id="rId66"/>
    <p:sldId id="819" r:id="rId67"/>
    <p:sldId id="820" r:id="rId68"/>
    <p:sldId id="821" r:id="rId69"/>
    <p:sldId id="822" r:id="rId70"/>
    <p:sldId id="589" r:id="rId71"/>
    <p:sldId id="747" r:id="rId72"/>
    <p:sldId id="751" r:id="rId73"/>
    <p:sldId id="752" r:id="rId74"/>
    <p:sldId id="753" r:id="rId75"/>
    <p:sldId id="754" r:id="rId76"/>
    <p:sldId id="755" r:id="rId77"/>
    <p:sldId id="756" r:id="rId78"/>
    <p:sldId id="757" r:id="rId79"/>
    <p:sldId id="758" r:id="rId80"/>
    <p:sldId id="759" r:id="rId81"/>
    <p:sldId id="760" r:id="rId82"/>
    <p:sldId id="761" r:id="rId83"/>
    <p:sldId id="762" r:id="rId84"/>
    <p:sldId id="763" r:id="rId85"/>
    <p:sldId id="764" r:id="rId86"/>
    <p:sldId id="765" r:id="rId87"/>
    <p:sldId id="766" r:id="rId88"/>
    <p:sldId id="767" r:id="rId89"/>
    <p:sldId id="768" r:id="rId90"/>
    <p:sldId id="769" r:id="rId91"/>
    <p:sldId id="770" r:id="rId92"/>
    <p:sldId id="771" r:id="rId93"/>
    <p:sldId id="772" r:id="rId94"/>
    <p:sldId id="773" r:id="rId95"/>
    <p:sldId id="774" r:id="rId96"/>
    <p:sldId id="775" r:id="rId97"/>
    <p:sldId id="776" r:id="rId98"/>
    <p:sldId id="777" r:id="rId99"/>
    <p:sldId id="778" r:id="rId100"/>
    <p:sldId id="779" r:id="rId101"/>
    <p:sldId id="780" r:id="rId102"/>
    <p:sldId id="781" r:id="rId103"/>
    <p:sldId id="782" r:id="rId104"/>
    <p:sldId id="783" r:id="rId105"/>
    <p:sldId id="833" r:id="rId106"/>
    <p:sldId id="834" r:id="rId107"/>
    <p:sldId id="835" r:id="rId108"/>
    <p:sldId id="836" r:id="rId109"/>
    <p:sldId id="837" r:id="rId110"/>
    <p:sldId id="722" r:id="rId111"/>
    <p:sldId id="725" r:id="rId112"/>
    <p:sldId id="726" r:id="rId113"/>
    <p:sldId id="727" r:id="rId114"/>
    <p:sldId id="728" r:id="rId115"/>
    <p:sldId id="730" r:id="rId116"/>
    <p:sldId id="731" r:id="rId117"/>
    <p:sldId id="732" r:id="rId118"/>
    <p:sldId id="299" r:id="rId119"/>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32">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012" autoAdjust="0"/>
  </p:normalViewPr>
  <p:slideViewPr>
    <p:cSldViewPr>
      <p:cViewPr varScale="1">
        <p:scale>
          <a:sx n="108" d="100"/>
          <a:sy n="108" d="100"/>
        </p:scale>
        <p:origin x="-1680" y="-84"/>
      </p:cViewPr>
      <p:guideLst>
        <p:guide orient="horz" pos="2160"/>
        <p:guide pos="2880"/>
      </p:guideLst>
    </p:cSldViewPr>
  </p:slideViewPr>
  <p:notesTextViewPr>
    <p:cViewPr>
      <p:scale>
        <a:sx n="1" d="1"/>
        <a:sy n="1" d="1"/>
      </p:scale>
      <p:origin x="0" y="0"/>
    </p:cViewPr>
  </p:notesTextViewPr>
  <p:sorterViewPr>
    <p:cViewPr>
      <p:scale>
        <a:sx n="130" d="100"/>
        <a:sy n="130" d="100"/>
      </p:scale>
      <p:origin x="0" y="3966"/>
    </p:cViewPr>
  </p:sorterViewPr>
  <p:notesViewPr>
    <p:cSldViewPr>
      <p:cViewPr varScale="1">
        <p:scale>
          <a:sx n="64" d="100"/>
          <a:sy n="64" d="100"/>
        </p:scale>
        <p:origin x="-3396" y="-114"/>
      </p:cViewPr>
      <p:guideLst>
        <p:guide orient="horz" pos="3132"/>
        <p:guide pos="2145"/>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slide" Target="slides/slide107.xml"/><Relationship Id="rId118" Type="http://schemas.openxmlformats.org/officeDocument/2006/relationships/slide" Target="slides/slide112.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Extracts%20Q4%20and%20annual%202017-18.xlsx" TargetMode="External"/><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12.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12017-18%20extracts.xlsx" TargetMode="External"/><Relationship Id="rId1" Type="http://schemas.openxmlformats.org/officeDocument/2006/relationships/themeOverride" Target="../theme/themeOverride4.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14.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12017-18%20extracts.xlsx" TargetMode="External"/><Relationship Id="rId1" Type="http://schemas.openxmlformats.org/officeDocument/2006/relationships/themeOverride" Target="../theme/themeOverride5.xml"/></Relationships>
</file>

<file path=ppt/charts/_rels/chart15.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Extracts%20for%20Q3%20of%202017.xlsx" TargetMode="External"/><Relationship Id="rId1" Type="http://schemas.openxmlformats.org/officeDocument/2006/relationships/themeOverride" Target="../theme/themeOverride6.xml"/></Relationships>
</file>

<file path=ppt/charts/_rels/chart16.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Extracts%20Q4%20and%20annual%202017-18.xlsx" TargetMode="External"/><Relationship Id="rId1" Type="http://schemas.openxmlformats.org/officeDocument/2006/relationships/themeOverride" Target="../theme/themeOverride7.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18.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Extracts%20Q4%20and%20annual%202017-18.xlsx" TargetMode="External"/><Relationship Id="rId1" Type="http://schemas.openxmlformats.org/officeDocument/2006/relationships/themeOverride" Target="../theme/themeOverride8.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2%202017%20reports%20extracts.xlsx" TargetMode="External"/><Relationship Id="rId1" Type="http://schemas.openxmlformats.org/officeDocument/2006/relationships/themeOverride" Target="../theme/themeOverride9.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22.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12017-18%20extracts.xlsx" TargetMode="External"/><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2%202017%20reports%20extracts.xlsx" TargetMode="External"/><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25.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2%202017%20reports%20extracts.xlsx" TargetMode="External"/><Relationship Id="rId1" Type="http://schemas.openxmlformats.org/officeDocument/2006/relationships/themeOverride" Target="../theme/themeOverride12.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_rels/chart27.xml.rels><?xml version="1.0" encoding="UTF-8" standalone="yes"?>
<Relationships xmlns="http://schemas.openxmlformats.org/package/2006/relationships"><Relationship Id="rId2" Type="http://schemas.openxmlformats.org/officeDocument/2006/relationships/oleObject" Target="file:///\\zadoldcfas01\LABNAS01HOME$\19028971\My%20Documents\PES%20Reports%202018-19\QPR%201%202018-19.xlsx" TargetMode="External"/><Relationship Id="rId1" Type="http://schemas.openxmlformats.org/officeDocument/2006/relationships/themeOverride" Target="../theme/themeOverride13.xml"/></Relationships>
</file>

<file path=ppt/charts/_rels/chart28.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6-2017\Annual%202016-17%20extracts%20re%20worked.xlsx" TargetMode="External"/><Relationship Id="rId1" Type="http://schemas.openxmlformats.org/officeDocument/2006/relationships/themeOverride" Target="../theme/themeOverride14.xml"/></Relationships>
</file>

<file path=ppt/charts/_rels/chart29.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12017-18%20extracts.xlsx" TargetMode="External"/><Relationship Id="rId1" Type="http://schemas.openxmlformats.org/officeDocument/2006/relationships/themeOverride" Target="../theme/themeOverride15.xml"/></Relationships>
</file>

<file path=ppt/charts/_rels/chart3.xml.rels><?xml version="1.0" encoding="UTF-8" standalone="yes"?>
<Relationships xmlns="http://schemas.openxmlformats.org/package/2006/relationships"><Relationship Id="rId1" Type="http://schemas.openxmlformats.org/officeDocument/2006/relationships/oleObject" Target="file:///C:\Users\10541489\Desktop\Q1%20Sector%20Inspectiosn%20report.xlsx" TargetMode="External"/></Relationships>
</file>

<file path=ppt/charts/_rels/chart30.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2%202017%20reports%20extracts.xlsx" TargetMode="External"/><Relationship Id="rId1" Type="http://schemas.openxmlformats.org/officeDocument/2006/relationships/themeOverride" Target="../theme/themeOverride16.xml"/></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32.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Extracts%20Q4%20and%20annual%202017-18.xlsx" TargetMode="External"/><Relationship Id="rId1" Type="http://schemas.openxmlformats.org/officeDocument/2006/relationships/themeOverride" Target="../theme/themeOverride17.xml"/></Relationships>
</file>

<file path=ppt/charts/_rels/chart33.xml.rels><?xml version="1.0" encoding="UTF-8" standalone="yes"?>
<Relationships xmlns="http://schemas.openxmlformats.org/package/2006/relationships"><Relationship Id="rId2" Type="http://schemas.openxmlformats.org/officeDocument/2006/relationships/oleObject" Target="file:///\\zadoldcfas01\LABNAS01HOME$\19028971\My%20Documents\PES%20Reports%202018-19\QPR%201%202018-19.xlsx" TargetMode="External"/><Relationship Id="rId1" Type="http://schemas.openxmlformats.org/officeDocument/2006/relationships/themeOverride" Target="../theme/themeOverride18.xml"/></Relationships>
</file>

<file path=ppt/charts/_rels/chart3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zadoluiffas03\labnas01home$\19028971\My%20Documents\PES%20REPORTS%202016-2017\Annual%202016-17%20extracts%20re%20worked.xlsx" TargetMode="External"/><Relationship Id="rId1" Type="http://schemas.openxmlformats.org/officeDocument/2006/relationships/themeOverride" Target="../theme/themeOverride19.xml"/></Relationships>
</file>

<file path=ppt/charts/_rels/chart4.xml.rels><?xml version="1.0" encoding="UTF-8" standalone="yes"?>
<Relationships xmlns="http://schemas.openxmlformats.org/package/2006/relationships"><Relationship Id="rId1" Type="http://schemas.openxmlformats.org/officeDocument/2006/relationships/oleObject" Target="file:///C:\Users\10541489\Desktop\Q1%20Sector%20Inspectiosn%20report.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10541489\Desktop\Q1%20Sector%20Inspectiosn%20repor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10541489\Desktop\QPR1%20NW%20OHS%20%20REGISTER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10541489\Desktop\Q1%20Sector%20Inspectiosn%20report.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12017-18%20extracts.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Extracts%20for%20Q3%20of%202017.xlsx" TargetMode="External"/><Relationship Id="rId1" Type="http://schemas.openxmlformats.org/officeDocument/2006/relationships/themeOverride" Target="../theme/themeOverride2.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10541489\Desktop\Q1%20Sector%20Inspectiosn%20repo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style val="3"/>
  <c:chart>
    <c:autoTitleDeleted val="1"/>
    <c:plotArea>
      <c:layout>
        <c:manualLayout>
          <c:layoutTarget val="inner"/>
          <c:xMode val="edge"/>
          <c:yMode val="edge"/>
          <c:x val="8.6680547827745411E-2"/>
          <c:y val="6.6660218874509847E-2"/>
          <c:w val="0.8620475740880893"/>
          <c:h val="0.7961901958516866"/>
        </c:manualLayout>
      </c:layout>
      <c:barChart>
        <c:barDir val="col"/>
        <c:grouping val="clustered"/>
        <c:ser>
          <c:idx val="0"/>
          <c:order val="0"/>
          <c:tx>
            <c:strRef>
              <c:f>Sheet1!$B$2</c:f>
              <c:strCache>
                <c:ptCount val="1"/>
                <c:pt idx="0">
                  <c:v>Performance Trend</c:v>
                </c:pt>
              </c:strCache>
            </c:strRef>
          </c:tx>
          <c:spPr>
            <a:solidFill>
              <a:schemeClr val="accent1"/>
            </a:solidFill>
          </c:spPr>
          <c:cat>
            <c:strRef>
              <c:f>Sheet1!$A$3:$A$10</c:f>
              <c:strCache>
                <c:ptCount val="5"/>
                <c:pt idx="0">
                  <c:v>Q1 17-18</c:v>
                </c:pt>
                <c:pt idx="1">
                  <c:v>Q2 17-18</c:v>
                </c:pt>
                <c:pt idx="2">
                  <c:v>Q3 17-18</c:v>
                </c:pt>
                <c:pt idx="3">
                  <c:v>Q4 17-18</c:v>
                </c:pt>
                <c:pt idx="4">
                  <c:v>Q1 18-19</c:v>
                </c:pt>
              </c:strCache>
            </c:strRef>
          </c:cat>
          <c:val>
            <c:numRef>
              <c:f>Sheet1!$B$3:$B$10</c:f>
              <c:numCache>
                <c:formatCode>0%</c:formatCode>
                <c:ptCount val="8"/>
                <c:pt idx="0">
                  <c:v>0.53</c:v>
                </c:pt>
                <c:pt idx="1">
                  <c:v>0.56000000000000005</c:v>
                </c:pt>
                <c:pt idx="2">
                  <c:v>0.71000000000000008</c:v>
                </c:pt>
                <c:pt idx="3">
                  <c:v>0.8</c:v>
                </c:pt>
                <c:pt idx="4">
                  <c:v>0.8</c:v>
                </c:pt>
              </c:numCache>
            </c:numRef>
          </c:val>
          <c:extLst xmlns:c16r2="http://schemas.microsoft.com/office/drawing/2015/06/chart">
            <c:ext xmlns:c16="http://schemas.microsoft.com/office/drawing/2014/chart" uri="{C3380CC4-5D6E-409C-BE32-E72D297353CC}">
              <c16:uniqueId val="{00000000-5C35-47FF-81D2-E033C00D6D99}"/>
            </c:ext>
          </c:extLst>
        </c:ser>
        <c:dLbls/>
        <c:axId val="102709504"/>
        <c:axId val="106463232"/>
      </c:barChart>
      <c:catAx>
        <c:axId val="102709504"/>
        <c:scaling>
          <c:orientation val="minMax"/>
        </c:scaling>
        <c:axPos val="b"/>
        <c:numFmt formatCode="General" sourceLinked="1"/>
        <c:tickLblPos val="nextTo"/>
        <c:txPr>
          <a:bodyPr/>
          <a:lstStyle/>
          <a:p>
            <a:pPr>
              <a:defRPr sz="1400" b="1"/>
            </a:pPr>
            <a:endParaRPr lang="en-US"/>
          </a:p>
        </c:txPr>
        <c:crossAx val="106463232"/>
        <c:crosses val="autoZero"/>
        <c:auto val="1"/>
        <c:lblAlgn val="ctr"/>
        <c:lblOffset val="100"/>
      </c:catAx>
      <c:valAx>
        <c:axId val="106463232"/>
        <c:scaling>
          <c:orientation val="minMax"/>
        </c:scaling>
        <c:axPos val="l"/>
        <c:majorGridlines/>
        <c:numFmt formatCode="0%" sourceLinked="1"/>
        <c:tickLblPos val="nextTo"/>
        <c:txPr>
          <a:bodyPr/>
          <a:lstStyle/>
          <a:p>
            <a:pPr>
              <a:defRPr sz="1400" b="1"/>
            </a:pPr>
            <a:endParaRPr lang="en-US"/>
          </a:p>
        </c:txPr>
        <c:crossAx val="102709504"/>
        <c:crosses val="autoZero"/>
        <c:crossBetween val="between"/>
      </c:valAx>
    </c:plotArea>
    <c:legend>
      <c:legendPos val="r"/>
      <c:layout>
        <c:manualLayout>
          <c:xMode val="edge"/>
          <c:yMode val="edge"/>
          <c:x val="0.74329501871598014"/>
          <c:y val="0.43357106062676742"/>
          <c:w val="0.24500785353906621"/>
          <c:h val="7.4112675167940484E-2"/>
        </c:manualLayout>
      </c:layout>
    </c:legend>
    <c:plotVisOnly val="1"/>
    <c:dispBlanksAs val="gap"/>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col"/>
        <c:grouping val="clustered"/>
        <c:varyColors val="1"/>
        <c:dLbls>
          <c:showVal val="1"/>
        </c:dLbls>
        <c:overlap val="-25"/>
        <c:axId val="64043648"/>
        <c:axId val="64056704"/>
      </c:barChart>
      <c:catAx>
        <c:axId val="64043648"/>
        <c:scaling>
          <c:orientation val="minMax"/>
        </c:scaling>
        <c:axPos val="b"/>
        <c:majorTickMark val="none"/>
        <c:tickLblPos val="nextTo"/>
        <c:crossAx val="64056704"/>
        <c:crosses val="autoZero"/>
        <c:auto val="1"/>
        <c:lblAlgn val="ctr"/>
        <c:lblOffset val="100"/>
      </c:catAx>
      <c:valAx>
        <c:axId val="64056704"/>
        <c:scaling>
          <c:orientation val="minMax"/>
        </c:scaling>
        <c:delete val="1"/>
        <c:axPos val="l"/>
        <c:numFmt formatCode="#,##0" sourceLinked="1"/>
        <c:tickLblPos val="none"/>
        <c:crossAx val="64043648"/>
        <c:crosses val="autoZero"/>
        <c:crossBetween val="between"/>
      </c:valAx>
    </c:plotArea>
    <c:plotVisOnly val="1"/>
    <c:dispBlanksAs val="gap"/>
  </c:chart>
  <c:externalData r:id="rId2"/>
</c:chartSpace>
</file>

<file path=ppt/charts/chart11.xml><?xml version="1.0" encoding="utf-8"?>
<c:chartSpace xmlns:c="http://schemas.openxmlformats.org/drawingml/2006/chart" xmlns:a="http://schemas.openxmlformats.org/drawingml/2006/main" xmlns:r="http://schemas.openxmlformats.org/officeDocument/2006/relationships">
  <c:lang val="en-ZA"/>
  <c:chart>
    <c:plotArea>
      <c:layout/>
      <c:barChart>
        <c:barDir val="col"/>
        <c:grouping val="clustered"/>
        <c:varyColors val="1"/>
        <c:ser>
          <c:idx val="0"/>
          <c:order val="0"/>
          <c:dPt>
            <c:idx val="0"/>
            <c:extLst xmlns:c16r2="http://schemas.microsoft.com/office/drawing/2015/06/chart">
              <c:ext xmlns:c16="http://schemas.microsoft.com/office/drawing/2014/chart" uri="{C3380CC4-5D6E-409C-BE32-E72D297353CC}">
                <c16:uniqueId val="{00000000-ABF2-45BA-862E-E7648D62AADF}"/>
              </c:ext>
            </c:extLst>
          </c:dPt>
          <c:dPt>
            <c:idx val="1"/>
            <c:extLst xmlns:c16r2="http://schemas.microsoft.com/office/drawing/2015/06/chart">
              <c:ext xmlns:c16="http://schemas.microsoft.com/office/drawing/2014/chart" uri="{C3380CC4-5D6E-409C-BE32-E72D297353CC}">
                <c16:uniqueId val="{00000001-ABF2-45BA-862E-E7648D62AADF}"/>
              </c:ext>
            </c:extLst>
          </c:dPt>
          <c:dPt>
            <c:idx val="2"/>
            <c:extLst xmlns:c16r2="http://schemas.microsoft.com/office/drawing/2015/06/chart">
              <c:ext xmlns:c16="http://schemas.microsoft.com/office/drawing/2014/chart" uri="{C3380CC4-5D6E-409C-BE32-E72D297353CC}">
                <c16:uniqueId val="{00000002-ABF2-45BA-862E-E7648D62AADF}"/>
              </c:ext>
            </c:extLst>
          </c:dPt>
          <c:dPt>
            <c:idx val="3"/>
            <c:extLst xmlns:c16r2="http://schemas.microsoft.com/office/drawing/2015/06/chart">
              <c:ext xmlns:c16="http://schemas.microsoft.com/office/drawing/2014/chart" uri="{C3380CC4-5D6E-409C-BE32-E72D297353CC}">
                <c16:uniqueId val="{00000003-ABF2-45BA-862E-E7648D62AADF}"/>
              </c:ext>
            </c:extLst>
          </c:dPt>
          <c:dPt>
            <c:idx val="4"/>
            <c:extLst xmlns:c16r2="http://schemas.microsoft.com/office/drawing/2015/06/chart">
              <c:ext xmlns:c16="http://schemas.microsoft.com/office/drawing/2014/chart" uri="{C3380CC4-5D6E-409C-BE32-E72D297353CC}">
                <c16:uniqueId val="{00000004-ABF2-45BA-862E-E7648D62AADF}"/>
              </c:ext>
            </c:extLst>
          </c:dPt>
          <c:dLbls>
            <c:spPr>
              <a:noFill/>
              <a:ln>
                <a:noFill/>
              </a:ln>
              <a:effectLst/>
            </c:spPr>
            <c:txPr>
              <a:bodyPr/>
              <a:lstStyle/>
              <a:p>
                <a:pPr>
                  <a:defRPr sz="1400" b="1"/>
                </a:pPr>
                <a:endParaRPr lang="en-US"/>
              </a:p>
            </c:txPr>
            <c:showVal val="1"/>
            <c:extLst xmlns:c16r2="http://schemas.microsoft.com/office/drawing/2015/06/chart">
              <c:ext xmlns:c15="http://schemas.microsoft.com/office/drawing/2012/chart" uri="{CE6537A1-D6FC-4f65-9D91-7224C49458BB}">
                <c15:showLeaderLines val="0"/>
              </c:ext>
            </c:extLst>
          </c:dLbls>
          <c:cat>
            <c:strRef>
              <c:f>'WS age'!$B$59:$F$59</c:f>
              <c:strCache>
                <c:ptCount val="5"/>
                <c:pt idx="0">
                  <c:v>16-25</c:v>
                </c:pt>
                <c:pt idx="1">
                  <c:v>26-35</c:v>
                </c:pt>
                <c:pt idx="2">
                  <c:v>36-45</c:v>
                </c:pt>
                <c:pt idx="3">
                  <c:v>46-60</c:v>
                </c:pt>
                <c:pt idx="4">
                  <c:v>61&lt;</c:v>
                </c:pt>
              </c:strCache>
            </c:strRef>
          </c:cat>
          <c:val>
            <c:numRef>
              <c:f>'WS age'!$B$70:$F$70</c:f>
              <c:numCache>
                <c:formatCode>#,##0</c:formatCode>
                <c:ptCount val="5"/>
                <c:pt idx="0">
                  <c:v>52068</c:v>
                </c:pt>
                <c:pt idx="1">
                  <c:v>80005</c:v>
                </c:pt>
                <c:pt idx="2">
                  <c:v>43122</c:v>
                </c:pt>
                <c:pt idx="3">
                  <c:v>30768</c:v>
                </c:pt>
                <c:pt idx="4">
                  <c:v>6324</c:v>
                </c:pt>
              </c:numCache>
            </c:numRef>
          </c:val>
          <c:extLst xmlns:c16r2="http://schemas.microsoft.com/office/drawing/2015/06/chart">
            <c:ext xmlns:c16="http://schemas.microsoft.com/office/drawing/2014/chart" uri="{C3380CC4-5D6E-409C-BE32-E72D297353CC}">
              <c16:uniqueId val="{00000005-ABF2-45BA-862E-E7648D62AADF}"/>
            </c:ext>
          </c:extLst>
        </c:ser>
        <c:dLbls/>
        <c:overlap val="-25"/>
        <c:axId val="64141568"/>
        <c:axId val="64204800"/>
      </c:barChart>
      <c:catAx>
        <c:axId val="64141568"/>
        <c:scaling>
          <c:orientation val="minMax"/>
        </c:scaling>
        <c:axPos val="b"/>
        <c:numFmt formatCode="General" sourceLinked="1"/>
        <c:majorTickMark val="none"/>
        <c:tickLblPos val="nextTo"/>
        <c:txPr>
          <a:bodyPr/>
          <a:lstStyle/>
          <a:p>
            <a:pPr>
              <a:defRPr sz="1400" b="1"/>
            </a:pPr>
            <a:endParaRPr lang="en-US"/>
          </a:p>
        </c:txPr>
        <c:crossAx val="64204800"/>
        <c:crosses val="autoZero"/>
        <c:auto val="1"/>
        <c:lblAlgn val="ctr"/>
        <c:lblOffset val="100"/>
      </c:catAx>
      <c:valAx>
        <c:axId val="64204800"/>
        <c:scaling>
          <c:orientation val="minMax"/>
        </c:scaling>
        <c:delete val="1"/>
        <c:axPos val="l"/>
        <c:numFmt formatCode="#,##0" sourceLinked="1"/>
        <c:tickLblPos val="none"/>
        <c:crossAx val="64141568"/>
        <c:crosses val="autoZero"/>
        <c:crossBetween val="between"/>
      </c:valAx>
      <c:spPr>
        <a:noFill/>
        <a:ln w="31784">
          <a:noFill/>
        </a:ln>
      </c:spPr>
    </c:plotArea>
    <c:plotVisOnly val="1"/>
    <c:dispBlanksAs val="gap"/>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col"/>
        <c:grouping val="clustered"/>
        <c:varyColors val="1"/>
        <c:dLbls>
          <c:showVal val="1"/>
        </c:dLbls>
        <c:gapWidth val="75"/>
        <c:axId val="64207488"/>
        <c:axId val="63466112"/>
      </c:barChart>
      <c:catAx>
        <c:axId val="64207488"/>
        <c:scaling>
          <c:orientation val="minMax"/>
        </c:scaling>
        <c:axPos val="b"/>
        <c:majorTickMark val="none"/>
        <c:tickLblPos val="nextTo"/>
        <c:crossAx val="63466112"/>
        <c:crosses val="autoZero"/>
        <c:auto val="1"/>
        <c:lblAlgn val="ctr"/>
        <c:lblOffset val="100"/>
      </c:catAx>
      <c:valAx>
        <c:axId val="63466112"/>
        <c:scaling>
          <c:orientation val="minMax"/>
        </c:scaling>
        <c:axPos val="l"/>
        <c:numFmt formatCode="#,##0" sourceLinked="1"/>
        <c:majorTickMark val="none"/>
        <c:tickLblPos val="nextTo"/>
        <c:crossAx val="64207488"/>
        <c:crosses val="autoZero"/>
        <c:crossBetween val="between"/>
      </c:valAx>
    </c:plotArea>
    <c:plotVisOnly val="1"/>
    <c:dispBlanksAs val="gap"/>
  </c:chart>
  <c:externalData r:id="rId2"/>
</c:chartSpace>
</file>

<file path=ppt/charts/chart13.xml><?xml version="1.0" encoding="utf-8"?>
<c:chartSpace xmlns:c="http://schemas.openxmlformats.org/drawingml/2006/chart" xmlns:a="http://schemas.openxmlformats.org/drawingml/2006/main" xmlns:r="http://schemas.openxmlformats.org/officeDocument/2006/relationships">
  <c:lang val="en-ZA"/>
  <c:chart>
    <c:plotArea>
      <c:layout/>
      <c:barChart>
        <c:barDir val="col"/>
        <c:grouping val="clustered"/>
        <c:varyColors val="1"/>
        <c:ser>
          <c:idx val="0"/>
          <c:order val="0"/>
          <c:dPt>
            <c:idx val="0"/>
            <c:extLst xmlns:c16r2="http://schemas.microsoft.com/office/drawing/2015/06/chart">
              <c:ext xmlns:c16="http://schemas.microsoft.com/office/drawing/2014/chart" uri="{C3380CC4-5D6E-409C-BE32-E72D297353CC}">
                <c16:uniqueId val="{00000000-525A-4E61-AB9A-F95870F80F02}"/>
              </c:ext>
            </c:extLst>
          </c:dPt>
          <c:dPt>
            <c:idx val="1"/>
            <c:extLst xmlns:c16r2="http://schemas.microsoft.com/office/drawing/2015/06/chart">
              <c:ext xmlns:c16="http://schemas.microsoft.com/office/drawing/2014/chart" uri="{C3380CC4-5D6E-409C-BE32-E72D297353CC}">
                <c16:uniqueId val="{00000001-525A-4E61-AB9A-F95870F80F02}"/>
              </c:ext>
            </c:extLst>
          </c:dPt>
          <c:dPt>
            <c:idx val="2"/>
            <c:extLst xmlns:c16r2="http://schemas.microsoft.com/office/drawing/2015/06/chart">
              <c:ext xmlns:c16="http://schemas.microsoft.com/office/drawing/2014/chart" uri="{C3380CC4-5D6E-409C-BE32-E72D297353CC}">
                <c16:uniqueId val="{00000002-525A-4E61-AB9A-F95870F80F02}"/>
              </c:ext>
            </c:extLst>
          </c:dPt>
          <c:dPt>
            <c:idx val="3"/>
            <c:extLst xmlns:c16r2="http://schemas.microsoft.com/office/drawing/2015/06/chart">
              <c:ext xmlns:c16="http://schemas.microsoft.com/office/drawing/2014/chart" uri="{C3380CC4-5D6E-409C-BE32-E72D297353CC}">
                <c16:uniqueId val="{00000003-525A-4E61-AB9A-F95870F80F02}"/>
              </c:ext>
            </c:extLst>
          </c:dPt>
          <c:dPt>
            <c:idx val="4"/>
            <c:extLst xmlns:c16r2="http://schemas.microsoft.com/office/drawing/2015/06/chart">
              <c:ext xmlns:c16="http://schemas.microsoft.com/office/drawing/2014/chart" uri="{C3380CC4-5D6E-409C-BE32-E72D297353CC}">
                <c16:uniqueId val="{00000004-525A-4E61-AB9A-F95870F80F02}"/>
              </c:ext>
            </c:extLst>
          </c:dPt>
          <c:dPt>
            <c:idx val="5"/>
            <c:extLst xmlns:c16r2="http://schemas.microsoft.com/office/drawing/2015/06/chart">
              <c:ext xmlns:c16="http://schemas.microsoft.com/office/drawing/2014/chart" uri="{C3380CC4-5D6E-409C-BE32-E72D297353CC}">
                <c16:uniqueId val="{00000005-525A-4E61-AB9A-F95870F80F02}"/>
              </c:ext>
            </c:extLst>
          </c:dPt>
          <c:dPt>
            <c:idx val="6"/>
            <c:extLst xmlns:c16r2="http://schemas.microsoft.com/office/drawing/2015/06/chart">
              <c:ext xmlns:c16="http://schemas.microsoft.com/office/drawing/2014/chart" uri="{C3380CC4-5D6E-409C-BE32-E72D297353CC}">
                <c16:uniqueId val="{00000006-525A-4E61-AB9A-F95870F80F02}"/>
              </c:ext>
            </c:extLst>
          </c:dPt>
          <c:dPt>
            <c:idx val="7"/>
            <c:extLst xmlns:c16r2="http://schemas.microsoft.com/office/drawing/2015/06/chart">
              <c:ext xmlns:c16="http://schemas.microsoft.com/office/drawing/2014/chart" uri="{C3380CC4-5D6E-409C-BE32-E72D297353CC}">
                <c16:uniqueId val="{00000007-525A-4E61-AB9A-F95870F80F02}"/>
              </c:ext>
            </c:extLst>
          </c:dPt>
          <c:dPt>
            <c:idx val="8"/>
            <c:extLst xmlns:c16r2="http://schemas.microsoft.com/office/drawing/2015/06/chart">
              <c:ext xmlns:c16="http://schemas.microsoft.com/office/drawing/2014/chart" uri="{C3380CC4-5D6E-409C-BE32-E72D297353CC}">
                <c16:uniqueId val="{00000008-525A-4E61-AB9A-F95870F80F02}"/>
              </c:ext>
            </c:extLst>
          </c:dPt>
          <c:dLbls>
            <c:spPr>
              <a:noFill/>
              <a:ln>
                <a:noFill/>
              </a:ln>
              <a:effectLst/>
            </c:spPr>
            <c:txPr>
              <a:bodyPr/>
              <a:lstStyle/>
              <a:p>
                <a:pPr>
                  <a:defRPr sz="1200" b="1"/>
                </a:pPr>
                <a:endParaRPr lang="en-US"/>
              </a:p>
            </c:txPr>
            <c:showVal val="1"/>
            <c:extLst xmlns:c16r2="http://schemas.microsoft.com/office/drawing/2015/06/chart">
              <c:ext xmlns:c15="http://schemas.microsoft.com/office/drawing/2012/chart" uri="{CE6537A1-D6FC-4f65-9D91-7224C49458BB}">
                <c15:showLeaderLines val="0"/>
              </c:ext>
            </c:extLst>
          </c:dLbls>
          <c:cat>
            <c:strRef>
              <c:f>'WS disability'!$C$22:$K$22</c:f>
              <c:strCache>
                <c:ptCount val="9"/>
                <c:pt idx="0">
                  <c:v>Blindness</c:v>
                </c:pt>
                <c:pt idx="1">
                  <c:v>Deafness</c:v>
                </c:pt>
                <c:pt idx="2">
                  <c:v>Chronic Condition</c:v>
                </c:pt>
                <c:pt idx="3">
                  <c:v>Mental, Neurological</c:v>
                </c:pt>
                <c:pt idx="4">
                  <c:v>Physical Disability</c:v>
                </c:pt>
                <c:pt idx="5">
                  <c:v>Hard of Hearing</c:v>
                </c:pt>
                <c:pt idx="6">
                  <c:v>Partially Sighted</c:v>
                </c:pt>
                <c:pt idx="7">
                  <c:v>Speech Impaired</c:v>
                </c:pt>
                <c:pt idx="8">
                  <c:v>Visually Impaired</c:v>
                </c:pt>
              </c:strCache>
            </c:strRef>
          </c:cat>
          <c:val>
            <c:numRef>
              <c:f>'WS disability'!$C$33:$K$33</c:f>
              <c:numCache>
                <c:formatCode>#,##0</c:formatCode>
                <c:ptCount val="9"/>
                <c:pt idx="0">
                  <c:v>851</c:v>
                </c:pt>
                <c:pt idx="1">
                  <c:v>46</c:v>
                </c:pt>
                <c:pt idx="2">
                  <c:v>215</c:v>
                </c:pt>
                <c:pt idx="3">
                  <c:v>44</c:v>
                </c:pt>
                <c:pt idx="4">
                  <c:v>261</c:v>
                </c:pt>
                <c:pt idx="5">
                  <c:v>17</c:v>
                </c:pt>
                <c:pt idx="6">
                  <c:v>46</c:v>
                </c:pt>
                <c:pt idx="7">
                  <c:v>17</c:v>
                </c:pt>
                <c:pt idx="8">
                  <c:v>18</c:v>
                </c:pt>
              </c:numCache>
            </c:numRef>
          </c:val>
          <c:extLst xmlns:c16r2="http://schemas.microsoft.com/office/drawing/2015/06/chart">
            <c:ext xmlns:c16="http://schemas.microsoft.com/office/drawing/2014/chart" uri="{C3380CC4-5D6E-409C-BE32-E72D297353CC}">
              <c16:uniqueId val="{00000009-525A-4E61-AB9A-F95870F80F02}"/>
            </c:ext>
          </c:extLst>
        </c:ser>
        <c:dLbls/>
        <c:overlap val="-25"/>
        <c:axId val="63495168"/>
        <c:axId val="65676032"/>
      </c:barChart>
      <c:catAx>
        <c:axId val="63495168"/>
        <c:scaling>
          <c:orientation val="minMax"/>
        </c:scaling>
        <c:axPos val="b"/>
        <c:numFmt formatCode="General" sourceLinked="1"/>
        <c:majorTickMark val="none"/>
        <c:tickLblPos val="nextTo"/>
        <c:txPr>
          <a:bodyPr/>
          <a:lstStyle/>
          <a:p>
            <a:pPr>
              <a:defRPr sz="1200" b="1"/>
            </a:pPr>
            <a:endParaRPr lang="en-US"/>
          </a:p>
        </c:txPr>
        <c:crossAx val="65676032"/>
        <c:crosses val="autoZero"/>
        <c:auto val="1"/>
        <c:lblAlgn val="ctr"/>
        <c:lblOffset val="100"/>
      </c:catAx>
      <c:valAx>
        <c:axId val="65676032"/>
        <c:scaling>
          <c:orientation val="minMax"/>
        </c:scaling>
        <c:delete val="1"/>
        <c:axPos val="l"/>
        <c:numFmt formatCode="#,##0" sourceLinked="1"/>
        <c:tickLblPos val="none"/>
        <c:crossAx val="63495168"/>
        <c:crosses val="autoZero"/>
        <c:crossBetween val="between"/>
      </c:valAx>
      <c:spPr>
        <a:noFill/>
        <a:ln w="27588">
          <a:noFill/>
        </a:ln>
      </c:spPr>
    </c:plotArea>
    <c:plotVisOnly val="1"/>
    <c:dispBlanksAs val="gap"/>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pieChart>
        <c:varyColors val="1"/>
        <c:dLbls>
          <c:showVal val="1"/>
          <c:showCatName val="1"/>
        </c:dLbls>
        <c:firstSliceAng val="0"/>
      </c:pieChart>
    </c:plotArea>
    <c:plotVisOnly val="1"/>
    <c:dispBlanksAs val="zero"/>
  </c:chart>
  <c:externalData r:id="rId2"/>
</c:chartSpace>
</file>

<file path=ppt/charts/chart1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otX val="30"/>
      <c:perspective val="30"/>
    </c:view3D>
    <c:plotArea>
      <c:layout/>
      <c:pie3DChart>
        <c:varyColors val="1"/>
        <c:dLbls>
          <c:showVal val="1"/>
          <c:showCatName val="1"/>
        </c:dLbls>
      </c:pie3DChart>
    </c:plotArea>
    <c:plotVisOnly val="1"/>
    <c:dispBlanksAs val="zero"/>
  </c:chart>
  <c:externalData r:id="rId2"/>
</c:chartSpace>
</file>

<file path=ppt/charts/chart1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otX val="30"/>
      <c:perspective val="30"/>
    </c:view3D>
    <c:plotArea>
      <c:layout/>
      <c:pie3DChart>
        <c:varyColors val="1"/>
        <c:dLbls>
          <c:showVal val="1"/>
          <c:showCatName val="1"/>
        </c:dLbls>
      </c:pie3DChart>
    </c:plotArea>
    <c:plotVisOnly val="1"/>
    <c:dispBlanksAs val="zero"/>
  </c:chart>
  <c:externalData r:id="rId2"/>
</c:chartSpace>
</file>

<file path=ppt/charts/chart17.xml><?xml version="1.0" encoding="utf-8"?>
<c:chartSpace xmlns:c="http://schemas.openxmlformats.org/drawingml/2006/chart" xmlns:a="http://schemas.openxmlformats.org/drawingml/2006/main" xmlns:r="http://schemas.openxmlformats.org/officeDocument/2006/relationships">
  <c:lang val="en-ZA"/>
  <c:chart>
    <c:view3D>
      <c:rotX val="30"/>
      <c:perspective val="30"/>
    </c:view3D>
    <c:plotArea>
      <c:layout>
        <c:manualLayout>
          <c:layoutTarget val="inner"/>
          <c:xMode val="edge"/>
          <c:yMode val="edge"/>
          <c:x val="9.4725759274544505E-2"/>
          <c:y val="9.0190334137748213E-2"/>
          <c:w val="0.82435956968854018"/>
          <c:h val="0.81961933172450363"/>
        </c:manualLayout>
      </c:layout>
      <c:pie3DChart>
        <c:varyColors val="1"/>
        <c:ser>
          <c:idx val="0"/>
          <c:order val="0"/>
          <c:explosion val="25"/>
          <c:dPt>
            <c:idx val="0"/>
            <c:extLst xmlns:c16r2="http://schemas.microsoft.com/office/drawing/2015/06/chart">
              <c:ext xmlns:c16="http://schemas.microsoft.com/office/drawing/2014/chart" uri="{C3380CC4-5D6E-409C-BE32-E72D297353CC}">
                <c16:uniqueId val="{00000000-C8A0-4C03-9A6C-7D58CC8B976F}"/>
              </c:ext>
            </c:extLst>
          </c:dPt>
          <c:dPt>
            <c:idx val="1"/>
            <c:extLst xmlns:c16r2="http://schemas.microsoft.com/office/drawing/2015/06/chart">
              <c:ext xmlns:c16="http://schemas.microsoft.com/office/drawing/2014/chart" uri="{C3380CC4-5D6E-409C-BE32-E72D297353CC}">
                <c16:uniqueId val="{00000001-C8A0-4C03-9A6C-7D58CC8B976F}"/>
              </c:ext>
            </c:extLst>
          </c:dPt>
          <c:dPt>
            <c:idx val="2"/>
            <c:extLst xmlns:c16r2="http://schemas.microsoft.com/office/drawing/2015/06/chart">
              <c:ext xmlns:c16="http://schemas.microsoft.com/office/drawing/2014/chart" uri="{C3380CC4-5D6E-409C-BE32-E72D297353CC}">
                <c16:uniqueId val="{00000002-C8A0-4C03-9A6C-7D58CC8B976F}"/>
              </c:ext>
            </c:extLst>
          </c:dPt>
          <c:dPt>
            <c:idx val="3"/>
            <c:extLst xmlns:c16r2="http://schemas.microsoft.com/office/drawing/2015/06/chart">
              <c:ext xmlns:c16="http://schemas.microsoft.com/office/drawing/2014/chart" uri="{C3380CC4-5D6E-409C-BE32-E72D297353CC}">
                <c16:uniqueId val="{00000003-C8A0-4C03-9A6C-7D58CC8B976F}"/>
              </c:ext>
            </c:extLst>
          </c:dPt>
          <c:dPt>
            <c:idx val="4"/>
            <c:extLst xmlns:c16r2="http://schemas.microsoft.com/office/drawing/2015/06/chart">
              <c:ext xmlns:c16="http://schemas.microsoft.com/office/drawing/2014/chart" uri="{C3380CC4-5D6E-409C-BE32-E72D297353CC}">
                <c16:uniqueId val="{00000004-C8A0-4C03-9A6C-7D58CC8B976F}"/>
              </c:ext>
            </c:extLst>
          </c:dPt>
          <c:dLbls>
            <c:dLbl>
              <c:idx val="0"/>
              <c:tx>
                <c:rich>
                  <a:bodyPr/>
                  <a:lstStyle/>
                  <a:p>
                    <a:r>
                      <a:rPr lang="en-US"/>
                      <a:t>Africans, </a:t>
                    </a:r>
                    <a:r>
                      <a:rPr lang="en-US" smtClean="0"/>
                      <a:t>       179 </a:t>
                    </a:r>
                    <a:r>
                      <a:rPr lang="en-US"/>
                      <a:t>931</a:t>
                    </a:r>
                  </a:p>
                </c:rich>
              </c:tx>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8A0-4C03-9A6C-7D58CC8B976F}"/>
                </c:ext>
              </c:extLst>
            </c:dLbl>
            <c:dLbl>
              <c:idx val="1"/>
              <c:layout>
                <c:manualLayout>
                  <c:x val="2.5093587341358265E-2"/>
                  <c:y val="-1.2556602230888539E-2"/>
                </c:manualLayout>
              </c:layout>
              <c:tx>
                <c:rich>
                  <a:bodyPr/>
                  <a:lstStyle/>
                  <a:p>
                    <a:r>
                      <a:rPr lang="en-US" dirty="0" err="1"/>
                      <a:t>Coloureds</a:t>
                    </a:r>
                    <a:r>
                      <a:rPr lang="en-US" dirty="0"/>
                      <a:t>, </a:t>
                    </a:r>
                    <a:r>
                      <a:rPr lang="en-US" dirty="0" smtClean="0"/>
                      <a:t>      23 </a:t>
                    </a:r>
                    <a:r>
                      <a:rPr lang="en-US" dirty="0"/>
                      <a:t>923</a:t>
                    </a:r>
                  </a:p>
                </c:rich>
              </c:tx>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8A0-4C03-9A6C-7D58CC8B976F}"/>
                </c:ext>
              </c:extLst>
            </c:dLbl>
            <c:dLbl>
              <c:idx val="3"/>
              <c:layout>
                <c:manualLayout>
                  <c:x val="2.0287091020983625E-2"/>
                  <c:y val="-6.851035038680843E-2"/>
                </c:manualLayout>
              </c:layout>
              <c:spPr/>
              <c:txPr>
                <a:bodyPr/>
                <a:lstStyle/>
                <a:p>
                  <a:pPr>
                    <a:defRPr sz="1200" b="1"/>
                  </a:pPr>
                  <a:endParaRPr lang="en-US"/>
                </a:p>
              </c:txPr>
              <c:dLblPos val="bestFit"/>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8A0-4C03-9A6C-7D58CC8B976F}"/>
                </c:ext>
              </c:extLst>
            </c:dLbl>
            <c:spPr>
              <a:noFill/>
              <a:ln>
                <a:noFill/>
              </a:ln>
              <a:effectLst/>
            </c:spPr>
            <c:txPr>
              <a:bodyPr/>
              <a:lstStyle/>
              <a:p>
                <a:pPr>
                  <a:defRPr sz="1200" b="1"/>
                </a:pPr>
                <a:endParaRPr lang="en-US"/>
              </a:p>
            </c:txPr>
            <c:showVal val="1"/>
            <c:showCatName val="1"/>
            <c:showLeaderLines val="1"/>
            <c:extLst xmlns:c16r2="http://schemas.microsoft.com/office/drawing/2015/06/chart">
              <c:ext xmlns:c15="http://schemas.microsoft.com/office/drawing/2012/chart" uri="{CE6537A1-D6FC-4f65-9D91-7224C49458BB}"/>
            </c:extLst>
          </c:dLbls>
          <c:cat>
            <c:strRef>
              <c:f>'WS Equity'!$B$22:$F$22</c:f>
              <c:strCache>
                <c:ptCount val="5"/>
                <c:pt idx="0">
                  <c:v>Africans</c:v>
                </c:pt>
                <c:pt idx="1">
                  <c:v>Coloureds</c:v>
                </c:pt>
                <c:pt idx="2">
                  <c:v>Indians</c:v>
                </c:pt>
                <c:pt idx="3">
                  <c:v>Whites</c:v>
                </c:pt>
                <c:pt idx="4">
                  <c:v>Unspecified</c:v>
                </c:pt>
              </c:strCache>
            </c:strRef>
          </c:cat>
          <c:val>
            <c:numRef>
              <c:f>'WS Equity'!$B$33:$F$33</c:f>
              <c:numCache>
                <c:formatCode>#,##0</c:formatCode>
                <c:ptCount val="5"/>
                <c:pt idx="0">
                  <c:v>179931</c:v>
                </c:pt>
                <c:pt idx="1">
                  <c:v>23923</c:v>
                </c:pt>
                <c:pt idx="2">
                  <c:v>2113</c:v>
                </c:pt>
                <c:pt idx="3">
                  <c:v>6193</c:v>
                </c:pt>
                <c:pt idx="4">
                  <c:v>127</c:v>
                </c:pt>
              </c:numCache>
            </c:numRef>
          </c:val>
          <c:extLst xmlns:c16r2="http://schemas.microsoft.com/office/drawing/2015/06/chart">
            <c:ext xmlns:c16="http://schemas.microsoft.com/office/drawing/2014/chart" uri="{C3380CC4-5D6E-409C-BE32-E72D297353CC}">
              <c16:uniqueId val="{00000005-C8A0-4C03-9A6C-7D58CC8B976F}"/>
            </c:ext>
          </c:extLst>
        </c:ser>
        <c:dLbls/>
      </c:pie3DChart>
      <c:spPr>
        <a:noFill/>
        <a:ln w="27385">
          <a:noFill/>
        </a:ln>
      </c:spPr>
    </c:plotArea>
    <c:plotVisOnly val="1"/>
    <c:dispBlanksAs val="zero"/>
  </c:chart>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bar"/>
        <c:grouping val="clustered"/>
        <c:varyColors val="1"/>
        <c:dLbls>
          <c:showVal val="1"/>
        </c:dLbls>
        <c:overlap val="-25"/>
        <c:axId val="68826624"/>
        <c:axId val="68828160"/>
      </c:barChart>
      <c:catAx>
        <c:axId val="68826624"/>
        <c:scaling>
          <c:orientation val="minMax"/>
        </c:scaling>
        <c:delete val="1"/>
        <c:axPos val="l"/>
        <c:majorTickMark val="none"/>
        <c:tickLblPos val="none"/>
        <c:crossAx val="68828160"/>
        <c:crosses val="autoZero"/>
        <c:auto val="1"/>
        <c:lblAlgn val="ctr"/>
        <c:lblOffset val="100"/>
      </c:catAx>
      <c:valAx>
        <c:axId val="68828160"/>
        <c:scaling>
          <c:orientation val="minMax"/>
        </c:scaling>
        <c:delete val="1"/>
        <c:axPos val="b"/>
        <c:numFmt formatCode="#,##0" sourceLinked="1"/>
        <c:tickLblPos val="none"/>
        <c:crossAx val="68826624"/>
        <c:crosses val="autoZero"/>
        <c:crossBetween val="between"/>
      </c:valAx>
    </c:plotArea>
    <c:plotVisOnly val="1"/>
    <c:dispBlanksAs val="gap"/>
  </c:chart>
  <c:externalData r:id="rId2"/>
</c:chartSpace>
</file>

<file path=ppt/charts/chart19.xml><?xml version="1.0" encoding="utf-8"?>
<c:chartSpace xmlns:c="http://schemas.openxmlformats.org/drawingml/2006/chart" xmlns:a="http://schemas.openxmlformats.org/drawingml/2006/main" xmlns:r="http://schemas.openxmlformats.org/officeDocument/2006/relationships">
  <c:lang val="en-ZA"/>
  <c:chart>
    <c:plotArea>
      <c:layout/>
      <c:barChart>
        <c:barDir val="bar"/>
        <c:grouping val="clustered"/>
        <c:varyColors val="1"/>
        <c:ser>
          <c:idx val="0"/>
          <c:order val="0"/>
          <c:dPt>
            <c:idx val="0"/>
            <c:extLst xmlns:c16r2="http://schemas.microsoft.com/office/drawing/2015/06/chart">
              <c:ext xmlns:c16="http://schemas.microsoft.com/office/drawing/2014/chart" uri="{C3380CC4-5D6E-409C-BE32-E72D297353CC}">
                <c16:uniqueId val="{00000000-C425-4230-9A91-29011EE4100C}"/>
              </c:ext>
            </c:extLst>
          </c:dPt>
          <c:dPt>
            <c:idx val="1"/>
            <c:extLst xmlns:c16r2="http://schemas.microsoft.com/office/drawing/2015/06/chart">
              <c:ext xmlns:c16="http://schemas.microsoft.com/office/drawing/2014/chart" uri="{C3380CC4-5D6E-409C-BE32-E72D297353CC}">
                <c16:uniqueId val="{00000001-C425-4230-9A91-29011EE4100C}"/>
              </c:ext>
            </c:extLst>
          </c:dPt>
          <c:dPt>
            <c:idx val="2"/>
            <c:extLst xmlns:c16r2="http://schemas.microsoft.com/office/drawing/2015/06/chart">
              <c:ext xmlns:c16="http://schemas.microsoft.com/office/drawing/2014/chart" uri="{C3380CC4-5D6E-409C-BE32-E72D297353CC}">
                <c16:uniqueId val="{00000002-C425-4230-9A91-29011EE4100C}"/>
              </c:ext>
            </c:extLst>
          </c:dPt>
          <c:dPt>
            <c:idx val="3"/>
            <c:extLst xmlns:c16r2="http://schemas.microsoft.com/office/drawing/2015/06/chart">
              <c:ext xmlns:c16="http://schemas.microsoft.com/office/drawing/2014/chart" uri="{C3380CC4-5D6E-409C-BE32-E72D297353CC}">
                <c16:uniqueId val="{00000003-C425-4230-9A91-29011EE4100C}"/>
              </c:ext>
            </c:extLst>
          </c:dPt>
          <c:dPt>
            <c:idx val="4"/>
            <c:extLst xmlns:c16r2="http://schemas.microsoft.com/office/drawing/2015/06/chart">
              <c:ext xmlns:c16="http://schemas.microsoft.com/office/drawing/2014/chart" uri="{C3380CC4-5D6E-409C-BE32-E72D297353CC}">
                <c16:uniqueId val="{00000004-C425-4230-9A91-29011EE4100C}"/>
              </c:ext>
            </c:extLst>
          </c:dPt>
          <c:dPt>
            <c:idx val="5"/>
            <c:extLst xmlns:c16r2="http://schemas.microsoft.com/office/drawing/2015/06/chart">
              <c:ext xmlns:c16="http://schemas.microsoft.com/office/drawing/2014/chart" uri="{C3380CC4-5D6E-409C-BE32-E72D297353CC}">
                <c16:uniqueId val="{00000005-C425-4230-9A91-29011EE4100C}"/>
              </c:ext>
            </c:extLst>
          </c:dPt>
          <c:dPt>
            <c:idx val="6"/>
            <c:extLst xmlns:c16r2="http://schemas.microsoft.com/office/drawing/2015/06/chart">
              <c:ext xmlns:c16="http://schemas.microsoft.com/office/drawing/2014/chart" uri="{C3380CC4-5D6E-409C-BE32-E72D297353CC}">
                <c16:uniqueId val="{00000006-C425-4230-9A91-29011EE4100C}"/>
              </c:ext>
            </c:extLst>
          </c:dPt>
          <c:dPt>
            <c:idx val="7"/>
            <c:extLst xmlns:c16r2="http://schemas.microsoft.com/office/drawing/2015/06/chart">
              <c:ext xmlns:c16="http://schemas.microsoft.com/office/drawing/2014/chart" uri="{C3380CC4-5D6E-409C-BE32-E72D297353CC}">
                <c16:uniqueId val="{00000007-C425-4230-9A91-29011EE4100C}"/>
              </c:ext>
            </c:extLst>
          </c:dPt>
          <c:dPt>
            <c:idx val="8"/>
            <c:extLst xmlns:c16r2="http://schemas.microsoft.com/office/drawing/2015/06/chart">
              <c:ext xmlns:c16="http://schemas.microsoft.com/office/drawing/2014/chart" uri="{C3380CC4-5D6E-409C-BE32-E72D297353CC}">
                <c16:uniqueId val="{00000008-C425-4230-9A91-29011EE4100C}"/>
              </c:ext>
            </c:extLst>
          </c:dPt>
          <c:dLbls>
            <c:spPr>
              <a:noFill/>
              <a:ln>
                <a:noFill/>
              </a:ln>
              <a:effectLst/>
            </c:spPr>
            <c:txPr>
              <a:bodyPr/>
              <a:lstStyle/>
              <a:p>
                <a:pPr>
                  <a:defRPr sz="1200" b="1"/>
                </a:pPr>
                <a:endParaRPr lang="en-US"/>
              </a:p>
            </c:txPr>
            <c:showVal val="1"/>
            <c:extLst xmlns:c16r2="http://schemas.microsoft.com/office/drawing/2015/06/chart">
              <c:ext xmlns:c15="http://schemas.microsoft.com/office/drawing/2012/chart" uri="{CE6537A1-D6FC-4f65-9D91-7224C49458BB}">
                <c15:showLeaderLines val="0"/>
              </c:ext>
            </c:extLst>
          </c:dLbls>
          <c:cat>
            <c:strRef>
              <c:f>'WS NQF'!$B$29:$J$29</c:f>
              <c:strCache>
                <c:ptCount val="9"/>
                <c:pt idx="0">
                  <c:v>1-Grade 9</c:v>
                </c:pt>
                <c:pt idx="1">
                  <c:v>2-Grade 10</c:v>
                </c:pt>
                <c:pt idx="2">
                  <c:v>3-Grade 11</c:v>
                </c:pt>
                <c:pt idx="3">
                  <c:v>4-Grade 12</c:v>
                </c:pt>
                <c:pt idx="4">
                  <c:v>5 (National Diploma)</c:v>
                </c:pt>
                <c:pt idx="5">
                  <c:v>6 (Bachelors/First Degree)</c:v>
                </c:pt>
                <c:pt idx="6">
                  <c:v>7 (Professional Qualifications|Honours degrees)</c:v>
                </c:pt>
                <c:pt idx="7">
                  <c:v>8 (Post-doctoral research degrees|Doctorates|Masters degrees</c:v>
                </c:pt>
                <c:pt idx="8">
                  <c:v>None</c:v>
                </c:pt>
              </c:strCache>
            </c:strRef>
          </c:cat>
          <c:val>
            <c:numRef>
              <c:f>'WS NQF'!$B$40:$J$40</c:f>
              <c:numCache>
                <c:formatCode>#,##0</c:formatCode>
                <c:ptCount val="9"/>
                <c:pt idx="0">
                  <c:v>82</c:v>
                </c:pt>
                <c:pt idx="1">
                  <c:v>273</c:v>
                </c:pt>
                <c:pt idx="2">
                  <c:v>603</c:v>
                </c:pt>
                <c:pt idx="3">
                  <c:v>4627</c:v>
                </c:pt>
                <c:pt idx="4">
                  <c:v>8394</c:v>
                </c:pt>
                <c:pt idx="5">
                  <c:v>2729</c:v>
                </c:pt>
                <c:pt idx="6">
                  <c:v>629</c:v>
                </c:pt>
                <c:pt idx="7">
                  <c:v>141</c:v>
                </c:pt>
                <c:pt idx="8">
                  <c:v>194809</c:v>
                </c:pt>
              </c:numCache>
            </c:numRef>
          </c:val>
          <c:extLst xmlns:c16r2="http://schemas.microsoft.com/office/drawing/2015/06/chart">
            <c:ext xmlns:c16="http://schemas.microsoft.com/office/drawing/2014/chart" uri="{C3380CC4-5D6E-409C-BE32-E72D297353CC}">
              <c16:uniqueId val="{00000009-C425-4230-9A91-29011EE4100C}"/>
            </c:ext>
          </c:extLst>
        </c:ser>
        <c:dLbls/>
        <c:overlap val="-25"/>
        <c:axId val="67325312"/>
        <c:axId val="68846720"/>
      </c:barChart>
      <c:catAx>
        <c:axId val="67325312"/>
        <c:scaling>
          <c:orientation val="minMax"/>
        </c:scaling>
        <c:axPos val="l"/>
        <c:numFmt formatCode="General" sourceLinked="1"/>
        <c:majorTickMark val="none"/>
        <c:tickLblPos val="nextTo"/>
        <c:txPr>
          <a:bodyPr/>
          <a:lstStyle/>
          <a:p>
            <a:pPr>
              <a:defRPr sz="1200" b="1"/>
            </a:pPr>
            <a:endParaRPr lang="en-US"/>
          </a:p>
        </c:txPr>
        <c:crossAx val="68846720"/>
        <c:crosses val="autoZero"/>
        <c:auto val="1"/>
        <c:lblAlgn val="ctr"/>
        <c:lblOffset val="100"/>
      </c:catAx>
      <c:valAx>
        <c:axId val="68846720"/>
        <c:scaling>
          <c:orientation val="minMax"/>
        </c:scaling>
        <c:delete val="1"/>
        <c:axPos val="b"/>
        <c:numFmt formatCode="#,##0" sourceLinked="1"/>
        <c:tickLblPos val="none"/>
        <c:crossAx val="67325312"/>
        <c:crosses val="autoZero"/>
        <c:crossBetween val="between"/>
      </c:valAx>
      <c:spPr>
        <a:noFill/>
        <a:ln w="27502">
          <a:noFill/>
        </a:ln>
      </c:spPr>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ZA" dirty="0" smtClean="0"/>
              <a:t>DIRECTOR-GENERAL REVIEWS</a:t>
            </a:r>
            <a:endParaRPr lang="en-ZA" dirty="0"/>
          </a:p>
        </c:rich>
      </c:tx>
    </c:title>
    <c:plotArea>
      <c:layout>
        <c:manualLayout>
          <c:layoutTarget val="inner"/>
          <c:xMode val="edge"/>
          <c:yMode val="edge"/>
          <c:x val="7.4333638854942083E-2"/>
          <c:y val="0.12579177159327976"/>
          <c:w val="0.65082757008480563"/>
          <c:h val="0.60435877495093138"/>
        </c:manualLayout>
      </c:layout>
      <c:barChart>
        <c:barDir val="col"/>
        <c:grouping val="clustered"/>
        <c:ser>
          <c:idx val="0"/>
          <c:order val="0"/>
          <c:tx>
            <c:strRef>
              <c:f>Sheet1!$B$1</c:f>
              <c:strCache>
                <c:ptCount val="1"/>
                <c:pt idx="0">
                  <c:v>No Reviewed</c:v>
                </c:pt>
              </c:strCache>
            </c:strRef>
          </c:tx>
          <c:cat>
            <c:strRef>
              <c:f>Sheet1!$A$2:$A$14</c:f>
              <c:strCache>
                <c:ptCount val="13"/>
                <c:pt idx="0">
                  <c:v>Target</c:v>
                </c:pt>
                <c:pt idx="1">
                  <c:v>Actual</c:v>
                </c:pt>
                <c:pt idx="2">
                  <c:v>Agriculture</c:v>
                </c:pt>
                <c:pt idx="3">
                  <c:v>Mining</c:v>
                </c:pt>
                <c:pt idx="4">
                  <c:v>Manufacturing</c:v>
                </c:pt>
                <c:pt idx="5">
                  <c:v>Electricity</c:v>
                </c:pt>
                <c:pt idx="6">
                  <c:v>Construction</c:v>
                </c:pt>
                <c:pt idx="7">
                  <c:v>Retail</c:v>
                </c:pt>
                <c:pt idx="8">
                  <c:v>Wholesale</c:v>
                </c:pt>
                <c:pt idx="9">
                  <c:v>Catering</c:v>
                </c:pt>
                <c:pt idx="10">
                  <c:v>Transport</c:v>
                </c:pt>
                <c:pt idx="11">
                  <c:v>Finance</c:v>
                </c:pt>
                <c:pt idx="12">
                  <c:v>Community</c:v>
                </c:pt>
              </c:strCache>
            </c:strRef>
          </c:cat>
          <c:val>
            <c:numRef>
              <c:f>Sheet1!$B$2:$B$14</c:f>
              <c:numCache>
                <c:formatCode>General</c:formatCode>
                <c:ptCount val="13"/>
                <c:pt idx="0">
                  <c:v>467</c:v>
                </c:pt>
                <c:pt idx="1">
                  <c:v>330</c:v>
                </c:pt>
                <c:pt idx="2">
                  <c:v>76</c:v>
                </c:pt>
                <c:pt idx="3">
                  <c:v>18</c:v>
                </c:pt>
                <c:pt idx="4">
                  <c:v>87</c:v>
                </c:pt>
                <c:pt idx="5">
                  <c:v>8</c:v>
                </c:pt>
                <c:pt idx="6">
                  <c:v>22</c:v>
                </c:pt>
                <c:pt idx="7">
                  <c:v>33</c:v>
                </c:pt>
                <c:pt idx="8">
                  <c:v>33</c:v>
                </c:pt>
                <c:pt idx="9">
                  <c:v>36</c:v>
                </c:pt>
                <c:pt idx="10">
                  <c:v>12</c:v>
                </c:pt>
                <c:pt idx="11">
                  <c:v>12</c:v>
                </c:pt>
                <c:pt idx="12">
                  <c:v>19</c:v>
                </c:pt>
              </c:numCache>
            </c:numRef>
          </c:val>
          <c:extLst xmlns:c16r2="http://schemas.microsoft.com/office/drawing/2015/06/chart">
            <c:ext xmlns:c16="http://schemas.microsoft.com/office/drawing/2014/chart" uri="{C3380CC4-5D6E-409C-BE32-E72D297353CC}">
              <c16:uniqueId val="{00000000-FD3A-4D44-A74F-EC8A8B5E96D0}"/>
            </c:ext>
          </c:extLst>
        </c:ser>
        <c:ser>
          <c:idx val="1"/>
          <c:order val="1"/>
          <c:tx>
            <c:strRef>
              <c:f>Sheet1!$C$1</c:f>
              <c:strCache>
                <c:ptCount val="1"/>
                <c:pt idx="0">
                  <c:v>Complied</c:v>
                </c:pt>
              </c:strCache>
            </c:strRef>
          </c:tx>
          <c:cat>
            <c:strRef>
              <c:f>Sheet1!$A$2:$A$14</c:f>
              <c:strCache>
                <c:ptCount val="13"/>
                <c:pt idx="0">
                  <c:v>Target</c:v>
                </c:pt>
                <c:pt idx="1">
                  <c:v>Actual</c:v>
                </c:pt>
                <c:pt idx="2">
                  <c:v>Agriculture</c:v>
                </c:pt>
                <c:pt idx="3">
                  <c:v>Mining</c:v>
                </c:pt>
                <c:pt idx="4">
                  <c:v>Manufacturing</c:v>
                </c:pt>
                <c:pt idx="5">
                  <c:v>Electricity</c:v>
                </c:pt>
                <c:pt idx="6">
                  <c:v>Construction</c:v>
                </c:pt>
                <c:pt idx="7">
                  <c:v>Retail</c:v>
                </c:pt>
                <c:pt idx="8">
                  <c:v>Wholesale</c:v>
                </c:pt>
                <c:pt idx="9">
                  <c:v>Catering</c:v>
                </c:pt>
                <c:pt idx="10">
                  <c:v>Transport</c:v>
                </c:pt>
                <c:pt idx="11">
                  <c:v>Finance</c:v>
                </c:pt>
                <c:pt idx="12">
                  <c:v>Community</c:v>
                </c:pt>
              </c:strCache>
            </c:strRef>
          </c:cat>
          <c:val>
            <c:numRef>
              <c:f>Sheet1!$C$2:$C$14</c:f>
              <c:numCache>
                <c:formatCode>General</c:formatCode>
                <c:ptCount val="13"/>
                <c:pt idx="2">
                  <c:v>5</c:v>
                </c:pt>
                <c:pt idx="3">
                  <c:v>0</c:v>
                </c:pt>
                <c:pt idx="4">
                  <c:v>10</c:v>
                </c:pt>
                <c:pt idx="5">
                  <c:v>0</c:v>
                </c:pt>
                <c:pt idx="6">
                  <c:v>2</c:v>
                </c:pt>
                <c:pt idx="7">
                  <c:v>0</c:v>
                </c:pt>
                <c:pt idx="8">
                  <c:v>3</c:v>
                </c:pt>
                <c:pt idx="9">
                  <c:v>0</c:v>
                </c:pt>
                <c:pt idx="10">
                  <c:v>0</c:v>
                </c:pt>
                <c:pt idx="11">
                  <c:v>0</c:v>
                </c:pt>
                <c:pt idx="12">
                  <c:v>0</c:v>
                </c:pt>
              </c:numCache>
            </c:numRef>
          </c:val>
          <c:extLst xmlns:c16r2="http://schemas.microsoft.com/office/drawing/2015/06/chart">
            <c:ext xmlns:c16="http://schemas.microsoft.com/office/drawing/2014/chart" uri="{C3380CC4-5D6E-409C-BE32-E72D297353CC}">
              <c16:uniqueId val="{00000001-FD3A-4D44-A74F-EC8A8B5E96D0}"/>
            </c:ext>
          </c:extLst>
        </c:ser>
        <c:ser>
          <c:idx val="2"/>
          <c:order val="2"/>
          <c:tx>
            <c:strRef>
              <c:f>Sheet1!$D$1</c:f>
              <c:strCache>
                <c:ptCount val="1"/>
                <c:pt idx="0">
                  <c:v>Non Complied</c:v>
                </c:pt>
              </c:strCache>
            </c:strRef>
          </c:tx>
          <c:cat>
            <c:strRef>
              <c:f>Sheet1!$A$2:$A$14</c:f>
              <c:strCache>
                <c:ptCount val="13"/>
                <c:pt idx="0">
                  <c:v>Target</c:v>
                </c:pt>
                <c:pt idx="1">
                  <c:v>Actual</c:v>
                </c:pt>
                <c:pt idx="2">
                  <c:v>Agriculture</c:v>
                </c:pt>
                <c:pt idx="3">
                  <c:v>Mining</c:v>
                </c:pt>
                <c:pt idx="4">
                  <c:v>Manufacturing</c:v>
                </c:pt>
                <c:pt idx="5">
                  <c:v>Electricity</c:v>
                </c:pt>
                <c:pt idx="6">
                  <c:v>Construction</c:v>
                </c:pt>
                <c:pt idx="7">
                  <c:v>Retail</c:v>
                </c:pt>
                <c:pt idx="8">
                  <c:v>Wholesale</c:v>
                </c:pt>
                <c:pt idx="9">
                  <c:v>Catering</c:v>
                </c:pt>
                <c:pt idx="10">
                  <c:v>Transport</c:v>
                </c:pt>
                <c:pt idx="11">
                  <c:v>Finance</c:v>
                </c:pt>
                <c:pt idx="12">
                  <c:v>Community</c:v>
                </c:pt>
              </c:strCache>
            </c:strRef>
          </c:cat>
          <c:val>
            <c:numRef>
              <c:f>Sheet1!$D$2:$D$14</c:f>
              <c:numCache>
                <c:formatCode>General</c:formatCode>
                <c:ptCount val="13"/>
                <c:pt idx="2">
                  <c:v>71</c:v>
                </c:pt>
                <c:pt idx="3">
                  <c:v>18</c:v>
                </c:pt>
                <c:pt idx="4">
                  <c:v>77</c:v>
                </c:pt>
                <c:pt idx="5">
                  <c:v>8</c:v>
                </c:pt>
                <c:pt idx="6">
                  <c:v>13</c:v>
                </c:pt>
                <c:pt idx="7">
                  <c:v>33</c:v>
                </c:pt>
                <c:pt idx="8">
                  <c:v>30</c:v>
                </c:pt>
                <c:pt idx="9">
                  <c:v>36</c:v>
                </c:pt>
                <c:pt idx="10">
                  <c:v>12</c:v>
                </c:pt>
                <c:pt idx="11">
                  <c:v>12</c:v>
                </c:pt>
                <c:pt idx="12">
                  <c:v>19</c:v>
                </c:pt>
              </c:numCache>
            </c:numRef>
          </c:val>
          <c:extLst xmlns:c16r2="http://schemas.microsoft.com/office/drawing/2015/06/chart">
            <c:ext xmlns:c16="http://schemas.microsoft.com/office/drawing/2014/chart" uri="{C3380CC4-5D6E-409C-BE32-E72D297353CC}">
              <c16:uniqueId val="{00000002-FD3A-4D44-A74F-EC8A8B5E96D0}"/>
            </c:ext>
          </c:extLst>
        </c:ser>
        <c:ser>
          <c:idx val="3"/>
          <c:order val="3"/>
          <c:tx>
            <c:strRef>
              <c:f>Sheet1!$E$1</c:f>
              <c:strCache>
                <c:ptCount val="1"/>
                <c:pt idx="0">
                  <c:v>No issued DG Recommendations</c:v>
                </c:pt>
              </c:strCache>
            </c:strRef>
          </c:tx>
          <c:dLbls>
            <c:dLbl>
              <c:idx val="2"/>
              <c:layout>
                <c:manualLayout>
                  <c:x val="-1.1757952820057057E-2"/>
                  <c:y val="9.7371511190114685E-3"/>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1DA-4A24-A063-372ABFAF1226}"/>
                </c:ext>
              </c:extLst>
            </c:dLbl>
            <c:dLbl>
              <c:idx val="3"/>
              <c:layout>
                <c:manualLayout>
                  <c:x val="-1.9106789060474763E-2"/>
                  <c:y val="1.4408121319853444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1DA-4A24-A063-372ABFAF1226}"/>
                </c:ext>
              </c:extLst>
            </c:dLbl>
            <c:dLbl>
              <c:idx val="4"/>
              <c:layout>
                <c:manualLayout>
                  <c:x val="-1.0288208717549902E-2"/>
                  <c:y val="1.7085678751743633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1DA-4A24-A063-372ABFAF1226}"/>
                </c:ext>
              </c:extLst>
            </c:dLbl>
            <c:dLbl>
              <c:idx val="5"/>
              <c:layout>
                <c:manualLayout>
                  <c:x val="-8.818464615042829E-3"/>
                  <c:y val="2.321115555061694E-3"/>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1DA-4A24-A063-372ABFAF1226}"/>
                </c:ext>
              </c:extLst>
            </c:dLbl>
            <c:dLbl>
              <c:idx val="6"/>
              <c:layout>
                <c:manualLayout>
                  <c:x val="-1.1757952820057031E-2"/>
                  <c:y val="8.3646184374576594E-3"/>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1DA-4A24-A063-372ABFAF1226}"/>
                </c:ext>
              </c:extLst>
            </c:dLbl>
            <c:dLbl>
              <c:idx val="7"/>
              <c:layout>
                <c:manualLayout>
                  <c:x val="-1.0288208717549902E-2"/>
                  <c:y val="1.7841574701576282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1DA-4A24-A063-372ABFAF1226}"/>
                </c:ext>
              </c:extLst>
            </c:dLbl>
            <c:dLbl>
              <c:idx val="8"/>
              <c:layout>
                <c:manualLayout>
                  <c:x val="-1.1757952820057031E-2"/>
                  <c:y val="1.4215434396178294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A1DA-4A24-A063-372ABFAF1226}"/>
                </c:ext>
              </c:extLst>
            </c:dLbl>
            <c:dLbl>
              <c:idx val="9"/>
              <c:layout>
                <c:manualLayout>
                  <c:x val="-1.0288208717549902E-2"/>
                  <c:y val="2.1467715006974454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A1DA-4A24-A063-372ABFAF1226}"/>
                </c:ext>
              </c:extLst>
            </c:dLbl>
            <c:dLbl>
              <c:idx val="10"/>
              <c:layout>
                <c:manualLayout>
                  <c:x val="-1.0288208717549902E-2"/>
                  <c:y val="1.9403708229949763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A1DA-4A24-A063-372ABFAF1226}"/>
                </c:ext>
              </c:extLst>
            </c:dLbl>
            <c:dLbl>
              <c:idx val="11"/>
              <c:layout>
                <c:manualLayout>
                  <c:x val="-1.0288208717550011E-2"/>
                  <c:y val="1.9403708229949763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A1DA-4A24-A063-372ABFAF1226}"/>
                </c:ext>
              </c:extLst>
            </c:dLbl>
            <c:dLbl>
              <c:idx val="12"/>
              <c:layout>
                <c:manualLayout>
                  <c:x val="-1.0288208717549902E-2"/>
                  <c:y val="1.5616899048253991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A1DA-4A24-A063-372ABFAF1226}"/>
                </c:ext>
              </c:extLst>
            </c:dLbl>
            <c:spPr>
              <a:noFill/>
              <a:ln>
                <a:noFill/>
              </a:ln>
              <a:effectLst/>
            </c:spPr>
            <c:dLblPos val="inEnd"/>
            <c:showVal val="1"/>
            <c:extLst xmlns:c16r2="http://schemas.microsoft.com/office/drawing/2015/06/chart">
              <c:ext xmlns:c15="http://schemas.microsoft.com/office/drawing/2012/chart" uri="{CE6537A1-D6FC-4f65-9D91-7224C49458BB}">
                <c15:showLeaderLines val="0"/>
              </c:ext>
            </c:extLst>
          </c:dLbls>
          <c:cat>
            <c:strRef>
              <c:f>Sheet1!$A$2:$A$14</c:f>
              <c:strCache>
                <c:ptCount val="13"/>
                <c:pt idx="0">
                  <c:v>Target</c:v>
                </c:pt>
                <c:pt idx="1">
                  <c:v>Actual</c:v>
                </c:pt>
                <c:pt idx="2">
                  <c:v>Agriculture</c:v>
                </c:pt>
                <c:pt idx="3">
                  <c:v>Mining</c:v>
                </c:pt>
                <c:pt idx="4">
                  <c:v>Manufacturing</c:v>
                </c:pt>
                <c:pt idx="5">
                  <c:v>Electricity</c:v>
                </c:pt>
                <c:pt idx="6">
                  <c:v>Construction</c:v>
                </c:pt>
                <c:pt idx="7">
                  <c:v>Retail</c:v>
                </c:pt>
                <c:pt idx="8">
                  <c:v>Wholesale</c:v>
                </c:pt>
                <c:pt idx="9">
                  <c:v>Catering</c:v>
                </c:pt>
                <c:pt idx="10">
                  <c:v>Transport</c:v>
                </c:pt>
                <c:pt idx="11">
                  <c:v>Finance</c:v>
                </c:pt>
                <c:pt idx="12">
                  <c:v>Community</c:v>
                </c:pt>
              </c:strCache>
            </c:strRef>
          </c:cat>
          <c:val>
            <c:numRef>
              <c:f>Sheet1!$E$2:$E$14</c:f>
              <c:numCache>
                <c:formatCode>General</c:formatCode>
                <c:ptCount val="13"/>
                <c:pt idx="2">
                  <c:v>71</c:v>
                </c:pt>
                <c:pt idx="3">
                  <c:v>18</c:v>
                </c:pt>
                <c:pt idx="4">
                  <c:v>77</c:v>
                </c:pt>
                <c:pt idx="5">
                  <c:v>8</c:v>
                </c:pt>
                <c:pt idx="6">
                  <c:v>13</c:v>
                </c:pt>
                <c:pt idx="7">
                  <c:v>33</c:v>
                </c:pt>
                <c:pt idx="8">
                  <c:v>30</c:v>
                </c:pt>
                <c:pt idx="9">
                  <c:v>36</c:v>
                </c:pt>
                <c:pt idx="10">
                  <c:v>12</c:v>
                </c:pt>
                <c:pt idx="11">
                  <c:v>12</c:v>
                </c:pt>
                <c:pt idx="12">
                  <c:v>19</c:v>
                </c:pt>
              </c:numCache>
            </c:numRef>
          </c:val>
          <c:extLst xmlns:c16r2="http://schemas.microsoft.com/office/drawing/2015/06/chart">
            <c:ext xmlns:c16="http://schemas.microsoft.com/office/drawing/2014/chart" uri="{C3380CC4-5D6E-409C-BE32-E72D297353CC}">
              <c16:uniqueId val="{00000003-FD3A-4D44-A74F-EC8A8B5E96D0}"/>
            </c:ext>
          </c:extLst>
        </c:ser>
        <c:dLbls/>
        <c:gapWidth val="75"/>
        <c:overlap val="40"/>
        <c:axId val="109144704"/>
        <c:axId val="109166976"/>
      </c:barChart>
      <c:catAx>
        <c:axId val="109144704"/>
        <c:scaling>
          <c:orientation val="minMax"/>
        </c:scaling>
        <c:axPos val="b"/>
        <c:numFmt formatCode="General" sourceLinked="0"/>
        <c:majorTickMark val="none"/>
        <c:tickLblPos val="nextTo"/>
        <c:crossAx val="109166976"/>
        <c:crosses val="autoZero"/>
        <c:auto val="1"/>
        <c:lblAlgn val="ctr"/>
        <c:lblOffset val="100"/>
      </c:catAx>
      <c:valAx>
        <c:axId val="109166976"/>
        <c:scaling>
          <c:orientation val="minMax"/>
        </c:scaling>
        <c:axPos val="l"/>
        <c:majorGridlines/>
        <c:numFmt formatCode="General" sourceLinked="1"/>
        <c:majorTickMark val="none"/>
        <c:tickLblPos val="nextTo"/>
        <c:crossAx val="109144704"/>
        <c:crosses val="autoZero"/>
        <c:crossBetween val="between"/>
      </c:valAx>
    </c:plotArea>
    <c:legend>
      <c:legendPos val="r"/>
      <c:layout>
        <c:manualLayout>
          <c:xMode val="edge"/>
          <c:yMode val="edge"/>
          <c:x val="0.75749557919490429"/>
          <c:y val="0.22236958239207991"/>
          <c:w val="0.23368595619005295"/>
          <c:h val="0.56350374649730262"/>
        </c:manualLayout>
      </c:layout>
    </c:legend>
    <c:plotVisOnly val="1"/>
    <c:dispBlanksAs val="gap"/>
  </c:chart>
  <c:txPr>
    <a:bodyPr/>
    <a:lstStyle/>
    <a:p>
      <a:pPr>
        <a:defRPr sz="1800"/>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bar"/>
        <c:grouping val="clustered"/>
        <c:varyColors val="1"/>
        <c:dLbls>
          <c:showVal val="1"/>
        </c:dLbls>
        <c:gapWidth val="75"/>
        <c:axId val="68849024"/>
        <c:axId val="68797568"/>
      </c:barChart>
      <c:catAx>
        <c:axId val="68849024"/>
        <c:scaling>
          <c:orientation val="minMax"/>
        </c:scaling>
        <c:axPos val="l"/>
        <c:majorTickMark val="none"/>
        <c:tickLblPos val="nextTo"/>
        <c:txPr>
          <a:bodyPr/>
          <a:lstStyle/>
          <a:p>
            <a:pPr>
              <a:defRPr sz="800"/>
            </a:pPr>
            <a:endParaRPr lang="en-US"/>
          </a:p>
        </c:txPr>
        <c:crossAx val="68797568"/>
        <c:crosses val="autoZero"/>
        <c:auto val="1"/>
        <c:lblAlgn val="ctr"/>
        <c:lblOffset val="100"/>
      </c:catAx>
      <c:valAx>
        <c:axId val="68797568"/>
        <c:scaling>
          <c:orientation val="minMax"/>
        </c:scaling>
        <c:axPos val="b"/>
        <c:numFmt formatCode="#,##0" sourceLinked="1"/>
        <c:majorTickMark val="none"/>
        <c:tickLblPos val="nextTo"/>
        <c:crossAx val="68849024"/>
        <c:crosses val="autoZero"/>
        <c:crossBetween val="between"/>
      </c:valAx>
    </c:plotArea>
    <c:plotVisOnly val="1"/>
    <c:dispBlanksAs val="gap"/>
  </c:chart>
  <c:externalData r:id="rId2"/>
</c:chartSpace>
</file>

<file path=ppt/charts/chart21.xml><?xml version="1.0" encoding="utf-8"?>
<c:chartSpace xmlns:c="http://schemas.openxmlformats.org/drawingml/2006/chart" xmlns:a="http://schemas.openxmlformats.org/drawingml/2006/main" xmlns:r="http://schemas.openxmlformats.org/officeDocument/2006/relationships">
  <c:lang val="en-ZA"/>
  <c:chart>
    <c:plotArea>
      <c:layout/>
      <c:barChart>
        <c:barDir val="bar"/>
        <c:grouping val="clustered"/>
        <c:varyColors val="1"/>
        <c:ser>
          <c:idx val="0"/>
          <c:order val="0"/>
          <c:dPt>
            <c:idx val="0"/>
            <c:extLst xmlns:c16r2="http://schemas.microsoft.com/office/drawing/2015/06/chart">
              <c:ext xmlns:c16="http://schemas.microsoft.com/office/drawing/2014/chart" uri="{C3380CC4-5D6E-409C-BE32-E72D297353CC}">
                <c16:uniqueId val="{00000000-9A48-4D5C-A655-026C1CDDC8B6}"/>
              </c:ext>
            </c:extLst>
          </c:dPt>
          <c:dPt>
            <c:idx val="1"/>
            <c:extLst xmlns:c16r2="http://schemas.microsoft.com/office/drawing/2015/06/chart">
              <c:ext xmlns:c16="http://schemas.microsoft.com/office/drawing/2014/chart" uri="{C3380CC4-5D6E-409C-BE32-E72D297353CC}">
                <c16:uniqueId val="{00000001-9A48-4D5C-A655-026C1CDDC8B6}"/>
              </c:ext>
            </c:extLst>
          </c:dPt>
          <c:dPt>
            <c:idx val="2"/>
            <c:extLst xmlns:c16r2="http://schemas.microsoft.com/office/drawing/2015/06/chart">
              <c:ext xmlns:c16="http://schemas.microsoft.com/office/drawing/2014/chart" uri="{C3380CC4-5D6E-409C-BE32-E72D297353CC}">
                <c16:uniqueId val="{00000002-9A48-4D5C-A655-026C1CDDC8B6}"/>
              </c:ext>
            </c:extLst>
          </c:dPt>
          <c:dPt>
            <c:idx val="3"/>
            <c:extLst xmlns:c16r2="http://schemas.microsoft.com/office/drawing/2015/06/chart">
              <c:ext xmlns:c16="http://schemas.microsoft.com/office/drawing/2014/chart" uri="{C3380CC4-5D6E-409C-BE32-E72D297353CC}">
                <c16:uniqueId val="{00000003-9A48-4D5C-A655-026C1CDDC8B6}"/>
              </c:ext>
            </c:extLst>
          </c:dPt>
          <c:dPt>
            <c:idx val="4"/>
            <c:extLst xmlns:c16r2="http://schemas.microsoft.com/office/drawing/2015/06/chart">
              <c:ext xmlns:c16="http://schemas.microsoft.com/office/drawing/2014/chart" uri="{C3380CC4-5D6E-409C-BE32-E72D297353CC}">
                <c16:uniqueId val="{00000004-9A48-4D5C-A655-026C1CDDC8B6}"/>
              </c:ext>
            </c:extLst>
          </c:dPt>
          <c:dPt>
            <c:idx val="5"/>
            <c:extLst xmlns:c16r2="http://schemas.microsoft.com/office/drawing/2015/06/chart">
              <c:ext xmlns:c16="http://schemas.microsoft.com/office/drawing/2014/chart" uri="{C3380CC4-5D6E-409C-BE32-E72D297353CC}">
                <c16:uniqueId val="{00000005-9A48-4D5C-A655-026C1CDDC8B6}"/>
              </c:ext>
            </c:extLst>
          </c:dPt>
          <c:dPt>
            <c:idx val="6"/>
            <c:extLst xmlns:c16r2="http://schemas.microsoft.com/office/drawing/2015/06/chart">
              <c:ext xmlns:c16="http://schemas.microsoft.com/office/drawing/2014/chart" uri="{C3380CC4-5D6E-409C-BE32-E72D297353CC}">
                <c16:uniqueId val="{00000006-9A48-4D5C-A655-026C1CDDC8B6}"/>
              </c:ext>
            </c:extLst>
          </c:dPt>
          <c:dPt>
            <c:idx val="7"/>
            <c:extLst xmlns:c16r2="http://schemas.microsoft.com/office/drawing/2015/06/chart">
              <c:ext xmlns:c16="http://schemas.microsoft.com/office/drawing/2014/chart" uri="{C3380CC4-5D6E-409C-BE32-E72D297353CC}">
                <c16:uniqueId val="{00000007-9A48-4D5C-A655-026C1CDDC8B6}"/>
              </c:ext>
            </c:extLst>
          </c:dPt>
          <c:dPt>
            <c:idx val="8"/>
            <c:extLst xmlns:c16r2="http://schemas.microsoft.com/office/drawing/2015/06/chart">
              <c:ext xmlns:c16="http://schemas.microsoft.com/office/drawing/2014/chart" uri="{C3380CC4-5D6E-409C-BE32-E72D297353CC}">
                <c16:uniqueId val="{00000008-9A48-4D5C-A655-026C1CDDC8B6}"/>
              </c:ext>
            </c:extLst>
          </c:dPt>
          <c:dPt>
            <c:idx val="9"/>
            <c:extLst xmlns:c16r2="http://schemas.microsoft.com/office/drawing/2015/06/chart">
              <c:ext xmlns:c16="http://schemas.microsoft.com/office/drawing/2014/chart" uri="{C3380CC4-5D6E-409C-BE32-E72D297353CC}">
                <c16:uniqueId val="{00000009-9A48-4D5C-A655-026C1CDDC8B6}"/>
              </c:ext>
            </c:extLst>
          </c:dPt>
          <c:dPt>
            <c:idx val="10"/>
            <c:extLst xmlns:c16r2="http://schemas.microsoft.com/office/drawing/2015/06/chart">
              <c:ext xmlns:c16="http://schemas.microsoft.com/office/drawing/2014/chart" uri="{C3380CC4-5D6E-409C-BE32-E72D297353CC}">
                <c16:uniqueId val="{0000000A-9A48-4D5C-A655-026C1CDDC8B6}"/>
              </c:ext>
            </c:extLst>
          </c:dPt>
          <c:dPt>
            <c:idx val="11"/>
            <c:extLst xmlns:c16r2="http://schemas.microsoft.com/office/drawing/2015/06/chart">
              <c:ext xmlns:c16="http://schemas.microsoft.com/office/drawing/2014/chart" uri="{C3380CC4-5D6E-409C-BE32-E72D297353CC}">
                <c16:uniqueId val="{0000000B-9A48-4D5C-A655-026C1CDDC8B6}"/>
              </c:ext>
            </c:extLst>
          </c:dPt>
          <c:dPt>
            <c:idx val="12"/>
            <c:extLst xmlns:c16r2="http://schemas.microsoft.com/office/drawing/2015/06/chart">
              <c:ext xmlns:c16="http://schemas.microsoft.com/office/drawing/2014/chart" uri="{C3380CC4-5D6E-409C-BE32-E72D297353CC}">
                <c16:uniqueId val="{0000000C-9A48-4D5C-A655-026C1CDDC8B6}"/>
              </c:ext>
            </c:extLst>
          </c:dPt>
          <c:dPt>
            <c:idx val="13"/>
            <c:extLst xmlns:c16r2="http://schemas.microsoft.com/office/drawing/2015/06/chart">
              <c:ext xmlns:c16="http://schemas.microsoft.com/office/drawing/2014/chart" uri="{C3380CC4-5D6E-409C-BE32-E72D297353CC}">
                <c16:uniqueId val="{0000000D-9A48-4D5C-A655-026C1CDDC8B6}"/>
              </c:ext>
            </c:extLst>
          </c:dPt>
          <c:dPt>
            <c:idx val="14"/>
            <c:extLst xmlns:c16r2="http://schemas.microsoft.com/office/drawing/2015/06/chart">
              <c:ext xmlns:c16="http://schemas.microsoft.com/office/drawing/2014/chart" uri="{C3380CC4-5D6E-409C-BE32-E72D297353CC}">
                <c16:uniqueId val="{0000000E-9A48-4D5C-A655-026C1CDDC8B6}"/>
              </c:ext>
            </c:extLst>
          </c:dPt>
          <c:dPt>
            <c:idx val="15"/>
            <c:extLst xmlns:c16r2="http://schemas.microsoft.com/office/drawing/2015/06/chart">
              <c:ext xmlns:c16="http://schemas.microsoft.com/office/drawing/2014/chart" uri="{C3380CC4-5D6E-409C-BE32-E72D297353CC}">
                <c16:uniqueId val="{0000000F-9A48-4D5C-A655-026C1CDDC8B6}"/>
              </c:ext>
            </c:extLst>
          </c:dPt>
          <c:dPt>
            <c:idx val="16"/>
            <c:extLst xmlns:c16r2="http://schemas.microsoft.com/office/drawing/2015/06/chart">
              <c:ext xmlns:c16="http://schemas.microsoft.com/office/drawing/2014/chart" uri="{C3380CC4-5D6E-409C-BE32-E72D297353CC}">
                <c16:uniqueId val="{00000010-9A48-4D5C-A655-026C1CDDC8B6}"/>
              </c:ext>
            </c:extLst>
          </c:dPt>
          <c:dPt>
            <c:idx val="17"/>
            <c:extLst xmlns:c16r2="http://schemas.microsoft.com/office/drawing/2015/06/chart">
              <c:ext xmlns:c16="http://schemas.microsoft.com/office/drawing/2014/chart" uri="{C3380CC4-5D6E-409C-BE32-E72D297353CC}">
                <c16:uniqueId val="{00000011-9A48-4D5C-A655-026C1CDDC8B6}"/>
              </c:ext>
            </c:extLst>
          </c:dPt>
          <c:dPt>
            <c:idx val="18"/>
            <c:extLst xmlns:c16r2="http://schemas.microsoft.com/office/drawing/2015/06/chart">
              <c:ext xmlns:c16="http://schemas.microsoft.com/office/drawing/2014/chart" uri="{C3380CC4-5D6E-409C-BE32-E72D297353CC}">
                <c16:uniqueId val="{00000012-9A48-4D5C-A655-026C1CDDC8B6}"/>
              </c:ext>
            </c:extLst>
          </c:dPt>
          <c:dLbls>
            <c:spPr>
              <a:noFill/>
              <a:ln>
                <a:noFill/>
              </a:ln>
              <a:effectLst/>
            </c:spPr>
            <c:txPr>
              <a:bodyPr/>
              <a:lstStyle/>
              <a:p>
                <a:pPr>
                  <a:defRPr sz="1200"/>
                </a:pPr>
                <a:endParaRPr lang="en-US"/>
              </a:p>
            </c:txPr>
            <c:showVal val="1"/>
            <c:extLst xmlns:c16r2="http://schemas.microsoft.com/office/drawing/2015/06/chart">
              <c:ext xmlns:c15="http://schemas.microsoft.com/office/drawing/2012/chart" uri="{CE6537A1-D6FC-4f65-9D91-7224C49458BB}">
                <c15:showLeaderLines val="0"/>
              </c:ext>
            </c:extLst>
          </c:dLbls>
          <c:cat>
            <c:strRef>
              <c:f>'Opp economic'!$B$48:$T$48</c:f>
              <c:strCache>
                <c:ptCount val="19"/>
                <c:pt idx="0">
                  <c:v>Financial Accounting</c:v>
                </c:pt>
                <c:pt idx="1">
                  <c:v>Banking</c:v>
                </c:pt>
                <c:pt idx="2">
                  <c:v>Chemical</c:v>
                </c:pt>
                <c:pt idx="3">
                  <c:v>Clothing and Textile</c:v>
                </c:pt>
                <c:pt idx="4">
                  <c:v>Construction</c:v>
                </c:pt>
                <c:pt idx="5">
                  <c:v>Education</c:v>
                </c:pt>
                <c:pt idx="6">
                  <c:v>Energy</c:v>
                </c:pt>
                <c:pt idx="7">
                  <c:v>Forestry</c:v>
                </c:pt>
                <c:pt idx="8">
                  <c:v>health and Welfare</c:v>
                </c:pt>
                <c:pt idx="9">
                  <c:v>Information Technology</c:v>
                </c:pt>
                <c:pt idx="10">
                  <c:v>Insurance</c:v>
                </c:pt>
                <c:pt idx="11">
                  <c:v>Local government</c:v>
                </c:pt>
                <c:pt idx="12">
                  <c:v>Mining</c:v>
                </c:pt>
                <c:pt idx="13">
                  <c:v>Manufacturing</c:v>
                </c:pt>
                <c:pt idx="14">
                  <c:v>Safety and Security</c:v>
                </c:pt>
                <c:pt idx="15">
                  <c:v>Agriculture</c:v>
                </c:pt>
                <c:pt idx="16">
                  <c:v>Public Service</c:v>
                </c:pt>
                <c:pt idx="17">
                  <c:v>Transport</c:v>
                </c:pt>
                <c:pt idx="18">
                  <c:v>Services</c:v>
                </c:pt>
              </c:strCache>
            </c:strRef>
          </c:cat>
          <c:val>
            <c:numRef>
              <c:f>'Opp economic'!$B$59:$T$59</c:f>
              <c:numCache>
                <c:formatCode>#,##0</c:formatCode>
                <c:ptCount val="19"/>
                <c:pt idx="0">
                  <c:v>65</c:v>
                </c:pt>
                <c:pt idx="1">
                  <c:v>611</c:v>
                </c:pt>
                <c:pt idx="2">
                  <c:v>8</c:v>
                </c:pt>
                <c:pt idx="3">
                  <c:v>142</c:v>
                </c:pt>
                <c:pt idx="4">
                  <c:v>1184</c:v>
                </c:pt>
                <c:pt idx="5">
                  <c:v>271</c:v>
                </c:pt>
                <c:pt idx="6">
                  <c:v>266</c:v>
                </c:pt>
                <c:pt idx="7">
                  <c:v>1531</c:v>
                </c:pt>
                <c:pt idx="8">
                  <c:v>86</c:v>
                </c:pt>
                <c:pt idx="9">
                  <c:v>209</c:v>
                </c:pt>
                <c:pt idx="10">
                  <c:v>686</c:v>
                </c:pt>
                <c:pt idx="11">
                  <c:v>39</c:v>
                </c:pt>
                <c:pt idx="12">
                  <c:v>35</c:v>
                </c:pt>
                <c:pt idx="13">
                  <c:v>808</c:v>
                </c:pt>
                <c:pt idx="14">
                  <c:v>1254</c:v>
                </c:pt>
                <c:pt idx="15">
                  <c:v>4355</c:v>
                </c:pt>
                <c:pt idx="16">
                  <c:v>224</c:v>
                </c:pt>
                <c:pt idx="17">
                  <c:v>6</c:v>
                </c:pt>
                <c:pt idx="18">
                  <c:v>583</c:v>
                </c:pt>
              </c:numCache>
            </c:numRef>
          </c:val>
          <c:extLst xmlns:c16r2="http://schemas.microsoft.com/office/drawing/2015/06/chart">
            <c:ext xmlns:c16="http://schemas.microsoft.com/office/drawing/2014/chart" uri="{C3380CC4-5D6E-409C-BE32-E72D297353CC}">
              <c16:uniqueId val="{00000013-9A48-4D5C-A655-026C1CDDC8B6}"/>
            </c:ext>
          </c:extLst>
        </c:ser>
        <c:dLbls/>
        <c:overlap val="-25"/>
        <c:axId val="69153152"/>
        <c:axId val="69154688"/>
      </c:barChart>
      <c:catAx>
        <c:axId val="69153152"/>
        <c:scaling>
          <c:orientation val="minMax"/>
        </c:scaling>
        <c:axPos val="l"/>
        <c:numFmt formatCode="General" sourceLinked="1"/>
        <c:majorTickMark val="none"/>
        <c:tickLblPos val="nextTo"/>
        <c:crossAx val="69154688"/>
        <c:crosses val="autoZero"/>
        <c:auto val="1"/>
        <c:lblAlgn val="ctr"/>
        <c:lblOffset val="100"/>
      </c:catAx>
      <c:valAx>
        <c:axId val="69154688"/>
        <c:scaling>
          <c:orientation val="minMax"/>
        </c:scaling>
        <c:delete val="1"/>
        <c:axPos val="b"/>
        <c:numFmt formatCode="#,##0" sourceLinked="1"/>
        <c:tickLblPos val="none"/>
        <c:crossAx val="69153152"/>
        <c:crosses val="autoZero"/>
        <c:crossBetween val="between"/>
      </c:valAx>
      <c:spPr>
        <a:noFill/>
        <a:ln w="27550">
          <a:noFill/>
        </a:ln>
      </c:spPr>
    </c:plotArea>
    <c:plotVisOnly val="1"/>
    <c:dispBlanksAs val="gap"/>
  </c:chart>
  <c:txPr>
    <a:bodyPr/>
    <a:lstStyle/>
    <a:p>
      <a:pPr>
        <a:defRPr sz="1200" b="1"/>
      </a:pPr>
      <a:endParaRPr lang="en-U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pieChart>
        <c:varyColors val="1"/>
        <c:dLbls>
          <c:showVal val="1"/>
          <c:showCatName val="1"/>
        </c:dLbls>
        <c:firstSliceAng val="0"/>
      </c:pieChart>
    </c:plotArea>
    <c:plotVisOnly val="1"/>
    <c:dispBlanksAs val="zero"/>
  </c:chart>
  <c:externalData r:id="rId2"/>
</c:chartSpace>
</file>

<file path=ppt/charts/chart2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3.4984855837976975E-2"/>
          <c:y val="2.602142350699729E-2"/>
          <c:w val="0.95754543248606949"/>
          <c:h val="0.97321144693405581"/>
        </c:manualLayout>
      </c:layout>
      <c:pie3DChart>
        <c:varyColors val="1"/>
        <c:dLbls>
          <c:showVal val="1"/>
          <c:showCatName val="1"/>
        </c:dLbls>
      </c:pie3DChart>
      <c:spPr>
        <a:noFill/>
        <a:ln w="25400">
          <a:noFill/>
        </a:ln>
      </c:spPr>
    </c:plotArea>
    <c:plotVisOnly val="1"/>
    <c:dispBlanksAs val="zero"/>
  </c:chart>
  <c:externalData r:id="rId2"/>
</c:chartSpace>
</file>

<file path=ppt/charts/chart24.xml><?xml version="1.0" encoding="utf-8"?>
<c:chartSpace xmlns:c="http://schemas.openxmlformats.org/drawingml/2006/chart" xmlns:a="http://schemas.openxmlformats.org/drawingml/2006/main" xmlns:r="http://schemas.openxmlformats.org/officeDocument/2006/relationships">
  <c:lang val="en-ZA"/>
  <c:chart>
    <c:plotArea>
      <c:layout/>
      <c:barChart>
        <c:barDir val="bar"/>
        <c:grouping val="clustered"/>
        <c:varyColors val="1"/>
        <c:ser>
          <c:idx val="0"/>
          <c:order val="0"/>
          <c:dPt>
            <c:idx val="0"/>
            <c:extLst xmlns:c16r2="http://schemas.microsoft.com/office/drawing/2015/06/chart">
              <c:ext xmlns:c16="http://schemas.microsoft.com/office/drawing/2014/chart" uri="{C3380CC4-5D6E-409C-BE32-E72D297353CC}">
                <c16:uniqueId val="{00000000-C4F3-4D10-BD21-1A64FA4D5F1A}"/>
              </c:ext>
            </c:extLst>
          </c:dPt>
          <c:dPt>
            <c:idx val="1"/>
            <c:extLst xmlns:c16r2="http://schemas.microsoft.com/office/drawing/2015/06/chart">
              <c:ext xmlns:c16="http://schemas.microsoft.com/office/drawing/2014/chart" uri="{C3380CC4-5D6E-409C-BE32-E72D297353CC}">
                <c16:uniqueId val="{00000001-C4F3-4D10-BD21-1A64FA4D5F1A}"/>
              </c:ext>
            </c:extLst>
          </c:dPt>
          <c:dPt>
            <c:idx val="2"/>
            <c:extLst xmlns:c16r2="http://schemas.microsoft.com/office/drawing/2015/06/chart">
              <c:ext xmlns:c16="http://schemas.microsoft.com/office/drawing/2014/chart" uri="{C3380CC4-5D6E-409C-BE32-E72D297353CC}">
                <c16:uniqueId val="{00000002-C4F3-4D10-BD21-1A64FA4D5F1A}"/>
              </c:ext>
            </c:extLst>
          </c:dPt>
          <c:dPt>
            <c:idx val="3"/>
            <c:extLst xmlns:c16r2="http://schemas.microsoft.com/office/drawing/2015/06/chart">
              <c:ext xmlns:c16="http://schemas.microsoft.com/office/drawing/2014/chart" uri="{C3380CC4-5D6E-409C-BE32-E72D297353CC}">
                <c16:uniqueId val="{00000003-C4F3-4D10-BD21-1A64FA4D5F1A}"/>
              </c:ext>
            </c:extLst>
          </c:dPt>
          <c:dPt>
            <c:idx val="4"/>
            <c:extLst xmlns:c16r2="http://schemas.microsoft.com/office/drawing/2015/06/chart">
              <c:ext xmlns:c16="http://schemas.microsoft.com/office/drawing/2014/chart" uri="{C3380CC4-5D6E-409C-BE32-E72D297353CC}">
                <c16:uniqueId val="{00000004-C4F3-4D10-BD21-1A64FA4D5F1A}"/>
              </c:ext>
            </c:extLst>
          </c:dPt>
          <c:dPt>
            <c:idx val="5"/>
            <c:extLst xmlns:c16r2="http://schemas.microsoft.com/office/drawing/2015/06/chart">
              <c:ext xmlns:c16="http://schemas.microsoft.com/office/drawing/2014/chart" uri="{C3380CC4-5D6E-409C-BE32-E72D297353CC}">
                <c16:uniqueId val="{00000005-C4F3-4D10-BD21-1A64FA4D5F1A}"/>
              </c:ext>
            </c:extLst>
          </c:dPt>
          <c:dPt>
            <c:idx val="6"/>
            <c:extLst xmlns:c16r2="http://schemas.microsoft.com/office/drawing/2015/06/chart">
              <c:ext xmlns:c16="http://schemas.microsoft.com/office/drawing/2014/chart" uri="{C3380CC4-5D6E-409C-BE32-E72D297353CC}">
                <c16:uniqueId val="{00000006-C4F3-4D10-BD21-1A64FA4D5F1A}"/>
              </c:ext>
            </c:extLst>
          </c:dPt>
          <c:dPt>
            <c:idx val="7"/>
            <c:extLst xmlns:c16r2="http://schemas.microsoft.com/office/drawing/2015/06/chart">
              <c:ext xmlns:c16="http://schemas.microsoft.com/office/drawing/2014/chart" uri="{C3380CC4-5D6E-409C-BE32-E72D297353CC}">
                <c16:uniqueId val="{00000007-C4F3-4D10-BD21-1A64FA4D5F1A}"/>
              </c:ext>
            </c:extLst>
          </c:dPt>
          <c:dLbls>
            <c:spPr>
              <a:noFill/>
              <a:ln>
                <a:noFill/>
              </a:ln>
              <a:effectLst/>
            </c:spPr>
            <c:txPr>
              <a:bodyPr/>
              <a:lstStyle/>
              <a:p>
                <a:pPr>
                  <a:defRPr sz="1200" b="1"/>
                </a:pPr>
                <a:endParaRPr lang="en-US"/>
              </a:p>
            </c:txPr>
            <c:showVal val="1"/>
            <c:extLst xmlns:c16r2="http://schemas.microsoft.com/office/drawing/2015/06/chart">
              <c:ext xmlns:c15="http://schemas.microsoft.com/office/drawing/2012/chart" uri="{CE6537A1-D6FC-4f65-9D91-7224C49458BB}">
                <c15:showLeaderLines val="0"/>
              </c:ext>
            </c:extLst>
          </c:dLbls>
          <c:cat>
            <c:strRef>
              <c:f>'Opp type'!$B$31:$I$31</c:f>
              <c:strCache>
                <c:ptCount val="8"/>
                <c:pt idx="0">
                  <c:v>Formal Job</c:v>
                </c:pt>
                <c:pt idx="1">
                  <c:v>Apprenticeship</c:v>
                </c:pt>
                <c:pt idx="2">
                  <c:v>Learnership</c:v>
                </c:pt>
                <c:pt idx="3">
                  <c:v>Internship</c:v>
                </c:pt>
                <c:pt idx="4">
                  <c:v>Projects</c:v>
                </c:pt>
                <c:pt idx="5">
                  <c:v>SIPS 1</c:v>
                </c:pt>
                <c:pt idx="6">
                  <c:v>UIF-LAP</c:v>
                </c:pt>
                <c:pt idx="7">
                  <c:v>Will- Programme</c:v>
                </c:pt>
              </c:strCache>
            </c:strRef>
          </c:cat>
          <c:val>
            <c:numRef>
              <c:f>'Opp type'!$B$43:$I$43</c:f>
              <c:numCache>
                <c:formatCode>#,##0</c:formatCode>
                <c:ptCount val="8"/>
                <c:pt idx="0">
                  <c:v>23375</c:v>
                </c:pt>
                <c:pt idx="1">
                  <c:v>616</c:v>
                </c:pt>
                <c:pt idx="2">
                  <c:v>3356</c:v>
                </c:pt>
                <c:pt idx="3">
                  <c:v>782</c:v>
                </c:pt>
                <c:pt idx="4">
                  <c:v>6558</c:v>
                </c:pt>
                <c:pt idx="5">
                  <c:v>15</c:v>
                </c:pt>
                <c:pt idx="6">
                  <c:v>200</c:v>
                </c:pt>
                <c:pt idx="7">
                  <c:v>1</c:v>
                </c:pt>
              </c:numCache>
            </c:numRef>
          </c:val>
          <c:extLst xmlns:c16r2="http://schemas.microsoft.com/office/drawing/2015/06/chart">
            <c:ext xmlns:c16="http://schemas.microsoft.com/office/drawing/2014/chart" uri="{C3380CC4-5D6E-409C-BE32-E72D297353CC}">
              <c16:uniqueId val="{00000008-C4F3-4D10-BD21-1A64FA4D5F1A}"/>
            </c:ext>
          </c:extLst>
        </c:ser>
        <c:dLbls/>
        <c:gapWidth val="75"/>
        <c:axId val="74589312"/>
        <c:axId val="74590848"/>
      </c:barChart>
      <c:catAx>
        <c:axId val="74589312"/>
        <c:scaling>
          <c:orientation val="minMax"/>
        </c:scaling>
        <c:axPos val="l"/>
        <c:numFmt formatCode="General" sourceLinked="1"/>
        <c:majorTickMark val="none"/>
        <c:tickLblPos val="nextTo"/>
        <c:txPr>
          <a:bodyPr/>
          <a:lstStyle/>
          <a:p>
            <a:pPr>
              <a:defRPr sz="1200" b="1"/>
            </a:pPr>
            <a:endParaRPr lang="en-US"/>
          </a:p>
        </c:txPr>
        <c:crossAx val="74590848"/>
        <c:crosses val="autoZero"/>
        <c:auto val="1"/>
        <c:lblAlgn val="ctr"/>
        <c:lblOffset val="100"/>
      </c:catAx>
      <c:valAx>
        <c:axId val="74590848"/>
        <c:scaling>
          <c:orientation val="minMax"/>
        </c:scaling>
        <c:axPos val="b"/>
        <c:numFmt formatCode="#,##0" sourceLinked="1"/>
        <c:majorTickMark val="none"/>
        <c:tickLblPos val="nextTo"/>
        <c:txPr>
          <a:bodyPr/>
          <a:lstStyle/>
          <a:p>
            <a:pPr>
              <a:defRPr sz="1200" b="1"/>
            </a:pPr>
            <a:endParaRPr lang="en-US"/>
          </a:p>
        </c:txPr>
        <c:crossAx val="74589312"/>
        <c:crosses val="autoZero"/>
        <c:crossBetween val="between"/>
      </c:valAx>
      <c:spPr>
        <a:noFill/>
        <a:ln w="27655">
          <a:noFill/>
        </a:ln>
      </c:spPr>
    </c:plotArea>
    <c:plotVisOnly val="1"/>
    <c:dispBlanksAs val="gap"/>
  </c:chart>
  <c:externalData r:id="rId1"/>
</c:chartSpace>
</file>

<file path=ppt/charts/chart2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col"/>
        <c:grouping val="clustered"/>
        <c:dLbls/>
        <c:axId val="74846976"/>
        <c:axId val="74848512"/>
      </c:barChart>
      <c:catAx>
        <c:axId val="74846976"/>
        <c:scaling>
          <c:orientation val="minMax"/>
        </c:scaling>
        <c:axPos val="b"/>
        <c:majorTickMark val="none"/>
        <c:tickLblPos val="nextTo"/>
        <c:crossAx val="74848512"/>
        <c:crosses val="autoZero"/>
        <c:auto val="1"/>
        <c:lblAlgn val="ctr"/>
        <c:lblOffset val="100"/>
      </c:catAx>
      <c:valAx>
        <c:axId val="74848512"/>
        <c:scaling>
          <c:orientation val="minMax"/>
        </c:scaling>
        <c:delete val="1"/>
        <c:axPos val="l"/>
        <c:numFmt formatCode="#,##0" sourceLinked="1"/>
        <c:majorTickMark val="none"/>
        <c:tickLblPos val="none"/>
        <c:crossAx val="74846976"/>
        <c:crosses val="autoZero"/>
        <c:crossBetween val="between"/>
      </c:valAx>
      <c:dTable>
        <c:showHorzBorder val="1"/>
        <c:showVertBorder val="1"/>
        <c:showOutline val="1"/>
        <c:showKeys val="1"/>
        <c:txPr>
          <a:bodyPr/>
          <a:lstStyle/>
          <a:p>
            <a:pPr rtl="0">
              <a:defRPr sz="500"/>
            </a:pPr>
            <a:endParaRPr lang="en-US"/>
          </a:p>
        </c:txPr>
      </c:dTable>
      <c:spPr>
        <a:noFill/>
        <a:ln w="25400">
          <a:noFill/>
        </a:ln>
      </c:spPr>
    </c:plotArea>
    <c:plotVisOnly val="1"/>
    <c:dispBlanksAs val="gap"/>
  </c:chart>
  <c:txPr>
    <a:bodyPr/>
    <a:lstStyle/>
    <a:p>
      <a:pPr>
        <a:defRPr sz="700"/>
      </a:pPr>
      <a:endParaRPr lang="en-US"/>
    </a:p>
  </c:txPr>
  <c:externalData r:id="rId2"/>
</c:chartSpace>
</file>

<file path=ppt/charts/chart26.xml><?xml version="1.0" encoding="utf-8"?>
<c:chartSpace xmlns:c="http://schemas.openxmlformats.org/drawingml/2006/chart" xmlns:a="http://schemas.openxmlformats.org/drawingml/2006/main" xmlns:r="http://schemas.openxmlformats.org/officeDocument/2006/relationships">
  <c:lang val="en-ZA"/>
  <c:chart>
    <c:plotArea>
      <c:layout/>
      <c:barChart>
        <c:barDir val="bar"/>
        <c:grouping val="stacked"/>
        <c:ser>
          <c:idx val="0"/>
          <c:order val="0"/>
          <c:dLbls>
            <c:dLbl>
              <c:idx val="0"/>
              <c:layout>
                <c:manualLayout>
                  <c:x val="0.31802721088435387"/>
                  <c:y val="-7.996000740417078E-3"/>
                </c:manualLayout>
              </c:layout>
              <c:spPr/>
              <c:txPr>
                <a:bodyPr/>
                <a:lstStyle/>
                <a:p>
                  <a:pPr>
                    <a:defRPr sz="1200" b="1"/>
                  </a:pPr>
                  <a:endParaRPr lang="en-US"/>
                </a:p>
              </c:txPr>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6B3-411D-A32D-84946C86C4A0}"/>
                </c:ext>
              </c:extLst>
            </c:dLbl>
            <c:dLbl>
              <c:idx val="1"/>
              <c:layout>
                <c:manualLayout>
                  <c:x val="0.1853741496598639"/>
                  <c:y val="0"/>
                </c:manualLayout>
              </c:layout>
              <c:spPr/>
              <c:txPr>
                <a:bodyPr/>
                <a:lstStyle/>
                <a:p>
                  <a:pPr>
                    <a:defRPr sz="1200" b="1"/>
                  </a:pPr>
                  <a:endParaRPr lang="en-US"/>
                </a:p>
              </c:txPr>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6B3-411D-A32D-84946C86C4A0}"/>
                </c:ext>
              </c:extLst>
            </c:dLbl>
            <c:dLbl>
              <c:idx val="2"/>
              <c:layout>
                <c:manualLayout>
                  <c:x val="0.38435374149659862"/>
                  <c:y val="-7.3295826734178248E-17"/>
                </c:manualLayout>
              </c:layout>
              <c:spPr/>
              <c:txPr>
                <a:bodyPr/>
                <a:lstStyle/>
                <a:p>
                  <a:pPr>
                    <a:defRPr sz="1200" b="1"/>
                  </a:pPr>
                  <a:endParaRPr lang="en-US"/>
                </a:p>
              </c:txPr>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6B3-411D-A32D-84946C86C4A0}"/>
                </c:ext>
              </c:extLst>
            </c:dLbl>
            <c:dLbl>
              <c:idx val="3"/>
              <c:layout>
                <c:manualLayout>
                  <c:x val="0.26530612244897961"/>
                  <c:y val="-7.996000740417078E-3"/>
                </c:manualLayout>
              </c:layout>
              <c:spPr/>
              <c:txPr>
                <a:bodyPr/>
                <a:lstStyle/>
                <a:p>
                  <a:pPr>
                    <a:defRPr sz="1200" b="1"/>
                  </a:pPr>
                  <a:endParaRPr lang="en-US"/>
                </a:p>
              </c:txPr>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6B3-411D-A32D-84946C86C4A0}"/>
                </c:ext>
              </c:extLst>
            </c:dLbl>
            <c:dLbl>
              <c:idx val="4"/>
              <c:layout>
                <c:manualLayout>
                  <c:x val="0.20238095238095238"/>
                  <c:y val="-3.9980003702085381E-3"/>
                </c:manualLayout>
              </c:layout>
              <c:spPr/>
              <c:txPr>
                <a:bodyPr/>
                <a:lstStyle/>
                <a:p>
                  <a:pPr>
                    <a:defRPr sz="1200" b="1"/>
                  </a:pPr>
                  <a:endParaRPr lang="en-US"/>
                </a:p>
              </c:txPr>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6B3-411D-A32D-84946C86C4A0}"/>
                </c:ext>
              </c:extLst>
            </c:dLbl>
            <c:dLbl>
              <c:idx val="5"/>
              <c:layout>
                <c:manualLayout>
                  <c:x val="0.17176870748299319"/>
                  <c:y val="0"/>
                </c:manualLayout>
              </c:layout>
              <c:spPr/>
              <c:txPr>
                <a:bodyPr/>
                <a:lstStyle/>
                <a:p>
                  <a:pPr>
                    <a:defRPr sz="1200" b="1"/>
                  </a:pPr>
                  <a:endParaRPr lang="en-US"/>
                </a:p>
              </c:txPr>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6B3-411D-A32D-84946C86C4A0}"/>
                </c:ext>
              </c:extLst>
            </c:dLbl>
            <c:dLbl>
              <c:idx val="6"/>
              <c:layout>
                <c:manualLayout>
                  <c:x val="0.17346938775510209"/>
                  <c:y val="-3.9980003702085381E-3"/>
                </c:manualLayout>
              </c:layout>
              <c:spPr/>
              <c:txPr>
                <a:bodyPr/>
                <a:lstStyle/>
                <a:p>
                  <a:pPr>
                    <a:defRPr sz="1200" b="1"/>
                  </a:pPr>
                  <a:endParaRPr lang="en-US"/>
                </a:p>
              </c:txPr>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B6B3-411D-A32D-84946C86C4A0}"/>
                </c:ext>
              </c:extLst>
            </c:dLbl>
            <c:dLbl>
              <c:idx val="7"/>
              <c:layout>
                <c:manualLayout>
                  <c:x val="0.14795918367346944"/>
                  <c:y val="0"/>
                </c:manualLayout>
              </c:layout>
              <c:spPr/>
              <c:txPr>
                <a:bodyPr/>
                <a:lstStyle/>
                <a:p>
                  <a:pPr>
                    <a:defRPr sz="1200" b="1"/>
                  </a:pPr>
                  <a:endParaRPr lang="en-US"/>
                </a:p>
              </c:txPr>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B6B3-411D-A32D-84946C86C4A0}"/>
                </c:ext>
              </c:extLst>
            </c:dLbl>
            <c:dLbl>
              <c:idx val="8"/>
              <c:layout>
                <c:manualLayout>
                  <c:x val="0.15136054421768708"/>
                  <c:y val="0"/>
                </c:manualLayout>
              </c:layout>
              <c:spPr/>
              <c:txPr>
                <a:bodyPr/>
                <a:lstStyle/>
                <a:p>
                  <a:pPr>
                    <a:defRPr sz="1200" b="1"/>
                  </a:pPr>
                  <a:endParaRPr lang="en-US"/>
                </a:p>
              </c:txPr>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B6B3-411D-A32D-84946C86C4A0}"/>
                </c:ext>
              </c:extLst>
            </c:dLbl>
            <c:dLbl>
              <c:idx val="9"/>
              <c:layout>
                <c:manualLayout>
                  <c:x val="6.6326530612244902E-2"/>
                  <c:y val="-3.9980003702085381E-3"/>
                </c:manualLayout>
              </c:layout>
              <c:spPr/>
              <c:txPr>
                <a:bodyPr/>
                <a:lstStyle/>
                <a:p>
                  <a:pPr>
                    <a:defRPr sz="1200" b="1"/>
                  </a:pPr>
                  <a:endParaRPr lang="en-US"/>
                </a:p>
              </c:txPr>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B6B3-411D-A32D-84946C86C4A0}"/>
                </c:ext>
              </c:extLst>
            </c:dLbl>
            <c:spPr>
              <a:noFill/>
              <a:ln>
                <a:noFill/>
              </a:ln>
              <a:effectLst/>
            </c:spPr>
            <c:txPr>
              <a:bodyPr/>
              <a:lstStyle/>
              <a:p>
                <a:pPr>
                  <a:defRPr sz="1200" b="1"/>
                </a:pPr>
                <a:endParaRPr lang="en-US"/>
              </a:p>
            </c:txPr>
            <c:showVal val="1"/>
            <c:extLst xmlns:c16r2="http://schemas.microsoft.com/office/drawing/2015/06/chart">
              <c:ext xmlns:c15="http://schemas.microsoft.com/office/drawing/2012/chart" uri="{CE6537A1-D6FC-4f65-9D91-7224C49458BB}">
                <c15:showLeaderLines val="0"/>
              </c:ext>
            </c:extLst>
          </c:dLbls>
          <c:cat>
            <c:strRef>
              <c:f>'EC gender'!$A$37:$A$46</c:f>
              <c:strCache>
                <c:ptCount val="10"/>
                <c:pt idx="0">
                  <c:v>Eastern Cape</c:v>
                </c:pt>
                <c:pt idx="1">
                  <c:v>Free State</c:v>
                </c:pt>
                <c:pt idx="2">
                  <c:v>Gauteng</c:v>
                </c:pt>
                <c:pt idx="3">
                  <c:v>KwaZulu Natal</c:v>
                </c:pt>
                <c:pt idx="4">
                  <c:v>Limpopo</c:v>
                </c:pt>
                <c:pt idx="5">
                  <c:v>Mpumalanga</c:v>
                </c:pt>
                <c:pt idx="6">
                  <c:v>North West</c:v>
                </c:pt>
                <c:pt idx="7">
                  <c:v>Northern Cape</c:v>
                </c:pt>
                <c:pt idx="8">
                  <c:v>Western Cape</c:v>
                </c:pt>
                <c:pt idx="9">
                  <c:v>Online</c:v>
                </c:pt>
              </c:strCache>
            </c:strRef>
          </c:cat>
          <c:val>
            <c:numRef>
              <c:f>'EC gender'!$B$37:$B$46</c:f>
              <c:numCache>
                <c:formatCode>#,##0</c:formatCode>
                <c:ptCount val="10"/>
                <c:pt idx="0">
                  <c:v>9557</c:v>
                </c:pt>
                <c:pt idx="1">
                  <c:v>5061</c:v>
                </c:pt>
                <c:pt idx="2">
                  <c:v>11849</c:v>
                </c:pt>
                <c:pt idx="3">
                  <c:v>7705</c:v>
                </c:pt>
                <c:pt idx="4">
                  <c:v>5795</c:v>
                </c:pt>
                <c:pt idx="5">
                  <c:v>4732</c:v>
                </c:pt>
                <c:pt idx="6">
                  <c:v>4892</c:v>
                </c:pt>
                <c:pt idx="7">
                  <c:v>4035</c:v>
                </c:pt>
                <c:pt idx="8">
                  <c:v>4279</c:v>
                </c:pt>
                <c:pt idx="9">
                  <c:v>1145</c:v>
                </c:pt>
              </c:numCache>
            </c:numRef>
          </c:val>
          <c:extLst xmlns:c16r2="http://schemas.microsoft.com/office/drawing/2015/06/chart">
            <c:ext xmlns:c16="http://schemas.microsoft.com/office/drawing/2014/chart" uri="{C3380CC4-5D6E-409C-BE32-E72D297353CC}">
              <c16:uniqueId val="{0000000A-B6B3-411D-A32D-84946C86C4A0}"/>
            </c:ext>
          </c:extLst>
        </c:ser>
        <c:dLbls/>
        <c:gapWidth val="75"/>
        <c:overlap val="100"/>
        <c:axId val="74902912"/>
        <c:axId val="69014656"/>
      </c:barChart>
      <c:catAx>
        <c:axId val="74902912"/>
        <c:scaling>
          <c:orientation val="minMax"/>
        </c:scaling>
        <c:axPos val="l"/>
        <c:numFmt formatCode="General" sourceLinked="1"/>
        <c:majorTickMark val="none"/>
        <c:tickLblPos val="nextTo"/>
        <c:txPr>
          <a:bodyPr/>
          <a:lstStyle/>
          <a:p>
            <a:pPr>
              <a:defRPr sz="1200" b="1"/>
            </a:pPr>
            <a:endParaRPr lang="en-US"/>
          </a:p>
        </c:txPr>
        <c:crossAx val="69014656"/>
        <c:crosses val="autoZero"/>
        <c:auto val="1"/>
        <c:lblAlgn val="ctr"/>
        <c:lblOffset val="100"/>
      </c:catAx>
      <c:valAx>
        <c:axId val="69014656"/>
        <c:scaling>
          <c:orientation val="minMax"/>
        </c:scaling>
        <c:axPos val="b"/>
        <c:numFmt formatCode="#,##0" sourceLinked="1"/>
        <c:majorTickMark val="none"/>
        <c:tickLblPos val="nextTo"/>
        <c:txPr>
          <a:bodyPr/>
          <a:lstStyle/>
          <a:p>
            <a:pPr>
              <a:defRPr sz="1200" b="1"/>
            </a:pPr>
            <a:endParaRPr lang="en-US"/>
          </a:p>
        </c:txPr>
        <c:crossAx val="74902912"/>
        <c:crosses val="autoZero"/>
        <c:crossBetween val="between"/>
      </c:valAx>
      <c:spPr>
        <a:noFill/>
        <a:ln w="28149">
          <a:noFill/>
        </a:ln>
      </c:spPr>
    </c:plotArea>
    <c:plotVisOnly val="1"/>
    <c:dispBlanksAs val="gap"/>
  </c:chart>
  <c:externalData r:id="rId1"/>
</c:chartSpace>
</file>

<file path=ppt/charts/chart27.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bar"/>
        <c:grouping val="clustered"/>
        <c:varyColors val="1"/>
        <c:ser>
          <c:idx val="0"/>
          <c:order val="0"/>
          <c:dLbls>
            <c:spPr>
              <a:noFill/>
              <a:ln>
                <a:noFill/>
              </a:ln>
              <a:effectLst/>
            </c:spPr>
            <c:txPr>
              <a:bodyPr/>
              <a:lstStyle/>
              <a:p>
                <a:pPr>
                  <a:defRPr sz="1200" b="1"/>
                </a:pPr>
                <a:endParaRPr lang="en-US"/>
              </a:p>
            </c:txPr>
            <c:showVal val="1"/>
            <c:extLst xmlns:c16r2="http://schemas.microsoft.com/office/drawing/2015/06/chart">
              <c:ext xmlns:c15="http://schemas.microsoft.com/office/drawing/2012/chart" uri="{CE6537A1-D6FC-4f65-9D91-7224C49458BB}">
                <c15:showLeaderLines val="0"/>
              </c:ext>
            </c:extLst>
          </c:dLbls>
          <c:cat>
            <c:strRef>
              <c:f>'EC disab'!$C$21:$K$21</c:f>
              <c:strCache>
                <c:ptCount val="9"/>
                <c:pt idx="0">
                  <c:v>Blindness</c:v>
                </c:pt>
                <c:pt idx="1">
                  <c:v>Deafness</c:v>
                </c:pt>
                <c:pt idx="2">
                  <c:v>Chronic Condition</c:v>
                </c:pt>
                <c:pt idx="3">
                  <c:v>Mental, Neurological</c:v>
                </c:pt>
                <c:pt idx="4">
                  <c:v>Physical Disability</c:v>
                </c:pt>
                <c:pt idx="5">
                  <c:v>Hard of Hearing</c:v>
                </c:pt>
                <c:pt idx="6">
                  <c:v>Partially Sighted</c:v>
                </c:pt>
                <c:pt idx="7">
                  <c:v>Speech Impaired</c:v>
                </c:pt>
                <c:pt idx="8">
                  <c:v>Visually Impaired</c:v>
                </c:pt>
              </c:strCache>
            </c:strRef>
          </c:cat>
          <c:val>
            <c:numRef>
              <c:f>'EC disab'!$C$33:$K$33</c:f>
              <c:numCache>
                <c:formatCode>#,##0</c:formatCode>
                <c:ptCount val="9"/>
                <c:pt idx="0">
                  <c:v>319</c:v>
                </c:pt>
                <c:pt idx="1">
                  <c:v>17</c:v>
                </c:pt>
                <c:pt idx="2">
                  <c:v>81</c:v>
                </c:pt>
                <c:pt idx="3">
                  <c:v>19</c:v>
                </c:pt>
                <c:pt idx="4">
                  <c:v>168</c:v>
                </c:pt>
                <c:pt idx="5">
                  <c:v>9</c:v>
                </c:pt>
                <c:pt idx="6">
                  <c:v>45</c:v>
                </c:pt>
                <c:pt idx="7">
                  <c:v>2</c:v>
                </c:pt>
                <c:pt idx="8">
                  <c:v>6</c:v>
                </c:pt>
              </c:numCache>
            </c:numRef>
          </c:val>
          <c:extLst xmlns:c16r2="http://schemas.microsoft.com/office/drawing/2015/06/chart">
            <c:ext xmlns:c16="http://schemas.microsoft.com/office/drawing/2014/chart" uri="{C3380CC4-5D6E-409C-BE32-E72D297353CC}">
              <c16:uniqueId val="{00000000-300F-47BA-ACA2-FCE63DB1AD7B}"/>
            </c:ext>
          </c:extLst>
        </c:ser>
        <c:dLbls>
          <c:showVal val="1"/>
        </c:dLbls>
        <c:overlap val="-25"/>
        <c:axId val="75089024"/>
        <c:axId val="75090560"/>
      </c:barChart>
      <c:catAx>
        <c:axId val="75089024"/>
        <c:scaling>
          <c:orientation val="minMax"/>
        </c:scaling>
        <c:axPos val="l"/>
        <c:numFmt formatCode="General" sourceLinked="0"/>
        <c:majorTickMark val="none"/>
        <c:tickLblPos val="nextTo"/>
        <c:txPr>
          <a:bodyPr/>
          <a:lstStyle/>
          <a:p>
            <a:pPr>
              <a:defRPr sz="1200" b="1"/>
            </a:pPr>
            <a:endParaRPr lang="en-US"/>
          </a:p>
        </c:txPr>
        <c:crossAx val="75090560"/>
        <c:crosses val="autoZero"/>
        <c:auto val="1"/>
        <c:lblAlgn val="ctr"/>
        <c:lblOffset val="100"/>
      </c:catAx>
      <c:valAx>
        <c:axId val="75090560"/>
        <c:scaling>
          <c:orientation val="minMax"/>
        </c:scaling>
        <c:delete val="1"/>
        <c:axPos val="b"/>
        <c:numFmt formatCode="#,##0" sourceLinked="1"/>
        <c:tickLblPos val="none"/>
        <c:crossAx val="75089024"/>
        <c:crosses val="autoZero"/>
        <c:crossBetween val="between"/>
      </c:valAx>
    </c:plotArea>
    <c:plotVisOnly val="1"/>
    <c:dispBlanksAs val="gap"/>
  </c:chart>
  <c:externalData r:id="rId2"/>
</c:chartSpace>
</file>

<file path=ppt/charts/chart28.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pieChart>
        <c:varyColors val="1"/>
        <c:dLbls>
          <c:showVal val="1"/>
          <c:showCatName val="1"/>
        </c:dLbls>
        <c:firstSliceAng val="0"/>
      </c:pieChart>
    </c:plotArea>
    <c:plotVisOnly val="1"/>
    <c:dispBlanksAs val="zero"/>
  </c:chart>
  <c:externalData r:id="rId2"/>
</c:chartSpace>
</file>

<file path=ppt/charts/chart29.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pieChart>
        <c:varyColors val="1"/>
        <c:dLbls>
          <c:showVal val="1"/>
          <c:showCatName val="1"/>
        </c:dLbls>
        <c:firstSliceAng val="0"/>
      </c:pieChart>
    </c:plotArea>
    <c:plotVisOnly val="1"/>
    <c:dispBlanksAs val="zero"/>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ZA" sz="1600" b="1" dirty="0" smtClean="0">
                <a:solidFill>
                  <a:schemeClr val="tx1"/>
                </a:solidFill>
              </a:rPr>
              <a:t>Inspections</a:t>
            </a:r>
            <a:r>
              <a:rPr lang="en-ZA" sz="1600" b="1" baseline="0" dirty="0" smtClean="0">
                <a:solidFill>
                  <a:schemeClr val="tx1"/>
                </a:solidFill>
              </a:rPr>
              <a:t> conducted</a:t>
            </a:r>
            <a:endParaRPr lang="en-ZA" sz="1600" b="1" dirty="0">
              <a:solidFill>
                <a:schemeClr val="tx1"/>
              </a:solidFill>
            </a:endParaRPr>
          </a:p>
        </c:rich>
      </c:tx>
      <c:spPr>
        <a:noFill/>
        <a:ln>
          <a:noFill/>
        </a:ln>
        <a:effectLst/>
      </c:spPr>
    </c:title>
    <c:plotArea>
      <c:layout/>
      <c:barChart>
        <c:barDir val="col"/>
        <c:grouping val="clustered"/>
        <c:ser>
          <c:idx val="0"/>
          <c:order val="0"/>
          <c:tx>
            <c:strRef>
              <c:f>Sheet8!$C$2</c:f>
              <c:strCache>
                <c:ptCount val="1"/>
                <c:pt idx="0">
                  <c:v>TARGET</c:v>
                </c:pt>
              </c:strCache>
            </c:strRef>
          </c:tx>
          <c:spPr>
            <a:solidFill>
              <a:schemeClr val="accent1"/>
            </a:solidFill>
            <a:ln>
              <a:noFill/>
            </a:ln>
            <a:effectLst/>
          </c:spPr>
          <c:cat>
            <c:strRef>
              <c:f>Sheet8!$B$3:$B$12</c:f>
              <c:strCache>
                <c:ptCount val="10"/>
                <c:pt idx="0">
                  <c:v>WC</c:v>
                </c:pt>
                <c:pt idx="1">
                  <c:v>NC</c:v>
                </c:pt>
                <c:pt idx="2">
                  <c:v>GP</c:v>
                </c:pt>
                <c:pt idx="3">
                  <c:v>EC</c:v>
                </c:pt>
                <c:pt idx="4">
                  <c:v>FS</c:v>
                </c:pt>
                <c:pt idx="5">
                  <c:v>LP</c:v>
                </c:pt>
                <c:pt idx="6">
                  <c:v>MPU</c:v>
                </c:pt>
                <c:pt idx="7">
                  <c:v>KZN</c:v>
                </c:pt>
                <c:pt idx="8">
                  <c:v>NW</c:v>
                </c:pt>
                <c:pt idx="9">
                  <c:v>HO</c:v>
                </c:pt>
              </c:strCache>
            </c:strRef>
          </c:cat>
          <c:val>
            <c:numRef>
              <c:f>Sheet8!$C$3:$C$12</c:f>
              <c:numCache>
                <c:formatCode>General</c:formatCode>
                <c:ptCount val="10"/>
                <c:pt idx="0">
                  <c:v>568</c:v>
                </c:pt>
                <c:pt idx="1">
                  <c:v>163</c:v>
                </c:pt>
                <c:pt idx="2">
                  <c:v>1063</c:v>
                </c:pt>
                <c:pt idx="3">
                  <c:v>306</c:v>
                </c:pt>
                <c:pt idx="4">
                  <c:v>527</c:v>
                </c:pt>
                <c:pt idx="5">
                  <c:v>295</c:v>
                </c:pt>
                <c:pt idx="6">
                  <c:v>216</c:v>
                </c:pt>
                <c:pt idx="7">
                  <c:v>1097</c:v>
                </c:pt>
                <c:pt idx="8">
                  <c:v>0</c:v>
                </c:pt>
                <c:pt idx="9">
                  <c:v>66</c:v>
                </c:pt>
              </c:numCache>
            </c:numRef>
          </c:val>
          <c:extLst xmlns:c16r2="http://schemas.microsoft.com/office/drawing/2015/06/chart">
            <c:ext xmlns:c16="http://schemas.microsoft.com/office/drawing/2014/chart" uri="{C3380CC4-5D6E-409C-BE32-E72D297353CC}">
              <c16:uniqueId val="{00000000-ACCE-422A-803B-1A2B2D48AAF1}"/>
            </c:ext>
          </c:extLst>
        </c:ser>
        <c:ser>
          <c:idx val="1"/>
          <c:order val="1"/>
          <c:tx>
            <c:strRef>
              <c:f>Sheet8!$D$2</c:f>
              <c:strCache>
                <c:ptCount val="1"/>
                <c:pt idx="0">
                  <c:v>ACTUAL</c:v>
                </c:pt>
              </c:strCache>
            </c:strRef>
          </c:tx>
          <c:spPr>
            <a:solidFill>
              <a:schemeClr val="accent2"/>
            </a:solidFill>
            <a:ln>
              <a:noFill/>
            </a:ln>
            <a:effectLst/>
          </c:spPr>
          <c:cat>
            <c:strRef>
              <c:f>Sheet8!$B$3:$B$12</c:f>
              <c:strCache>
                <c:ptCount val="10"/>
                <c:pt idx="0">
                  <c:v>WC</c:v>
                </c:pt>
                <c:pt idx="1">
                  <c:v>NC</c:v>
                </c:pt>
                <c:pt idx="2">
                  <c:v>GP</c:v>
                </c:pt>
                <c:pt idx="3">
                  <c:v>EC</c:v>
                </c:pt>
                <c:pt idx="4">
                  <c:v>FS</c:v>
                </c:pt>
                <c:pt idx="5">
                  <c:v>LP</c:v>
                </c:pt>
                <c:pt idx="6">
                  <c:v>MPU</c:v>
                </c:pt>
                <c:pt idx="7">
                  <c:v>KZN</c:v>
                </c:pt>
                <c:pt idx="8">
                  <c:v>NW</c:v>
                </c:pt>
                <c:pt idx="9">
                  <c:v>HO</c:v>
                </c:pt>
              </c:strCache>
            </c:strRef>
          </c:cat>
          <c:val>
            <c:numRef>
              <c:f>Sheet8!$D$3:$D$12</c:f>
              <c:numCache>
                <c:formatCode>General</c:formatCode>
                <c:ptCount val="10"/>
                <c:pt idx="0">
                  <c:v>797</c:v>
                </c:pt>
                <c:pt idx="1">
                  <c:v>122</c:v>
                </c:pt>
                <c:pt idx="2">
                  <c:v>714</c:v>
                </c:pt>
                <c:pt idx="3">
                  <c:v>447</c:v>
                </c:pt>
                <c:pt idx="4">
                  <c:v>558</c:v>
                </c:pt>
                <c:pt idx="5">
                  <c:v>374</c:v>
                </c:pt>
                <c:pt idx="6">
                  <c:v>206</c:v>
                </c:pt>
                <c:pt idx="7">
                  <c:v>1315</c:v>
                </c:pt>
                <c:pt idx="8">
                  <c:v>0</c:v>
                </c:pt>
                <c:pt idx="9">
                  <c:v>83</c:v>
                </c:pt>
              </c:numCache>
            </c:numRef>
          </c:val>
          <c:extLst xmlns:c16r2="http://schemas.microsoft.com/office/drawing/2015/06/chart">
            <c:ext xmlns:c16="http://schemas.microsoft.com/office/drawing/2014/chart" uri="{C3380CC4-5D6E-409C-BE32-E72D297353CC}">
              <c16:uniqueId val="{00000001-ACCE-422A-803B-1A2B2D48AAF1}"/>
            </c:ext>
          </c:extLst>
        </c:ser>
        <c:ser>
          <c:idx val="2"/>
          <c:order val="2"/>
          <c:tx>
            <c:strRef>
              <c:f>Sheet8!$E$2</c:f>
              <c:strCache>
                <c:ptCount val="1"/>
                <c:pt idx="0">
                  <c:v>VARIANCE</c:v>
                </c:pt>
              </c:strCache>
            </c:strRef>
          </c:tx>
          <c:spPr>
            <a:solidFill>
              <a:schemeClr val="accent3"/>
            </a:solidFill>
            <a:ln>
              <a:noFill/>
            </a:ln>
            <a:effectLst/>
          </c:spPr>
          <c:cat>
            <c:strRef>
              <c:f>Sheet8!$B$3:$B$12</c:f>
              <c:strCache>
                <c:ptCount val="10"/>
                <c:pt idx="0">
                  <c:v>WC</c:v>
                </c:pt>
                <c:pt idx="1">
                  <c:v>NC</c:v>
                </c:pt>
                <c:pt idx="2">
                  <c:v>GP</c:v>
                </c:pt>
                <c:pt idx="3">
                  <c:v>EC</c:v>
                </c:pt>
                <c:pt idx="4">
                  <c:v>FS</c:v>
                </c:pt>
                <c:pt idx="5">
                  <c:v>LP</c:v>
                </c:pt>
                <c:pt idx="6">
                  <c:v>MPU</c:v>
                </c:pt>
                <c:pt idx="7">
                  <c:v>KZN</c:v>
                </c:pt>
                <c:pt idx="8">
                  <c:v>NW</c:v>
                </c:pt>
                <c:pt idx="9">
                  <c:v>HO</c:v>
                </c:pt>
              </c:strCache>
            </c:strRef>
          </c:cat>
          <c:val>
            <c:numRef>
              <c:f>Sheet8!$E$3:$E$12</c:f>
              <c:numCache>
                <c:formatCode>General</c:formatCode>
                <c:ptCount val="10"/>
                <c:pt idx="0">
                  <c:v>229</c:v>
                </c:pt>
                <c:pt idx="1">
                  <c:v>-41</c:v>
                </c:pt>
                <c:pt idx="2">
                  <c:v>-346</c:v>
                </c:pt>
                <c:pt idx="3">
                  <c:v>141</c:v>
                </c:pt>
                <c:pt idx="4">
                  <c:v>67</c:v>
                </c:pt>
                <c:pt idx="5">
                  <c:v>79</c:v>
                </c:pt>
                <c:pt idx="6">
                  <c:v>-11</c:v>
                </c:pt>
                <c:pt idx="7">
                  <c:v>218</c:v>
                </c:pt>
                <c:pt idx="8">
                  <c:v>0</c:v>
                </c:pt>
                <c:pt idx="9">
                  <c:v>17</c:v>
                </c:pt>
              </c:numCache>
            </c:numRef>
          </c:val>
          <c:extLst xmlns:c16r2="http://schemas.microsoft.com/office/drawing/2015/06/chart">
            <c:ext xmlns:c16="http://schemas.microsoft.com/office/drawing/2014/chart" uri="{C3380CC4-5D6E-409C-BE32-E72D297353CC}">
              <c16:uniqueId val="{00000002-ACCE-422A-803B-1A2B2D48AAF1}"/>
            </c:ext>
          </c:extLst>
        </c:ser>
        <c:ser>
          <c:idx val="3"/>
          <c:order val="3"/>
          <c:tx>
            <c:strRef>
              <c:f>Sheet8!$F$2</c:f>
              <c:strCache>
                <c:ptCount val="1"/>
                <c:pt idx="0">
                  <c:v>COMPLIANT</c:v>
                </c:pt>
              </c:strCache>
            </c:strRef>
          </c:tx>
          <c:spPr>
            <a:solidFill>
              <a:schemeClr val="accent4"/>
            </a:solidFill>
            <a:ln>
              <a:noFill/>
            </a:ln>
            <a:effectLst/>
          </c:spPr>
          <c:cat>
            <c:strRef>
              <c:f>Sheet8!$B$3:$B$12</c:f>
              <c:strCache>
                <c:ptCount val="10"/>
                <c:pt idx="0">
                  <c:v>WC</c:v>
                </c:pt>
                <c:pt idx="1">
                  <c:v>NC</c:v>
                </c:pt>
                <c:pt idx="2">
                  <c:v>GP</c:v>
                </c:pt>
                <c:pt idx="3">
                  <c:v>EC</c:v>
                </c:pt>
                <c:pt idx="4">
                  <c:v>FS</c:v>
                </c:pt>
                <c:pt idx="5">
                  <c:v>LP</c:v>
                </c:pt>
                <c:pt idx="6">
                  <c:v>MPU</c:v>
                </c:pt>
                <c:pt idx="7">
                  <c:v>KZN</c:v>
                </c:pt>
                <c:pt idx="8">
                  <c:v>NW</c:v>
                </c:pt>
                <c:pt idx="9">
                  <c:v>HO</c:v>
                </c:pt>
              </c:strCache>
            </c:strRef>
          </c:cat>
          <c:val>
            <c:numRef>
              <c:f>Sheet8!$F$3:$F$12</c:f>
              <c:numCache>
                <c:formatCode>General</c:formatCode>
                <c:ptCount val="10"/>
                <c:pt idx="0">
                  <c:v>591</c:v>
                </c:pt>
                <c:pt idx="1">
                  <c:v>37</c:v>
                </c:pt>
                <c:pt idx="2">
                  <c:v>524</c:v>
                </c:pt>
                <c:pt idx="3">
                  <c:v>329</c:v>
                </c:pt>
                <c:pt idx="4">
                  <c:v>417</c:v>
                </c:pt>
                <c:pt idx="5">
                  <c:v>52</c:v>
                </c:pt>
                <c:pt idx="6">
                  <c:v>86</c:v>
                </c:pt>
                <c:pt idx="7">
                  <c:v>837</c:v>
                </c:pt>
                <c:pt idx="8">
                  <c:v>0</c:v>
                </c:pt>
                <c:pt idx="9">
                  <c:v>68</c:v>
                </c:pt>
              </c:numCache>
            </c:numRef>
          </c:val>
          <c:extLst xmlns:c16r2="http://schemas.microsoft.com/office/drawing/2015/06/chart">
            <c:ext xmlns:c16="http://schemas.microsoft.com/office/drawing/2014/chart" uri="{C3380CC4-5D6E-409C-BE32-E72D297353CC}">
              <c16:uniqueId val="{00000003-ACCE-422A-803B-1A2B2D48AAF1}"/>
            </c:ext>
          </c:extLst>
        </c:ser>
        <c:ser>
          <c:idx val="4"/>
          <c:order val="4"/>
          <c:tx>
            <c:strRef>
              <c:f>Sheet8!$G$2</c:f>
              <c:strCache>
                <c:ptCount val="1"/>
                <c:pt idx="0">
                  <c:v>NON-COMPLIANT</c:v>
                </c:pt>
              </c:strCache>
            </c:strRef>
          </c:tx>
          <c:spPr>
            <a:solidFill>
              <a:schemeClr val="accent5"/>
            </a:solidFill>
            <a:ln>
              <a:noFill/>
            </a:ln>
            <a:effectLst/>
          </c:spPr>
          <c:cat>
            <c:strRef>
              <c:f>Sheet8!$B$3:$B$12</c:f>
              <c:strCache>
                <c:ptCount val="10"/>
                <c:pt idx="0">
                  <c:v>WC</c:v>
                </c:pt>
                <c:pt idx="1">
                  <c:v>NC</c:v>
                </c:pt>
                <c:pt idx="2">
                  <c:v>GP</c:v>
                </c:pt>
                <c:pt idx="3">
                  <c:v>EC</c:v>
                </c:pt>
                <c:pt idx="4">
                  <c:v>FS</c:v>
                </c:pt>
                <c:pt idx="5">
                  <c:v>LP</c:v>
                </c:pt>
                <c:pt idx="6">
                  <c:v>MPU</c:v>
                </c:pt>
                <c:pt idx="7">
                  <c:v>KZN</c:v>
                </c:pt>
                <c:pt idx="8">
                  <c:v>NW</c:v>
                </c:pt>
                <c:pt idx="9">
                  <c:v>HO</c:v>
                </c:pt>
              </c:strCache>
            </c:strRef>
          </c:cat>
          <c:val>
            <c:numRef>
              <c:f>Sheet8!$G$3:$G$12</c:f>
              <c:numCache>
                <c:formatCode>General</c:formatCode>
                <c:ptCount val="10"/>
                <c:pt idx="0">
                  <c:v>206</c:v>
                </c:pt>
                <c:pt idx="1">
                  <c:v>85</c:v>
                </c:pt>
                <c:pt idx="2">
                  <c:v>193</c:v>
                </c:pt>
                <c:pt idx="3">
                  <c:v>118</c:v>
                </c:pt>
                <c:pt idx="4">
                  <c:v>141</c:v>
                </c:pt>
                <c:pt idx="5">
                  <c:v>322</c:v>
                </c:pt>
                <c:pt idx="6">
                  <c:v>119</c:v>
                </c:pt>
                <c:pt idx="7">
                  <c:v>478</c:v>
                </c:pt>
                <c:pt idx="8">
                  <c:v>0</c:v>
                </c:pt>
                <c:pt idx="9">
                  <c:v>15</c:v>
                </c:pt>
              </c:numCache>
            </c:numRef>
          </c:val>
          <c:extLst xmlns:c16r2="http://schemas.microsoft.com/office/drawing/2015/06/chart">
            <c:ext xmlns:c16="http://schemas.microsoft.com/office/drawing/2014/chart" uri="{C3380CC4-5D6E-409C-BE32-E72D297353CC}">
              <c16:uniqueId val="{00000004-ACCE-422A-803B-1A2B2D48AAF1}"/>
            </c:ext>
          </c:extLst>
        </c:ser>
        <c:dLbls/>
        <c:gapWidth val="219"/>
        <c:overlap val="-27"/>
        <c:axId val="61699968"/>
        <c:axId val="61701504"/>
      </c:barChart>
      <c:catAx>
        <c:axId val="6169996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61701504"/>
        <c:crosses val="autoZero"/>
        <c:auto val="1"/>
        <c:lblAlgn val="ctr"/>
        <c:lblOffset val="100"/>
      </c:catAx>
      <c:valAx>
        <c:axId val="6170150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6169996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otX val="30"/>
      <c:perspective val="30"/>
    </c:view3D>
    <c:plotArea>
      <c:layout/>
      <c:pie3DChart>
        <c:varyColors val="1"/>
        <c:dLbls>
          <c:showVal val="1"/>
          <c:showCatName val="1"/>
        </c:dLbls>
      </c:pie3DChart>
    </c:plotArea>
    <c:plotVisOnly val="1"/>
    <c:dispBlanksAs val="zero"/>
  </c:chart>
  <c:externalData r:id="rId2"/>
</c:chartSpace>
</file>

<file path=ppt/charts/chart31.xml><?xml version="1.0" encoding="utf-8"?>
<c:chartSpace xmlns:c="http://schemas.openxmlformats.org/drawingml/2006/chart" xmlns:a="http://schemas.openxmlformats.org/drawingml/2006/main" xmlns:r="http://schemas.openxmlformats.org/officeDocument/2006/relationships">
  <c:lang val="en-ZA"/>
  <c:chart>
    <c:plotArea>
      <c:layout/>
      <c:barChart>
        <c:barDir val="bar"/>
        <c:grouping val="clustered"/>
        <c:varyColors val="1"/>
        <c:ser>
          <c:idx val="0"/>
          <c:order val="0"/>
          <c:dPt>
            <c:idx val="0"/>
            <c:extLst xmlns:c16r2="http://schemas.microsoft.com/office/drawing/2015/06/chart">
              <c:ext xmlns:c16="http://schemas.microsoft.com/office/drawing/2014/chart" uri="{C3380CC4-5D6E-409C-BE32-E72D297353CC}">
                <c16:uniqueId val="{00000000-5EC1-4982-A235-EBD703D9D2FF}"/>
              </c:ext>
            </c:extLst>
          </c:dPt>
          <c:dPt>
            <c:idx val="1"/>
            <c:extLst xmlns:c16r2="http://schemas.microsoft.com/office/drawing/2015/06/chart">
              <c:ext xmlns:c16="http://schemas.microsoft.com/office/drawing/2014/chart" uri="{C3380CC4-5D6E-409C-BE32-E72D297353CC}">
                <c16:uniqueId val="{00000001-5EC1-4982-A235-EBD703D9D2FF}"/>
              </c:ext>
            </c:extLst>
          </c:dPt>
          <c:dPt>
            <c:idx val="2"/>
            <c:extLst xmlns:c16r2="http://schemas.microsoft.com/office/drawing/2015/06/chart">
              <c:ext xmlns:c16="http://schemas.microsoft.com/office/drawing/2014/chart" uri="{C3380CC4-5D6E-409C-BE32-E72D297353CC}">
                <c16:uniqueId val="{00000002-5EC1-4982-A235-EBD703D9D2FF}"/>
              </c:ext>
            </c:extLst>
          </c:dPt>
          <c:dPt>
            <c:idx val="3"/>
            <c:extLst xmlns:c16r2="http://schemas.microsoft.com/office/drawing/2015/06/chart">
              <c:ext xmlns:c16="http://schemas.microsoft.com/office/drawing/2014/chart" uri="{C3380CC4-5D6E-409C-BE32-E72D297353CC}">
                <c16:uniqueId val="{00000003-5EC1-4982-A235-EBD703D9D2FF}"/>
              </c:ext>
            </c:extLst>
          </c:dPt>
          <c:dPt>
            <c:idx val="4"/>
            <c:extLst xmlns:c16r2="http://schemas.microsoft.com/office/drawing/2015/06/chart">
              <c:ext xmlns:c16="http://schemas.microsoft.com/office/drawing/2014/chart" uri="{C3380CC4-5D6E-409C-BE32-E72D297353CC}">
                <c16:uniqueId val="{00000004-5EC1-4982-A235-EBD703D9D2FF}"/>
              </c:ext>
            </c:extLst>
          </c:dPt>
          <c:dPt>
            <c:idx val="5"/>
            <c:extLst xmlns:c16r2="http://schemas.microsoft.com/office/drawing/2015/06/chart">
              <c:ext xmlns:c16="http://schemas.microsoft.com/office/drawing/2014/chart" uri="{C3380CC4-5D6E-409C-BE32-E72D297353CC}">
                <c16:uniqueId val="{00000005-5EC1-4982-A235-EBD703D9D2FF}"/>
              </c:ext>
            </c:extLst>
          </c:dPt>
          <c:dPt>
            <c:idx val="6"/>
            <c:extLst xmlns:c16r2="http://schemas.microsoft.com/office/drawing/2015/06/chart">
              <c:ext xmlns:c16="http://schemas.microsoft.com/office/drawing/2014/chart" uri="{C3380CC4-5D6E-409C-BE32-E72D297353CC}">
                <c16:uniqueId val="{00000006-5EC1-4982-A235-EBD703D9D2FF}"/>
              </c:ext>
            </c:extLst>
          </c:dPt>
          <c:dPt>
            <c:idx val="7"/>
            <c:extLst xmlns:c16r2="http://schemas.microsoft.com/office/drawing/2015/06/chart">
              <c:ext xmlns:c16="http://schemas.microsoft.com/office/drawing/2014/chart" uri="{C3380CC4-5D6E-409C-BE32-E72D297353CC}">
                <c16:uniqueId val="{00000007-5EC1-4982-A235-EBD703D9D2FF}"/>
              </c:ext>
            </c:extLst>
          </c:dPt>
          <c:dLbls>
            <c:spPr>
              <a:noFill/>
              <a:ln>
                <a:noFill/>
              </a:ln>
              <a:effectLst/>
            </c:spPr>
            <c:txPr>
              <a:bodyPr/>
              <a:lstStyle/>
              <a:p>
                <a:pPr>
                  <a:defRPr sz="1200" b="1"/>
                </a:pPr>
                <a:endParaRPr lang="en-US"/>
              </a:p>
            </c:txPr>
            <c:showVal val="1"/>
            <c:extLst xmlns:c16r2="http://schemas.microsoft.com/office/drawing/2015/06/chart">
              <c:ext xmlns:c15="http://schemas.microsoft.com/office/drawing/2012/chart" uri="{CE6537A1-D6FC-4f65-9D91-7224C49458BB}">
                <c15:showLeaderLines val="0"/>
              </c:ext>
            </c:extLst>
          </c:dLbls>
          <c:cat>
            <c:strRef>
              <c:f>'Opp type'!$B$62:$I$62</c:f>
              <c:strCache>
                <c:ptCount val="8"/>
                <c:pt idx="0">
                  <c:v>Formal Job</c:v>
                </c:pt>
                <c:pt idx="1">
                  <c:v>Apprenticeship</c:v>
                </c:pt>
                <c:pt idx="2">
                  <c:v>Learnership</c:v>
                </c:pt>
                <c:pt idx="3">
                  <c:v>Internship</c:v>
                </c:pt>
                <c:pt idx="4">
                  <c:v>Projects</c:v>
                </c:pt>
                <c:pt idx="5">
                  <c:v>UIF-LAP</c:v>
                </c:pt>
                <c:pt idx="6">
                  <c:v>Will- Programme</c:v>
                </c:pt>
                <c:pt idx="7">
                  <c:v>Other</c:v>
                </c:pt>
              </c:strCache>
            </c:strRef>
          </c:cat>
          <c:val>
            <c:numRef>
              <c:f>'Opp type'!$B$63:$I$63</c:f>
              <c:numCache>
                <c:formatCode>General</c:formatCode>
                <c:ptCount val="8"/>
                <c:pt idx="0">
                  <c:v>5756</c:v>
                </c:pt>
                <c:pt idx="1">
                  <c:v>81</c:v>
                </c:pt>
                <c:pt idx="2">
                  <c:v>683</c:v>
                </c:pt>
                <c:pt idx="3">
                  <c:v>289</c:v>
                </c:pt>
                <c:pt idx="4">
                  <c:v>2561</c:v>
                </c:pt>
                <c:pt idx="5">
                  <c:v>10</c:v>
                </c:pt>
                <c:pt idx="6">
                  <c:v>0</c:v>
                </c:pt>
                <c:pt idx="7">
                  <c:v>75</c:v>
                </c:pt>
              </c:numCache>
            </c:numRef>
          </c:val>
          <c:extLst xmlns:c16r2="http://schemas.microsoft.com/office/drawing/2015/06/chart">
            <c:ext xmlns:c16="http://schemas.microsoft.com/office/drawing/2014/chart" uri="{C3380CC4-5D6E-409C-BE32-E72D297353CC}">
              <c16:uniqueId val="{00000008-5EC1-4982-A235-EBD703D9D2FF}"/>
            </c:ext>
          </c:extLst>
        </c:ser>
        <c:dLbls/>
        <c:overlap val="-25"/>
        <c:axId val="75196672"/>
        <c:axId val="75198464"/>
      </c:barChart>
      <c:catAx>
        <c:axId val="75196672"/>
        <c:scaling>
          <c:orientation val="minMax"/>
        </c:scaling>
        <c:axPos val="l"/>
        <c:numFmt formatCode="General" sourceLinked="1"/>
        <c:majorTickMark val="none"/>
        <c:tickLblPos val="nextTo"/>
        <c:txPr>
          <a:bodyPr/>
          <a:lstStyle/>
          <a:p>
            <a:pPr>
              <a:defRPr sz="1200" b="1"/>
            </a:pPr>
            <a:endParaRPr lang="en-US"/>
          </a:p>
        </c:txPr>
        <c:crossAx val="75198464"/>
        <c:crosses val="autoZero"/>
        <c:auto val="1"/>
        <c:lblAlgn val="ctr"/>
        <c:lblOffset val="100"/>
      </c:catAx>
      <c:valAx>
        <c:axId val="75198464"/>
        <c:scaling>
          <c:orientation val="minMax"/>
        </c:scaling>
        <c:delete val="1"/>
        <c:axPos val="b"/>
        <c:numFmt formatCode="General" sourceLinked="1"/>
        <c:tickLblPos val="none"/>
        <c:crossAx val="75196672"/>
        <c:crosses val="autoZero"/>
        <c:crossBetween val="between"/>
      </c:valAx>
      <c:spPr>
        <a:noFill/>
        <a:ln w="27704">
          <a:noFill/>
        </a:ln>
      </c:spPr>
    </c:plotArea>
    <c:plotVisOnly val="1"/>
    <c:dispBlanksAs val="gap"/>
  </c:chart>
  <c:externalData r:id="rId1"/>
</c:chartSpace>
</file>

<file path=ppt/charts/chart3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bar"/>
        <c:grouping val="clustered"/>
        <c:varyColors val="1"/>
        <c:dLbls>
          <c:showVal val="1"/>
        </c:dLbls>
        <c:gapWidth val="75"/>
        <c:axId val="75785344"/>
        <c:axId val="75786880"/>
      </c:barChart>
      <c:catAx>
        <c:axId val="75785344"/>
        <c:scaling>
          <c:orientation val="minMax"/>
        </c:scaling>
        <c:axPos val="l"/>
        <c:majorTickMark val="none"/>
        <c:tickLblPos val="nextTo"/>
        <c:crossAx val="75786880"/>
        <c:crosses val="autoZero"/>
        <c:auto val="1"/>
        <c:lblAlgn val="ctr"/>
        <c:lblOffset val="100"/>
      </c:catAx>
      <c:valAx>
        <c:axId val="75786880"/>
        <c:scaling>
          <c:orientation val="minMax"/>
        </c:scaling>
        <c:axPos val="b"/>
        <c:numFmt formatCode="#,##0" sourceLinked="1"/>
        <c:majorTickMark val="none"/>
        <c:tickLblPos val="nextTo"/>
        <c:crossAx val="75785344"/>
        <c:crosses val="autoZero"/>
        <c:crossBetween val="between"/>
      </c:valAx>
    </c:plotArea>
    <c:plotVisOnly val="1"/>
    <c:dispBlanksAs val="gap"/>
  </c:chart>
  <c:externalData r:id="rId2"/>
</c:chartSpace>
</file>

<file path=ppt/charts/chart3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0.33091335810678668"/>
          <c:y val="1.7104258178830344E-2"/>
          <c:w val="0.60400938783493052"/>
          <c:h val="0.93344183870581232"/>
        </c:manualLayout>
      </c:layout>
      <c:barChart>
        <c:barDir val="bar"/>
        <c:grouping val="clustered"/>
        <c:ser>
          <c:idx val="0"/>
          <c:order val="0"/>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'Opp economic'!$B$65:$U$65</c:f>
              <c:strCache>
                <c:ptCount val="20"/>
                <c:pt idx="0">
                  <c:v>Financial accounting</c:v>
                </c:pt>
                <c:pt idx="1">
                  <c:v>Banking</c:v>
                </c:pt>
                <c:pt idx="2">
                  <c:v>Chemical</c:v>
                </c:pt>
                <c:pt idx="3">
                  <c:v>Clthing and Textile</c:v>
                </c:pt>
                <c:pt idx="4">
                  <c:v>Construction</c:v>
                </c:pt>
                <c:pt idx="5">
                  <c:v>Education</c:v>
                </c:pt>
                <c:pt idx="6">
                  <c:v>Energy</c:v>
                </c:pt>
                <c:pt idx="7">
                  <c:v>Forestry</c:v>
                </c:pt>
                <c:pt idx="8">
                  <c:v>Health and Welfare</c:v>
                </c:pt>
                <c:pt idx="9">
                  <c:v>Information Technology</c:v>
                </c:pt>
                <c:pt idx="10">
                  <c:v>Insurance</c:v>
                </c:pt>
                <c:pt idx="11">
                  <c:v>Local government</c:v>
                </c:pt>
                <c:pt idx="12">
                  <c:v>Media</c:v>
                </c:pt>
                <c:pt idx="13">
                  <c:v>Mining</c:v>
                </c:pt>
                <c:pt idx="14">
                  <c:v>Manufacturing</c:v>
                </c:pt>
                <c:pt idx="15">
                  <c:v>Safety and security</c:v>
                </c:pt>
                <c:pt idx="16">
                  <c:v>Agriculture</c:v>
                </c:pt>
                <c:pt idx="17">
                  <c:v>Public Service</c:v>
                </c:pt>
                <c:pt idx="18">
                  <c:v>Transport</c:v>
                </c:pt>
                <c:pt idx="19">
                  <c:v>Services</c:v>
                </c:pt>
              </c:strCache>
            </c:strRef>
          </c:cat>
          <c:val>
            <c:numRef>
              <c:f>'Opp economic'!$B$76:$U$76</c:f>
              <c:numCache>
                <c:formatCode>#,##0</c:formatCode>
                <c:ptCount val="20"/>
                <c:pt idx="0">
                  <c:v>20</c:v>
                </c:pt>
                <c:pt idx="1">
                  <c:v>510</c:v>
                </c:pt>
                <c:pt idx="2">
                  <c:v>0</c:v>
                </c:pt>
                <c:pt idx="3">
                  <c:v>89</c:v>
                </c:pt>
                <c:pt idx="4">
                  <c:v>290</c:v>
                </c:pt>
                <c:pt idx="5">
                  <c:v>56</c:v>
                </c:pt>
                <c:pt idx="6">
                  <c:v>30</c:v>
                </c:pt>
                <c:pt idx="7">
                  <c:v>49</c:v>
                </c:pt>
                <c:pt idx="8">
                  <c:v>6</c:v>
                </c:pt>
                <c:pt idx="9">
                  <c:v>19</c:v>
                </c:pt>
                <c:pt idx="10">
                  <c:v>37</c:v>
                </c:pt>
                <c:pt idx="11">
                  <c:v>10</c:v>
                </c:pt>
                <c:pt idx="12">
                  <c:v>63</c:v>
                </c:pt>
                <c:pt idx="13">
                  <c:v>16</c:v>
                </c:pt>
                <c:pt idx="14">
                  <c:v>125</c:v>
                </c:pt>
                <c:pt idx="15">
                  <c:v>383</c:v>
                </c:pt>
                <c:pt idx="16">
                  <c:v>1082</c:v>
                </c:pt>
                <c:pt idx="17">
                  <c:v>109</c:v>
                </c:pt>
                <c:pt idx="18">
                  <c:v>2</c:v>
                </c:pt>
                <c:pt idx="19">
                  <c:v>42</c:v>
                </c:pt>
              </c:numCache>
            </c:numRef>
          </c:val>
          <c:extLst xmlns:c16r2="http://schemas.microsoft.com/office/drawing/2015/06/chart">
            <c:ext xmlns:c16="http://schemas.microsoft.com/office/drawing/2014/chart" uri="{C3380CC4-5D6E-409C-BE32-E72D297353CC}">
              <c16:uniqueId val="{00000000-AEC1-413B-A862-E0CA04E1871D}"/>
            </c:ext>
          </c:extLst>
        </c:ser>
        <c:dLbls>
          <c:showVal val="1"/>
        </c:dLbls>
        <c:gapWidth val="75"/>
        <c:axId val="75799936"/>
        <c:axId val="75846784"/>
      </c:barChart>
      <c:catAx>
        <c:axId val="75799936"/>
        <c:scaling>
          <c:orientation val="minMax"/>
        </c:scaling>
        <c:axPos val="l"/>
        <c:numFmt formatCode="General" sourceLinked="0"/>
        <c:majorTickMark val="none"/>
        <c:tickLblPos val="nextTo"/>
        <c:crossAx val="75846784"/>
        <c:crosses val="autoZero"/>
        <c:auto val="1"/>
        <c:lblAlgn val="ctr"/>
        <c:lblOffset val="100"/>
      </c:catAx>
      <c:valAx>
        <c:axId val="75846784"/>
        <c:scaling>
          <c:orientation val="minMax"/>
        </c:scaling>
        <c:axPos val="b"/>
        <c:numFmt formatCode="#,##0" sourceLinked="1"/>
        <c:majorTickMark val="none"/>
        <c:tickLblPos val="nextTo"/>
        <c:crossAx val="75799936"/>
        <c:crosses val="autoZero"/>
        <c:crossBetween val="between"/>
      </c:valAx>
    </c:plotArea>
    <c:plotVisOnly val="1"/>
    <c:dispBlanksAs val="gap"/>
  </c:chart>
  <c:txPr>
    <a:bodyPr/>
    <a:lstStyle/>
    <a:p>
      <a:pPr>
        <a:defRPr sz="1100" b="1"/>
      </a:pPr>
      <a:endParaRPr lang="en-US"/>
    </a:p>
  </c:txPr>
  <c:externalData r:id="rId2"/>
</c:chartSpace>
</file>

<file path=ppt/charts/chart3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col"/>
        <c:grouping val="clustered"/>
        <c:varyColors val="1"/>
        <c:dLbls>
          <c:showVal val="1"/>
        </c:dLbls>
        <c:gapWidth val="75"/>
        <c:axId val="75882496"/>
        <c:axId val="75884032"/>
      </c:barChart>
      <c:catAx>
        <c:axId val="75882496"/>
        <c:scaling>
          <c:orientation val="minMax"/>
        </c:scaling>
        <c:axPos val="b"/>
        <c:majorTickMark val="none"/>
        <c:tickLblPos val="nextTo"/>
        <c:crossAx val="75884032"/>
        <c:crosses val="autoZero"/>
        <c:auto val="1"/>
        <c:lblAlgn val="ctr"/>
        <c:lblOffset val="100"/>
      </c:catAx>
      <c:valAx>
        <c:axId val="75884032"/>
        <c:scaling>
          <c:orientation val="minMax"/>
        </c:scaling>
        <c:axPos val="l"/>
        <c:numFmt formatCode="#,##0" sourceLinked="1"/>
        <c:majorTickMark val="none"/>
        <c:tickLblPos val="nextTo"/>
        <c:crossAx val="75882496"/>
        <c:crosses val="autoZero"/>
        <c:crossBetween val="between"/>
      </c:valAx>
    </c:plotArea>
    <c:plotVisOnly val="1"/>
    <c:dispBlanksAs val="gap"/>
  </c:chart>
  <c:txPr>
    <a:bodyPr/>
    <a:lstStyle/>
    <a:p>
      <a:pPr>
        <a:defRPr b="1"/>
      </a:pPr>
      <a:endParaRPr lang="en-US"/>
    </a:p>
  </c:txPr>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Sheet4!$C$2</c:f>
              <c:strCache>
                <c:ptCount val="1"/>
                <c:pt idx="0">
                  <c:v>Number of incidents reported</c:v>
                </c:pt>
              </c:strCache>
            </c:strRef>
          </c:tx>
          <c:spPr>
            <a:solidFill>
              <a:schemeClr val="accent1"/>
            </a:solidFill>
            <a:ln>
              <a:noFill/>
            </a:ln>
            <a:effectLst/>
          </c:spPr>
          <c:cat>
            <c:strRef>
              <c:f>Sheet4!$B$3:$B$11</c:f>
              <c:strCache>
                <c:ptCount val="9"/>
                <c:pt idx="0">
                  <c:v>WC</c:v>
                </c:pt>
                <c:pt idx="1">
                  <c:v>NC</c:v>
                </c:pt>
                <c:pt idx="2">
                  <c:v>GP</c:v>
                </c:pt>
                <c:pt idx="3">
                  <c:v>EC</c:v>
                </c:pt>
                <c:pt idx="4">
                  <c:v>FS</c:v>
                </c:pt>
                <c:pt idx="5">
                  <c:v>LP</c:v>
                </c:pt>
                <c:pt idx="6">
                  <c:v>MPU</c:v>
                </c:pt>
                <c:pt idx="7">
                  <c:v>KZN</c:v>
                </c:pt>
                <c:pt idx="8">
                  <c:v>NW</c:v>
                </c:pt>
              </c:strCache>
            </c:strRef>
          </c:cat>
          <c:val>
            <c:numRef>
              <c:f>Sheet4!$C$3:$C$11</c:f>
              <c:numCache>
                <c:formatCode>General</c:formatCode>
                <c:ptCount val="9"/>
                <c:pt idx="0">
                  <c:v>57</c:v>
                </c:pt>
                <c:pt idx="1">
                  <c:v>0</c:v>
                </c:pt>
                <c:pt idx="2">
                  <c:v>63</c:v>
                </c:pt>
                <c:pt idx="3">
                  <c:v>12</c:v>
                </c:pt>
                <c:pt idx="4">
                  <c:v>4</c:v>
                </c:pt>
                <c:pt idx="5">
                  <c:v>16</c:v>
                </c:pt>
                <c:pt idx="6">
                  <c:v>0</c:v>
                </c:pt>
                <c:pt idx="7">
                  <c:v>36</c:v>
                </c:pt>
                <c:pt idx="8">
                  <c:v>0</c:v>
                </c:pt>
              </c:numCache>
            </c:numRef>
          </c:val>
          <c:extLst xmlns:c16r2="http://schemas.microsoft.com/office/drawing/2015/06/chart">
            <c:ext xmlns:c16="http://schemas.microsoft.com/office/drawing/2014/chart" uri="{C3380CC4-5D6E-409C-BE32-E72D297353CC}">
              <c16:uniqueId val="{00000000-9A1B-4122-AC68-A5458A00722B}"/>
            </c:ext>
          </c:extLst>
        </c:ser>
        <c:ser>
          <c:idx val="1"/>
          <c:order val="1"/>
          <c:tx>
            <c:strRef>
              <c:f>Sheet4!$D$2</c:f>
              <c:strCache>
                <c:ptCount val="1"/>
                <c:pt idx="0">
                  <c:v>Number inspected and or finalised within 90 calendar days</c:v>
                </c:pt>
              </c:strCache>
            </c:strRef>
          </c:tx>
          <c:spPr>
            <a:solidFill>
              <a:schemeClr val="accent2"/>
            </a:solidFill>
            <a:ln>
              <a:noFill/>
            </a:ln>
            <a:effectLst/>
          </c:spPr>
          <c:cat>
            <c:strRef>
              <c:f>Sheet4!$B$3:$B$11</c:f>
              <c:strCache>
                <c:ptCount val="9"/>
                <c:pt idx="0">
                  <c:v>WC</c:v>
                </c:pt>
                <c:pt idx="1">
                  <c:v>NC</c:v>
                </c:pt>
                <c:pt idx="2">
                  <c:v>GP</c:v>
                </c:pt>
                <c:pt idx="3">
                  <c:v>EC</c:v>
                </c:pt>
                <c:pt idx="4">
                  <c:v>FS</c:v>
                </c:pt>
                <c:pt idx="5">
                  <c:v>LP</c:v>
                </c:pt>
                <c:pt idx="6">
                  <c:v>MPU</c:v>
                </c:pt>
                <c:pt idx="7">
                  <c:v>KZN</c:v>
                </c:pt>
                <c:pt idx="8">
                  <c:v>NW</c:v>
                </c:pt>
              </c:strCache>
            </c:strRef>
          </c:cat>
          <c:val>
            <c:numRef>
              <c:f>Sheet4!$D$3:$D$11</c:f>
              <c:numCache>
                <c:formatCode>General</c:formatCode>
                <c:ptCount val="9"/>
                <c:pt idx="0">
                  <c:v>57</c:v>
                </c:pt>
                <c:pt idx="1">
                  <c:v>0</c:v>
                </c:pt>
                <c:pt idx="2">
                  <c:v>42</c:v>
                </c:pt>
                <c:pt idx="3">
                  <c:v>12</c:v>
                </c:pt>
                <c:pt idx="4">
                  <c:v>4</c:v>
                </c:pt>
                <c:pt idx="5">
                  <c:v>11</c:v>
                </c:pt>
                <c:pt idx="6">
                  <c:v>0</c:v>
                </c:pt>
                <c:pt idx="7">
                  <c:v>21</c:v>
                </c:pt>
                <c:pt idx="8">
                  <c:v>0</c:v>
                </c:pt>
              </c:numCache>
            </c:numRef>
          </c:val>
          <c:extLst xmlns:c16r2="http://schemas.microsoft.com/office/drawing/2015/06/chart">
            <c:ext xmlns:c16="http://schemas.microsoft.com/office/drawing/2014/chart" uri="{C3380CC4-5D6E-409C-BE32-E72D297353CC}">
              <c16:uniqueId val="{00000001-9A1B-4122-AC68-A5458A00722B}"/>
            </c:ext>
          </c:extLst>
        </c:ser>
        <c:dLbls/>
        <c:gapWidth val="219"/>
        <c:overlap val="-27"/>
        <c:axId val="63125376"/>
        <c:axId val="63126912"/>
      </c:barChart>
      <c:catAx>
        <c:axId val="6312537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63126912"/>
        <c:crosses val="autoZero"/>
        <c:auto val="1"/>
        <c:lblAlgn val="ctr"/>
        <c:lblOffset val="100"/>
      </c:catAx>
      <c:valAx>
        <c:axId val="6312691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63125376"/>
        <c:crosses val="autoZero"/>
        <c:crossBetween val="between"/>
      </c:valAx>
    </c:plotArea>
    <c:legend>
      <c:legendPos val="b"/>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Sheet5!$C$2:$C$3</c:f>
              <c:strCache>
                <c:ptCount val="2"/>
                <c:pt idx="0">
                  <c:v>WC</c:v>
                </c:pt>
                <c:pt idx="1">
                  <c:v>REC</c:v>
                </c:pt>
              </c:strCache>
            </c:strRef>
          </c:tx>
          <c:spPr>
            <a:solidFill>
              <a:schemeClr val="accent1"/>
            </a:solidFill>
            <a:ln>
              <a:noFill/>
            </a:ln>
            <a:effectLst/>
          </c:spPr>
          <c:cat>
            <c:strRef>
              <c:f>Sheet5!$B$4:$B$15</c:f>
              <c:strCache>
                <c:ptCount val="12"/>
                <c:pt idx="0">
                  <c:v>Agriculture</c:v>
                </c:pt>
                <c:pt idx="1">
                  <c:v>Community</c:v>
                </c:pt>
                <c:pt idx="2">
                  <c:v>Construction</c:v>
                </c:pt>
                <c:pt idx="3">
                  <c:v>Food and Bev</c:v>
                </c:pt>
                <c:pt idx="4">
                  <c:v>Forestry</c:v>
                </c:pt>
                <c:pt idx="5">
                  <c:v>Hospitality </c:v>
                </c:pt>
                <c:pt idx="6">
                  <c:v>Iron and Steel</c:v>
                </c:pt>
                <c:pt idx="7">
                  <c:v>Manufacturing </c:v>
                </c:pt>
                <c:pt idx="8">
                  <c:v>Transport</c:v>
                </c:pt>
                <c:pt idx="9">
                  <c:v>Electricity</c:v>
                </c:pt>
                <c:pt idx="10">
                  <c:v>Retail</c:v>
                </c:pt>
                <c:pt idx="11">
                  <c:v>Other</c:v>
                </c:pt>
              </c:strCache>
            </c:strRef>
          </c:cat>
          <c:val>
            <c:numRef>
              <c:f>Sheet5!$C$4:$C$15</c:f>
              <c:numCache>
                <c:formatCode>General</c:formatCode>
                <c:ptCount val="12"/>
                <c:pt idx="0">
                  <c:v>3</c:v>
                </c:pt>
                <c:pt idx="1">
                  <c:v>1</c:v>
                </c:pt>
                <c:pt idx="2">
                  <c:v>8</c:v>
                </c:pt>
                <c:pt idx="3">
                  <c:v>1</c:v>
                </c:pt>
                <c:pt idx="4">
                  <c:v>1</c:v>
                </c:pt>
                <c:pt idx="5">
                  <c:v>2</c:v>
                </c:pt>
                <c:pt idx="6">
                  <c:v>7</c:v>
                </c:pt>
                <c:pt idx="7">
                  <c:v>1</c:v>
                </c:pt>
                <c:pt idx="8">
                  <c:v>0</c:v>
                </c:pt>
                <c:pt idx="9">
                  <c:v>0</c:v>
                </c:pt>
                <c:pt idx="10">
                  <c:v>0</c:v>
                </c:pt>
                <c:pt idx="11">
                  <c:v>33</c:v>
                </c:pt>
              </c:numCache>
            </c:numRef>
          </c:val>
          <c:extLst xmlns:c16r2="http://schemas.microsoft.com/office/drawing/2015/06/chart">
            <c:ext xmlns:c16="http://schemas.microsoft.com/office/drawing/2014/chart" uri="{C3380CC4-5D6E-409C-BE32-E72D297353CC}">
              <c16:uniqueId val="{00000000-A100-4034-ABA8-7B8B62138490}"/>
            </c:ext>
          </c:extLst>
        </c:ser>
        <c:ser>
          <c:idx val="1"/>
          <c:order val="1"/>
          <c:tx>
            <c:strRef>
              <c:f>Sheet5!$D$2:$D$3</c:f>
              <c:strCache>
                <c:ptCount val="2"/>
                <c:pt idx="0">
                  <c:v>KZN</c:v>
                </c:pt>
                <c:pt idx="1">
                  <c:v>REC</c:v>
                </c:pt>
              </c:strCache>
            </c:strRef>
          </c:tx>
          <c:spPr>
            <a:solidFill>
              <a:schemeClr val="accent2"/>
            </a:solidFill>
            <a:ln>
              <a:noFill/>
            </a:ln>
            <a:effectLst/>
          </c:spPr>
          <c:cat>
            <c:strRef>
              <c:f>Sheet5!$B$4:$B$15</c:f>
              <c:strCache>
                <c:ptCount val="12"/>
                <c:pt idx="0">
                  <c:v>Agriculture</c:v>
                </c:pt>
                <c:pt idx="1">
                  <c:v>Community</c:v>
                </c:pt>
                <c:pt idx="2">
                  <c:v>Construction</c:v>
                </c:pt>
                <c:pt idx="3">
                  <c:v>Food and Bev</c:v>
                </c:pt>
                <c:pt idx="4">
                  <c:v>Forestry</c:v>
                </c:pt>
                <c:pt idx="5">
                  <c:v>Hospitality </c:v>
                </c:pt>
                <c:pt idx="6">
                  <c:v>Iron and Steel</c:v>
                </c:pt>
                <c:pt idx="7">
                  <c:v>Manufacturing </c:v>
                </c:pt>
                <c:pt idx="8">
                  <c:v>Transport</c:v>
                </c:pt>
                <c:pt idx="9">
                  <c:v>Electricity</c:v>
                </c:pt>
                <c:pt idx="10">
                  <c:v>Retail</c:v>
                </c:pt>
                <c:pt idx="11">
                  <c:v>Other</c:v>
                </c:pt>
              </c:strCache>
            </c:strRef>
          </c:cat>
          <c:val>
            <c:numRef>
              <c:f>Sheet5!$D$4:$D$15</c:f>
              <c:numCache>
                <c:formatCode>General</c:formatCode>
                <c:ptCount val="12"/>
                <c:pt idx="0">
                  <c:v>2</c:v>
                </c:pt>
                <c:pt idx="1">
                  <c:v>3</c:v>
                </c:pt>
                <c:pt idx="2">
                  <c:v>13</c:v>
                </c:pt>
                <c:pt idx="3">
                  <c:v>0</c:v>
                </c:pt>
                <c:pt idx="4">
                  <c:v>0</c:v>
                </c:pt>
                <c:pt idx="5">
                  <c:v>1</c:v>
                </c:pt>
                <c:pt idx="6">
                  <c:v>2</c:v>
                </c:pt>
                <c:pt idx="7">
                  <c:v>10</c:v>
                </c:pt>
                <c:pt idx="8">
                  <c:v>2</c:v>
                </c:pt>
                <c:pt idx="9">
                  <c:v>3</c:v>
                </c:pt>
                <c:pt idx="10">
                  <c:v>0</c:v>
                </c:pt>
                <c:pt idx="11">
                  <c:v>0</c:v>
                </c:pt>
              </c:numCache>
            </c:numRef>
          </c:val>
          <c:extLst xmlns:c16r2="http://schemas.microsoft.com/office/drawing/2015/06/chart">
            <c:ext xmlns:c16="http://schemas.microsoft.com/office/drawing/2014/chart" uri="{C3380CC4-5D6E-409C-BE32-E72D297353CC}">
              <c16:uniqueId val="{00000001-A100-4034-ABA8-7B8B62138490}"/>
            </c:ext>
          </c:extLst>
        </c:ser>
        <c:ser>
          <c:idx val="2"/>
          <c:order val="2"/>
          <c:tx>
            <c:strRef>
              <c:f>Sheet5!$E$2:$E$3</c:f>
              <c:strCache>
                <c:ptCount val="2"/>
                <c:pt idx="0">
                  <c:v>EC</c:v>
                </c:pt>
                <c:pt idx="1">
                  <c:v>REC</c:v>
                </c:pt>
              </c:strCache>
            </c:strRef>
          </c:tx>
          <c:spPr>
            <a:solidFill>
              <a:schemeClr val="accent3"/>
            </a:solidFill>
            <a:ln>
              <a:noFill/>
            </a:ln>
            <a:effectLst/>
          </c:spPr>
          <c:cat>
            <c:strRef>
              <c:f>Sheet5!$B$4:$B$15</c:f>
              <c:strCache>
                <c:ptCount val="12"/>
                <c:pt idx="0">
                  <c:v>Agriculture</c:v>
                </c:pt>
                <c:pt idx="1">
                  <c:v>Community</c:v>
                </c:pt>
                <c:pt idx="2">
                  <c:v>Construction</c:v>
                </c:pt>
                <c:pt idx="3">
                  <c:v>Food and Bev</c:v>
                </c:pt>
                <c:pt idx="4">
                  <c:v>Forestry</c:v>
                </c:pt>
                <c:pt idx="5">
                  <c:v>Hospitality </c:v>
                </c:pt>
                <c:pt idx="6">
                  <c:v>Iron and Steel</c:v>
                </c:pt>
                <c:pt idx="7">
                  <c:v>Manufacturing </c:v>
                </c:pt>
                <c:pt idx="8">
                  <c:v>Transport</c:v>
                </c:pt>
                <c:pt idx="9">
                  <c:v>Electricity</c:v>
                </c:pt>
                <c:pt idx="10">
                  <c:v>Retail</c:v>
                </c:pt>
                <c:pt idx="11">
                  <c:v>Other</c:v>
                </c:pt>
              </c:strCache>
            </c:strRef>
          </c:cat>
          <c:val>
            <c:numRef>
              <c:f>Sheet5!$E$4:$E$15</c:f>
              <c:numCache>
                <c:formatCode>General</c:formatCode>
                <c:ptCount val="12"/>
                <c:pt idx="3">
                  <c:v>0</c:v>
                </c:pt>
                <c:pt idx="4">
                  <c:v>0</c:v>
                </c:pt>
                <c:pt idx="5">
                  <c:v>0</c:v>
                </c:pt>
                <c:pt idx="6">
                  <c:v>0</c:v>
                </c:pt>
                <c:pt idx="7">
                  <c:v>0</c:v>
                </c:pt>
                <c:pt idx="8">
                  <c:v>0</c:v>
                </c:pt>
                <c:pt idx="9">
                  <c:v>0</c:v>
                </c:pt>
                <c:pt idx="10">
                  <c:v>0</c:v>
                </c:pt>
                <c:pt idx="11">
                  <c:v>0</c:v>
                </c:pt>
              </c:numCache>
            </c:numRef>
          </c:val>
          <c:extLst xmlns:c16r2="http://schemas.microsoft.com/office/drawing/2015/06/chart">
            <c:ext xmlns:c16="http://schemas.microsoft.com/office/drawing/2014/chart" uri="{C3380CC4-5D6E-409C-BE32-E72D297353CC}">
              <c16:uniqueId val="{00000002-A100-4034-ABA8-7B8B62138490}"/>
            </c:ext>
          </c:extLst>
        </c:ser>
        <c:ser>
          <c:idx val="3"/>
          <c:order val="3"/>
          <c:tx>
            <c:strRef>
              <c:f>Sheet5!$F$2:$F$3</c:f>
              <c:strCache>
                <c:ptCount val="2"/>
                <c:pt idx="0">
                  <c:v>FS</c:v>
                </c:pt>
                <c:pt idx="1">
                  <c:v>REC</c:v>
                </c:pt>
              </c:strCache>
            </c:strRef>
          </c:tx>
          <c:spPr>
            <a:solidFill>
              <a:schemeClr val="accent4"/>
            </a:solidFill>
            <a:ln>
              <a:noFill/>
            </a:ln>
            <a:effectLst/>
          </c:spPr>
          <c:cat>
            <c:strRef>
              <c:f>Sheet5!$B$4:$B$15</c:f>
              <c:strCache>
                <c:ptCount val="12"/>
                <c:pt idx="0">
                  <c:v>Agriculture</c:v>
                </c:pt>
                <c:pt idx="1">
                  <c:v>Community</c:v>
                </c:pt>
                <c:pt idx="2">
                  <c:v>Construction</c:v>
                </c:pt>
                <c:pt idx="3">
                  <c:v>Food and Bev</c:v>
                </c:pt>
                <c:pt idx="4">
                  <c:v>Forestry</c:v>
                </c:pt>
                <c:pt idx="5">
                  <c:v>Hospitality </c:v>
                </c:pt>
                <c:pt idx="6">
                  <c:v>Iron and Steel</c:v>
                </c:pt>
                <c:pt idx="7">
                  <c:v>Manufacturing </c:v>
                </c:pt>
                <c:pt idx="8">
                  <c:v>Transport</c:v>
                </c:pt>
                <c:pt idx="9">
                  <c:v>Electricity</c:v>
                </c:pt>
                <c:pt idx="10">
                  <c:v>Retail</c:v>
                </c:pt>
                <c:pt idx="11">
                  <c:v>Other</c:v>
                </c:pt>
              </c:strCache>
            </c:strRef>
          </c:cat>
          <c:val>
            <c:numRef>
              <c:f>Sheet5!$F$4:$F$15</c:f>
              <c:numCache>
                <c:formatCode>General</c:formatCode>
                <c:ptCount val="12"/>
                <c:pt idx="0">
                  <c:v>3</c:v>
                </c:pt>
                <c:pt idx="2">
                  <c:v>1</c:v>
                </c:pt>
                <c:pt idx="3">
                  <c:v>0</c:v>
                </c:pt>
                <c:pt idx="4">
                  <c:v>0</c:v>
                </c:pt>
                <c:pt idx="5">
                  <c:v>0</c:v>
                </c:pt>
                <c:pt idx="6">
                  <c:v>0</c:v>
                </c:pt>
                <c:pt idx="7">
                  <c:v>0</c:v>
                </c:pt>
                <c:pt idx="8">
                  <c:v>0</c:v>
                </c:pt>
                <c:pt idx="9">
                  <c:v>0</c:v>
                </c:pt>
                <c:pt idx="10">
                  <c:v>0</c:v>
                </c:pt>
                <c:pt idx="11">
                  <c:v>0</c:v>
                </c:pt>
              </c:numCache>
            </c:numRef>
          </c:val>
          <c:extLst xmlns:c16r2="http://schemas.microsoft.com/office/drawing/2015/06/chart">
            <c:ext xmlns:c16="http://schemas.microsoft.com/office/drawing/2014/chart" uri="{C3380CC4-5D6E-409C-BE32-E72D297353CC}">
              <c16:uniqueId val="{00000003-A100-4034-ABA8-7B8B62138490}"/>
            </c:ext>
          </c:extLst>
        </c:ser>
        <c:ser>
          <c:idx val="4"/>
          <c:order val="4"/>
          <c:tx>
            <c:strRef>
              <c:f>Sheet5!$G$2:$G$3</c:f>
              <c:strCache>
                <c:ptCount val="2"/>
                <c:pt idx="0">
                  <c:v>MPU</c:v>
                </c:pt>
                <c:pt idx="1">
                  <c:v>REC</c:v>
                </c:pt>
              </c:strCache>
            </c:strRef>
          </c:tx>
          <c:spPr>
            <a:solidFill>
              <a:schemeClr val="accent5"/>
            </a:solidFill>
            <a:ln>
              <a:noFill/>
            </a:ln>
            <a:effectLst/>
          </c:spPr>
          <c:cat>
            <c:strRef>
              <c:f>Sheet5!$B$4:$B$15</c:f>
              <c:strCache>
                <c:ptCount val="12"/>
                <c:pt idx="0">
                  <c:v>Agriculture</c:v>
                </c:pt>
                <c:pt idx="1">
                  <c:v>Community</c:v>
                </c:pt>
                <c:pt idx="2">
                  <c:v>Construction</c:v>
                </c:pt>
                <c:pt idx="3">
                  <c:v>Food and Bev</c:v>
                </c:pt>
                <c:pt idx="4">
                  <c:v>Forestry</c:v>
                </c:pt>
                <c:pt idx="5">
                  <c:v>Hospitality </c:v>
                </c:pt>
                <c:pt idx="6">
                  <c:v>Iron and Steel</c:v>
                </c:pt>
                <c:pt idx="7">
                  <c:v>Manufacturing </c:v>
                </c:pt>
                <c:pt idx="8">
                  <c:v>Transport</c:v>
                </c:pt>
                <c:pt idx="9">
                  <c:v>Electricity</c:v>
                </c:pt>
                <c:pt idx="10">
                  <c:v>Retail</c:v>
                </c:pt>
                <c:pt idx="11">
                  <c:v>Other</c:v>
                </c:pt>
              </c:strCache>
            </c:strRef>
          </c:cat>
          <c:val>
            <c:numRef>
              <c:f>Sheet5!$G$4:$G$15</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xmlns:c16r2="http://schemas.microsoft.com/office/drawing/2015/06/chart">
            <c:ext xmlns:c16="http://schemas.microsoft.com/office/drawing/2014/chart" uri="{C3380CC4-5D6E-409C-BE32-E72D297353CC}">
              <c16:uniqueId val="{00000004-A100-4034-ABA8-7B8B62138490}"/>
            </c:ext>
          </c:extLst>
        </c:ser>
        <c:ser>
          <c:idx val="5"/>
          <c:order val="5"/>
          <c:tx>
            <c:strRef>
              <c:f>Sheet5!$H$2:$H$3</c:f>
              <c:strCache>
                <c:ptCount val="2"/>
                <c:pt idx="0">
                  <c:v>NC</c:v>
                </c:pt>
                <c:pt idx="1">
                  <c:v>REC</c:v>
                </c:pt>
              </c:strCache>
            </c:strRef>
          </c:tx>
          <c:spPr>
            <a:solidFill>
              <a:schemeClr val="accent6"/>
            </a:solidFill>
            <a:ln>
              <a:noFill/>
            </a:ln>
            <a:effectLst/>
          </c:spPr>
          <c:cat>
            <c:strRef>
              <c:f>Sheet5!$B$4:$B$15</c:f>
              <c:strCache>
                <c:ptCount val="12"/>
                <c:pt idx="0">
                  <c:v>Agriculture</c:v>
                </c:pt>
                <c:pt idx="1">
                  <c:v>Community</c:v>
                </c:pt>
                <c:pt idx="2">
                  <c:v>Construction</c:v>
                </c:pt>
                <c:pt idx="3">
                  <c:v>Food and Bev</c:v>
                </c:pt>
                <c:pt idx="4">
                  <c:v>Forestry</c:v>
                </c:pt>
                <c:pt idx="5">
                  <c:v>Hospitality </c:v>
                </c:pt>
                <c:pt idx="6">
                  <c:v>Iron and Steel</c:v>
                </c:pt>
                <c:pt idx="7">
                  <c:v>Manufacturing </c:v>
                </c:pt>
                <c:pt idx="8">
                  <c:v>Transport</c:v>
                </c:pt>
                <c:pt idx="9">
                  <c:v>Electricity</c:v>
                </c:pt>
                <c:pt idx="10">
                  <c:v>Retail</c:v>
                </c:pt>
                <c:pt idx="11">
                  <c:v>Other</c:v>
                </c:pt>
              </c:strCache>
            </c:strRef>
          </c:cat>
          <c:val>
            <c:numRef>
              <c:f>Sheet5!$H$4:$H$15</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xmlns:c16r2="http://schemas.microsoft.com/office/drawing/2015/06/chart">
            <c:ext xmlns:c16="http://schemas.microsoft.com/office/drawing/2014/chart" uri="{C3380CC4-5D6E-409C-BE32-E72D297353CC}">
              <c16:uniqueId val="{00000005-A100-4034-ABA8-7B8B62138490}"/>
            </c:ext>
          </c:extLst>
        </c:ser>
        <c:ser>
          <c:idx val="6"/>
          <c:order val="6"/>
          <c:tx>
            <c:strRef>
              <c:f>Sheet5!$I$2:$I$3</c:f>
              <c:strCache>
                <c:ptCount val="2"/>
                <c:pt idx="0">
                  <c:v>LP</c:v>
                </c:pt>
                <c:pt idx="1">
                  <c:v>REC</c:v>
                </c:pt>
              </c:strCache>
            </c:strRef>
          </c:tx>
          <c:spPr>
            <a:solidFill>
              <a:schemeClr val="accent1">
                <a:lumMod val="60000"/>
              </a:schemeClr>
            </a:solidFill>
            <a:ln>
              <a:noFill/>
            </a:ln>
            <a:effectLst/>
          </c:spPr>
          <c:cat>
            <c:strRef>
              <c:f>Sheet5!$B$4:$B$15</c:f>
              <c:strCache>
                <c:ptCount val="12"/>
                <c:pt idx="0">
                  <c:v>Agriculture</c:v>
                </c:pt>
                <c:pt idx="1">
                  <c:v>Community</c:v>
                </c:pt>
                <c:pt idx="2">
                  <c:v>Construction</c:v>
                </c:pt>
                <c:pt idx="3">
                  <c:v>Food and Bev</c:v>
                </c:pt>
                <c:pt idx="4">
                  <c:v>Forestry</c:v>
                </c:pt>
                <c:pt idx="5">
                  <c:v>Hospitality </c:v>
                </c:pt>
                <c:pt idx="6">
                  <c:v>Iron and Steel</c:v>
                </c:pt>
                <c:pt idx="7">
                  <c:v>Manufacturing </c:v>
                </c:pt>
                <c:pt idx="8">
                  <c:v>Transport</c:v>
                </c:pt>
                <c:pt idx="9">
                  <c:v>Electricity</c:v>
                </c:pt>
                <c:pt idx="10">
                  <c:v>Retail</c:v>
                </c:pt>
                <c:pt idx="11">
                  <c:v>Other</c:v>
                </c:pt>
              </c:strCache>
            </c:strRef>
          </c:cat>
          <c:val>
            <c:numRef>
              <c:f>Sheet5!$I$4:$I$15</c:f>
              <c:numCache>
                <c:formatCode>General</c:formatCode>
                <c:ptCount val="12"/>
                <c:pt idx="0">
                  <c:v>1</c:v>
                </c:pt>
                <c:pt idx="1">
                  <c:v>0</c:v>
                </c:pt>
                <c:pt idx="2">
                  <c:v>6</c:v>
                </c:pt>
                <c:pt idx="3">
                  <c:v>0</c:v>
                </c:pt>
                <c:pt idx="4">
                  <c:v>0</c:v>
                </c:pt>
                <c:pt idx="5">
                  <c:v>0</c:v>
                </c:pt>
                <c:pt idx="6">
                  <c:v>0</c:v>
                </c:pt>
                <c:pt idx="7">
                  <c:v>0</c:v>
                </c:pt>
                <c:pt idx="8">
                  <c:v>0</c:v>
                </c:pt>
                <c:pt idx="9">
                  <c:v>0</c:v>
                </c:pt>
                <c:pt idx="10">
                  <c:v>1</c:v>
                </c:pt>
                <c:pt idx="11">
                  <c:v>8</c:v>
                </c:pt>
              </c:numCache>
            </c:numRef>
          </c:val>
          <c:extLst xmlns:c16r2="http://schemas.microsoft.com/office/drawing/2015/06/chart">
            <c:ext xmlns:c16="http://schemas.microsoft.com/office/drawing/2014/chart" uri="{C3380CC4-5D6E-409C-BE32-E72D297353CC}">
              <c16:uniqueId val="{00000006-A100-4034-ABA8-7B8B62138490}"/>
            </c:ext>
          </c:extLst>
        </c:ser>
        <c:ser>
          <c:idx val="7"/>
          <c:order val="7"/>
          <c:tx>
            <c:strRef>
              <c:f>Sheet5!$J$2:$J$3</c:f>
              <c:strCache>
                <c:ptCount val="2"/>
                <c:pt idx="0">
                  <c:v>GP</c:v>
                </c:pt>
                <c:pt idx="1">
                  <c:v>REC</c:v>
                </c:pt>
              </c:strCache>
            </c:strRef>
          </c:tx>
          <c:spPr>
            <a:solidFill>
              <a:schemeClr val="accent2">
                <a:lumMod val="60000"/>
              </a:schemeClr>
            </a:solidFill>
            <a:ln>
              <a:noFill/>
            </a:ln>
            <a:effectLst/>
          </c:spPr>
          <c:cat>
            <c:strRef>
              <c:f>Sheet5!$B$4:$B$15</c:f>
              <c:strCache>
                <c:ptCount val="12"/>
                <c:pt idx="0">
                  <c:v>Agriculture</c:v>
                </c:pt>
                <c:pt idx="1">
                  <c:v>Community</c:v>
                </c:pt>
                <c:pt idx="2">
                  <c:v>Construction</c:v>
                </c:pt>
                <c:pt idx="3">
                  <c:v>Food and Bev</c:v>
                </c:pt>
                <c:pt idx="4">
                  <c:v>Forestry</c:v>
                </c:pt>
                <c:pt idx="5">
                  <c:v>Hospitality </c:v>
                </c:pt>
                <c:pt idx="6">
                  <c:v>Iron and Steel</c:v>
                </c:pt>
                <c:pt idx="7">
                  <c:v>Manufacturing </c:v>
                </c:pt>
                <c:pt idx="8">
                  <c:v>Transport</c:v>
                </c:pt>
                <c:pt idx="9">
                  <c:v>Electricity</c:v>
                </c:pt>
                <c:pt idx="10">
                  <c:v>Retail</c:v>
                </c:pt>
                <c:pt idx="11">
                  <c:v>Other</c:v>
                </c:pt>
              </c:strCache>
            </c:strRef>
          </c:cat>
          <c:val>
            <c:numRef>
              <c:f>Sheet5!$J$4:$J$15</c:f>
              <c:numCache>
                <c:formatCode>General</c:formatCode>
                <c:ptCount val="12"/>
                <c:pt idx="1">
                  <c:v>0</c:v>
                </c:pt>
                <c:pt idx="2">
                  <c:v>0</c:v>
                </c:pt>
                <c:pt idx="3">
                  <c:v>0</c:v>
                </c:pt>
                <c:pt idx="6">
                  <c:v>0</c:v>
                </c:pt>
                <c:pt idx="7">
                  <c:v>0</c:v>
                </c:pt>
                <c:pt idx="8">
                  <c:v>0</c:v>
                </c:pt>
                <c:pt idx="9">
                  <c:v>0</c:v>
                </c:pt>
                <c:pt idx="10">
                  <c:v>0</c:v>
                </c:pt>
                <c:pt idx="11">
                  <c:v>0</c:v>
                </c:pt>
              </c:numCache>
            </c:numRef>
          </c:val>
          <c:extLst xmlns:c16r2="http://schemas.microsoft.com/office/drawing/2015/06/chart">
            <c:ext xmlns:c16="http://schemas.microsoft.com/office/drawing/2014/chart" uri="{C3380CC4-5D6E-409C-BE32-E72D297353CC}">
              <c16:uniqueId val="{00000007-A100-4034-ABA8-7B8B62138490}"/>
            </c:ext>
          </c:extLst>
        </c:ser>
        <c:ser>
          <c:idx val="8"/>
          <c:order val="8"/>
          <c:tx>
            <c:strRef>
              <c:f>Sheet5!$K$2:$K$3</c:f>
              <c:strCache>
                <c:ptCount val="2"/>
                <c:pt idx="0">
                  <c:v>NW</c:v>
                </c:pt>
                <c:pt idx="1">
                  <c:v>REC</c:v>
                </c:pt>
              </c:strCache>
            </c:strRef>
          </c:tx>
          <c:spPr>
            <a:solidFill>
              <a:schemeClr val="accent3">
                <a:lumMod val="60000"/>
              </a:schemeClr>
            </a:solidFill>
            <a:ln>
              <a:noFill/>
            </a:ln>
            <a:effectLst/>
          </c:spPr>
          <c:cat>
            <c:strRef>
              <c:f>Sheet5!$B$4:$B$15</c:f>
              <c:strCache>
                <c:ptCount val="12"/>
                <c:pt idx="0">
                  <c:v>Agriculture</c:v>
                </c:pt>
                <c:pt idx="1">
                  <c:v>Community</c:v>
                </c:pt>
                <c:pt idx="2">
                  <c:v>Construction</c:v>
                </c:pt>
                <c:pt idx="3">
                  <c:v>Food and Bev</c:v>
                </c:pt>
                <c:pt idx="4">
                  <c:v>Forestry</c:v>
                </c:pt>
                <c:pt idx="5">
                  <c:v>Hospitality </c:v>
                </c:pt>
                <c:pt idx="6">
                  <c:v>Iron and Steel</c:v>
                </c:pt>
                <c:pt idx="7">
                  <c:v>Manufacturing </c:v>
                </c:pt>
                <c:pt idx="8">
                  <c:v>Transport</c:v>
                </c:pt>
                <c:pt idx="9">
                  <c:v>Electricity</c:v>
                </c:pt>
                <c:pt idx="10">
                  <c:v>Retail</c:v>
                </c:pt>
                <c:pt idx="11">
                  <c:v>Other</c:v>
                </c:pt>
              </c:strCache>
            </c:strRef>
          </c:cat>
          <c:val>
            <c:numRef>
              <c:f>Sheet5!$K$4:$K$15</c:f>
              <c:numCache>
                <c:formatCode>General</c:formatCode>
                <c:ptCount val="12"/>
                <c:pt idx="0">
                  <c:v>13</c:v>
                </c:pt>
                <c:pt idx="2">
                  <c:v>0</c:v>
                </c:pt>
                <c:pt idx="6">
                  <c:v>0</c:v>
                </c:pt>
                <c:pt idx="7">
                  <c:v>0</c:v>
                </c:pt>
                <c:pt idx="9">
                  <c:v>0</c:v>
                </c:pt>
                <c:pt idx="11">
                  <c:v>0</c:v>
                </c:pt>
              </c:numCache>
            </c:numRef>
          </c:val>
          <c:extLst xmlns:c16r2="http://schemas.microsoft.com/office/drawing/2015/06/chart">
            <c:ext xmlns:c16="http://schemas.microsoft.com/office/drawing/2014/chart" uri="{C3380CC4-5D6E-409C-BE32-E72D297353CC}">
              <c16:uniqueId val="{00000008-A100-4034-ABA8-7B8B62138490}"/>
            </c:ext>
          </c:extLst>
        </c:ser>
        <c:dLbls/>
        <c:gapWidth val="219"/>
        <c:overlap val="-27"/>
        <c:axId val="63312640"/>
        <c:axId val="63314176"/>
      </c:barChart>
      <c:catAx>
        <c:axId val="6331264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63314176"/>
        <c:crosses val="autoZero"/>
        <c:auto val="1"/>
        <c:lblAlgn val="ctr"/>
        <c:lblOffset val="100"/>
      </c:catAx>
      <c:valAx>
        <c:axId val="6331417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6331264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Sheet8!$A$24</c:f>
              <c:strCache>
                <c:ptCount val="1"/>
                <c:pt idx="0">
                  <c:v>Agriculture</c:v>
                </c:pt>
              </c:strCache>
            </c:strRef>
          </c:tx>
          <c:spPr>
            <a:solidFill>
              <a:schemeClr val="accent1"/>
            </a:solidFill>
            <a:ln>
              <a:noFill/>
            </a:ln>
            <a:effectLst/>
          </c:spPr>
          <c:cat>
            <c:multiLvlStrRef>
              <c:f>Sheet8!$B$22:$K$23</c:f>
              <c:multiLvlStrCache>
                <c:ptCount val="9"/>
                <c:lvl>
                  <c:pt idx="0">
                    <c:v>REC</c:v>
                  </c:pt>
                  <c:pt idx="1">
                    <c:v>REC</c:v>
                  </c:pt>
                  <c:pt idx="2">
                    <c:v>REC</c:v>
                  </c:pt>
                  <c:pt idx="3">
                    <c:v>REC</c:v>
                  </c:pt>
                  <c:pt idx="4">
                    <c:v>REC</c:v>
                  </c:pt>
                  <c:pt idx="5">
                    <c:v>REC</c:v>
                  </c:pt>
                  <c:pt idx="6">
                    <c:v>REC</c:v>
                  </c:pt>
                  <c:pt idx="7">
                    <c:v>REC</c:v>
                  </c:pt>
                  <c:pt idx="8">
                    <c:v>REC</c:v>
                  </c:pt>
                </c:lvl>
                <c:lvl>
                  <c:pt idx="0">
                    <c:v>WC</c:v>
                  </c:pt>
                  <c:pt idx="1">
                    <c:v>KZN</c:v>
                  </c:pt>
                  <c:pt idx="2">
                    <c:v>EC</c:v>
                  </c:pt>
                  <c:pt idx="3">
                    <c:v>FS</c:v>
                  </c:pt>
                  <c:pt idx="4">
                    <c:v>MPU</c:v>
                  </c:pt>
                  <c:pt idx="5">
                    <c:v>NC</c:v>
                  </c:pt>
                  <c:pt idx="6">
                    <c:v>LP</c:v>
                  </c:pt>
                  <c:pt idx="7">
                    <c:v>GP</c:v>
                  </c:pt>
                  <c:pt idx="8">
                    <c:v>NW</c:v>
                  </c:pt>
                </c:lvl>
              </c:multiLvlStrCache>
            </c:multiLvlStrRef>
          </c:cat>
          <c:val>
            <c:numRef>
              <c:f>Sheet8!$B$24:$K$24</c:f>
              <c:numCache>
                <c:formatCode>General</c:formatCode>
                <c:ptCount val="10"/>
                <c:pt idx="0">
                  <c:v>3</c:v>
                </c:pt>
                <c:pt idx="1">
                  <c:v>2</c:v>
                </c:pt>
                <c:pt idx="3">
                  <c:v>3</c:v>
                </c:pt>
                <c:pt idx="4">
                  <c:v>0</c:v>
                </c:pt>
                <c:pt idx="5">
                  <c:v>0</c:v>
                </c:pt>
                <c:pt idx="6">
                  <c:v>1</c:v>
                </c:pt>
                <c:pt idx="8">
                  <c:v>13</c:v>
                </c:pt>
                <c:pt idx="9">
                  <c:v>22</c:v>
                </c:pt>
              </c:numCache>
            </c:numRef>
          </c:val>
          <c:extLst xmlns:c16r2="http://schemas.microsoft.com/office/drawing/2015/06/chart">
            <c:ext xmlns:c16="http://schemas.microsoft.com/office/drawing/2014/chart" uri="{C3380CC4-5D6E-409C-BE32-E72D297353CC}">
              <c16:uniqueId val="{00000000-B07A-4049-8996-58BE062A3BB7}"/>
            </c:ext>
          </c:extLst>
        </c:ser>
        <c:ser>
          <c:idx val="1"/>
          <c:order val="1"/>
          <c:tx>
            <c:strRef>
              <c:f>Sheet8!$A$25</c:f>
              <c:strCache>
                <c:ptCount val="1"/>
                <c:pt idx="0">
                  <c:v>Construction</c:v>
                </c:pt>
              </c:strCache>
            </c:strRef>
          </c:tx>
          <c:spPr>
            <a:solidFill>
              <a:schemeClr val="accent2"/>
            </a:solidFill>
            <a:ln>
              <a:noFill/>
            </a:ln>
            <a:effectLst/>
          </c:spPr>
          <c:cat>
            <c:multiLvlStrRef>
              <c:f>Sheet8!$B$22:$K$23</c:f>
              <c:multiLvlStrCache>
                <c:ptCount val="9"/>
                <c:lvl>
                  <c:pt idx="0">
                    <c:v>REC</c:v>
                  </c:pt>
                  <c:pt idx="1">
                    <c:v>REC</c:v>
                  </c:pt>
                  <c:pt idx="2">
                    <c:v>REC</c:v>
                  </c:pt>
                  <c:pt idx="3">
                    <c:v>REC</c:v>
                  </c:pt>
                  <c:pt idx="4">
                    <c:v>REC</c:v>
                  </c:pt>
                  <c:pt idx="5">
                    <c:v>REC</c:v>
                  </c:pt>
                  <c:pt idx="6">
                    <c:v>REC</c:v>
                  </c:pt>
                  <c:pt idx="7">
                    <c:v>REC</c:v>
                  </c:pt>
                  <c:pt idx="8">
                    <c:v>REC</c:v>
                  </c:pt>
                </c:lvl>
                <c:lvl>
                  <c:pt idx="0">
                    <c:v>WC</c:v>
                  </c:pt>
                  <c:pt idx="1">
                    <c:v>KZN</c:v>
                  </c:pt>
                  <c:pt idx="2">
                    <c:v>EC</c:v>
                  </c:pt>
                  <c:pt idx="3">
                    <c:v>FS</c:v>
                  </c:pt>
                  <c:pt idx="4">
                    <c:v>MPU</c:v>
                  </c:pt>
                  <c:pt idx="5">
                    <c:v>NC</c:v>
                  </c:pt>
                  <c:pt idx="6">
                    <c:v>LP</c:v>
                  </c:pt>
                  <c:pt idx="7">
                    <c:v>GP</c:v>
                  </c:pt>
                  <c:pt idx="8">
                    <c:v>NW</c:v>
                  </c:pt>
                </c:lvl>
              </c:multiLvlStrCache>
            </c:multiLvlStrRef>
          </c:cat>
          <c:val>
            <c:numRef>
              <c:f>Sheet8!$B$25:$K$25</c:f>
              <c:numCache>
                <c:formatCode>General</c:formatCode>
                <c:ptCount val="10"/>
                <c:pt idx="0">
                  <c:v>8</c:v>
                </c:pt>
                <c:pt idx="1">
                  <c:v>13</c:v>
                </c:pt>
                <c:pt idx="3">
                  <c:v>1</c:v>
                </c:pt>
                <c:pt idx="4">
                  <c:v>0</c:v>
                </c:pt>
                <c:pt idx="5">
                  <c:v>0</c:v>
                </c:pt>
                <c:pt idx="6">
                  <c:v>6</c:v>
                </c:pt>
                <c:pt idx="7">
                  <c:v>0</c:v>
                </c:pt>
                <c:pt idx="8">
                  <c:v>0</c:v>
                </c:pt>
                <c:pt idx="9">
                  <c:v>28</c:v>
                </c:pt>
              </c:numCache>
            </c:numRef>
          </c:val>
          <c:extLst xmlns:c16r2="http://schemas.microsoft.com/office/drawing/2015/06/chart">
            <c:ext xmlns:c16="http://schemas.microsoft.com/office/drawing/2014/chart" uri="{C3380CC4-5D6E-409C-BE32-E72D297353CC}">
              <c16:uniqueId val="{00000001-B07A-4049-8996-58BE062A3BB7}"/>
            </c:ext>
          </c:extLst>
        </c:ser>
        <c:ser>
          <c:idx val="2"/>
          <c:order val="2"/>
          <c:tx>
            <c:strRef>
              <c:f>Sheet8!$A$26</c:f>
              <c:strCache>
                <c:ptCount val="1"/>
                <c:pt idx="0">
                  <c:v>Other</c:v>
                </c:pt>
              </c:strCache>
            </c:strRef>
          </c:tx>
          <c:spPr>
            <a:solidFill>
              <a:schemeClr val="accent3"/>
            </a:solidFill>
            <a:ln>
              <a:noFill/>
            </a:ln>
            <a:effectLst/>
          </c:spPr>
          <c:cat>
            <c:multiLvlStrRef>
              <c:f>Sheet8!$B$22:$K$23</c:f>
              <c:multiLvlStrCache>
                <c:ptCount val="9"/>
                <c:lvl>
                  <c:pt idx="0">
                    <c:v>REC</c:v>
                  </c:pt>
                  <c:pt idx="1">
                    <c:v>REC</c:v>
                  </c:pt>
                  <c:pt idx="2">
                    <c:v>REC</c:v>
                  </c:pt>
                  <c:pt idx="3">
                    <c:v>REC</c:v>
                  </c:pt>
                  <c:pt idx="4">
                    <c:v>REC</c:v>
                  </c:pt>
                  <c:pt idx="5">
                    <c:v>REC</c:v>
                  </c:pt>
                  <c:pt idx="6">
                    <c:v>REC</c:v>
                  </c:pt>
                  <c:pt idx="7">
                    <c:v>REC</c:v>
                  </c:pt>
                  <c:pt idx="8">
                    <c:v>REC</c:v>
                  </c:pt>
                </c:lvl>
                <c:lvl>
                  <c:pt idx="0">
                    <c:v>WC</c:v>
                  </c:pt>
                  <c:pt idx="1">
                    <c:v>KZN</c:v>
                  </c:pt>
                  <c:pt idx="2">
                    <c:v>EC</c:v>
                  </c:pt>
                  <c:pt idx="3">
                    <c:v>FS</c:v>
                  </c:pt>
                  <c:pt idx="4">
                    <c:v>MPU</c:v>
                  </c:pt>
                  <c:pt idx="5">
                    <c:v>NC</c:v>
                  </c:pt>
                  <c:pt idx="6">
                    <c:v>LP</c:v>
                  </c:pt>
                  <c:pt idx="7">
                    <c:v>GP</c:v>
                  </c:pt>
                  <c:pt idx="8">
                    <c:v>NW</c:v>
                  </c:pt>
                </c:lvl>
              </c:multiLvlStrCache>
            </c:multiLvlStrRef>
          </c:cat>
          <c:val>
            <c:numRef>
              <c:f>Sheet8!$B$26:$K$26</c:f>
              <c:numCache>
                <c:formatCode>General</c:formatCode>
                <c:ptCount val="10"/>
                <c:pt idx="0">
                  <c:v>33</c:v>
                </c:pt>
                <c:pt idx="1">
                  <c:v>0</c:v>
                </c:pt>
                <c:pt idx="2">
                  <c:v>0</c:v>
                </c:pt>
                <c:pt idx="3">
                  <c:v>0</c:v>
                </c:pt>
                <c:pt idx="4">
                  <c:v>0</c:v>
                </c:pt>
                <c:pt idx="5">
                  <c:v>0</c:v>
                </c:pt>
                <c:pt idx="6">
                  <c:v>8</c:v>
                </c:pt>
                <c:pt idx="7">
                  <c:v>0</c:v>
                </c:pt>
                <c:pt idx="8">
                  <c:v>0</c:v>
                </c:pt>
                <c:pt idx="9">
                  <c:v>41</c:v>
                </c:pt>
              </c:numCache>
            </c:numRef>
          </c:val>
          <c:extLst xmlns:c16r2="http://schemas.microsoft.com/office/drawing/2015/06/chart">
            <c:ext xmlns:c16="http://schemas.microsoft.com/office/drawing/2014/chart" uri="{C3380CC4-5D6E-409C-BE32-E72D297353CC}">
              <c16:uniqueId val="{00000002-B07A-4049-8996-58BE062A3BB7}"/>
            </c:ext>
          </c:extLst>
        </c:ser>
        <c:dLbls/>
        <c:gapWidth val="219"/>
        <c:overlap val="-27"/>
        <c:axId val="63596800"/>
        <c:axId val="63614976"/>
      </c:barChart>
      <c:catAx>
        <c:axId val="6359680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63614976"/>
        <c:crosses val="autoZero"/>
        <c:auto val="1"/>
        <c:lblAlgn val="ctr"/>
        <c:lblOffset val="100"/>
      </c:catAx>
      <c:valAx>
        <c:axId val="6361497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6359680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5.7844383031515026E-2"/>
          <c:y val="3.9783025882852312E-2"/>
          <c:w val="0.90960078509795195"/>
          <c:h val="0.77312002370107058"/>
        </c:manualLayout>
      </c:layout>
      <c:barChart>
        <c:barDir val="bar"/>
        <c:grouping val="clustered"/>
        <c:ser>
          <c:idx val="0"/>
          <c:order val="0"/>
          <c:tx>
            <c:strRef>
              <c:f>Sheet6!$C$2</c:f>
              <c:strCache>
                <c:ptCount val="1"/>
                <c:pt idx="0">
                  <c:v># Applications received</c:v>
                </c:pt>
              </c:strCache>
            </c:strRef>
          </c:tx>
          <c:spPr>
            <a:solidFill>
              <a:schemeClr val="accent1"/>
            </a:solidFill>
            <a:ln>
              <a:noFill/>
            </a:ln>
            <a:effectLst/>
          </c:spPr>
          <c:cat>
            <c:strRef>
              <c:f>Sheet6!$B$3:$B$12</c:f>
              <c:strCache>
                <c:ptCount val="10"/>
                <c:pt idx="0">
                  <c:v>MPU</c:v>
                </c:pt>
                <c:pt idx="1">
                  <c:v>WC</c:v>
                </c:pt>
                <c:pt idx="2">
                  <c:v>NC</c:v>
                </c:pt>
                <c:pt idx="3">
                  <c:v>EC</c:v>
                </c:pt>
                <c:pt idx="4">
                  <c:v>FS</c:v>
                </c:pt>
                <c:pt idx="5">
                  <c:v>KZN</c:v>
                </c:pt>
                <c:pt idx="6">
                  <c:v>LP</c:v>
                </c:pt>
                <c:pt idx="7">
                  <c:v>GP</c:v>
                </c:pt>
                <c:pt idx="8">
                  <c:v>NW</c:v>
                </c:pt>
                <c:pt idx="9">
                  <c:v>HQ</c:v>
                </c:pt>
              </c:strCache>
            </c:strRef>
          </c:cat>
          <c:val>
            <c:numRef>
              <c:f>Sheet6!$C$3:$C$12</c:f>
              <c:numCache>
                <c:formatCode>General</c:formatCode>
                <c:ptCount val="10"/>
                <c:pt idx="0">
                  <c:v>53</c:v>
                </c:pt>
                <c:pt idx="1">
                  <c:v>353</c:v>
                </c:pt>
                <c:pt idx="2">
                  <c:v>55</c:v>
                </c:pt>
                <c:pt idx="3">
                  <c:v>129</c:v>
                </c:pt>
                <c:pt idx="4">
                  <c:v>12</c:v>
                </c:pt>
                <c:pt idx="5">
                  <c:v>239</c:v>
                </c:pt>
                <c:pt idx="6">
                  <c:v>48</c:v>
                </c:pt>
                <c:pt idx="7">
                  <c:v>198</c:v>
                </c:pt>
                <c:pt idx="8">
                  <c:v>96</c:v>
                </c:pt>
                <c:pt idx="9">
                  <c:v>1086</c:v>
                </c:pt>
              </c:numCache>
            </c:numRef>
          </c:val>
          <c:extLst xmlns:c16r2="http://schemas.microsoft.com/office/drawing/2015/06/chart">
            <c:ext xmlns:c16="http://schemas.microsoft.com/office/drawing/2014/chart" uri="{C3380CC4-5D6E-409C-BE32-E72D297353CC}">
              <c16:uniqueId val="{00000000-0A44-4346-8F22-84AF513A602B}"/>
            </c:ext>
          </c:extLst>
        </c:ser>
        <c:ser>
          <c:idx val="1"/>
          <c:order val="1"/>
          <c:tx>
            <c:strRef>
              <c:f>Sheet6!$D$2</c:f>
              <c:strCache>
                <c:ptCount val="1"/>
                <c:pt idx="0">
                  <c:v># Processed within 60 days</c:v>
                </c:pt>
              </c:strCache>
            </c:strRef>
          </c:tx>
          <c:spPr>
            <a:solidFill>
              <a:schemeClr val="accent2"/>
            </a:solidFill>
            <a:ln>
              <a:noFill/>
            </a:ln>
            <a:effectLst/>
          </c:spPr>
          <c:cat>
            <c:strRef>
              <c:f>Sheet6!$B$3:$B$12</c:f>
              <c:strCache>
                <c:ptCount val="10"/>
                <c:pt idx="0">
                  <c:v>MPU</c:v>
                </c:pt>
                <c:pt idx="1">
                  <c:v>WC</c:v>
                </c:pt>
                <c:pt idx="2">
                  <c:v>NC</c:v>
                </c:pt>
                <c:pt idx="3">
                  <c:v>EC</c:v>
                </c:pt>
                <c:pt idx="4">
                  <c:v>FS</c:v>
                </c:pt>
                <c:pt idx="5">
                  <c:v>KZN</c:v>
                </c:pt>
                <c:pt idx="6">
                  <c:v>LP</c:v>
                </c:pt>
                <c:pt idx="7">
                  <c:v>GP</c:v>
                </c:pt>
                <c:pt idx="8">
                  <c:v>NW</c:v>
                </c:pt>
                <c:pt idx="9">
                  <c:v>HQ</c:v>
                </c:pt>
              </c:strCache>
            </c:strRef>
          </c:cat>
          <c:val>
            <c:numRef>
              <c:f>Sheet6!$D$3:$D$12</c:f>
              <c:numCache>
                <c:formatCode>General</c:formatCode>
                <c:ptCount val="10"/>
                <c:pt idx="0">
                  <c:v>53</c:v>
                </c:pt>
                <c:pt idx="1">
                  <c:v>353</c:v>
                </c:pt>
                <c:pt idx="2">
                  <c:v>55</c:v>
                </c:pt>
                <c:pt idx="3">
                  <c:v>129</c:v>
                </c:pt>
                <c:pt idx="4">
                  <c:v>12</c:v>
                </c:pt>
                <c:pt idx="5">
                  <c:v>238</c:v>
                </c:pt>
                <c:pt idx="6">
                  <c:v>45</c:v>
                </c:pt>
                <c:pt idx="7">
                  <c:v>182</c:v>
                </c:pt>
                <c:pt idx="8">
                  <c:v>37</c:v>
                </c:pt>
                <c:pt idx="9">
                  <c:v>1042</c:v>
                </c:pt>
              </c:numCache>
            </c:numRef>
          </c:val>
          <c:extLst xmlns:c16r2="http://schemas.microsoft.com/office/drawing/2015/06/chart">
            <c:ext xmlns:c16="http://schemas.microsoft.com/office/drawing/2014/chart" uri="{C3380CC4-5D6E-409C-BE32-E72D297353CC}">
              <c16:uniqueId val="{00000001-0A44-4346-8F22-84AF513A602B}"/>
            </c:ext>
          </c:extLst>
        </c:ser>
        <c:dLbls/>
        <c:gapWidth val="182"/>
        <c:axId val="63678336"/>
        <c:axId val="63679872"/>
      </c:barChart>
      <c:catAx>
        <c:axId val="63678336"/>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sz="1400"/>
            </a:pPr>
            <a:endParaRPr lang="en-US"/>
          </a:p>
        </c:txPr>
        <c:crossAx val="63679872"/>
        <c:crosses val="autoZero"/>
        <c:auto val="1"/>
        <c:lblAlgn val="ctr"/>
        <c:lblOffset val="100"/>
      </c:catAx>
      <c:valAx>
        <c:axId val="63679872"/>
        <c:scaling>
          <c:orientation val="minMax"/>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vert="horz"/>
          <a:lstStyle/>
          <a:p>
            <a:pPr>
              <a:defRPr sz="1400"/>
            </a:pPr>
            <a:endParaRPr lang="en-US"/>
          </a:p>
        </c:txPr>
        <c:crossAx val="63678336"/>
        <c:crosses val="autoZero"/>
        <c:crossBetween val="between"/>
      </c:valAx>
      <c:spPr>
        <a:noFill/>
        <a:ln>
          <a:noFill/>
        </a:ln>
        <a:effectLst/>
      </c:spPr>
    </c:plotArea>
    <c:legend>
      <c:legendPos val="b"/>
      <c:spPr>
        <a:noFill/>
        <a:ln>
          <a:noFill/>
        </a:ln>
        <a:effectLst/>
      </c:spPr>
      <c:txPr>
        <a:bodyPr rot="0" vert="horz"/>
        <a:lstStyle/>
        <a:p>
          <a:pPr>
            <a:defRPr sz="1400"/>
          </a:pPr>
          <a:endParaRPr lang="en-US"/>
        </a:p>
      </c:txPr>
    </c:legend>
    <c:plotVisOnly val="1"/>
    <c:dispBlanksAs val="gap"/>
  </c:chart>
  <c:spPr>
    <a:noFill/>
    <a:ln>
      <a:noFill/>
    </a:ln>
    <a:effectLst/>
  </c:spPr>
  <c:txPr>
    <a:bodyPr/>
    <a:lstStyle/>
    <a:p>
      <a:pPr>
        <a:defRPr sz="1100" b="1"/>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col"/>
        <c:grouping val="clustered"/>
        <c:varyColors val="1"/>
        <c:dLbls>
          <c:showVal val="1"/>
        </c:dLbls>
        <c:gapWidth val="75"/>
        <c:axId val="63694720"/>
        <c:axId val="64004096"/>
      </c:barChart>
      <c:catAx>
        <c:axId val="63694720"/>
        <c:scaling>
          <c:orientation val="minMax"/>
        </c:scaling>
        <c:axPos val="b"/>
        <c:majorTickMark val="none"/>
        <c:tickLblPos val="nextTo"/>
        <c:crossAx val="64004096"/>
        <c:crosses val="autoZero"/>
        <c:auto val="1"/>
        <c:lblAlgn val="ctr"/>
        <c:lblOffset val="100"/>
      </c:catAx>
      <c:valAx>
        <c:axId val="64004096"/>
        <c:scaling>
          <c:orientation val="minMax"/>
        </c:scaling>
        <c:axPos val="l"/>
        <c:numFmt formatCode="#,##0" sourceLinked="1"/>
        <c:majorTickMark val="none"/>
        <c:tickLblPos val="nextTo"/>
        <c:crossAx val="63694720"/>
        <c:crosses val="autoZero"/>
        <c:crossBetween val="between"/>
      </c:valAx>
    </c:plotArea>
    <c:legend>
      <c:legendPos val="b"/>
    </c:legend>
    <c:plotVisOnly val="1"/>
    <c:dispBlanksAs val="gap"/>
  </c:chart>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col"/>
        <c:grouping val="clustered"/>
        <c:varyColors val="1"/>
        <c:dLbls>
          <c:showVal val="1"/>
        </c:dLbls>
        <c:overlap val="-25"/>
        <c:axId val="64112896"/>
        <c:axId val="64040960"/>
      </c:barChart>
      <c:catAx>
        <c:axId val="64112896"/>
        <c:scaling>
          <c:orientation val="minMax"/>
        </c:scaling>
        <c:axPos val="b"/>
        <c:majorTickMark val="none"/>
        <c:tickLblPos val="nextTo"/>
        <c:crossAx val="64040960"/>
        <c:crosses val="autoZero"/>
        <c:auto val="1"/>
        <c:lblAlgn val="ctr"/>
        <c:lblOffset val="100"/>
      </c:catAx>
      <c:valAx>
        <c:axId val="64040960"/>
        <c:scaling>
          <c:orientation val="minMax"/>
        </c:scaling>
        <c:delete val="1"/>
        <c:axPos val="l"/>
        <c:numFmt formatCode="#,##0" sourceLinked="1"/>
        <c:tickLblPos val="none"/>
        <c:crossAx val="64112896"/>
        <c:crosses val="autoZero"/>
        <c:crossBetween val="between"/>
      </c:valAx>
      <c:spPr>
        <a:noFill/>
        <a:ln w="25400">
          <a:noFill/>
        </a:ln>
      </c:spPr>
    </c:plotArea>
    <c:plotVisOnly val="1"/>
    <c:dispBlanksAs val="gap"/>
  </c:chart>
  <c:externalData r:id="rId2"/>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Sheet1!$B$3:$B$23</cx:f>
        <cx:lvl ptCount="21">
          <cx:pt idx="0">WHOLESALE &amp; RETAIL</cx:pt>
          <cx:pt idx="1">HOSPITALITY</cx:pt>
          <cx:pt idx="2">AGRICULTURE &amp; Forestry</cx:pt>
          <cx:pt idx="3">PRIVATE SECURITY</cx:pt>
          <cx:pt idx="4">DOMESTIC</cx:pt>
          <cx:pt idx="5">CONSTRUCTION</cx:pt>
          <cx:pt idx="6">TRANSPORT</cx:pt>
          <cx:pt idx="7">COMMUNITY</cx:pt>
          <cx:pt idx="8">MANUFACTURING</cx:pt>
          <cx:pt idx="9">FINANCE</cx:pt>
          <cx:pt idx="10">GOVERNMENT</cx:pt>
          <cx:pt idx="11">ELECTRICITY</cx:pt>
          <cx:pt idx="12">CONTRACT CLEANING</cx:pt>
          <cx:pt idx="13">FOOD &amp; BEVERAGE</cx:pt>
          <cx:pt idx="14">IRON &amp; STEEL</cx:pt>
          <cx:pt idx="15">CHEMICAL</cx:pt>
          <cx:pt idx="16">HBA</cx:pt>
          <cx:pt idx="17">Health </cx:pt>
          <cx:pt idx="18">Silica </cx:pt>
          <cx:pt idx="19">OTHER</cx:pt>
          <cx:pt idx="20">TOTAL</cx:pt>
        </cx:lvl>
      </cx:strDim>
      <cx:numDim type="val">
        <cx:f>Sheet1!$C$3:$C$23</cx:f>
        <cx:lvl ptCount="21" formatCode="General">
          <cx:pt idx="0">111</cx:pt>
          <cx:pt idx="1">34</cx:pt>
          <cx:pt idx="2">109</cx:pt>
          <cx:pt idx="3">0</cx:pt>
          <cx:pt idx="4">0</cx:pt>
          <cx:pt idx="5">106</cx:pt>
          <cx:pt idx="6">1</cx:pt>
          <cx:pt idx="7">41</cx:pt>
          <cx:pt idx="8">21</cx:pt>
          <cx:pt idx="9">0</cx:pt>
          <cx:pt idx="10">24</cx:pt>
          <cx:pt idx="11">13</cx:pt>
          <cx:pt idx="12">0</cx:pt>
          <cx:pt idx="13">16</cx:pt>
          <cx:pt idx="14">76</cx:pt>
          <cx:pt idx="15">25</cx:pt>
          <cx:pt idx="16">0</cx:pt>
          <cx:pt idx="17">0</cx:pt>
          <cx:pt idx="18">0</cx:pt>
          <cx:pt idx="19">0</cx:pt>
          <cx:pt idx="20">577</cx:pt>
        </cx:lvl>
      </cx:numDim>
    </cx:data>
    <cx:data id="1">
      <cx:strDim type="cat">
        <cx:f>Sheet1!$B$3:$B$23</cx:f>
        <cx:lvl ptCount="21">
          <cx:pt idx="0">WHOLESALE &amp; RETAIL</cx:pt>
          <cx:pt idx="1">HOSPITALITY</cx:pt>
          <cx:pt idx="2">AGRICULTURE &amp; Forestry</cx:pt>
          <cx:pt idx="3">PRIVATE SECURITY</cx:pt>
          <cx:pt idx="4">DOMESTIC</cx:pt>
          <cx:pt idx="5">CONSTRUCTION</cx:pt>
          <cx:pt idx="6">TRANSPORT</cx:pt>
          <cx:pt idx="7">COMMUNITY</cx:pt>
          <cx:pt idx="8">MANUFACTURING</cx:pt>
          <cx:pt idx="9">FINANCE</cx:pt>
          <cx:pt idx="10">GOVERNMENT</cx:pt>
          <cx:pt idx="11">ELECTRICITY</cx:pt>
          <cx:pt idx="12">CONTRACT CLEANING</cx:pt>
          <cx:pt idx="13">FOOD &amp; BEVERAGE</cx:pt>
          <cx:pt idx="14">IRON &amp; STEEL</cx:pt>
          <cx:pt idx="15">CHEMICAL</cx:pt>
          <cx:pt idx="16">HBA</cx:pt>
          <cx:pt idx="17">Health </cx:pt>
          <cx:pt idx="18">Silica </cx:pt>
          <cx:pt idx="19">OTHER</cx:pt>
          <cx:pt idx="20">TOTAL</cx:pt>
        </cx:lvl>
      </cx:strDim>
      <cx:numDim type="val">
        <cx:f>Sheet1!$D$3:$D$23</cx:f>
        <cx:lvl ptCount="21" formatCode="General">
          <cx:pt idx="0">51</cx:pt>
          <cx:pt idx="1">4</cx:pt>
          <cx:pt idx="2">30</cx:pt>
          <cx:pt idx="3">2</cx:pt>
          <cx:pt idx="4">0</cx:pt>
          <cx:pt idx="5">51</cx:pt>
          <cx:pt idx="6">0</cx:pt>
          <cx:pt idx="7">0</cx:pt>
          <cx:pt idx="8">6</cx:pt>
          <cx:pt idx="9">0</cx:pt>
          <cx:pt idx="10">0</cx:pt>
          <cx:pt idx="11">0</cx:pt>
          <cx:pt idx="12">0</cx:pt>
          <cx:pt idx="13">4</cx:pt>
          <cx:pt idx="14">20</cx:pt>
          <cx:pt idx="15">8</cx:pt>
          <cx:pt idx="16">59</cx:pt>
          <cx:pt idx="17">40</cx:pt>
          <cx:pt idx="18">6</cx:pt>
          <cx:pt idx="19">93</cx:pt>
          <cx:pt idx="20">374</cx:pt>
        </cx:lvl>
      </cx:numDim>
    </cx:data>
    <cx:data id="2">
      <cx:strDim type="cat">
        <cx:f>Sheet1!$B$3:$B$23</cx:f>
        <cx:lvl ptCount="21">
          <cx:pt idx="0">WHOLESALE &amp; RETAIL</cx:pt>
          <cx:pt idx="1">HOSPITALITY</cx:pt>
          <cx:pt idx="2">AGRICULTURE &amp; Forestry</cx:pt>
          <cx:pt idx="3">PRIVATE SECURITY</cx:pt>
          <cx:pt idx="4">DOMESTIC</cx:pt>
          <cx:pt idx="5">CONSTRUCTION</cx:pt>
          <cx:pt idx="6">TRANSPORT</cx:pt>
          <cx:pt idx="7">COMMUNITY</cx:pt>
          <cx:pt idx="8">MANUFACTURING</cx:pt>
          <cx:pt idx="9">FINANCE</cx:pt>
          <cx:pt idx="10">GOVERNMENT</cx:pt>
          <cx:pt idx="11">ELECTRICITY</cx:pt>
          <cx:pt idx="12">CONTRACT CLEANING</cx:pt>
          <cx:pt idx="13">FOOD &amp; BEVERAGE</cx:pt>
          <cx:pt idx="14">IRON &amp; STEEL</cx:pt>
          <cx:pt idx="15">CHEMICAL</cx:pt>
          <cx:pt idx="16">HBA</cx:pt>
          <cx:pt idx="17">Health </cx:pt>
          <cx:pt idx="18">Silica </cx:pt>
          <cx:pt idx="19">OTHER</cx:pt>
          <cx:pt idx="20">TOTAL</cx:pt>
        </cx:lvl>
      </cx:strDim>
      <cx:numDim type="val">
        <cx:f>Sheet1!$E$3:$E$23</cx:f>
        <cx:lvl ptCount="21" formatCode="General">
          <cx:pt idx="0">4</cx:pt>
          <cx:pt idx="1">0</cx:pt>
          <cx:pt idx="2">13</cx:pt>
          <cx:pt idx="3">1</cx:pt>
          <cx:pt idx="4">0</cx:pt>
          <cx:pt idx="5">114</cx:pt>
          <cx:pt idx="6">33</cx:pt>
          <cx:pt idx="7">2</cx:pt>
          <cx:pt idx="8">9</cx:pt>
          <cx:pt idx="9">0</cx:pt>
          <cx:pt idx="10">0</cx:pt>
          <cx:pt idx="11">0</cx:pt>
          <cx:pt idx="12">4</cx:pt>
          <cx:pt idx="13">2</cx:pt>
          <cx:pt idx="14">18</cx:pt>
          <cx:pt idx="15">3</cx:pt>
          <cx:pt idx="16">0</cx:pt>
          <cx:pt idx="17">0</cx:pt>
          <cx:pt idx="18">0</cx:pt>
          <cx:pt idx="19">0</cx:pt>
          <cx:pt idx="20">203</cx:pt>
        </cx:lvl>
      </cx:numDim>
    </cx:data>
    <cx:data id="3">
      <cx:strDim type="cat">
        <cx:f>Sheet1!$B$3:$B$23</cx:f>
        <cx:lvl ptCount="21">
          <cx:pt idx="0">WHOLESALE &amp; RETAIL</cx:pt>
          <cx:pt idx="1">HOSPITALITY</cx:pt>
          <cx:pt idx="2">AGRICULTURE &amp; Forestry</cx:pt>
          <cx:pt idx="3">PRIVATE SECURITY</cx:pt>
          <cx:pt idx="4">DOMESTIC</cx:pt>
          <cx:pt idx="5">CONSTRUCTION</cx:pt>
          <cx:pt idx="6">TRANSPORT</cx:pt>
          <cx:pt idx="7">COMMUNITY</cx:pt>
          <cx:pt idx="8">MANUFACTURING</cx:pt>
          <cx:pt idx="9">FINANCE</cx:pt>
          <cx:pt idx="10">GOVERNMENT</cx:pt>
          <cx:pt idx="11">ELECTRICITY</cx:pt>
          <cx:pt idx="12">CONTRACT CLEANING</cx:pt>
          <cx:pt idx="13">FOOD &amp; BEVERAGE</cx:pt>
          <cx:pt idx="14">IRON &amp; STEEL</cx:pt>
          <cx:pt idx="15">CHEMICAL</cx:pt>
          <cx:pt idx="16">HBA</cx:pt>
          <cx:pt idx="17">Health </cx:pt>
          <cx:pt idx="18">Silica </cx:pt>
          <cx:pt idx="19">OTHER</cx:pt>
          <cx:pt idx="20">TOTAL</cx:pt>
        </cx:lvl>
      </cx:strDim>
      <cx:numDim type="val">
        <cx:f>Sheet1!$F$3:$F$23</cx:f>
        <cx:lvl ptCount="21" formatCode="General">
          <cx:pt idx="0">11</cx:pt>
          <cx:pt idx="1">5</cx:pt>
          <cx:pt idx="2">82</cx:pt>
          <cx:pt idx="3">0</cx:pt>
          <cx:pt idx="4">0</cx:pt>
          <cx:pt idx="5">400</cx:pt>
          <cx:pt idx="6">0</cx:pt>
          <cx:pt idx="7">0</cx:pt>
          <cx:pt idx="8">5</cx:pt>
          <cx:pt idx="9">0</cx:pt>
          <cx:pt idx="10">0</cx:pt>
          <cx:pt idx="11">0</cx:pt>
          <cx:pt idx="12">0</cx:pt>
          <cx:pt idx="13">6</cx:pt>
          <cx:pt idx="14">77</cx:pt>
          <cx:pt idx="15">0</cx:pt>
          <cx:pt idx="16">0</cx:pt>
          <cx:pt idx="17">0</cx:pt>
          <cx:pt idx="18">0</cx:pt>
          <cx:pt idx="19">211</cx:pt>
          <cx:pt idx="20">797</cx:pt>
        </cx:lvl>
      </cx:numDim>
    </cx:data>
    <cx:data id="4">
      <cx:strDim type="cat">
        <cx:f>Sheet1!$B$3:$B$23</cx:f>
        <cx:lvl ptCount="21">
          <cx:pt idx="0">WHOLESALE &amp; RETAIL</cx:pt>
          <cx:pt idx="1">HOSPITALITY</cx:pt>
          <cx:pt idx="2">AGRICULTURE &amp; Forestry</cx:pt>
          <cx:pt idx="3">PRIVATE SECURITY</cx:pt>
          <cx:pt idx="4">DOMESTIC</cx:pt>
          <cx:pt idx="5">CONSTRUCTION</cx:pt>
          <cx:pt idx="6">TRANSPORT</cx:pt>
          <cx:pt idx="7">COMMUNITY</cx:pt>
          <cx:pt idx="8">MANUFACTURING</cx:pt>
          <cx:pt idx="9">FINANCE</cx:pt>
          <cx:pt idx="10">GOVERNMENT</cx:pt>
          <cx:pt idx="11">ELECTRICITY</cx:pt>
          <cx:pt idx="12">CONTRACT CLEANING</cx:pt>
          <cx:pt idx="13">FOOD &amp; BEVERAGE</cx:pt>
          <cx:pt idx="14">IRON &amp; STEEL</cx:pt>
          <cx:pt idx="15">CHEMICAL</cx:pt>
          <cx:pt idx="16">HBA</cx:pt>
          <cx:pt idx="17">Health </cx:pt>
          <cx:pt idx="18">Silica </cx:pt>
          <cx:pt idx="19">OTHER</cx:pt>
          <cx:pt idx="20">TOTAL</cx:pt>
        </cx:lvl>
      </cx:strDim>
      <cx:numDim type="val">
        <cx:f>Sheet1!$G$3:$G$23</cx:f>
        <cx:lvl ptCount="21" formatCode="General">
          <cx:pt idx="0">19</cx:pt>
          <cx:pt idx="1">4</cx:pt>
          <cx:pt idx="2">14</cx:pt>
          <cx:pt idx="3">2</cx:pt>
          <cx:pt idx="4">0</cx:pt>
          <cx:pt idx="5">27</cx:pt>
          <cx:pt idx="6">0</cx:pt>
          <cx:pt idx="7">22</cx:pt>
          <cx:pt idx="8">5</cx:pt>
          <cx:pt idx="9">0</cx:pt>
          <cx:pt idx="10">0</cx:pt>
          <cx:pt idx="11">0</cx:pt>
          <cx:pt idx="12">0</cx:pt>
          <cx:pt idx="14">26</cx:pt>
          <cx:pt idx="15">0</cx:pt>
          <cx:pt idx="16">0</cx:pt>
          <cx:pt idx="17">0</cx:pt>
          <cx:pt idx="18">0</cx:pt>
          <cx:pt idx="19">3</cx:pt>
          <cx:pt idx="20">122</cx:pt>
        </cx:lvl>
      </cx:numDim>
    </cx:data>
    <cx:data id="5">
      <cx:strDim type="cat">
        <cx:f>Sheet1!$B$3:$B$23</cx:f>
        <cx:lvl ptCount="21">
          <cx:pt idx="0">WHOLESALE &amp; RETAIL</cx:pt>
          <cx:pt idx="1">HOSPITALITY</cx:pt>
          <cx:pt idx="2">AGRICULTURE &amp; Forestry</cx:pt>
          <cx:pt idx="3">PRIVATE SECURITY</cx:pt>
          <cx:pt idx="4">DOMESTIC</cx:pt>
          <cx:pt idx="5">CONSTRUCTION</cx:pt>
          <cx:pt idx="6">TRANSPORT</cx:pt>
          <cx:pt idx="7">COMMUNITY</cx:pt>
          <cx:pt idx="8">MANUFACTURING</cx:pt>
          <cx:pt idx="9">FINANCE</cx:pt>
          <cx:pt idx="10">GOVERNMENT</cx:pt>
          <cx:pt idx="11">ELECTRICITY</cx:pt>
          <cx:pt idx="12">CONTRACT CLEANING</cx:pt>
          <cx:pt idx="13">FOOD &amp; BEVERAGE</cx:pt>
          <cx:pt idx="14">IRON &amp; STEEL</cx:pt>
          <cx:pt idx="15">CHEMICAL</cx:pt>
          <cx:pt idx="16">HBA</cx:pt>
          <cx:pt idx="17">Health </cx:pt>
          <cx:pt idx="18">Silica </cx:pt>
          <cx:pt idx="19">OTHER</cx:pt>
          <cx:pt idx="20">TOTAL</cx:pt>
        </cx:lvl>
      </cx:strDim>
      <cx:numDim type="val">
        <cx:f>Sheet1!$H$3:$H$23</cx:f>
        <cx:lvl ptCount="21" formatCode="General">
          <cx:pt idx="0">0</cx:pt>
          <cx:pt idx="1">0</cx:pt>
          <cx:pt idx="2">100</cx:pt>
          <cx:pt idx="3">0</cx:pt>
          <cx:pt idx="4">0</cx:pt>
          <cx:pt idx="5">245</cx:pt>
          <cx:pt idx="6">0</cx:pt>
          <cx:pt idx="7">0</cx:pt>
          <cx:pt idx="8">0</cx:pt>
          <cx:pt idx="9">0</cx:pt>
          <cx:pt idx="10">0</cx:pt>
          <cx:pt idx="11">0</cx:pt>
          <cx:pt idx="12">0</cx:pt>
          <cx:pt idx="13">0</cx:pt>
          <cx:pt idx="14">85</cx:pt>
          <cx:pt idx="15">17</cx:pt>
          <cx:pt idx="16">0</cx:pt>
          <cx:pt idx="17">0</cx:pt>
          <cx:pt idx="18">0</cx:pt>
          <cx:pt idx="19">0</cx:pt>
          <cx:pt idx="20">447</cx:pt>
        </cx:lvl>
      </cx:numDim>
    </cx:data>
    <cx:data id="6">
      <cx:strDim type="cat">
        <cx:f>Sheet1!$B$3:$B$23</cx:f>
        <cx:lvl ptCount="21">
          <cx:pt idx="0">WHOLESALE &amp; RETAIL</cx:pt>
          <cx:pt idx="1">HOSPITALITY</cx:pt>
          <cx:pt idx="2">AGRICULTURE &amp; Forestry</cx:pt>
          <cx:pt idx="3">PRIVATE SECURITY</cx:pt>
          <cx:pt idx="4">DOMESTIC</cx:pt>
          <cx:pt idx="5">CONSTRUCTION</cx:pt>
          <cx:pt idx="6">TRANSPORT</cx:pt>
          <cx:pt idx="7">COMMUNITY</cx:pt>
          <cx:pt idx="8">MANUFACTURING</cx:pt>
          <cx:pt idx="9">FINANCE</cx:pt>
          <cx:pt idx="10">GOVERNMENT</cx:pt>
          <cx:pt idx="11">ELECTRICITY</cx:pt>
          <cx:pt idx="12">CONTRACT CLEANING</cx:pt>
          <cx:pt idx="13">FOOD &amp; BEVERAGE</cx:pt>
          <cx:pt idx="14">IRON &amp; STEEL</cx:pt>
          <cx:pt idx="15">CHEMICAL</cx:pt>
          <cx:pt idx="16">HBA</cx:pt>
          <cx:pt idx="17">Health </cx:pt>
          <cx:pt idx="18">Silica </cx:pt>
          <cx:pt idx="19">OTHER</cx:pt>
          <cx:pt idx="20">TOTAL</cx:pt>
        </cx:lvl>
      </cx:strDim>
      <cx:numDim type="val">
        <cx:f>Sheet1!$I$3:$I$23</cx:f>
        <cx:lvl ptCount="21" formatCode="General">
          <cx:pt idx="0">78</cx:pt>
          <cx:pt idx="1">9</cx:pt>
          <cx:pt idx="2">36</cx:pt>
          <cx:pt idx="3">2</cx:pt>
          <cx:pt idx="4">0</cx:pt>
          <cx:pt idx="5">771</cx:pt>
          <cx:pt idx="6">12</cx:pt>
          <cx:pt idx="7">46</cx:pt>
          <cx:pt idx="8">62</cx:pt>
          <cx:pt idx="9">5</cx:pt>
          <cx:pt idx="10">4</cx:pt>
          <cx:pt idx="11">11</cx:pt>
          <cx:pt idx="12">0</cx:pt>
          <cx:pt idx="13">0</cx:pt>
          <cx:pt idx="14">262</cx:pt>
          <cx:pt idx="15">16</cx:pt>
          <cx:pt idx="16">0</cx:pt>
          <cx:pt idx="17">0</cx:pt>
          <cx:pt idx="18">0</cx:pt>
          <cx:pt idx="19">0</cx:pt>
          <cx:pt idx="20">1314</cx:pt>
        </cx:lvl>
      </cx:numDim>
    </cx:data>
    <cx:data id="7">
      <cx:strDim type="cat">
        <cx:f>Sheet1!$B$3:$B$23</cx:f>
        <cx:lvl ptCount="21">
          <cx:pt idx="0">WHOLESALE &amp; RETAIL</cx:pt>
          <cx:pt idx="1">HOSPITALITY</cx:pt>
          <cx:pt idx="2">AGRICULTURE &amp; Forestry</cx:pt>
          <cx:pt idx="3">PRIVATE SECURITY</cx:pt>
          <cx:pt idx="4">DOMESTIC</cx:pt>
          <cx:pt idx="5">CONSTRUCTION</cx:pt>
          <cx:pt idx="6">TRANSPORT</cx:pt>
          <cx:pt idx="7">COMMUNITY</cx:pt>
          <cx:pt idx="8">MANUFACTURING</cx:pt>
          <cx:pt idx="9">FINANCE</cx:pt>
          <cx:pt idx="10">GOVERNMENT</cx:pt>
          <cx:pt idx="11">ELECTRICITY</cx:pt>
          <cx:pt idx="12">CONTRACT CLEANING</cx:pt>
          <cx:pt idx="13">FOOD &amp; BEVERAGE</cx:pt>
          <cx:pt idx="14">IRON &amp; STEEL</cx:pt>
          <cx:pt idx="15">CHEMICAL</cx:pt>
          <cx:pt idx="16">HBA</cx:pt>
          <cx:pt idx="17">Health </cx:pt>
          <cx:pt idx="18">Silica </cx:pt>
          <cx:pt idx="19">OTHER</cx:pt>
          <cx:pt idx="20">TOTAL</cx:pt>
        </cx:lvl>
      </cx:strDim>
      <cx:numDim type="val">
        <cx:f>Sheet1!$J$3:$J$23</cx:f>
        <cx:lvl ptCount="21" formatCode="General">
          <cx:pt idx="0">11</cx:pt>
          <cx:pt idx="2">2</cx:pt>
          <cx:pt idx="5">517</cx:pt>
          <cx:pt idx="6">2</cx:pt>
          <cx:pt idx="7">16</cx:pt>
          <cx:pt idx="8">26</cx:pt>
          <cx:pt idx="9">1</cx:pt>
          <cx:pt idx="10">13</cx:pt>
          <cx:pt idx="11">9</cx:pt>
          <cx:pt idx="13">5</cx:pt>
          <cx:pt idx="14">76</cx:pt>
          <cx:pt idx="15">35</cx:pt>
          <cx:pt idx="19">1</cx:pt>
          <cx:pt idx="20">714</cx:pt>
        </cx:lvl>
      </cx:numDim>
    </cx:data>
    <cx:data id="8">
      <cx:strDim type="cat">
        <cx:f>Sheet1!$B$3:$B$23</cx:f>
        <cx:lvl ptCount="21">
          <cx:pt idx="0">WHOLESALE &amp; RETAIL</cx:pt>
          <cx:pt idx="1">HOSPITALITY</cx:pt>
          <cx:pt idx="2">AGRICULTURE &amp; Forestry</cx:pt>
          <cx:pt idx="3">PRIVATE SECURITY</cx:pt>
          <cx:pt idx="4">DOMESTIC</cx:pt>
          <cx:pt idx="5">CONSTRUCTION</cx:pt>
          <cx:pt idx="6">TRANSPORT</cx:pt>
          <cx:pt idx="7">COMMUNITY</cx:pt>
          <cx:pt idx="8">MANUFACTURING</cx:pt>
          <cx:pt idx="9">FINANCE</cx:pt>
          <cx:pt idx="10">GOVERNMENT</cx:pt>
          <cx:pt idx="11">ELECTRICITY</cx:pt>
          <cx:pt idx="12">CONTRACT CLEANING</cx:pt>
          <cx:pt idx="13">FOOD &amp; BEVERAGE</cx:pt>
          <cx:pt idx="14">IRON &amp; STEEL</cx:pt>
          <cx:pt idx="15">CHEMICAL</cx:pt>
          <cx:pt idx="16">HBA</cx:pt>
          <cx:pt idx="17">Health </cx:pt>
          <cx:pt idx="18">Silica </cx:pt>
          <cx:pt idx="19">OTHER</cx:pt>
          <cx:pt idx="20">TOTAL</cx:pt>
        </cx:lvl>
      </cx:strDim>
      <cx:numDim type="val">
        <cx:f>Sheet1!$K$3:$K$23</cx:f>
        <cx:lvl ptCount="21" formatCode="General">
          <cx:pt idx="0">11</cx:pt>
          <cx:pt idx="1">9</cx:pt>
          <cx:pt idx="2">23</cx:pt>
          <cx:pt idx="3">1</cx:pt>
          <cx:pt idx="5">95</cx:pt>
          <cx:pt idx="7">15</cx:pt>
          <cx:pt idx="8">36</cx:pt>
          <cx:pt idx="10">2</cx:pt>
          <cx:pt idx="12">6</cx:pt>
          <cx:pt idx="13">2</cx:pt>
          <cx:pt idx="14">146</cx:pt>
          <cx:pt idx="15">33</cx:pt>
          <cx:pt idx="16">15</cx:pt>
          <cx:pt idx="19">44</cx:pt>
          <cx:pt idx="20">438</cx:pt>
        </cx:lvl>
      </cx:numDim>
    </cx:data>
    <cx:data id="9">
      <cx:strDim type="cat">
        <cx:f>Sheet1!$B$3:$B$23</cx:f>
        <cx:lvl ptCount="21">
          <cx:pt idx="0">WHOLESALE &amp; RETAIL</cx:pt>
          <cx:pt idx="1">HOSPITALITY</cx:pt>
          <cx:pt idx="2">AGRICULTURE &amp; Forestry</cx:pt>
          <cx:pt idx="3">PRIVATE SECURITY</cx:pt>
          <cx:pt idx="4">DOMESTIC</cx:pt>
          <cx:pt idx="5">CONSTRUCTION</cx:pt>
          <cx:pt idx="6">TRANSPORT</cx:pt>
          <cx:pt idx="7">COMMUNITY</cx:pt>
          <cx:pt idx="8">MANUFACTURING</cx:pt>
          <cx:pt idx="9">FINANCE</cx:pt>
          <cx:pt idx="10">GOVERNMENT</cx:pt>
          <cx:pt idx="11">ELECTRICITY</cx:pt>
          <cx:pt idx="12">CONTRACT CLEANING</cx:pt>
          <cx:pt idx="13">FOOD &amp; BEVERAGE</cx:pt>
          <cx:pt idx="14">IRON &amp; STEEL</cx:pt>
          <cx:pt idx="15">CHEMICAL</cx:pt>
          <cx:pt idx="16">HBA</cx:pt>
          <cx:pt idx="17">Health </cx:pt>
          <cx:pt idx="18">Silica </cx:pt>
          <cx:pt idx="19">OTHER</cx:pt>
          <cx:pt idx="20">TOTAL</cx:pt>
        </cx:lvl>
      </cx:strDim>
      <cx:numDim type="val">
        <cx:f>Sheet1!$L$3:$L$23</cx:f>
        <cx:lvl ptCount="21" formatCode="General">
          <cx:pt idx="19">83</cx:pt>
          <cx:pt idx="20">83</cx:pt>
        </cx:lvl>
      </cx:numDim>
    </cx:data>
  </cx:chartData>
  <cx:chart>
    <cx:title pos="t" align="ctr" overlay="0"/>
    <cx:plotArea>
      <cx:plotAreaRegion>
        <cx:series layoutId="clusteredColumn" uniqueId="{305BBB06-5661-47E4-B3D2-475658DD689B}" formatIdx="0">
          <cx:tx>
            <cx:txData>
              <cx:f>Sheet1!$C$2</cx:f>
              <cx:v>FS</cx:v>
            </cx:txData>
          </cx:tx>
          <cx:dataId val="0"/>
          <cx:layoutPr>
            <cx:aggregation/>
          </cx:layoutPr>
          <cx:axisId val="1"/>
        </cx:series>
        <cx:series layoutId="clusteredColumn" hidden="1" uniqueId="{47DB7632-3144-49DB-8BE5-08DA032A1198}" formatIdx="2">
          <cx:tx>
            <cx:txData>
              <cx:f>Sheet1!$D$2</cx:f>
              <cx:v>LP</cx:v>
            </cx:txData>
          </cx:tx>
          <cx:dataId val="1"/>
          <cx:layoutPr>
            <cx:aggregation/>
          </cx:layoutPr>
          <cx:axisId val="1"/>
        </cx:series>
        <cx:series layoutId="clusteredColumn" hidden="1" uniqueId="{692D60E2-A00C-4E7D-8EE7-DEFE55E276FC}" formatIdx="4">
          <cx:tx>
            <cx:txData>
              <cx:f>Sheet1!$E$2</cx:f>
              <cx:v>MPU</cx:v>
            </cx:txData>
          </cx:tx>
          <cx:dataId val="2"/>
          <cx:layoutPr>
            <cx:aggregation/>
          </cx:layoutPr>
          <cx:axisId val="1"/>
        </cx:series>
        <cx:series layoutId="clusteredColumn" hidden="1" uniqueId="{898FC3DC-F23D-4240-8022-2EDAAE5D459D}" formatIdx="6">
          <cx:tx>
            <cx:txData>
              <cx:f>Sheet1!$F$2</cx:f>
              <cx:v>WC</cx:v>
            </cx:txData>
          </cx:tx>
          <cx:dataId val="3"/>
          <cx:layoutPr>
            <cx:aggregation/>
          </cx:layoutPr>
          <cx:axisId val="1"/>
        </cx:series>
        <cx:series layoutId="clusteredColumn" hidden="1" uniqueId="{C6BD3D6B-2D0C-4FE4-B894-D0DFE1ED23C2}" formatIdx="8">
          <cx:tx>
            <cx:txData>
              <cx:f>Sheet1!$G$2</cx:f>
              <cx:v>NC</cx:v>
            </cx:txData>
          </cx:tx>
          <cx:dataId val="4"/>
          <cx:layoutPr>
            <cx:aggregation/>
          </cx:layoutPr>
          <cx:axisId val="1"/>
        </cx:series>
        <cx:series layoutId="clusteredColumn" hidden="1" uniqueId="{E7F69CFA-DE25-422D-B6BF-A62EBACC0F34}" formatIdx="10">
          <cx:tx>
            <cx:txData>
              <cx:f>Sheet1!$H$2</cx:f>
              <cx:v>EC</cx:v>
            </cx:txData>
          </cx:tx>
          <cx:dataId val="5"/>
          <cx:layoutPr>
            <cx:aggregation/>
          </cx:layoutPr>
          <cx:axisId val="1"/>
        </cx:series>
        <cx:series layoutId="clusteredColumn" hidden="1" uniqueId="{3AF3D516-9F86-4F8F-86AE-D34AFAFA475D}" formatIdx="12">
          <cx:tx>
            <cx:txData>
              <cx:f>Sheet1!$I$2</cx:f>
              <cx:v>KZN</cx:v>
            </cx:txData>
          </cx:tx>
          <cx:dataId val="6"/>
          <cx:layoutPr>
            <cx:aggregation/>
          </cx:layoutPr>
          <cx:axisId val="1"/>
        </cx:series>
        <cx:series layoutId="clusteredColumn" hidden="1" uniqueId="{82CBB7F6-D5D9-45BB-A9DF-317930FDB09B}" formatIdx="14">
          <cx:tx>
            <cx:txData>
              <cx:f>Sheet1!$J$2</cx:f>
              <cx:v>GP</cx:v>
            </cx:txData>
          </cx:tx>
          <cx:dataId val="7"/>
          <cx:layoutPr>
            <cx:aggregation/>
          </cx:layoutPr>
          <cx:axisId val="1"/>
        </cx:series>
        <cx:series layoutId="clusteredColumn" hidden="1" uniqueId="{23EBC0F9-0054-4883-95CE-4DC47E6247A4}" formatIdx="16">
          <cx:tx>
            <cx:txData>
              <cx:f>Sheet1!$K$2</cx:f>
              <cx:v>NW</cx:v>
            </cx:txData>
          </cx:tx>
          <cx:dataId val="8"/>
          <cx:layoutPr>
            <cx:aggregation/>
          </cx:layoutPr>
          <cx:axisId val="1"/>
        </cx:series>
        <cx:series layoutId="clusteredColumn" hidden="1" uniqueId="{8EBF756E-EFBA-40D1-9FDE-9B770E042C37}" formatIdx="18">
          <cx:tx>
            <cx:txData>
              <cx:f>Sheet1!$L$2</cx:f>
              <cx:v>HQ</cx:v>
            </cx:txData>
          </cx:tx>
          <cx:dataId val="9"/>
          <cx:layoutPr>
            <cx:aggregation/>
          </cx:layoutPr>
          <cx:axisId val="1"/>
        </cx:series>
        <cx:series layoutId="paretoLine" ownerIdx="0" uniqueId="{A07419ED-7FB5-4BF3-9AC0-0F3EC56E3F23}" formatIdx="1">
          <cx:axisId val="2"/>
        </cx:series>
        <cx:series layoutId="paretoLine" ownerIdx="1" uniqueId="{6AC66E9E-C346-40FF-8F33-5AFDC8D5D15F}" formatIdx="3">
          <cx:axisId val="2"/>
        </cx:series>
        <cx:series layoutId="paretoLine" ownerIdx="2" uniqueId="{40238A8B-42B2-474C-890D-3A1445527066}" formatIdx="5">
          <cx:axisId val="2"/>
        </cx:series>
        <cx:series layoutId="paretoLine" ownerIdx="3" uniqueId="{3E9FD691-BEE9-4E82-8D10-B8D12B098B1F}" formatIdx="7">
          <cx:axisId val="2"/>
        </cx:series>
        <cx:series layoutId="paretoLine" ownerIdx="4" uniqueId="{2C778C18-8346-46FD-B8E2-50015DC9A19E}" formatIdx="9">
          <cx:axisId val="2"/>
        </cx:series>
        <cx:series layoutId="paretoLine" ownerIdx="5" uniqueId="{73918FB5-F374-47E5-8542-C663BF33E1C8}" formatIdx="11">
          <cx:axisId val="2"/>
        </cx:series>
        <cx:series layoutId="paretoLine" ownerIdx="6" uniqueId="{80D23BA7-E287-4606-BA27-1AC381835728}" formatIdx="13">
          <cx:axisId val="2"/>
        </cx:series>
        <cx:series layoutId="paretoLine" ownerIdx="7" uniqueId="{F65A86A7-6E59-487A-B252-C223E09D64C9}" formatIdx="15">
          <cx:axisId val="2"/>
        </cx:series>
        <cx:series layoutId="paretoLine" ownerIdx="8" uniqueId="{18DBB9C2-96F6-46DA-A021-E844D20B8E25}" formatIdx="17">
          <cx:axisId val="2"/>
        </cx:series>
        <cx:series layoutId="paretoLine" ownerIdx="9" uniqueId="{2272A3A7-D3EF-493A-B99C-81D18B5BFDEC}" formatIdx="19">
          <cx:axisId val="2"/>
        </cx:series>
      </cx:plotAreaRegion>
      <cx:axis id="0">
        <cx:catScaling gapWidth="0"/>
        <cx:tickLabels/>
      </cx:axis>
      <cx:axis id="1">
        <cx:valScaling/>
        <cx:majorGridlines/>
        <cx:tickLabels/>
      </cx:axis>
      <cx:axis id="2">
        <cx:valScaling max="1" min="0"/>
        <cx:units unit="percentage"/>
        <cx:tickLabels/>
      </cx:axis>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a:solidFill>
          <a:schemeClr val="tx1">
            <a:lumMod val="15000"/>
            <a:lumOff val="85000"/>
            <a:lumOff val="10000"/>
          </a:schemeClr>
        </a:solidFill>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drawing1.xml><?xml version="1.0" encoding="utf-8"?>
<c:userShapes xmlns:c="http://schemas.openxmlformats.org/drawingml/2006/chart">
  <cdr:relSizeAnchor xmlns:cdr="http://schemas.openxmlformats.org/drawingml/2006/chartDrawing">
    <cdr:from>
      <cdr:x>0.74167</cdr:x>
      <cdr:y>0.91636</cdr:y>
    </cdr:from>
    <cdr:to>
      <cdr:x>0.98858</cdr:x>
      <cdr:y>0.98785</cdr:y>
    </cdr:to>
    <cdr:sp macro="" textlink="">
      <cdr:nvSpPr>
        <cdr:cNvPr id="2" name="Slide Number Placeholder 1"/>
        <cdr:cNvSpPr>
          <a:spLocks xmlns:a="http://schemas.openxmlformats.org/drawingml/2006/main" noGrp="1"/>
        </cdr:cNvSpPr>
      </cdr:nvSpPr>
      <cdr:spPr bwMode="auto">
        <a:xfrm xmlns:a="http://schemas.openxmlformats.org/drawingml/2006/main">
          <a:off x="6408712" y="4680520"/>
          <a:ext cx="2133600" cy="365125"/>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cdr:spPr>
      <cdr:txBody>
        <a:bodyPr xmlns:a="http://schemas.openxmlformats.org/drawingml/2006/main" vert="horz" wrap="square" lIns="91440" tIns="45720" rIns="91440" bIns="45720" numCol="1" anchor="ctr" anchorCtr="0" compatLnSpc="1">
          <a:prstTxWarp prst="textNoShape">
            <a:avLst/>
          </a:prstTxWarp>
        </a:bodyPr>
        <a:lstStyle xmlns:a="http://schemas.openxmlformats.org/drawingml/2006/main">
          <a:defPPr>
            <a:defRPr lang="en-US"/>
          </a:defPPr>
          <a:lvl1pPr marL="0" algn="r" defTabSz="914400" rtl="0" eaLnBrk="1" latinLnBrk="0" hangingPunct="1">
            <a:defRPr sz="1200" kern="1200">
              <a:solidFill>
                <a:schemeClr val="bg1"/>
              </a:solidFill>
              <a:latin typeface="Calibri" pitchFamily="-111"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fld id="{43A91E76-9EBF-4284-A71D-23B6CAFC73C1}" type="slidenum">
            <a:rPr lang="en-US" altLang="en-US" sz="1200" smtClean="0">
              <a:solidFill>
                <a:srgbClr val="898989"/>
              </a:solidFill>
            </a:rPr>
            <a:pPr/>
            <a:t>51</a:t>
          </a:fld>
          <a:endParaRPr lang="en-US" altLang="en-US" sz="1200" dirty="0" smtClean="0">
            <a:solidFill>
              <a:srgbClr val="898989"/>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4038600" cy="4525963"/>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6739" y="0"/>
            <a:ext cx="2950475" cy="497046"/>
          </a:xfrm>
          <a:prstGeom prst="rect">
            <a:avLst/>
          </a:prstGeom>
        </p:spPr>
        <p:txBody>
          <a:bodyPr vert="horz" lIns="91440" tIns="45720" rIns="91440" bIns="45720" rtlCol="0"/>
          <a:lstStyle>
            <a:lvl1pPr algn="r">
              <a:defRPr sz="1200"/>
            </a:lvl1pPr>
          </a:lstStyle>
          <a:p>
            <a:fld id="{DDABFB02-BABE-40C6-973F-A6FCD770DE74}" type="datetimeFigureOut">
              <a:rPr lang="en-ZA" smtClean="0"/>
              <a:pPr/>
              <a:t>2019/02/14</a:t>
            </a:fld>
            <a:endParaRPr lang="en-ZA"/>
          </a:p>
        </p:txBody>
      </p:sp>
      <p:sp>
        <p:nvSpPr>
          <p:cNvPr id="4" name="Footer Placeholder 3"/>
          <p:cNvSpPr>
            <a:spLocks noGrp="1"/>
          </p:cNvSpPr>
          <p:nvPr>
            <p:ph type="ftr" sz="quarter" idx="2"/>
          </p:nvPr>
        </p:nvSpPr>
        <p:spPr>
          <a:xfrm>
            <a:off x="0" y="9442153"/>
            <a:ext cx="2950475" cy="497046"/>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6739" y="9442153"/>
            <a:ext cx="2950475" cy="497046"/>
          </a:xfrm>
          <a:prstGeom prst="rect">
            <a:avLst/>
          </a:prstGeom>
        </p:spPr>
        <p:txBody>
          <a:bodyPr vert="horz" lIns="91440" tIns="45720" rIns="91440" bIns="45720" rtlCol="0" anchor="b"/>
          <a:lstStyle>
            <a:lvl1pPr algn="r">
              <a:defRPr sz="1200"/>
            </a:lvl1pPr>
          </a:lstStyle>
          <a:p>
            <a:fld id="{2C2DA808-CEC0-4E5A-90BC-7A715475E561}" type="slidenum">
              <a:rPr lang="en-ZA" smtClean="0"/>
              <a:pPr/>
              <a:t>‹#›</a:t>
            </a:fld>
            <a:endParaRPr lang="en-ZA"/>
          </a:p>
        </p:txBody>
      </p:sp>
    </p:spTree>
    <p:extLst>
      <p:ext uri="{BB962C8B-B14F-4D97-AF65-F5344CB8AC3E}">
        <p14:creationId xmlns:p14="http://schemas.microsoft.com/office/powerpoint/2010/main" xmlns="" val="2766008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6739" y="0"/>
            <a:ext cx="2950475" cy="497046"/>
          </a:xfrm>
          <a:prstGeom prst="rect">
            <a:avLst/>
          </a:prstGeom>
        </p:spPr>
        <p:txBody>
          <a:bodyPr vert="horz" lIns="91440" tIns="45720" rIns="91440" bIns="45720" rtlCol="0"/>
          <a:lstStyle>
            <a:lvl1pPr algn="r">
              <a:defRPr sz="1200"/>
            </a:lvl1pPr>
          </a:lstStyle>
          <a:p>
            <a:fld id="{8FD1F4CF-9162-42C9-96F2-47DAB2DBAB68}" type="datetimeFigureOut">
              <a:rPr lang="en-ZA" smtClean="0"/>
              <a:pPr/>
              <a:t>2019/02/14</a:t>
            </a:fld>
            <a:endParaRPr lang="en-ZA"/>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0880" y="4721941"/>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42153"/>
            <a:ext cx="2950475" cy="497046"/>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6739" y="9442153"/>
            <a:ext cx="2950475" cy="497046"/>
          </a:xfrm>
          <a:prstGeom prst="rect">
            <a:avLst/>
          </a:prstGeom>
        </p:spPr>
        <p:txBody>
          <a:bodyPr vert="horz" lIns="91440" tIns="45720" rIns="91440" bIns="45720" rtlCol="0" anchor="b"/>
          <a:lstStyle>
            <a:lvl1pPr algn="r">
              <a:defRPr sz="1200"/>
            </a:lvl1pPr>
          </a:lstStyle>
          <a:p>
            <a:fld id="{00B0B14A-3DA4-4294-B78D-FE62D9387E6A}" type="slidenum">
              <a:rPr lang="en-ZA" smtClean="0"/>
              <a:pPr/>
              <a:t>‹#›</a:t>
            </a:fld>
            <a:endParaRPr lang="en-ZA"/>
          </a:p>
        </p:txBody>
      </p:sp>
    </p:spTree>
    <p:extLst>
      <p:ext uri="{BB962C8B-B14F-4D97-AF65-F5344CB8AC3E}">
        <p14:creationId xmlns:p14="http://schemas.microsoft.com/office/powerpoint/2010/main" xmlns="" val="877527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a:p>
            <a:endParaRPr lang="en-ZA" dirty="0"/>
          </a:p>
        </p:txBody>
      </p:sp>
      <p:sp>
        <p:nvSpPr>
          <p:cNvPr id="4" name="Slide Number Placeholder 3"/>
          <p:cNvSpPr>
            <a:spLocks noGrp="1"/>
          </p:cNvSpPr>
          <p:nvPr>
            <p:ph type="sldNum" sz="quarter" idx="10"/>
          </p:nvPr>
        </p:nvSpPr>
        <p:spPr/>
        <p:txBody>
          <a:bodyPr/>
          <a:lstStyle/>
          <a:p>
            <a:pPr>
              <a:defRPr/>
            </a:pPr>
            <a:fld id="{EC51E9CA-5B58-498E-A8E4-5FC911A9A582}" type="slidenum">
              <a:rPr lang="en-US" smtClean="0"/>
              <a:pPr>
                <a:defRPr/>
              </a:pPr>
              <a:t>14</a:t>
            </a:fld>
            <a:endParaRPr lang="en-US"/>
          </a:p>
        </p:txBody>
      </p:sp>
    </p:spTree>
    <p:extLst>
      <p:ext uri="{BB962C8B-B14F-4D97-AF65-F5344CB8AC3E}">
        <p14:creationId xmlns:p14="http://schemas.microsoft.com/office/powerpoint/2010/main" xmlns="" val="4206113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pitchFamily="34" charset="-128"/>
              </a:defRPr>
            </a:lvl1pPr>
            <a:lvl2pPr marL="742874" indent="-285721">
              <a:defRPr>
                <a:solidFill>
                  <a:schemeClr val="tx1"/>
                </a:solidFill>
                <a:latin typeface="Arial" charset="0"/>
                <a:ea typeface="ＭＳ Ｐゴシック" pitchFamily="34" charset="-128"/>
              </a:defRPr>
            </a:lvl2pPr>
            <a:lvl3pPr marL="1142883" indent="-228576">
              <a:defRPr>
                <a:solidFill>
                  <a:schemeClr val="tx1"/>
                </a:solidFill>
                <a:latin typeface="Arial" charset="0"/>
                <a:ea typeface="ＭＳ Ｐゴシック" pitchFamily="34" charset="-128"/>
              </a:defRPr>
            </a:lvl3pPr>
            <a:lvl4pPr marL="1600036" indent="-228576">
              <a:defRPr>
                <a:solidFill>
                  <a:schemeClr val="tx1"/>
                </a:solidFill>
                <a:latin typeface="Arial" charset="0"/>
                <a:ea typeface="ＭＳ Ｐゴシック" pitchFamily="34" charset="-128"/>
              </a:defRPr>
            </a:lvl4pPr>
            <a:lvl5pPr marL="2057189" indent="-228576">
              <a:defRPr>
                <a:solidFill>
                  <a:schemeClr val="tx1"/>
                </a:solidFill>
                <a:latin typeface="Arial" charset="0"/>
                <a:ea typeface="ＭＳ Ｐゴシック" pitchFamily="34" charset="-128"/>
              </a:defRPr>
            </a:lvl5pPr>
            <a:lvl6pPr marL="2514343" indent="-228576" defTabSz="457153" eaLnBrk="0" fontAlgn="base" hangingPunct="0">
              <a:spcBef>
                <a:spcPct val="0"/>
              </a:spcBef>
              <a:spcAft>
                <a:spcPct val="0"/>
              </a:spcAft>
              <a:defRPr>
                <a:solidFill>
                  <a:schemeClr val="tx1"/>
                </a:solidFill>
                <a:latin typeface="Arial" charset="0"/>
                <a:ea typeface="ＭＳ Ｐゴシック" pitchFamily="34" charset="-128"/>
              </a:defRPr>
            </a:lvl6pPr>
            <a:lvl7pPr marL="2971496" indent="-228576" defTabSz="457153" eaLnBrk="0" fontAlgn="base" hangingPunct="0">
              <a:spcBef>
                <a:spcPct val="0"/>
              </a:spcBef>
              <a:spcAft>
                <a:spcPct val="0"/>
              </a:spcAft>
              <a:defRPr>
                <a:solidFill>
                  <a:schemeClr val="tx1"/>
                </a:solidFill>
                <a:latin typeface="Arial" charset="0"/>
                <a:ea typeface="ＭＳ Ｐゴシック" pitchFamily="34" charset="-128"/>
              </a:defRPr>
            </a:lvl7pPr>
            <a:lvl8pPr marL="3428649" indent="-228576" defTabSz="457153" eaLnBrk="0" fontAlgn="base" hangingPunct="0">
              <a:spcBef>
                <a:spcPct val="0"/>
              </a:spcBef>
              <a:spcAft>
                <a:spcPct val="0"/>
              </a:spcAft>
              <a:defRPr>
                <a:solidFill>
                  <a:schemeClr val="tx1"/>
                </a:solidFill>
                <a:latin typeface="Arial" charset="0"/>
                <a:ea typeface="ＭＳ Ｐゴシック" pitchFamily="34" charset="-128"/>
              </a:defRPr>
            </a:lvl8pPr>
            <a:lvl9pPr marL="3885802" indent="-228576" defTabSz="457153" eaLnBrk="0" fontAlgn="base" hangingPunct="0">
              <a:spcBef>
                <a:spcPct val="0"/>
              </a:spcBef>
              <a:spcAft>
                <a:spcPct val="0"/>
              </a:spcAft>
              <a:defRPr>
                <a:solidFill>
                  <a:schemeClr val="tx1"/>
                </a:solidFill>
                <a:latin typeface="Arial" charset="0"/>
                <a:ea typeface="ＭＳ Ｐゴシック" pitchFamily="34" charset="-128"/>
              </a:defRPr>
            </a:lvl9pPr>
          </a:lstStyle>
          <a:p>
            <a:fld id="{BDED054C-E4E0-4B25-BEDE-F270B8727BBC}" type="slidenum">
              <a:rPr lang="en-ZA" altLang="en-US" smtClean="0"/>
              <a:pPr/>
              <a:t>23</a:t>
            </a:fld>
            <a:endParaRPr lang="en-ZA"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0B0B14A-3DA4-4294-B78D-FE62D9387E6A}" type="slidenum">
              <a:rPr lang="en-ZA" smtClean="0">
                <a:solidFill>
                  <a:prstClr val="black"/>
                </a:solidFill>
              </a:rPr>
              <a:pPr/>
              <a:t>40</a:t>
            </a:fld>
            <a:endParaRPr lang="en-ZA">
              <a:solidFill>
                <a:prstClr val="black"/>
              </a:solidFill>
            </a:endParaRPr>
          </a:p>
        </p:txBody>
      </p:sp>
    </p:spTree>
    <p:extLst>
      <p:ext uri="{BB962C8B-B14F-4D97-AF65-F5344CB8AC3E}">
        <p14:creationId xmlns:p14="http://schemas.microsoft.com/office/powerpoint/2010/main" xmlns="" val="1221222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0B0B14A-3DA4-4294-B78D-FE62D9387E6A}" type="slidenum">
              <a:rPr lang="en-ZA" smtClean="0">
                <a:solidFill>
                  <a:prstClr val="black"/>
                </a:solidFill>
              </a:rPr>
              <a:pPr/>
              <a:t>48</a:t>
            </a:fld>
            <a:endParaRPr lang="en-ZA">
              <a:solidFill>
                <a:prstClr val="black"/>
              </a:solidFill>
            </a:endParaRPr>
          </a:p>
        </p:txBody>
      </p:sp>
    </p:spTree>
    <p:extLst>
      <p:ext uri="{BB962C8B-B14F-4D97-AF65-F5344CB8AC3E}">
        <p14:creationId xmlns:p14="http://schemas.microsoft.com/office/powerpoint/2010/main" xmlns="" val="504019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4588" indent="-228600" eaLnBrk="0" hangingPunct="0">
              <a:spcBef>
                <a:spcPct val="30000"/>
              </a:spcBef>
              <a:defRPr sz="1200">
                <a:solidFill>
                  <a:schemeClr val="tx1"/>
                </a:solidFill>
                <a:latin typeface="Calibri" pitchFamily="34" charset="0"/>
              </a:defRPr>
            </a:lvl3pPr>
            <a:lvl4pPr marL="1601788" indent="-228600" eaLnBrk="0" hangingPunct="0">
              <a:spcBef>
                <a:spcPct val="30000"/>
              </a:spcBef>
              <a:defRPr sz="1200">
                <a:solidFill>
                  <a:schemeClr val="tx1"/>
                </a:solidFill>
                <a:latin typeface="Calibri" pitchFamily="34" charset="0"/>
              </a:defRPr>
            </a:lvl4pPr>
            <a:lvl5pPr marL="2058988" indent="-228600" eaLnBrk="0" hangingPunct="0">
              <a:spcBef>
                <a:spcPct val="30000"/>
              </a:spcBef>
              <a:defRPr sz="1200">
                <a:solidFill>
                  <a:schemeClr val="tx1"/>
                </a:solidFill>
                <a:latin typeface="Calibri" pitchFamily="34" charset="0"/>
              </a:defRPr>
            </a:lvl5pPr>
            <a:lvl6pPr marL="2516188" indent="-228600" defTabSz="457200" eaLnBrk="0" fontAlgn="base" hangingPunct="0">
              <a:spcBef>
                <a:spcPct val="30000"/>
              </a:spcBef>
              <a:spcAft>
                <a:spcPct val="0"/>
              </a:spcAft>
              <a:defRPr sz="1200">
                <a:solidFill>
                  <a:schemeClr val="tx1"/>
                </a:solidFill>
                <a:latin typeface="Calibri" pitchFamily="34" charset="0"/>
              </a:defRPr>
            </a:lvl6pPr>
            <a:lvl7pPr marL="2973388" indent="-228600" defTabSz="457200" eaLnBrk="0" fontAlgn="base" hangingPunct="0">
              <a:spcBef>
                <a:spcPct val="30000"/>
              </a:spcBef>
              <a:spcAft>
                <a:spcPct val="0"/>
              </a:spcAft>
              <a:defRPr sz="1200">
                <a:solidFill>
                  <a:schemeClr val="tx1"/>
                </a:solidFill>
                <a:latin typeface="Calibri" pitchFamily="34" charset="0"/>
              </a:defRPr>
            </a:lvl7pPr>
            <a:lvl8pPr marL="3430588" indent="-228600" defTabSz="457200" eaLnBrk="0" fontAlgn="base" hangingPunct="0">
              <a:spcBef>
                <a:spcPct val="30000"/>
              </a:spcBef>
              <a:spcAft>
                <a:spcPct val="0"/>
              </a:spcAft>
              <a:defRPr sz="1200">
                <a:solidFill>
                  <a:schemeClr val="tx1"/>
                </a:solidFill>
                <a:latin typeface="Calibri" pitchFamily="34" charset="0"/>
              </a:defRPr>
            </a:lvl8pPr>
            <a:lvl9pPr marL="3887788"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A912EBF6-BF98-48CF-8CB3-D3DA4CCCBFF5}" type="slidenum">
              <a:rPr lang="en-ZA" altLang="en-US" smtClean="0">
                <a:latin typeface="Arial" pitchFamily="34" charset="0"/>
                <a:ea typeface="MS PGothic" pitchFamily="34" charset="-128"/>
              </a:rPr>
              <a:pPr eaLnBrk="1" hangingPunct="1">
                <a:spcBef>
                  <a:spcPct val="0"/>
                </a:spcBef>
                <a:defRPr/>
              </a:pPr>
              <a:t>71</a:t>
            </a:fld>
            <a:endParaRPr lang="en-ZA" altLang="en-US" smtClean="0">
              <a:latin typeface="Arial" pitchFamily="34" charset="0"/>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6144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4588" indent="-228600" eaLnBrk="0" hangingPunct="0">
              <a:spcBef>
                <a:spcPct val="30000"/>
              </a:spcBef>
              <a:defRPr sz="1200">
                <a:solidFill>
                  <a:schemeClr val="tx1"/>
                </a:solidFill>
                <a:latin typeface="Calibri" pitchFamily="34" charset="0"/>
              </a:defRPr>
            </a:lvl3pPr>
            <a:lvl4pPr marL="1601788" indent="-228600" eaLnBrk="0" hangingPunct="0">
              <a:spcBef>
                <a:spcPct val="30000"/>
              </a:spcBef>
              <a:defRPr sz="1200">
                <a:solidFill>
                  <a:schemeClr val="tx1"/>
                </a:solidFill>
                <a:latin typeface="Calibri" pitchFamily="34" charset="0"/>
              </a:defRPr>
            </a:lvl4pPr>
            <a:lvl5pPr marL="2058988" indent="-228600" eaLnBrk="0" hangingPunct="0">
              <a:spcBef>
                <a:spcPct val="30000"/>
              </a:spcBef>
              <a:defRPr sz="1200">
                <a:solidFill>
                  <a:schemeClr val="tx1"/>
                </a:solidFill>
                <a:latin typeface="Calibri" pitchFamily="34" charset="0"/>
              </a:defRPr>
            </a:lvl5pPr>
            <a:lvl6pPr marL="2516188" indent="-228600" defTabSz="457200" eaLnBrk="0" fontAlgn="base" hangingPunct="0">
              <a:spcBef>
                <a:spcPct val="30000"/>
              </a:spcBef>
              <a:spcAft>
                <a:spcPct val="0"/>
              </a:spcAft>
              <a:defRPr sz="1200">
                <a:solidFill>
                  <a:schemeClr val="tx1"/>
                </a:solidFill>
                <a:latin typeface="Calibri" pitchFamily="34" charset="0"/>
              </a:defRPr>
            </a:lvl6pPr>
            <a:lvl7pPr marL="2973388" indent="-228600" defTabSz="457200" eaLnBrk="0" fontAlgn="base" hangingPunct="0">
              <a:spcBef>
                <a:spcPct val="30000"/>
              </a:spcBef>
              <a:spcAft>
                <a:spcPct val="0"/>
              </a:spcAft>
              <a:defRPr sz="1200">
                <a:solidFill>
                  <a:schemeClr val="tx1"/>
                </a:solidFill>
                <a:latin typeface="Calibri" pitchFamily="34" charset="0"/>
              </a:defRPr>
            </a:lvl7pPr>
            <a:lvl8pPr marL="3430588" indent="-228600" defTabSz="457200" eaLnBrk="0" fontAlgn="base" hangingPunct="0">
              <a:spcBef>
                <a:spcPct val="30000"/>
              </a:spcBef>
              <a:spcAft>
                <a:spcPct val="0"/>
              </a:spcAft>
              <a:defRPr sz="1200">
                <a:solidFill>
                  <a:schemeClr val="tx1"/>
                </a:solidFill>
                <a:latin typeface="Calibri" pitchFamily="34" charset="0"/>
              </a:defRPr>
            </a:lvl8pPr>
            <a:lvl9pPr marL="3887788"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F27AF257-0FDB-4B38-8AF8-F5CAB96BF35D}" type="slidenum">
              <a:rPr lang="en-ZA" altLang="en-US" smtClean="0">
                <a:latin typeface="Arial" pitchFamily="34" charset="0"/>
                <a:ea typeface="MS PGothic" pitchFamily="34" charset="-128"/>
              </a:rPr>
              <a:pPr eaLnBrk="1" hangingPunct="1">
                <a:spcBef>
                  <a:spcPct val="0"/>
                </a:spcBef>
                <a:defRPr/>
              </a:pPr>
              <a:t>99</a:t>
            </a:fld>
            <a:endParaRPr lang="en-ZA" altLang="en-US" smtClean="0">
              <a:latin typeface="Arial" pitchFamily="34"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1AFA3FE-8768-410E-B655-6F379C648A34}" type="datetime1">
              <a:rPr lang="en-US" smtClean="0"/>
              <a:pPr>
                <a:defRPr/>
              </a:pPr>
              <a:t>2/14/2019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7010400" y="0"/>
            <a:ext cx="2133600" cy="365125"/>
          </a:xfrm>
        </p:spPr>
        <p:txBody>
          <a:bodyPr/>
          <a:lstStyle>
            <a:lvl1pPr>
              <a:defRPr>
                <a:solidFill>
                  <a:schemeClr val="bg1"/>
                </a:solidFill>
              </a:defRPr>
            </a:lvl1pPr>
          </a:lstStyle>
          <a:p>
            <a:pPr>
              <a:defRPr/>
            </a:pPr>
            <a:fld id="{0A00740C-6C01-4018-A5CF-B75C7655A4D5}" type="slidenum">
              <a:rPr lang="en-US" smtClean="0"/>
              <a:pPr>
                <a:defRPr/>
              </a:pPr>
              <a:t>‹#›</a:t>
            </a:fld>
            <a:endParaRPr lang="en-US" dirty="0"/>
          </a:p>
        </p:txBody>
      </p:sp>
    </p:spTree>
    <p:extLst>
      <p:ext uri="{BB962C8B-B14F-4D97-AF65-F5344CB8AC3E}">
        <p14:creationId xmlns:p14="http://schemas.microsoft.com/office/powerpoint/2010/main" xmlns="" val="2387758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222854B3-5658-4768-B129-41CA2E2E8E15}" type="datetime1">
              <a:rPr lang="en-US" smtClean="0"/>
              <a:pPr>
                <a:defRPr/>
              </a:pPr>
              <a:t>2/14/2019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xmlns="" val="413180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915868E0-0230-4008-971C-C3BCA5B5E3F7}" type="datetime1">
              <a:rPr lang="en-US" smtClean="0"/>
              <a:pPr>
                <a:defRPr/>
              </a:pPr>
              <a:t>2/14/2019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xmlns="" val="1972044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3075A0B-A1E1-43F9-8246-372DDE877EE8}" type="datetime1">
              <a:rPr lang="en-US" smtClean="0"/>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a:p>
        </p:txBody>
      </p:sp>
    </p:spTree>
    <p:extLst>
      <p:ext uri="{BB962C8B-B14F-4D97-AF65-F5344CB8AC3E}">
        <p14:creationId xmlns:p14="http://schemas.microsoft.com/office/powerpoint/2010/main" xmlns="" val="2382807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ACB8B15D-74FF-4E78-9EB4-3C4801888C44}" type="datetime1">
              <a:rPr lang="en-US" smtClean="0"/>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6CA8298-9D91-4CF9-AB6A-504DBB769D5D}" type="slidenum">
              <a:rPr lang="en-US"/>
              <a:pPr/>
              <a:t>‹#›</a:t>
            </a:fld>
            <a:endParaRPr lang="en-US"/>
          </a:p>
        </p:txBody>
      </p:sp>
    </p:spTree>
    <p:extLst>
      <p:ext uri="{BB962C8B-B14F-4D97-AF65-F5344CB8AC3E}">
        <p14:creationId xmlns:p14="http://schemas.microsoft.com/office/powerpoint/2010/main" xmlns="" val="3316519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EE6624B6-F28D-492F-9872-AD0834429EC3}" type="datetime1">
              <a:rPr lang="en-US" smtClean="0"/>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a:p>
        </p:txBody>
      </p:sp>
    </p:spTree>
    <p:extLst>
      <p:ext uri="{BB962C8B-B14F-4D97-AF65-F5344CB8AC3E}">
        <p14:creationId xmlns:p14="http://schemas.microsoft.com/office/powerpoint/2010/main" xmlns="" val="1119279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C3CB4DA1-EA53-4B31-9694-263485D60D97}" type="datetime1">
              <a:rPr lang="en-US" smtClean="0"/>
              <a:pPr/>
              <a:t>2/14/2019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a:p>
        </p:txBody>
      </p:sp>
    </p:spTree>
    <p:extLst>
      <p:ext uri="{BB962C8B-B14F-4D97-AF65-F5344CB8AC3E}">
        <p14:creationId xmlns:p14="http://schemas.microsoft.com/office/powerpoint/2010/main" xmlns="" val="3775133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1B0DF567-F208-4D5F-9DB4-9DE984325DDE}" type="datetime1">
              <a:rPr lang="en-US" smtClean="0"/>
              <a:pPr/>
              <a:t>2/14/2019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a:p>
        </p:txBody>
      </p:sp>
    </p:spTree>
    <p:extLst>
      <p:ext uri="{BB962C8B-B14F-4D97-AF65-F5344CB8AC3E}">
        <p14:creationId xmlns:p14="http://schemas.microsoft.com/office/powerpoint/2010/main" xmlns="" val="1108170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21ECF3C3-36E3-44BB-B2C0-B5541582EC23}" type="datetime1">
              <a:rPr lang="en-US" smtClean="0"/>
              <a:pPr/>
              <a:t>2/14/2019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a:p>
        </p:txBody>
      </p:sp>
    </p:spTree>
    <p:extLst>
      <p:ext uri="{BB962C8B-B14F-4D97-AF65-F5344CB8AC3E}">
        <p14:creationId xmlns:p14="http://schemas.microsoft.com/office/powerpoint/2010/main" xmlns="" val="1805305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A6F861C-EA88-4C6E-9F25-039EDEBE04E8}" type="datetime1">
              <a:rPr lang="en-US" smtClean="0"/>
              <a:pPr/>
              <a:t>2/14/2019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a:p>
        </p:txBody>
      </p:sp>
    </p:spTree>
    <p:extLst>
      <p:ext uri="{BB962C8B-B14F-4D97-AF65-F5344CB8AC3E}">
        <p14:creationId xmlns:p14="http://schemas.microsoft.com/office/powerpoint/2010/main" xmlns="" val="1729449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B4ABEDE3-25A5-4435-AA6A-5D2A32E6CC97}" type="datetime1">
              <a:rPr lang="en-US" smtClean="0"/>
              <a:pPr/>
              <a:t>2/14/2019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a:p>
        </p:txBody>
      </p:sp>
    </p:spTree>
    <p:extLst>
      <p:ext uri="{BB962C8B-B14F-4D97-AF65-F5344CB8AC3E}">
        <p14:creationId xmlns:p14="http://schemas.microsoft.com/office/powerpoint/2010/main" xmlns="" val="598392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714EFEF9-01E4-4C8A-93ED-7039AE59E21B}" type="datetime1">
              <a:rPr lang="en-US" smtClean="0"/>
              <a:pPr>
                <a:defRPr/>
              </a:pPr>
              <a:t>2/14/2019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xmlns="" val="2793068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543F8518-21DC-4298-AEAB-AD70E59286C6}" type="datetime1">
              <a:rPr lang="en-US" smtClean="0"/>
              <a:pPr/>
              <a:t>2/14/2019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a:p>
        </p:txBody>
      </p:sp>
    </p:spTree>
    <p:extLst>
      <p:ext uri="{BB962C8B-B14F-4D97-AF65-F5344CB8AC3E}">
        <p14:creationId xmlns:p14="http://schemas.microsoft.com/office/powerpoint/2010/main" xmlns="" val="2009478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074AF679-6DE6-4EF7-BDCB-978538667ECE}" type="datetime1">
              <a:rPr lang="en-US" smtClean="0"/>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a:p>
        </p:txBody>
      </p:sp>
    </p:spTree>
    <p:extLst>
      <p:ext uri="{BB962C8B-B14F-4D97-AF65-F5344CB8AC3E}">
        <p14:creationId xmlns:p14="http://schemas.microsoft.com/office/powerpoint/2010/main" xmlns="" val="834736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B0FE60C5-9BB8-41E4-B4DF-24A398A728A8}" type="datetime1">
              <a:rPr lang="en-US" smtClean="0"/>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a:p>
        </p:txBody>
      </p:sp>
    </p:spTree>
    <p:extLst>
      <p:ext uri="{BB962C8B-B14F-4D97-AF65-F5344CB8AC3E}">
        <p14:creationId xmlns:p14="http://schemas.microsoft.com/office/powerpoint/2010/main" xmlns="" val="2749471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59D4952-7E48-4F7E-A248-C925600A63CB}" type="datetime1">
              <a:rPr lang="en-US" smtClean="0"/>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a:p>
        </p:txBody>
      </p:sp>
    </p:spTree>
    <p:extLst>
      <p:ext uri="{BB962C8B-B14F-4D97-AF65-F5344CB8AC3E}">
        <p14:creationId xmlns:p14="http://schemas.microsoft.com/office/powerpoint/2010/main" xmlns="" val="423622591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BA990E68-D596-4D91-8B66-D17DFC97F83B}" type="datetime1">
              <a:rPr lang="en-US" smtClean="0"/>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010400" y="-15692"/>
            <a:ext cx="2133600" cy="365125"/>
          </a:xfrm>
        </p:spPr>
        <p:txBody>
          <a:bodyPr/>
          <a:lstStyle>
            <a:lvl1pPr>
              <a:defRPr>
                <a:solidFill>
                  <a:schemeClr val="bg1"/>
                </a:solidFill>
              </a:defRPr>
            </a:lvl1pPr>
          </a:lstStyle>
          <a:p>
            <a:fld id="{96CA8298-9D91-4CF9-AB6A-504DBB769D5D}" type="slidenum">
              <a:rPr lang="en-US" smtClean="0"/>
              <a:pPr/>
              <a:t>‹#›</a:t>
            </a:fld>
            <a:endParaRPr lang="en-US" dirty="0"/>
          </a:p>
        </p:txBody>
      </p:sp>
    </p:spTree>
    <p:extLst>
      <p:ext uri="{BB962C8B-B14F-4D97-AF65-F5344CB8AC3E}">
        <p14:creationId xmlns:p14="http://schemas.microsoft.com/office/powerpoint/2010/main" xmlns="" val="154706036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BB3EA563-B719-43C4-BABF-16179E097EE5}" type="datetime1">
              <a:rPr lang="en-US" smtClean="0"/>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a:p>
        </p:txBody>
      </p:sp>
    </p:spTree>
    <p:extLst>
      <p:ext uri="{BB962C8B-B14F-4D97-AF65-F5344CB8AC3E}">
        <p14:creationId xmlns:p14="http://schemas.microsoft.com/office/powerpoint/2010/main" xmlns="" val="123488520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62C6D7FB-F10A-4AF1-AE55-C6A7BCEE567C}" type="datetime1">
              <a:rPr lang="en-US" smtClean="0"/>
              <a:pPr/>
              <a:t>2/14/2019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a:p>
        </p:txBody>
      </p:sp>
    </p:spTree>
    <p:extLst>
      <p:ext uri="{BB962C8B-B14F-4D97-AF65-F5344CB8AC3E}">
        <p14:creationId xmlns:p14="http://schemas.microsoft.com/office/powerpoint/2010/main" xmlns="" val="81918155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4E78948E-7AB6-43EB-A289-2D28D4809DBB}" type="datetime1">
              <a:rPr lang="en-US" smtClean="0"/>
              <a:pPr/>
              <a:t>2/14/2019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a:p>
        </p:txBody>
      </p:sp>
    </p:spTree>
    <p:extLst>
      <p:ext uri="{BB962C8B-B14F-4D97-AF65-F5344CB8AC3E}">
        <p14:creationId xmlns:p14="http://schemas.microsoft.com/office/powerpoint/2010/main" xmlns="" val="2032515704"/>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4F6CB6E-D3E2-465C-9A9E-C0E2E818642C}" type="datetime1">
              <a:rPr lang="en-US" smtClean="0"/>
              <a:pPr/>
              <a:t>2/14/2019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a:p>
        </p:txBody>
      </p:sp>
    </p:spTree>
    <p:extLst>
      <p:ext uri="{BB962C8B-B14F-4D97-AF65-F5344CB8AC3E}">
        <p14:creationId xmlns:p14="http://schemas.microsoft.com/office/powerpoint/2010/main" xmlns="" val="205916897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CC57733-2BD6-40D7-B2BF-CAFCC826A8B3}" type="datetime1">
              <a:rPr lang="en-US" smtClean="0"/>
              <a:pPr/>
              <a:t>2/14/2019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a:p>
        </p:txBody>
      </p:sp>
    </p:spTree>
    <p:extLst>
      <p:ext uri="{BB962C8B-B14F-4D97-AF65-F5344CB8AC3E}">
        <p14:creationId xmlns:p14="http://schemas.microsoft.com/office/powerpoint/2010/main" xmlns="" val="128026135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B15FF514-7124-43FD-B4B4-1CDEE1C575C5}" type="datetime1">
              <a:rPr lang="en-US" smtClean="0"/>
              <a:pPr>
                <a:defRPr/>
              </a:pPr>
              <a:t>2/14/2019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xmlns="" val="1047785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68D9544C-529B-4768-A436-F558DD658BE8}" type="datetime1">
              <a:rPr lang="en-US" smtClean="0"/>
              <a:pPr/>
              <a:t>2/14/2019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a:p>
        </p:txBody>
      </p:sp>
    </p:spTree>
    <p:extLst>
      <p:ext uri="{BB962C8B-B14F-4D97-AF65-F5344CB8AC3E}">
        <p14:creationId xmlns:p14="http://schemas.microsoft.com/office/powerpoint/2010/main" xmlns="" val="222361828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1078FF2D-6784-49B2-988B-41C90494B263}" type="datetime1">
              <a:rPr lang="en-US" smtClean="0"/>
              <a:pPr/>
              <a:t>2/14/2019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a:p>
        </p:txBody>
      </p:sp>
    </p:spTree>
    <p:extLst>
      <p:ext uri="{BB962C8B-B14F-4D97-AF65-F5344CB8AC3E}">
        <p14:creationId xmlns:p14="http://schemas.microsoft.com/office/powerpoint/2010/main" xmlns="" val="154348974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83F349A4-9B01-4F88-B1A0-04B1C2A20972}" type="datetime1">
              <a:rPr lang="en-US" smtClean="0"/>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a:p>
        </p:txBody>
      </p:sp>
    </p:spTree>
    <p:extLst>
      <p:ext uri="{BB962C8B-B14F-4D97-AF65-F5344CB8AC3E}">
        <p14:creationId xmlns:p14="http://schemas.microsoft.com/office/powerpoint/2010/main" xmlns="" val="81756105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2098E934-D46B-4331-AAFF-7FBF52BA3929}" type="datetime1">
              <a:rPr lang="en-US" smtClean="0"/>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a:p>
        </p:txBody>
      </p:sp>
    </p:spTree>
    <p:extLst>
      <p:ext uri="{BB962C8B-B14F-4D97-AF65-F5344CB8AC3E}">
        <p14:creationId xmlns:p14="http://schemas.microsoft.com/office/powerpoint/2010/main" xmlns="" val="178081785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59D4952-7E48-4F7E-A248-C925600A63CB}" type="datetime1">
              <a:rPr lang="en-US" smtClean="0"/>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a:p>
        </p:txBody>
      </p:sp>
    </p:spTree>
    <p:extLst>
      <p:ext uri="{BB962C8B-B14F-4D97-AF65-F5344CB8AC3E}">
        <p14:creationId xmlns:p14="http://schemas.microsoft.com/office/powerpoint/2010/main" xmlns="" val="971638334"/>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BA990E68-D596-4D91-8B66-D17DFC97F83B}" type="datetime1">
              <a:rPr lang="en-US" smtClean="0"/>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010400" y="-15692"/>
            <a:ext cx="2133600" cy="365125"/>
          </a:xfrm>
        </p:spPr>
        <p:txBody>
          <a:bodyPr/>
          <a:lstStyle>
            <a:lvl1pPr>
              <a:defRPr>
                <a:solidFill>
                  <a:schemeClr val="bg1"/>
                </a:solidFill>
              </a:defRPr>
            </a:lvl1pPr>
          </a:lstStyle>
          <a:p>
            <a:fld id="{96CA8298-9D91-4CF9-AB6A-504DBB769D5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107976004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BB3EA563-B719-43C4-BABF-16179E097EE5}" type="datetime1">
              <a:rPr lang="en-US" smtClean="0"/>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a:p>
        </p:txBody>
      </p:sp>
    </p:spTree>
    <p:extLst>
      <p:ext uri="{BB962C8B-B14F-4D97-AF65-F5344CB8AC3E}">
        <p14:creationId xmlns:p14="http://schemas.microsoft.com/office/powerpoint/2010/main" xmlns="" val="234645760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62C6D7FB-F10A-4AF1-AE55-C6A7BCEE567C}" type="datetime1">
              <a:rPr lang="en-US" smtClean="0"/>
              <a:pPr/>
              <a:t>2/14/2019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a:p>
        </p:txBody>
      </p:sp>
    </p:spTree>
    <p:extLst>
      <p:ext uri="{BB962C8B-B14F-4D97-AF65-F5344CB8AC3E}">
        <p14:creationId xmlns:p14="http://schemas.microsoft.com/office/powerpoint/2010/main" xmlns="" val="760388176"/>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4E78948E-7AB6-43EB-A289-2D28D4809DBB}" type="datetime1">
              <a:rPr lang="en-US" smtClean="0"/>
              <a:pPr/>
              <a:t>2/14/2019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a:p>
        </p:txBody>
      </p:sp>
    </p:spTree>
    <p:extLst>
      <p:ext uri="{BB962C8B-B14F-4D97-AF65-F5344CB8AC3E}">
        <p14:creationId xmlns:p14="http://schemas.microsoft.com/office/powerpoint/2010/main" xmlns="" val="338031539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4F6CB6E-D3E2-465C-9A9E-C0E2E818642C}" type="datetime1">
              <a:rPr lang="en-US" smtClean="0"/>
              <a:pPr/>
              <a:t>2/14/2019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a:p>
        </p:txBody>
      </p:sp>
    </p:spTree>
    <p:extLst>
      <p:ext uri="{BB962C8B-B14F-4D97-AF65-F5344CB8AC3E}">
        <p14:creationId xmlns:p14="http://schemas.microsoft.com/office/powerpoint/2010/main" xmlns="" val="170922816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3D008DDC-6687-4381-B1F6-D39417C528BC}" type="datetime1">
              <a:rPr lang="en-US" smtClean="0"/>
              <a:pPr>
                <a:defRPr/>
              </a:pPr>
              <a:t>2/14/2019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xmlns="" val="3272306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CC57733-2BD6-40D7-B2BF-CAFCC826A8B3}" type="datetime1">
              <a:rPr lang="en-US" smtClean="0"/>
              <a:pPr/>
              <a:t>2/14/2019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a:p>
        </p:txBody>
      </p:sp>
    </p:spTree>
    <p:extLst>
      <p:ext uri="{BB962C8B-B14F-4D97-AF65-F5344CB8AC3E}">
        <p14:creationId xmlns:p14="http://schemas.microsoft.com/office/powerpoint/2010/main" xmlns="" val="2671468578"/>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68D9544C-529B-4768-A436-F558DD658BE8}" type="datetime1">
              <a:rPr lang="en-US" smtClean="0"/>
              <a:pPr/>
              <a:t>2/14/2019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a:p>
        </p:txBody>
      </p:sp>
    </p:spTree>
    <p:extLst>
      <p:ext uri="{BB962C8B-B14F-4D97-AF65-F5344CB8AC3E}">
        <p14:creationId xmlns:p14="http://schemas.microsoft.com/office/powerpoint/2010/main" xmlns="" val="875327796"/>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1078FF2D-6784-49B2-988B-41C90494B263}" type="datetime1">
              <a:rPr lang="en-US" smtClean="0"/>
              <a:pPr/>
              <a:t>2/14/2019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a:p>
        </p:txBody>
      </p:sp>
    </p:spTree>
    <p:extLst>
      <p:ext uri="{BB962C8B-B14F-4D97-AF65-F5344CB8AC3E}">
        <p14:creationId xmlns:p14="http://schemas.microsoft.com/office/powerpoint/2010/main" xmlns="" val="123579808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83F349A4-9B01-4F88-B1A0-04B1C2A20972}" type="datetime1">
              <a:rPr lang="en-US" smtClean="0"/>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a:p>
        </p:txBody>
      </p:sp>
    </p:spTree>
    <p:extLst>
      <p:ext uri="{BB962C8B-B14F-4D97-AF65-F5344CB8AC3E}">
        <p14:creationId xmlns:p14="http://schemas.microsoft.com/office/powerpoint/2010/main" xmlns="" val="2168163268"/>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2098E934-D46B-4331-AAFF-7FBF52BA3929}" type="datetime1">
              <a:rPr lang="en-US" smtClean="0"/>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a:p>
        </p:txBody>
      </p:sp>
    </p:spTree>
    <p:extLst>
      <p:ext uri="{BB962C8B-B14F-4D97-AF65-F5344CB8AC3E}">
        <p14:creationId xmlns:p14="http://schemas.microsoft.com/office/powerpoint/2010/main" xmlns="" val="226508445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59D4952-7E48-4F7E-A248-C925600A63CB}" type="datetime1">
              <a:rPr lang="en-US" smtClean="0"/>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a:p>
        </p:txBody>
      </p:sp>
    </p:spTree>
    <p:extLst>
      <p:ext uri="{BB962C8B-B14F-4D97-AF65-F5344CB8AC3E}">
        <p14:creationId xmlns:p14="http://schemas.microsoft.com/office/powerpoint/2010/main" xmlns="" val="205759149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BA990E68-D596-4D91-8B66-D17DFC97F83B}" type="datetime1">
              <a:rPr lang="en-US" smtClean="0"/>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010400" y="-15692"/>
            <a:ext cx="2133600" cy="365125"/>
          </a:xfrm>
        </p:spPr>
        <p:txBody>
          <a:bodyPr/>
          <a:lstStyle>
            <a:lvl1pPr>
              <a:defRPr>
                <a:solidFill>
                  <a:schemeClr val="bg1"/>
                </a:solidFill>
              </a:defRPr>
            </a:lvl1pPr>
          </a:lstStyle>
          <a:p>
            <a:fld id="{96CA8298-9D91-4CF9-AB6A-504DBB769D5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1096189154"/>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BB3EA563-B719-43C4-BABF-16179E097EE5}" type="datetime1">
              <a:rPr lang="en-US" smtClean="0"/>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a:p>
        </p:txBody>
      </p:sp>
    </p:spTree>
    <p:extLst>
      <p:ext uri="{BB962C8B-B14F-4D97-AF65-F5344CB8AC3E}">
        <p14:creationId xmlns:p14="http://schemas.microsoft.com/office/powerpoint/2010/main" xmlns="" val="408130524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62C6D7FB-F10A-4AF1-AE55-C6A7BCEE567C}" type="datetime1">
              <a:rPr lang="en-US" smtClean="0"/>
              <a:pPr/>
              <a:t>2/14/2019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a:p>
        </p:txBody>
      </p:sp>
    </p:spTree>
    <p:extLst>
      <p:ext uri="{BB962C8B-B14F-4D97-AF65-F5344CB8AC3E}">
        <p14:creationId xmlns:p14="http://schemas.microsoft.com/office/powerpoint/2010/main" xmlns="" val="376674024"/>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4E78948E-7AB6-43EB-A289-2D28D4809DBB}" type="datetime1">
              <a:rPr lang="en-US" smtClean="0"/>
              <a:pPr/>
              <a:t>2/14/2019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a:p>
        </p:txBody>
      </p:sp>
    </p:spTree>
    <p:extLst>
      <p:ext uri="{BB962C8B-B14F-4D97-AF65-F5344CB8AC3E}">
        <p14:creationId xmlns:p14="http://schemas.microsoft.com/office/powerpoint/2010/main" xmlns="" val="1520142988"/>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E0EF5DB0-E835-4B2F-B1B8-4361C50B431A}" type="datetime1">
              <a:rPr lang="en-US" smtClean="0"/>
              <a:pPr>
                <a:defRPr/>
              </a:pPr>
              <a:t>2/14/2019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xmlns="" val="33596398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4F6CB6E-D3E2-465C-9A9E-C0E2E818642C}" type="datetime1">
              <a:rPr lang="en-US" smtClean="0"/>
              <a:pPr/>
              <a:t>2/14/2019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a:p>
        </p:txBody>
      </p:sp>
    </p:spTree>
    <p:extLst>
      <p:ext uri="{BB962C8B-B14F-4D97-AF65-F5344CB8AC3E}">
        <p14:creationId xmlns:p14="http://schemas.microsoft.com/office/powerpoint/2010/main" xmlns="" val="3045811826"/>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CC57733-2BD6-40D7-B2BF-CAFCC826A8B3}" type="datetime1">
              <a:rPr lang="en-US" smtClean="0"/>
              <a:pPr/>
              <a:t>2/14/2019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a:p>
        </p:txBody>
      </p:sp>
    </p:spTree>
    <p:extLst>
      <p:ext uri="{BB962C8B-B14F-4D97-AF65-F5344CB8AC3E}">
        <p14:creationId xmlns:p14="http://schemas.microsoft.com/office/powerpoint/2010/main" xmlns="" val="57060346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68D9544C-529B-4768-A436-F558DD658BE8}" type="datetime1">
              <a:rPr lang="en-US" smtClean="0"/>
              <a:pPr/>
              <a:t>2/14/2019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a:p>
        </p:txBody>
      </p:sp>
    </p:spTree>
    <p:extLst>
      <p:ext uri="{BB962C8B-B14F-4D97-AF65-F5344CB8AC3E}">
        <p14:creationId xmlns:p14="http://schemas.microsoft.com/office/powerpoint/2010/main" xmlns="" val="622305054"/>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1078FF2D-6784-49B2-988B-41C90494B263}" type="datetime1">
              <a:rPr lang="en-US" smtClean="0"/>
              <a:pPr/>
              <a:t>2/14/2019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a:p>
        </p:txBody>
      </p:sp>
    </p:spTree>
    <p:extLst>
      <p:ext uri="{BB962C8B-B14F-4D97-AF65-F5344CB8AC3E}">
        <p14:creationId xmlns:p14="http://schemas.microsoft.com/office/powerpoint/2010/main" xmlns="" val="2155560470"/>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83F349A4-9B01-4F88-B1A0-04B1C2A20972}" type="datetime1">
              <a:rPr lang="en-US" smtClean="0"/>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a:p>
        </p:txBody>
      </p:sp>
    </p:spTree>
    <p:extLst>
      <p:ext uri="{BB962C8B-B14F-4D97-AF65-F5344CB8AC3E}">
        <p14:creationId xmlns:p14="http://schemas.microsoft.com/office/powerpoint/2010/main" xmlns="" val="4041890164"/>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2098E934-D46B-4331-AAFF-7FBF52BA3929}" type="datetime1">
              <a:rPr lang="en-US" smtClean="0"/>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a:p>
        </p:txBody>
      </p:sp>
    </p:spTree>
    <p:extLst>
      <p:ext uri="{BB962C8B-B14F-4D97-AF65-F5344CB8AC3E}">
        <p14:creationId xmlns:p14="http://schemas.microsoft.com/office/powerpoint/2010/main" xmlns="" val="64866105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D3BC4DD-EE51-4B11-982A-09ABE0C91F72}" type="datetime1">
              <a:rPr lang="en-US"/>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a:p>
        </p:txBody>
      </p:sp>
    </p:spTree>
    <p:extLst>
      <p:ext uri="{BB962C8B-B14F-4D97-AF65-F5344CB8AC3E}">
        <p14:creationId xmlns:p14="http://schemas.microsoft.com/office/powerpoint/2010/main" xmlns="" val="988177418"/>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BA2EF255-18C9-4345-BE9D-97A9AAD6E8F7}" type="datetime1">
              <a:rPr lang="en-US"/>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6CA8298-9D91-4CF9-AB6A-504DBB769D5D}" type="slidenum">
              <a:rPr lang="en-US"/>
              <a:pPr/>
              <a:t>‹#›</a:t>
            </a:fld>
            <a:endParaRPr lang="en-US"/>
          </a:p>
        </p:txBody>
      </p:sp>
    </p:spTree>
    <p:extLst>
      <p:ext uri="{BB962C8B-B14F-4D97-AF65-F5344CB8AC3E}">
        <p14:creationId xmlns:p14="http://schemas.microsoft.com/office/powerpoint/2010/main" xmlns="" val="1791788350"/>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BADCF618-9140-4188-95D9-7DCA61A09C65}" type="datetime1">
              <a:rPr lang="en-US"/>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a:p>
        </p:txBody>
      </p:sp>
    </p:spTree>
    <p:extLst>
      <p:ext uri="{BB962C8B-B14F-4D97-AF65-F5344CB8AC3E}">
        <p14:creationId xmlns:p14="http://schemas.microsoft.com/office/powerpoint/2010/main" xmlns="" val="427245465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4AE3B176-8929-45BE-8FAB-1DE1E9B69816}" type="datetime1">
              <a:rPr lang="en-US"/>
              <a:pPr/>
              <a:t>2/14/2019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a:p>
        </p:txBody>
      </p:sp>
    </p:spTree>
    <p:extLst>
      <p:ext uri="{BB962C8B-B14F-4D97-AF65-F5344CB8AC3E}">
        <p14:creationId xmlns:p14="http://schemas.microsoft.com/office/powerpoint/2010/main" xmlns="" val="156033572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80C0660-72AC-4368-9B68-E34D769C67E1}" type="datetime1">
              <a:rPr lang="en-US" smtClean="0"/>
              <a:pPr>
                <a:defRPr/>
              </a:pPr>
              <a:t>2/14/2019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xmlns="" val="25581748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FF28A0EF-5B52-4EC5-A22D-7B640BCED1CE}" type="datetime1">
              <a:rPr lang="en-US"/>
              <a:pPr/>
              <a:t>2/14/2019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a:p>
        </p:txBody>
      </p:sp>
    </p:spTree>
    <p:extLst>
      <p:ext uri="{BB962C8B-B14F-4D97-AF65-F5344CB8AC3E}">
        <p14:creationId xmlns:p14="http://schemas.microsoft.com/office/powerpoint/2010/main" xmlns="" val="180818068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7E9A70B-CB3F-495F-B904-4B866FD2B5EC}" type="datetime1">
              <a:rPr lang="en-US"/>
              <a:pPr/>
              <a:t>2/14/2019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a:p>
        </p:txBody>
      </p:sp>
    </p:spTree>
    <p:extLst>
      <p:ext uri="{BB962C8B-B14F-4D97-AF65-F5344CB8AC3E}">
        <p14:creationId xmlns:p14="http://schemas.microsoft.com/office/powerpoint/2010/main" xmlns="" val="155591213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E5BCD0D-2F08-4773-9136-19DD3DB1531B}" type="datetime1">
              <a:rPr lang="en-US"/>
              <a:pPr/>
              <a:t>2/14/2019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a:p>
        </p:txBody>
      </p:sp>
    </p:spTree>
    <p:extLst>
      <p:ext uri="{BB962C8B-B14F-4D97-AF65-F5344CB8AC3E}">
        <p14:creationId xmlns:p14="http://schemas.microsoft.com/office/powerpoint/2010/main" xmlns="" val="169065106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5E3AC85F-1797-491F-A298-DD65B72A9C60}" type="datetime1">
              <a:rPr lang="en-US"/>
              <a:pPr/>
              <a:t>2/14/2019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a:p>
        </p:txBody>
      </p:sp>
    </p:spTree>
    <p:extLst>
      <p:ext uri="{BB962C8B-B14F-4D97-AF65-F5344CB8AC3E}">
        <p14:creationId xmlns:p14="http://schemas.microsoft.com/office/powerpoint/2010/main" xmlns="" val="3728162944"/>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50317FA0-CCD6-4E55-B68F-2CF7D75E1340}" type="datetime1">
              <a:rPr lang="en-US"/>
              <a:pPr/>
              <a:t>2/14/2019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a:p>
        </p:txBody>
      </p:sp>
    </p:spTree>
    <p:extLst>
      <p:ext uri="{BB962C8B-B14F-4D97-AF65-F5344CB8AC3E}">
        <p14:creationId xmlns:p14="http://schemas.microsoft.com/office/powerpoint/2010/main" xmlns="" val="99482006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506B31AA-7593-4B37-ABDE-6E94EBDC2053}" type="datetime1">
              <a:rPr lang="en-US"/>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a:p>
        </p:txBody>
      </p:sp>
    </p:spTree>
    <p:extLst>
      <p:ext uri="{BB962C8B-B14F-4D97-AF65-F5344CB8AC3E}">
        <p14:creationId xmlns:p14="http://schemas.microsoft.com/office/powerpoint/2010/main" xmlns="" val="5040945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DCA20C2B-4386-4809-8311-AED7CEAF0102}" type="datetime1">
              <a:rPr lang="en-US"/>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a:p>
        </p:txBody>
      </p:sp>
    </p:spTree>
    <p:extLst>
      <p:ext uri="{BB962C8B-B14F-4D97-AF65-F5344CB8AC3E}">
        <p14:creationId xmlns:p14="http://schemas.microsoft.com/office/powerpoint/2010/main" xmlns="" val="214457164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1ECCC7-5EA8-4349-96EC-5B6962BFE063}" type="datetime1">
              <a:rPr lang="en-US" smtClean="0"/>
              <a:pPr>
                <a:defRPr/>
              </a:pPr>
              <a:t>2/14/2019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xmlns="" val="2952523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71A51582-BC87-412F-B934-65530772E531}" type="datetime1">
              <a:rPr lang="en-US" smtClean="0"/>
              <a:pPr>
                <a:defRPr/>
              </a:pPr>
              <a:t>2/14/2019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xmlns="" val="2121046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12A2217D-2333-4498-ADBC-73D16CAD83C8}" type="datetime1">
              <a:rPr lang="en-US" smtClean="0"/>
              <a:pPr>
                <a:defRPr/>
              </a:pPr>
              <a:t>2/14/2019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xmlns="" val="3190440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30673904-364B-4595-904E-1402E648F005}" type="datetime1">
              <a:rPr lang="en-US" smtClean="0"/>
              <a:pPr defTabSz="457200" fontAlgn="base">
                <a:spcBef>
                  <a:spcPct val="0"/>
                </a:spcBef>
                <a:spcAft>
                  <a:spcPct val="0"/>
                </a:spcAft>
                <a:defRPr/>
              </a:pPr>
              <a:t>2/14/2019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575731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3E42555C-2350-4DDF-AB94-057E4196F795}" type="datetime1">
              <a:rPr lang="en-US" smtClean="0">
                <a:ea typeface="ＭＳ Ｐゴシック" pitchFamily="-111" charset="-128"/>
              </a:rPr>
              <a:pPr defTabSz="457200" fontAlgn="base">
                <a:spcBef>
                  <a:spcPct val="0"/>
                </a:spcBef>
                <a:spcAft>
                  <a:spcPct val="0"/>
                </a:spcAft>
              </a:pPr>
              <a:t>2/14/2019</a:t>
            </a:fld>
            <a:endParaRPr lang="en-US">
              <a:ea typeface="ＭＳ Ｐゴシック" pitchFamily="-11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a:ea typeface="ＭＳ Ｐゴシック" pitchFamily="-111" charset="-128"/>
            </a:endParaRPr>
          </a:p>
        </p:txBody>
      </p:sp>
    </p:spTree>
    <p:extLst>
      <p:ext uri="{BB962C8B-B14F-4D97-AF65-F5344CB8AC3E}">
        <p14:creationId xmlns:p14="http://schemas.microsoft.com/office/powerpoint/2010/main" xmlns="" val="31468166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B57B6FC8-6ADC-4970-B16B-D9D91695A608}" type="datetime1">
              <a:rPr lang="en-US" smtClean="0">
                <a:ea typeface="ＭＳ Ｐゴシック" pitchFamily="-111" charset="-128"/>
              </a:rPr>
              <a:pPr defTabSz="457200" fontAlgn="base">
                <a:spcBef>
                  <a:spcPct val="0"/>
                </a:spcBef>
                <a:spcAft>
                  <a:spcPct val="0"/>
                </a:spcAft>
              </a:pPr>
              <a:t>2/14/2019</a:t>
            </a:fld>
            <a:endParaRPr lang="en-US">
              <a:ea typeface="ＭＳ Ｐゴシック" pitchFamily="-11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a:ea typeface="ＭＳ Ｐゴシック" pitchFamily="-111" charset="-128"/>
            </a:endParaRPr>
          </a:p>
        </p:txBody>
      </p:sp>
    </p:spTree>
    <p:extLst>
      <p:ext uri="{BB962C8B-B14F-4D97-AF65-F5344CB8AC3E}">
        <p14:creationId xmlns:p14="http://schemas.microsoft.com/office/powerpoint/2010/main" xmlns="" val="4344600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B57B6FC8-6ADC-4970-B16B-D9D91695A608}" type="datetime1">
              <a:rPr lang="en-US" smtClean="0">
                <a:ea typeface="ＭＳ Ｐゴシック" pitchFamily="-111" charset="-128"/>
              </a:rPr>
              <a:pPr defTabSz="457200" fontAlgn="base">
                <a:spcBef>
                  <a:spcPct val="0"/>
                </a:spcBef>
                <a:spcAft>
                  <a:spcPct val="0"/>
                </a:spcAft>
              </a:pPr>
              <a:t>2/14/2019</a:t>
            </a:fld>
            <a:endParaRPr lang="en-US">
              <a:ea typeface="ＭＳ Ｐゴシック" pitchFamily="-11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a:ea typeface="ＭＳ Ｐゴシック" pitchFamily="-111" charset="-128"/>
            </a:endParaRPr>
          </a:p>
        </p:txBody>
      </p:sp>
    </p:spTree>
    <p:extLst>
      <p:ext uri="{BB962C8B-B14F-4D97-AF65-F5344CB8AC3E}">
        <p14:creationId xmlns:p14="http://schemas.microsoft.com/office/powerpoint/2010/main" xmlns="" val="41220000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B57B6FC8-6ADC-4970-B16B-D9D91695A608}" type="datetime1">
              <a:rPr lang="en-US" smtClean="0">
                <a:ea typeface="ＭＳ Ｐゴシック" pitchFamily="-111" charset="-128"/>
              </a:rPr>
              <a:pPr defTabSz="457200" fontAlgn="base">
                <a:spcBef>
                  <a:spcPct val="0"/>
                </a:spcBef>
                <a:spcAft>
                  <a:spcPct val="0"/>
                </a:spcAft>
              </a:pPr>
              <a:t>2/14/2019</a:t>
            </a:fld>
            <a:endParaRPr lang="en-US">
              <a:ea typeface="ＭＳ Ｐゴシック" pitchFamily="-11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a:ea typeface="ＭＳ Ｐゴシック" pitchFamily="-111" charset="-128"/>
            </a:endParaRPr>
          </a:p>
        </p:txBody>
      </p:sp>
    </p:spTree>
    <p:extLst>
      <p:ext uri="{BB962C8B-B14F-4D97-AF65-F5344CB8AC3E}">
        <p14:creationId xmlns:p14="http://schemas.microsoft.com/office/powerpoint/2010/main" xmlns="" val="210334706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66EB0342-8D58-4604-ADF2-47040EDC186D}" type="datetime1">
              <a:rPr lang="en-US" smtClean="0">
                <a:ea typeface="ＭＳ Ｐゴシック" pitchFamily="-111" charset="-128"/>
              </a:rPr>
              <a:pPr defTabSz="457200" fontAlgn="base">
                <a:spcBef>
                  <a:spcPct val="0"/>
                </a:spcBef>
                <a:spcAft>
                  <a:spcPct val="0"/>
                </a:spcAft>
              </a:pPr>
              <a:t>2/14/2019</a:t>
            </a:fld>
            <a:endParaRPr lang="en-US" smtClean="0">
              <a:ea typeface="ＭＳ Ｐゴシック" pitchFamily="-11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smtClean="0">
              <a:ea typeface="ＭＳ Ｐゴシック" pitchFamily="-111" charset="-128"/>
            </a:endParaRPr>
          </a:p>
        </p:txBody>
      </p:sp>
    </p:spTree>
    <p:extLst>
      <p:ext uri="{BB962C8B-B14F-4D97-AF65-F5344CB8AC3E}">
        <p14:creationId xmlns:p14="http://schemas.microsoft.com/office/powerpoint/2010/main" xmlns="" val="154161826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4/relationships/chartEx" Target="../charts/chartEx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5.xml"/><Relationship Id="rId5" Type="http://schemas.openxmlformats.org/officeDocument/2006/relationships/chart" Target="../charts/chart11.xml"/><Relationship Id="rId4" Type="http://schemas.openxmlformats.org/officeDocument/2006/relationships/chart" Target="../charts/char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chart" Target="../charts/chart14.xml"/><Relationship Id="rId7" Type="http://schemas.openxmlformats.org/officeDocument/2006/relationships/chart" Target="../charts/chart17.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chart" Target="../charts/chart16.xml"/><Relationship Id="rId4" Type="http://schemas.openxmlformats.org/officeDocument/2006/relationships/chart" Target="../charts/char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4.xml"/><Relationship Id="rId4" Type="http://schemas.openxmlformats.org/officeDocument/2006/relationships/chart" Target="../charts/chart2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4.xml"/><Relationship Id="rId5" Type="http://schemas.openxmlformats.org/officeDocument/2006/relationships/chart" Target="../charts/chart31.xml"/><Relationship Id="rId4" Type="http://schemas.openxmlformats.org/officeDocument/2006/relationships/chart" Target="../charts/chart3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New_Powerpoint presentation-0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itle 16"/>
          <p:cNvSpPr txBox="1">
            <a:spLocks/>
          </p:cNvSpPr>
          <p:nvPr/>
        </p:nvSpPr>
        <p:spPr bwMode="auto">
          <a:xfrm>
            <a:off x="683568" y="404664"/>
            <a:ext cx="7920880" cy="2160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fontAlgn="base">
              <a:spcBef>
                <a:spcPct val="0"/>
              </a:spcBef>
              <a:spcAft>
                <a:spcPct val="0"/>
              </a:spcAft>
            </a:pPr>
            <a:r>
              <a:rPr lang="en-US" sz="3200" b="1" dirty="0" smtClean="0">
                <a:effectLst>
                  <a:outerShdw blurRad="38100" dist="38100" dir="2700000" algn="tl">
                    <a:srgbClr val="000000">
                      <a:alpha val="43137"/>
                    </a:srgbClr>
                  </a:outerShdw>
                </a:effectLst>
                <a:latin typeface="Arial" pitchFamily="34" charset="0"/>
                <a:ea typeface="+mn-ea"/>
                <a:cs typeface="Arial" pitchFamily="34" charset="0"/>
              </a:rPr>
              <a:t>DEPARTMENT OF LABOUR</a:t>
            </a:r>
          </a:p>
          <a:p>
            <a:pPr algn="ctr" fontAlgn="base">
              <a:spcBef>
                <a:spcPct val="0"/>
              </a:spcBef>
              <a:spcAft>
                <a:spcPct val="0"/>
              </a:spcAft>
            </a:pPr>
            <a:endParaRPr lang="en-US" sz="2000" b="1" dirty="0" smtClean="0">
              <a:effectLst>
                <a:outerShdw blurRad="38100" dist="38100" dir="2700000" algn="tl">
                  <a:srgbClr val="000000">
                    <a:alpha val="43137"/>
                  </a:srgbClr>
                </a:outerShdw>
              </a:effectLst>
              <a:latin typeface="Arial" pitchFamily="34" charset="0"/>
              <a:ea typeface="+mn-ea"/>
              <a:cs typeface="Arial" pitchFamily="34" charset="0"/>
            </a:endParaRPr>
          </a:p>
          <a:p>
            <a:pPr algn="ctr" fontAlgn="base">
              <a:spcBef>
                <a:spcPct val="0"/>
              </a:spcBef>
              <a:spcAft>
                <a:spcPct val="0"/>
              </a:spcAft>
            </a:pPr>
            <a:r>
              <a:rPr lang="en-US" b="1" dirty="0" smtClean="0">
                <a:effectLst>
                  <a:outerShdw blurRad="38100" dist="38100" dir="2700000" algn="tl">
                    <a:srgbClr val="000000">
                      <a:alpha val="43137"/>
                    </a:srgbClr>
                  </a:outerShdw>
                </a:effectLst>
                <a:latin typeface="Arial" pitchFamily="34" charset="0"/>
                <a:ea typeface="+mn-ea"/>
                <a:cs typeface="Arial" pitchFamily="34" charset="0"/>
              </a:rPr>
              <a:t>QUARTER 1: IMPACT ANALYSIS REPORT</a:t>
            </a:r>
          </a:p>
          <a:p>
            <a:pPr algn="ctr" fontAlgn="base">
              <a:spcBef>
                <a:spcPct val="0"/>
              </a:spcBef>
              <a:spcAft>
                <a:spcPct val="0"/>
              </a:spcAft>
            </a:pPr>
            <a:r>
              <a:rPr lang="en-US" sz="2000" b="1" dirty="0" smtClean="0">
                <a:effectLst>
                  <a:outerShdw blurRad="38100" dist="38100" dir="2700000" algn="tl">
                    <a:srgbClr val="000000">
                      <a:alpha val="43137"/>
                    </a:srgbClr>
                  </a:outerShdw>
                </a:effectLst>
                <a:latin typeface="Arial" pitchFamily="34" charset="0"/>
                <a:ea typeface="+mn-ea"/>
                <a:cs typeface="Arial" pitchFamily="34" charset="0"/>
              </a:rPr>
              <a:t>ANNUAL PERFORMANCE PLAN 2018/19</a:t>
            </a:r>
          </a:p>
          <a:p>
            <a:pPr algn="ctr" fontAlgn="base">
              <a:spcBef>
                <a:spcPct val="0"/>
              </a:spcBef>
              <a:spcAft>
                <a:spcPct val="0"/>
              </a:spcAft>
            </a:pPr>
            <a:endParaRPr lang="en-US" sz="1800" b="1" dirty="0" smtClean="0">
              <a:effectLst>
                <a:outerShdw blurRad="38100" dist="38100" dir="2700000" algn="tl">
                  <a:srgbClr val="000000">
                    <a:alpha val="43137"/>
                  </a:srgbClr>
                </a:outerShdw>
              </a:effectLst>
              <a:latin typeface="Arial" pitchFamily="34" charset="0"/>
              <a:ea typeface="+mn-ea"/>
              <a:cs typeface="Arial" pitchFamily="34" charset="0"/>
            </a:endParaRPr>
          </a:p>
          <a:p>
            <a:pPr algn="ctr" fontAlgn="base">
              <a:spcBef>
                <a:spcPct val="0"/>
              </a:spcBef>
              <a:spcAft>
                <a:spcPct val="0"/>
              </a:spcAft>
            </a:pPr>
            <a:r>
              <a:rPr lang="en-US" sz="2000" b="1" dirty="0" smtClean="0">
                <a:solidFill>
                  <a:srgbClr val="C00000"/>
                </a:solidFill>
                <a:effectLst>
                  <a:outerShdw blurRad="38100" dist="38100" dir="2700000" algn="tl">
                    <a:srgbClr val="000000">
                      <a:alpha val="43137"/>
                    </a:srgbClr>
                  </a:outerShdw>
                </a:effectLst>
                <a:latin typeface="Arial" pitchFamily="34" charset="0"/>
                <a:ea typeface="+mn-ea"/>
                <a:cs typeface="Arial" pitchFamily="34" charset="0"/>
              </a:rPr>
              <a:t>LABOUR PORTFOLIO COMMITTEE</a:t>
            </a:r>
            <a:endParaRPr lang="en-ZA" sz="2000" b="1" dirty="0">
              <a:solidFill>
                <a:srgbClr val="C000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13317" name="Subtitle 17"/>
          <p:cNvSpPr txBox="1">
            <a:spLocks/>
          </p:cNvSpPr>
          <p:nvPr/>
        </p:nvSpPr>
        <p:spPr bwMode="auto">
          <a:xfrm>
            <a:off x="4298648" y="2383631"/>
            <a:ext cx="4636392"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defTabSz="457200" eaLnBrk="1" fontAlgn="base" hangingPunct="1">
              <a:spcBef>
                <a:spcPct val="20000"/>
              </a:spcBef>
              <a:spcAft>
                <a:spcPct val="0"/>
              </a:spcAft>
            </a:pPr>
            <a:endParaRPr lang="en-US" sz="1800" b="1" dirty="0">
              <a:solidFill>
                <a:srgbClr val="404040"/>
              </a:solidFill>
              <a:latin typeface="Calibri"/>
              <a:ea typeface="ＭＳ Ｐゴシック" pitchFamily="34" charset="-128"/>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2160" y="5856755"/>
            <a:ext cx="2088232" cy="884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Subtitle 17"/>
          <p:cNvSpPr txBox="1">
            <a:spLocks/>
          </p:cNvSpPr>
          <p:nvPr/>
        </p:nvSpPr>
        <p:spPr bwMode="auto">
          <a:xfrm>
            <a:off x="114300" y="2786063"/>
            <a:ext cx="18637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 typeface="Arial" pitchFamily="34" charset="0"/>
              <a:buNone/>
            </a:pPr>
            <a:r>
              <a:rPr lang="en-US" altLang="en-US" sz="1400" b="1" dirty="0" smtClean="0">
                <a:solidFill>
                  <a:srgbClr val="404040"/>
                </a:solidFill>
                <a:latin typeface="Arial Bold" pitchFamily="32" charset="0"/>
              </a:rPr>
              <a:t>28 November 2018</a:t>
            </a:r>
            <a:endParaRPr lang="en-US" altLang="en-US" sz="1400" b="1" dirty="0">
              <a:solidFill>
                <a:srgbClr val="404040"/>
              </a:solidFill>
              <a:latin typeface="Arial Bold" pitchFamily="32" charset="0"/>
            </a:endParaRPr>
          </a:p>
        </p:txBody>
      </p:sp>
    </p:spTree>
    <p:extLst>
      <p:ext uri="{BB962C8B-B14F-4D97-AF65-F5344CB8AC3E}">
        <p14:creationId xmlns:p14="http://schemas.microsoft.com/office/powerpoint/2010/main" xmlns="" val="2891077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34938"/>
            <a:ext cx="8229600" cy="1143000"/>
          </a:xfrm>
        </p:spPr>
        <p:txBody>
          <a:bodyPr/>
          <a:lstStyle/>
          <a:p>
            <a:pPr>
              <a:defRPr/>
            </a:pPr>
            <a:r>
              <a:rPr lang="en-US" sz="2000" b="1" dirty="0" smtClean="0">
                <a:solidFill>
                  <a:prstClr val="black"/>
                </a:solidFill>
                <a:ea typeface="ＭＳ Ｐゴシック" pitchFamily="-80" charset="-128"/>
                <a:cs typeface="+mj-cs"/>
              </a:rPr>
              <a:t>QUARTER 1 PERFORMANCE PER PROGRAMME 2018/19</a:t>
            </a:r>
            <a:endParaRPr lang="en-ZA" sz="2000" dirty="0"/>
          </a:p>
        </p:txBody>
      </p:sp>
      <p:sp>
        <p:nvSpPr>
          <p:cNvPr id="29699" name="Slide Number Placeholder 4"/>
          <p:cNvSpPr>
            <a:spLocks noGrp="1"/>
          </p:cNvSpPr>
          <p:nvPr>
            <p:ph type="sldNum" sz="quarter" idx="12"/>
          </p:nvPr>
        </p:nvSpPr>
        <p:spPr bwMode="auto">
          <a:xfrm>
            <a:off x="6738938" y="6492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C31F17A-3748-41D8-8DE2-B3C3F3DF3DC2}" type="slidenum">
              <a:rPr lang="en-US" altLang="en-US" sz="1200" smtClean="0">
                <a:solidFill>
                  <a:srgbClr val="898989"/>
                </a:solidFill>
              </a:rPr>
              <a:pPr/>
              <a:t>10</a:t>
            </a:fld>
            <a:endParaRPr lang="en-US" altLang="en-US" sz="1200" dirty="0" smtClean="0">
              <a:solidFill>
                <a:srgbClr val="898989"/>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685800155"/>
              </p:ext>
            </p:extLst>
          </p:nvPr>
        </p:nvGraphicFramePr>
        <p:xfrm>
          <a:off x="174625" y="1308100"/>
          <a:ext cx="8794749" cy="5422901"/>
        </p:xfrm>
        <a:graphic>
          <a:graphicData uri="http://schemas.openxmlformats.org/drawingml/2006/table">
            <a:tbl>
              <a:tblPr firstRow="1" firstCol="1" bandRow="1"/>
              <a:tblGrid>
                <a:gridCol w="2357471">
                  <a:extLst>
                    <a:ext uri="{9D8B030D-6E8A-4147-A177-3AD203B41FA5}">
                      <a16:colId xmlns:a16="http://schemas.microsoft.com/office/drawing/2014/main" xmlns="" val="20000"/>
                    </a:ext>
                  </a:extLst>
                </a:gridCol>
                <a:gridCol w="1170374">
                  <a:extLst>
                    <a:ext uri="{9D8B030D-6E8A-4147-A177-3AD203B41FA5}">
                      <a16:colId xmlns:a16="http://schemas.microsoft.com/office/drawing/2014/main" xmlns="" val="20001"/>
                    </a:ext>
                  </a:extLst>
                </a:gridCol>
                <a:gridCol w="1504768">
                  <a:extLst>
                    <a:ext uri="{9D8B030D-6E8A-4147-A177-3AD203B41FA5}">
                      <a16:colId xmlns:a16="http://schemas.microsoft.com/office/drawing/2014/main" xmlns="" val="20002"/>
                    </a:ext>
                  </a:extLst>
                </a:gridCol>
                <a:gridCol w="1170374">
                  <a:extLst>
                    <a:ext uri="{9D8B030D-6E8A-4147-A177-3AD203B41FA5}">
                      <a16:colId xmlns:a16="http://schemas.microsoft.com/office/drawing/2014/main" xmlns="" val="20003"/>
                    </a:ext>
                  </a:extLst>
                </a:gridCol>
                <a:gridCol w="1253973">
                  <a:extLst>
                    <a:ext uri="{9D8B030D-6E8A-4147-A177-3AD203B41FA5}">
                      <a16:colId xmlns:a16="http://schemas.microsoft.com/office/drawing/2014/main" xmlns="" val="20004"/>
                    </a:ext>
                  </a:extLst>
                </a:gridCol>
                <a:gridCol w="1337789">
                  <a:extLst>
                    <a:ext uri="{9D8B030D-6E8A-4147-A177-3AD203B41FA5}">
                      <a16:colId xmlns:a16="http://schemas.microsoft.com/office/drawing/2014/main" xmlns="" val="20005"/>
                    </a:ext>
                  </a:extLst>
                </a:gridCol>
              </a:tblGrid>
              <a:tr h="1025308">
                <a:tc>
                  <a:txBody>
                    <a:bodyPr/>
                    <a:lstStyle/>
                    <a:p>
                      <a:pPr marL="0" marR="0" fontAlgn="b">
                        <a:spcBef>
                          <a:spcPts val="0"/>
                        </a:spcBef>
                        <a:spcAft>
                          <a:spcPts val="0"/>
                        </a:spcAft>
                      </a:pPr>
                      <a:r>
                        <a:rPr lang="en-GB" sz="1600" b="1" kern="1200" dirty="0">
                          <a:solidFill>
                            <a:srgbClr val="000000"/>
                          </a:solidFill>
                          <a:effectLst/>
                          <a:latin typeface="+mn-lt"/>
                          <a:ea typeface="Times New Roman"/>
                          <a:cs typeface="Times New Roman"/>
                        </a:rPr>
                        <a:t>Branch </a:t>
                      </a:r>
                      <a:endParaRPr lang="en-US" sz="1600" b="1" dirty="0">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000000"/>
                          </a:solidFill>
                          <a:effectLst/>
                          <a:latin typeface="+mn-lt"/>
                          <a:ea typeface="Times New Roman"/>
                          <a:cs typeface="Times New Roman"/>
                        </a:rPr>
                        <a:t>Annual Planned Indicators</a:t>
                      </a:r>
                      <a:endParaRPr lang="en-US" sz="1600" b="1" dirty="0">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000000"/>
                          </a:solidFill>
                          <a:effectLst/>
                          <a:latin typeface="+mn-lt"/>
                          <a:ea typeface="Times New Roman"/>
                          <a:cs typeface="Times New Roman"/>
                        </a:rPr>
                        <a:t>Indicators with targets </a:t>
                      </a:r>
                      <a:r>
                        <a:rPr lang="en-GB" sz="1600" b="1" kern="1200" dirty="0" smtClean="0">
                          <a:solidFill>
                            <a:srgbClr val="000000"/>
                          </a:solidFill>
                          <a:effectLst/>
                          <a:latin typeface="+mn-lt"/>
                          <a:ea typeface="Times New Roman"/>
                          <a:cs typeface="Times New Roman"/>
                        </a:rPr>
                        <a:t>  reporting in </a:t>
                      </a:r>
                      <a:r>
                        <a:rPr lang="en-GB" sz="1600" b="1" kern="1200" dirty="0">
                          <a:solidFill>
                            <a:srgbClr val="000000"/>
                          </a:solidFill>
                          <a:effectLst/>
                          <a:latin typeface="+mn-lt"/>
                          <a:ea typeface="Times New Roman"/>
                          <a:cs typeface="Times New Roman"/>
                        </a:rPr>
                        <a:t>Quarter </a:t>
                      </a:r>
                      <a:r>
                        <a:rPr lang="en-GB" sz="1600" b="1" kern="1200" dirty="0" smtClean="0">
                          <a:solidFill>
                            <a:srgbClr val="000000"/>
                          </a:solidFill>
                          <a:effectLst/>
                          <a:latin typeface="+mn-lt"/>
                          <a:ea typeface="Times New Roman"/>
                          <a:cs typeface="Times New Roman"/>
                        </a:rPr>
                        <a:t>1</a:t>
                      </a:r>
                      <a:endParaRPr lang="en-US" sz="1600" b="1" dirty="0">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00B050"/>
                          </a:solidFill>
                          <a:effectLst/>
                          <a:latin typeface="+mn-lt"/>
                          <a:ea typeface="Times New Roman"/>
                          <a:cs typeface="Times New Roman"/>
                        </a:rPr>
                        <a:t>Achieved</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FF0000"/>
                          </a:solidFill>
                          <a:effectLst/>
                          <a:latin typeface="+mn-lt"/>
                          <a:ea typeface="Times New Roman"/>
                          <a:cs typeface="Times New Roman"/>
                        </a:rPr>
                        <a:t>Not Achieved</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000000"/>
                          </a:solidFill>
                          <a:effectLst/>
                          <a:latin typeface="+mn-lt"/>
                          <a:ea typeface="Times New Roman"/>
                          <a:cs typeface="Times New Roman"/>
                        </a:rPr>
                        <a:t>Overall </a:t>
                      </a:r>
                      <a:r>
                        <a:rPr lang="en-GB" sz="1600" b="1" kern="1200" dirty="0" smtClean="0">
                          <a:solidFill>
                            <a:srgbClr val="000000"/>
                          </a:solidFill>
                          <a:effectLst/>
                          <a:latin typeface="+mn-lt"/>
                          <a:ea typeface="Times New Roman"/>
                          <a:cs typeface="Times New Roman"/>
                        </a:rPr>
                        <a:t>% Achievement</a:t>
                      </a:r>
                      <a:endParaRPr lang="en-US" sz="1600" b="1" dirty="0">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00"/>
                  </a:ext>
                </a:extLst>
              </a:tr>
              <a:tr h="592333">
                <a:tc>
                  <a:txBody>
                    <a:bodyPr/>
                    <a:lstStyle/>
                    <a:p>
                      <a:pPr marL="0" marR="0" fontAlgn="b">
                        <a:spcBef>
                          <a:spcPts val="0"/>
                        </a:spcBef>
                        <a:spcAft>
                          <a:spcPts val="0"/>
                        </a:spcAft>
                      </a:pPr>
                      <a:r>
                        <a:rPr lang="en-GB" sz="1600" b="1" kern="1200" dirty="0">
                          <a:solidFill>
                            <a:srgbClr val="000000"/>
                          </a:solidFill>
                          <a:effectLst/>
                          <a:latin typeface="+mn-lt"/>
                          <a:ea typeface="Times New Roman"/>
                          <a:cs typeface="Times New Roman"/>
                        </a:rPr>
                        <a:t>Administration </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4</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4</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a:ea typeface="Times New Roman"/>
                          <a:cs typeface="Calibri"/>
                        </a:rPr>
                        <a:t>3</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a:ea typeface="Times New Roman"/>
                          <a:cs typeface="Calibri"/>
                        </a:rPr>
                        <a:t>1</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a:ea typeface="Times New Roman"/>
                          <a:cs typeface="Calibri"/>
                        </a:rPr>
                        <a:t>75%</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61052">
                <a:tc>
                  <a:txBody>
                    <a:bodyPr/>
                    <a:lstStyle/>
                    <a:p>
                      <a:pPr marL="0" marR="0" fontAlgn="b">
                        <a:spcBef>
                          <a:spcPts val="0"/>
                        </a:spcBef>
                        <a:spcAft>
                          <a:spcPts val="0"/>
                        </a:spcAft>
                      </a:pPr>
                      <a:r>
                        <a:rPr lang="en-GB" sz="1600" b="1" kern="1200" dirty="0">
                          <a:solidFill>
                            <a:srgbClr val="000000"/>
                          </a:solidFill>
                          <a:effectLst/>
                          <a:latin typeface="+mn-lt"/>
                          <a:ea typeface="Times New Roman"/>
                          <a:cs typeface="Times New Roman"/>
                        </a:rPr>
                        <a:t>Inspections and Enforcement Services</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4</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4</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smtClean="0">
                          <a:solidFill>
                            <a:srgbClr val="00B050"/>
                          </a:solidFill>
                          <a:effectLst/>
                          <a:latin typeface="Calibri"/>
                          <a:ea typeface="Times New Roman"/>
                        </a:rPr>
                        <a:t>4</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smtClean="0">
                          <a:solidFill>
                            <a:srgbClr val="FF0000"/>
                          </a:solidFill>
                          <a:effectLst/>
                          <a:latin typeface="Calibri"/>
                          <a:ea typeface="Times New Roman"/>
                        </a:rPr>
                        <a:t>0</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smtClean="0">
                          <a:solidFill>
                            <a:srgbClr val="FF0000"/>
                          </a:solidFill>
                          <a:effectLst/>
                          <a:latin typeface="Calibri"/>
                          <a:ea typeface="Times New Roman"/>
                          <a:cs typeface="Calibri"/>
                        </a:rPr>
                        <a:t>75%</a:t>
                      </a:r>
                      <a:endParaRPr lang="en-ZA" sz="1600" dirty="0">
                        <a:solidFill>
                          <a:srgbClr val="FF000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61052">
                <a:tc>
                  <a:txBody>
                    <a:bodyPr/>
                    <a:lstStyle/>
                    <a:p>
                      <a:pPr marL="0" marR="0" fontAlgn="b">
                        <a:spcBef>
                          <a:spcPts val="0"/>
                        </a:spcBef>
                        <a:spcAft>
                          <a:spcPts val="0"/>
                        </a:spcAft>
                      </a:pPr>
                      <a:r>
                        <a:rPr lang="en-GB" sz="1600" b="1" kern="1200" dirty="0">
                          <a:solidFill>
                            <a:srgbClr val="000000"/>
                          </a:solidFill>
                          <a:effectLst/>
                          <a:latin typeface="+mn-lt"/>
                          <a:ea typeface="Times New Roman"/>
                          <a:cs typeface="Times New Roman"/>
                        </a:rPr>
                        <a:t>Public Employment Services</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4</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4</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a:ea typeface="Times New Roman"/>
                          <a:cs typeface="Calibri"/>
                        </a:rPr>
                        <a:t>4</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a:ea typeface="Times New Roman"/>
                          <a:cs typeface="Calibri"/>
                        </a:rPr>
                        <a:t>0</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a:ea typeface="Times New Roman"/>
                          <a:cs typeface="Calibri"/>
                        </a:rPr>
                        <a:t>100%</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61052">
                <a:tc>
                  <a:txBody>
                    <a:bodyPr/>
                    <a:lstStyle/>
                    <a:p>
                      <a:pPr marL="0" marR="0" fontAlgn="b">
                        <a:spcBef>
                          <a:spcPts val="0"/>
                        </a:spcBef>
                        <a:spcAft>
                          <a:spcPts val="0"/>
                        </a:spcAft>
                      </a:pPr>
                      <a:r>
                        <a:rPr lang="en-GB" sz="1600" b="1" kern="1200" dirty="0">
                          <a:solidFill>
                            <a:srgbClr val="000000"/>
                          </a:solidFill>
                          <a:effectLst/>
                          <a:latin typeface="+mn-lt"/>
                          <a:ea typeface="Times New Roman"/>
                          <a:cs typeface="Times New Roman"/>
                        </a:rPr>
                        <a:t>Labour Policy and Industrial Relations</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8</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8</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a:ea typeface="Times New Roman"/>
                          <a:cs typeface="Calibri"/>
                        </a:rPr>
                        <a:t>6</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a:ea typeface="Times New Roman"/>
                          <a:cs typeface="Calibri"/>
                        </a:rPr>
                        <a:t>2</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a:ea typeface="Times New Roman"/>
                          <a:cs typeface="Calibri"/>
                        </a:rPr>
                        <a:t>75%</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761052">
                <a:tc>
                  <a:txBody>
                    <a:bodyPr/>
                    <a:lstStyle/>
                    <a:p>
                      <a:pPr marL="0" marR="0" fontAlgn="b">
                        <a:spcBef>
                          <a:spcPts val="0"/>
                        </a:spcBef>
                        <a:spcAft>
                          <a:spcPts val="0"/>
                        </a:spcAft>
                      </a:pPr>
                      <a:r>
                        <a:rPr lang="en-GB" sz="1600" b="1" kern="1200" dirty="0">
                          <a:solidFill>
                            <a:srgbClr val="000000"/>
                          </a:solidFill>
                          <a:effectLst/>
                          <a:latin typeface="+mn-lt"/>
                          <a:ea typeface="Times New Roman"/>
                          <a:cs typeface="Times New Roman"/>
                        </a:rPr>
                        <a:t>Total number of Indicators</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endParaRPr lang="en-US" sz="1600" b="1" dirty="0" smtClean="0">
                        <a:effectLst/>
                        <a:latin typeface="Calibri"/>
                        <a:ea typeface="Times New Roman"/>
                        <a:cs typeface="Calibri"/>
                      </a:endParaRPr>
                    </a:p>
                    <a:p>
                      <a:pPr algn="ctr">
                        <a:spcAft>
                          <a:spcPts val="0"/>
                        </a:spcAft>
                      </a:pPr>
                      <a:r>
                        <a:rPr lang="en-US" sz="1600" b="1" dirty="0" smtClean="0">
                          <a:effectLst/>
                          <a:latin typeface="Calibri"/>
                          <a:ea typeface="Times New Roman"/>
                          <a:cs typeface="Calibri"/>
                        </a:rPr>
                        <a:t>20</a:t>
                      </a:r>
                      <a:endParaRPr lang="en-ZA" sz="1600" dirty="0">
                        <a:effectLst/>
                        <a:latin typeface="Calibri"/>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endParaRPr lang="en-US" sz="1600" b="1" dirty="0" smtClean="0">
                        <a:effectLst/>
                        <a:latin typeface="Calibri"/>
                        <a:ea typeface="Times New Roman"/>
                        <a:cs typeface="Calibri"/>
                      </a:endParaRPr>
                    </a:p>
                    <a:p>
                      <a:pPr algn="ctr">
                        <a:spcAft>
                          <a:spcPts val="0"/>
                        </a:spcAft>
                      </a:pPr>
                      <a:r>
                        <a:rPr lang="en-US" sz="1600" b="1" dirty="0" smtClean="0">
                          <a:effectLst/>
                          <a:latin typeface="Calibri"/>
                          <a:ea typeface="Times New Roman"/>
                          <a:cs typeface="Calibri"/>
                        </a:rPr>
                        <a:t>20</a:t>
                      </a:r>
                      <a:endParaRPr lang="en-ZA" sz="1600" dirty="0">
                        <a:effectLst/>
                        <a:latin typeface="Calibri"/>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endParaRPr lang="en-US" sz="1600" b="1" dirty="0" smtClean="0">
                        <a:effectLst/>
                        <a:latin typeface="Calibri"/>
                        <a:ea typeface="Times New Roman"/>
                        <a:cs typeface="Calibri"/>
                      </a:endParaRPr>
                    </a:p>
                    <a:p>
                      <a:pPr algn="ctr">
                        <a:spcAft>
                          <a:spcPts val="0"/>
                        </a:spcAft>
                      </a:pPr>
                      <a:r>
                        <a:rPr lang="en-US" sz="1600" b="1" dirty="0" smtClean="0">
                          <a:effectLst/>
                          <a:latin typeface="Calibri"/>
                          <a:ea typeface="Times New Roman"/>
                          <a:cs typeface="Calibri"/>
                        </a:rPr>
                        <a:t>16</a:t>
                      </a:r>
                      <a:endParaRPr lang="en-ZA" sz="1600" dirty="0">
                        <a:effectLst/>
                        <a:latin typeface="Calibri"/>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endParaRPr lang="en-US" sz="1600" b="1" dirty="0" smtClean="0">
                        <a:effectLst/>
                        <a:latin typeface="Calibri"/>
                        <a:ea typeface="Times New Roman"/>
                        <a:cs typeface="Calibri"/>
                      </a:endParaRPr>
                    </a:p>
                    <a:p>
                      <a:pPr algn="ctr">
                        <a:spcAft>
                          <a:spcPts val="0"/>
                        </a:spcAft>
                      </a:pPr>
                      <a:r>
                        <a:rPr lang="en-US" sz="1600" b="1" dirty="0" smtClean="0">
                          <a:effectLst/>
                          <a:latin typeface="Calibri"/>
                          <a:ea typeface="Times New Roman"/>
                        </a:rPr>
                        <a:t>4</a:t>
                      </a:r>
                      <a:endParaRPr lang="en-ZA" sz="1600" dirty="0">
                        <a:effectLst/>
                        <a:latin typeface="Calibri"/>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ctr">
                        <a:spcAft>
                          <a:spcPts val="0"/>
                        </a:spcAft>
                      </a:pPr>
                      <a:endParaRPr lang="en-US" sz="2000" b="1" dirty="0" smtClean="0">
                        <a:solidFill>
                          <a:srgbClr val="FF0000"/>
                        </a:solidFill>
                        <a:effectLst/>
                        <a:latin typeface="Calibri"/>
                        <a:ea typeface="Times New Roman"/>
                        <a:cs typeface="Calibri"/>
                      </a:endParaRPr>
                    </a:p>
                    <a:p>
                      <a:pPr algn="ctr">
                        <a:spcAft>
                          <a:spcPts val="0"/>
                        </a:spcAft>
                      </a:pPr>
                      <a:r>
                        <a:rPr lang="en-US" sz="2000" b="1" dirty="0" smtClean="0">
                          <a:solidFill>
                            <a:srgbClr val="FF0000"/>
                          </a:solidFill>
                          <a:effectLst/>
                          <a:latin typeface="Calibri"/>
                          <a:ea typeface="Times New Roman"/>
                          <a:cs typeface="Calibri"/>
                        </a:rPr>
                        <a:t>80%</a:t>
                      </a:r>
                      <a:endParaRPr lang="en-ZA" sz="2000" dirty="0">
                        <a:effectLst/>
                        <a:latin typeface="Calibri"/>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761052">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600" b="1" kern="1200" dirty="0" smtClean="0">
                          <a:solidFill>
                            <a:srgbClr val="000000"/>
                          </a:solidFill>
                          <a:effectLst/>
                          <a:latin typeface="+mn-lt"/>
                          <a:ea typeface="Times New Roman"/>
                        </a:rPr>
                        <a:t>Overall  Performance</a:t>
                      </a:r>
                      <a:endParaRPr lang="en-US" sz="1600" b="1" dirty="0" smtClean="0">
                        <a:effectLst/>
                        <a:latin typeface="+mn-lt"/>
                        <a:ea typeface="Times New Roman"/>
                      </a:endParaRPr>
                    </a:p>
                    <a:p>
                      <a:pPr marL="0" marR="0" fontAlgn="b">
                        <a:spcBef>
                          <a:spcPts val="0"/>
                        </a:spcBef>
                        <a:spcAft>
                          <a:spcPts val="0"/>
                        </a:spcAft>
                      </a:pPr>
                      <a:endParaRPr lang="en-US" sz="1600" b="1" dirty="0">
                        <a:effectLst/>
                        <a:latin typeface="+mn-lt"/>
                        <a:ea typeface="Times New Roman"/>
                        <a:cs typeface="Times New Roman"/>
                      </a:endParaRPr>
                    </a:p>
                  </a:txBody>
                  <a:tcPr marL="68574" marR="685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gridSpan="2">
                  <a:txBody>
                    <a:bodyPr/>
                    <a:lstStyle/>
                    <a:p>
                      <a:pPr algn="ctr">
                        <a:lnSpc>
                          <a:spcPct val="115000"/>
                        </a:lnSpc>
                        <a:spcAft>
                          <a:spcPts val="0"/>
                        </a:spcAft>
                      </a:pPr>
                      <a:endParaRPr lang="en-ZA" sz="1100" dirty="0">
                        <a:effectLst/>
                        <a:latin typeface="Calibri"/>
                        <a:ea typeface="Calibri"/>
                        <a:cs typeface="Times New Roman"/>
                      </a:endParaRPr>
                    </a:p>
                  </a:txBody>
                  <a:tcPr marL="9524" marR="9524"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hMerge="1">
                  <a:txBody>
                    <a:bodyPr/>
                    <a:lstStyle/>
                    <a:p>
                      <a:pPr algn="ctr">
                        <a:lnSpc>
                          <a:spcPct val="115000"/>
                        </a:lnSpc>
                        <a:spcAft>
                          <a:spcPts val="0"/>
                        </a:spcAft>
                      </a:pPr>
                      <a:endParaRPr lang="en-ZA" sz="1100" dirty="0">
                        <a:effectLst/>
                        <a:latin typeface="Calibri"/>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lnSpc>
                          <a:spcPct val="115000"/>
                        </a:lnSpc>
                        <a:spcAft>
                          <a:spcPts val="0"/>
                        </a:spcAft>
                      </a:pPr>
                      <a:r>
                        <a:rPr lang="en-ZA" sz="1800" b="1" dirty="0" smtClean="0">
                          <a:effectLst/>
                          <a:latin typeface="Calibri"/>
                          <a:ea typeface="Calibri"/>
                          <a:cs typeface="Times New Roman"/>
                        </a:rPr>
                        <a:t>80%</a:t>
                      </a:r>
                      <a:endParaRPr lang="en-ZA" sz="1800" b="1"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800" b="1" dirty="0" smtClean="0">
                          <a:effectLst/>
                          <a:latin typeface="Calibri"/>
                          <a:ea typeface="Calibri"/>
                          <a:cs typeface="Times New Roman"/>
                        </a:rPr>
                        <a:t>20%</a:t>
                      </a:r>
                      <a:endParaRPr lang="en-ZA" sz="1800" b="1" dirty="0">
                        <a:effectLst/>
                        <a:latin typeface="Calibri"/>
                        <a:ea typeface="Calibri"/>
                        <a:cs typeface="Times New Roman"/>
                      </a:endParaRPr>
                    </a:p>
                  </a:txBody>
                  <a:tcPr marL="9524" marR="9524"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pPr algn="ctr" fontAlgn="b">
                        <a:spcAft>
                          <a:spcPts val="0"/>
                        </a:spcAft>
                      </a:pPr>
                      <a:endParaRPr lang="en-ZA" sz="1600" b="1" dirty="0">
                        <a:effectLst/>
                        <a:latin typeface="Calibri"/>
                        <a:ea typeface="DengXi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
        <p:nvSpPr>
          <p:cNvPr id="6"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10</a:t>
            </a:fld>
            <a:endParaRPr lang="en-US" altLang="en-US" sz="1200" dirty="0" smtClean="0">
              <a:solidFill>
                <a:srgbClr val="898989"/>
              </a:solidFill>
            </a:endParaRPr>
          </a:p>
        </p:txBody>
      </p:sp>
    </p:spTree>
    <p:extLst>
      <p:ext uri="{BB962C8B-B14F-4D97-AF65-F5344CB8AC3E}">
        <p14:creationId xmlns:p14="http://schemas.microsoft.com/office/powerpoint/2010/main" xmlns="" val="3263748670"/>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2400" b="1" dirty="0">
                <a:ea typeface="ＭＳ Ｐゴシック" pitchFamily="34" charset="-128"/>
              </a:rPr>
              <a:t>SUPPORTED EMPLOYMENT ENTERPRISES</a:t>
            </a:r>
            <a:br>
              <a:rPr lang="en-US" altLang="en-US" sz="2400" b="1" dirty="0">
                <a:ea typeface="ＭＳ Ｐゴシック" pitchFamily="34" charset="-128"/>
              </a:rPr>
            </a:br>
            <a:r>
              <a:rPr lang="en-US" altLang="en-US" sz="2400" b="1" dirty="0" smtClean="0">
                <a:ea typeface="ＭＳ Ｐゴシック" pitchFamily="34" charset="-128"/>
              </a:rPr>
              <a:t>(SEE) </a:t>
            </a:r>
            <a:r>
              <a:rPr lang="en-US" altLang="en-US" sz="2400" b="1" dirty="0">
                <a:ea typeface="ＭＳ Ｐゴシック" pitchFamily="34" charset="-128"/>
              </a:rPr>
              <a:t>SEMESTER </a:t>
            </a:r>
            <a:r>
              <a:rPr lang="en-US" altLang="en-US" sz="2400" b="1" dirty="0" smtClean="0">
                <a:ea typeface="ＭＳ Ｐゴシック" pitchFamily="34" charset="-128"/>
              </a:rPr>
              <a:t>1 OVERALL PERFORMANCE</a:t>
            </a:r>
          </a:p>
        </p:txBody>
      </p:sp>
      <p:sp>
        <p:nvSpPr>
          <p:cNvPr id="3" name="Content Placeholder 2"/>
          <p:cNvSpPr>
            <a:spLocks noGrp="1"/>
          </p:cNvSpPr>
          <p:nvPr>
            <p:ph idx="1"/>
          </p:nvPr>
        </p:nvSpPr>
        <p:spPr/>
        <p:txBody>
          <a:bodyPr/>
          <a:lstStyle/>
          <a:p>
            <a:pPr>
              <a:buFont typeface="Arial" charset="0"/>
              <a:buChar char="•"/>
              <a:defRPr/>
            </a:pPr>
            <a:endParaRPr lang="en-US" sz="2400" b="1" dirty="0" smtClean="0">
              <a:solidFill>
                <a:prstClr val="black"/>
              </a:solidFill>
              <a:ea typeface="ＭＳ Ｐゴシック" pitchFamily="-80" charset="-128"/>
              <a:cs typeface="+mj-cs"/>
            </a:endParaRPr>
          </a:p>
          <a:p>
            <a:pPr>
              <a:buFont typeface="Arial" charset="0"/>
              <a:buChar char="•"/>
              <a:defRPr/>
            </a:pPr>
            <a:endParaRPr lang="en-US" sz="2400" b="1" dirty="0">
              <a:solidFill>
                <a:prstClr val="black"/>
              </a:solidFill>
              <a:ea typeface="ＭＳ Ｐゴシック" pitchFamily="-80" charset="-128"/>
              <a:cs typeface="+mj-cs"/>
            </a:endParaRPr>
          </a:p>
          <a:p>
            <a:pPr algn="ctr">
              <a:buFont typeface="Arial" charset="0"/>
              <a:buChar char="•"/>
              <a:defRPr/>
            </a:pPr>
            <a:r>
              <a:rPr lang="en-US" sz="2400" b="1" dirty="0" smtClean="0">
                <a:solidFill>
                  <a:prstClr val="black"/>
                </a:solidFill>
                <a:ea typeface="ＭＳ Ｐゴシック" pitchFamily="-80" charset="-128"/>
                <a:cs typeface="+mj-cs"/>
              </a:rPr>
              <a:t>OVERALL PERFORMANCE </a:t>
            </a:r>
            <a:r>
              <a:rPr lang="en-US" sz="2400" b="1" dirty="0">
                <a:solidFill>
                  <a:prstClr val="black"/>
                </a:solidFill>
                <a:ea typeface="ＭＳ Ｐゴシック" pitchFamily="-80" charset="-128"/>
                <a:cs typeface="+mj-cs"/>
              </a:rPr>
              <a:t>PER STRATEGIC </a:t>
            </a:r>
            <a:r>
              <a:rPr lang="en-US" sz="2400" b="1" dirty="0" smtClean="0">
                <a:solidFill>
                  <a:prstClr val="black"/>
                </a:solidFill>
                <a:ea typeface="ＭＳ Ｐゴシック" pitchFamily="-80" charset="-128"/>
                <a:cs typeface="+mj-cs"/>
              </a:rPr>
              <a:t>OBJECTIVE DURING </a:t>
            </a:r>
            <a:r>
              <a:rPr lang="en-US" sz="2400" b="1" u="sng" dirty="0" smtClean="0">
                <a:solidFill>
                  <a:srgbClr val="FF0000"/>
                </a:solidFill>
                <a:ea typeface="ＭＳ Ｐゴシック" pitchFamily="-80" charset="-128"/>
                <a:cs typeface="+mj-cs"/>
              </a:rPr>
              <a:t>SEMESTER </a:t>
            </a:r>
            <a:r>
              <a:rPr lang="en-US" sz="2400" b="1" u="sng" dirty="0">
                <a:solidFill>
                  <a:srgbClr val="FF0000"/>
                </a:solidFill>
                <a:ea typeface="ＭＳ Ｐゴシック" pitchFamily="-80" charset="-128"/>
                <a:cs typeface="+mj-cs"/>
              </a:rPr>
              <a:t>1</a:t>
            </a:r>
            <a:r>
              <a:rPr lang="en-US" sz="2400" b="1" u="sng" dirty="0" smtClean="0">
                <a:solidFill>
                  <a:srgbClr val="FF0000"/>
                </a:solidFill>
                <a:ea typeface="ＭＳ Ｐゴシック" pitchFamily="-80" charset="-128"/>
                <a:cs typeface="+mj-cs"/>
              </a:rPr>
              <a:t> </a:t>
            </a:r>
            <a:endParaRPr lang="en-US" sz="2400" b="1" dirty="0">
              <a:solidFill>
                <a:prstClr val="black"/>
              </a:solidFill>
              <a:ea typeface="ＭＳ Ｐゴシック" pitchFamily="-80" charset="-128"/>
              <a:cs typeface="+mj-cs"/>
            </a:endParaRPr>
          </a:p>
          <a:p>
            <a:pPr algn="ctr">
              <a:buFont typeface="Arial" charset="0"/>
              <a:buChar char="•"/>
              <a:defRPr/>
            </a:pPr>
            <a:r>
              <a:rPr lang="en-US" sz="2400" b="1" dirty="0" smtClean="0">
                <a:solidFill>
                  <a:prstClr val="black"/>
                </a:solidFill>
                <a:ea typeface="ＭＳ Ｐゴシック" pitchFamily="-80" charset="-128"/>
                <a:cs typeface="+mj-cs"/>
              </a:rPr>
              <a:t>APRIL TO SEPTEMBER 2018</a:t>
            </a: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endParaRPr lang="en-US" sz="2400" b="1" dirty="0" smtClean="0">
              <a:solidFill>
                <a:prstClr val="black"/>
              </a:solidFill>
              <a:ea typeface="ＭＳ Ｐゴシック" pitchFamily="-80" charset="-128"/>
              <a:cs typeface="+mj-cs"/>
            </a:endParaRPr>
          </a:p>
          <a:p>
            <a:pPr marL="0" indent="0">
              <a:buFont typeface="Arial" charset="0"/>
              <a:buNone/>
              <a:defRPr/>
            </a:pPr>
            <a:endParaRPr lang="en-US" sz="2400" b="1" dirty="0">
              <a:solidFill>
                <a:prstClr val="black"/>
              </a:solidFill>
              <a:ea typeface="ＭＳ Ｐゴシック" pitchFamily="-80" charset="-128"/>
              <a:cs typeface="+mj-cs"/>
            </a:endParaRPr>
          </a:p>
        </p:txBody>
      </p:sp>
      <p:sp>
        <p:nvSpPr>
          <p:cNvPr id="21508"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smtClean="0">
                <a:solidFill>
                  <a:srgbClr val="898989"/>
                </a:solidFill>
              </a:rPr>
              <a:pPr/>
              <a:t>100</a:t>
            </a:fld>
            <a:endParaRPr lang="en-US" altLang="en-US" sz="1200" dirty="0" smtClean="0">
              <a:solidFill>
                <a:srgbClr val="898989"/>
              </a:solidFill>
            </a:endParaRPr>
          </a:p>
        </p:txBody>
      </p:sp>
    </p:spTree>
    <p:extLst>
      <p:ext uri="{BB962C8B-B14F-4D97-AF65-F5344CB8AC3E}">
        <p14:creationId xmlns:p14="http://schemas.microsoft.com/office/powerpoint/2010/main" xmlns="" val="64965540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899"/>
            <a:ext cx="8229600" cy="842963"/>
          </a:xfrm>
        </p:spPr>
        <p:txBody>
          <a:bodyPr/>
          <a:lstStyle/>
          <a:p>
            <a:pPr>
              <a:defRPr/>
            </a:pPr>
            <a:r>
              <a:rPr lang="en-US" sz="2000" b="1" dirty="0" smtClean="0">
                <a:solidFill>
                  <a:prstClr val="black"/>
                </a:solidFill>
              </a:rPr>
              <a:t>SEMESTER 1 PERFORMANCE </a:t>
            </a:r>
            <a:r>
              <a:rPr lang="en-US" sz="2000" b="1" dirty="0">
                <a:solidFill>
                  <a:prstClr val="black"/>
                </a:solidFill>
              </a:rPr>
              <a:t>PER STRATEGIC </a:t>
            </a:r>
            <a:r>
              <a:rPr lang="en-US" sz="2000" b="1" dirty="0" smtClean="0">
                <a:solidFill>
                  <a:prstClr val="black"/>
                </a:solidFill>
              </a:rPr>
              <a:t>OBJECTIVE 2018/19</a:t>
            </a:r>
            <a:endParaRPr lang="en-ZA" sz="2000" dirty="0"/>
          </a:p>
        </p:txBody>
      </p:sp>
      <p:sp>
        <p:nvSpPr>
          <p:cNvPr id="28675" name="Slide Number Placeholder 5"/>
          <p:cNvSpPr>
            <a:spLocks noGrp="1"/>
          </p:cNvSpPr>
          <p:nvPr>
            <p:ph type="sldNum" sz="quarter" idx="12"/>
          </p:nvPr>
        </p:nvSpPr>
        <p:spPr bwMode="auto">
          <a:xfrm>
            <a:off x="6831013" y="64246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1954FD14-77EA-4DAE-BA84-E6F311BA9C63}" type="slidenum">
              <a:rPr lang="en-US" altLang="en-US" sz="1200" smtClean="0">
                <a:solidFill>
                  <a:srgbClr val="898989"/>
                </a:solidFill>
              </a:rPr>
              <a:pPr/>
              <a:t>101</a:t>
            </a:fld>
            <a:endParaRPr lang="en-US" altLang="en-US" sz="1200" dirty="0" smtClean="0">
              <a:solidFill>
                <a:srgbClr val="898989"/>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2679561359"/>
              </p:ext>
            </p:extLst>
          </p:nvPr>
        </p:nvGraphicFramePr>
        <p:xfrm>
          <a:off x="257175" y="1414463"/>
          <a:ext cx="8629650" cy="4143371"/>
        </p:xfrm>
        <a:graphic>
          <a:graphicData uri="http://schemas.openxmlformats.org/drawingml/2006/table">
            <a:tbl>
              <a:tblPr/>
              <a:tblGrid>
                <a:gridCol w="2392605">
                  <a:extLst>
                    <a:ext uri="{9D8B030D-6E8A-4147-A177-3AD203B41FA5}">
                      <a16:colId xmlns:a16="http://schemas.microsoft.com/office/drawing/2014/main" xmlns="" val="20000"/>
                    </a:ext>
                  </a:extLst>
                </a:gridCol>
                <a:gridCol w="1217355">
                  <a:extLst>
                    <a:ext uri="{9D8B030D-6E8A-4147-A177-3AD203B41FA5}">
                      <a16:colId xmlns:a16="http://schemas.microsoft.com/office/drawing/2014/main" xmlns="" val="20001"/>
                    </a:ext>
                  </a:extLst>
                </a:gridCol>
                <a:gridCol w="1247193">
                  <a:extLst>
                    <a:ext uri="{9D8B030D-6E8A-4147-A177-3AD203B41FA5}">
                      <a16:colId xmlns:a16="http://schemas.microsoft.com/office/drawing/2014/main" xmlns="" val="20002"/>
                    </a:ext>
                  </a:extLst>
                </a:gridCol>
                <a:gridCol w="1114514">
                  <a:extLst>
                    <a:ext uri="{9D8B030D-6E8A-4147-A177-3AD203B41FA5}">
                      <a16:colId xmlns:a16="http://schemas.microsoft.com/office/drawing/2014/main" xmlns="" val="20003"/>
                    </a:ext>
                  </a:extLst>
                </a:gridCol>
                <a:gridCol w="1114513">
                  <a:extLst>
                    <a:ext uri="{9D8B030D-6E8A-4147-A177-3AD203B41FA5}">
                      <a16:colId xmlns:a16="http://schemas.microsoft.com/office/drawing/2014/main" xmlns="" val="20004"/>
                    </a:ext>
                  </a:extLst>
                </a:gridCol>
                <a:gridCol w="1543470">
                  <a:extLst>
                    <a:ext uri="{9D8B030D-6E8A-4147-A177-3AD203B41FA5}">
                      <a16:colId xmlns:a16="http://schemas.microsoft.com/office/drawing/2014/main" xmlns="" val="20005"/>
                    </a:ext>
                  </a:extLst>
                </a:gridCol>
              </a:tblGrid>
              <a:tr h="1105217">
                <a:tc>
                  <a:txBody>
                    <a:bodyPr/>
                    <a:lstStyle/>
                    <a:p>
                      <a:pPr marL="0" marR="0" algn="ctr" fontAlgn="b">
                        <a:spcBef>
                          <a:spcPts val="0"/>
                        </a:spcBef>
                        <a:spcAft>
                          <a:spcPts val="0"/>
                        </a:spcAft>
                      </a:pPr>
                      <a:r>
                        <a:rPr lang="en-GB" sz="1600" b="1" kern="1200" dirty="0" smtClean="0">
                          <a:solidFill>
                            <a:srgbClr val="000000"/>
                          </a:solidFill>
                          <a:effectLst/>
                          <a:latin typeface="+mn-lt"/>
                          <a:ea typeface="Times New Roman"/>
                          <a:cs typeface="Arial" panose="020B0604020202020204" pitchFamily="34" charset="0"/>
                        </a:rPr>
                        <a:t>Strategic  Objective</a:t>
                      </a:r>
                      <a:endParaRPr lang="en-US" sz="1600" b="1" dirty="0">
                        <a:effectLst/>
                        <a:latin typeface="+mn-lt"/>
                        <a:ea typeface="Times New Roman"/>
                        <a:cs typeface="Arial" panose="020B0604020202020204"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600" b="1" kern="1200" dirty="0" smtClean="0">
                          <a:solidFill>
                            <a:srgbClr val="000000"/>
                          </a:solidFill>
                          <a:effectLst/>
                          <a:latin typeface="+mn-lt"/>
                          <a:ea typeface="Times New Roman"/>
                          <a:cs typeface="Arial" panose="020B0604020202020204" pitchFamily="34" charset="0"/>
                        </a:rPr>
                        <a:t>Annual Planned </a:t>
                      </a:r>
                      <a:r>
                        <a:rPr lang="en-GB" sz="1600" b="1" kern="1200" dirty="0">
                          <a:solidFill>
                            <a:srgbClr val="000000"/>
                          </a:solidFill>
                          <a:effectLst/>
                          <a:latin typeface="+mn-lt"/>
                          <a:ea typeface="Times New Roman"/>
                          <a:cs typeface="Arial" panose="020B0604020202020204" pitchFamily="34" charset="0"/>
                        </a:rPr>
                        <a:t>Indictors</a:t>
                      </a:r>
                      <a:endParaRPr lang="en-US" sz="1600" b="1" dirty="0">
                        <a:effectLst/>
                        <a:latin typeface="+mn-lt"/>
                        <a:ea typeface="Times New Roman"/>
                        <a:cs typeface="Arial" panose="020B0604020202020204"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600" b="1" kern="1200" dirty="0">
                          <a:effectLst/>
                          <a:latin typeface="+mn-lt"/>
                          <a:ea typeface="Times New Roman"/>
                          <a:cs typeface="Arial" panose="020B0604020202020204" pitchFamily="34" charset="0"/>
                        </a:rPr>
                        <a:t>Indicators </a:t>
                      </a:r>
                      <a:r>
                        <a:rPr lang="en-GB" sz="1600" b="1" kern="1200" dirty="0" smtClean="0">
                          <a:effectLst/>
                          <a:latin typeface="+mn-lt"/>
                          <a:ea typeface="Times New Roman"/>
                          <a:cs typeface="Arial" panose="020B0604020202020204" pitchFamily="34" charset="0"/>
                        </a:rPr>
                        <a:t>with targets reporting </a:t>
                      </a:r>
                      <a:r>
                        <a:rPr lang="en-GB" sz="1600" b="1" u="none" kern="1200" dirty="0">
                          <a:solidFill>
                            <a:schemeClr val="tx1"/>
                          </a:solidFill>
                          <a:effectLst/>
                          <a:latin typeface="+mn-lt"/>
                          <a:ea typeface="Times New Roman"/>
                          <a:cs typeface="Arial" panose="020B0604020202020204" pitchFamily="34" charset="0"/>
                        </a:rPr>
                        <a:t>in </a:t>
                      </a:r>
                      <a:r>
                        <a:rPr lang="en-GB" sz="1600" b="1" u="none" kern="1200" dirty="0" smtClean="0">
                          <a:solidFill>
                            <a:schemeClr val="tx1"/>
                          </a:solidFill>
                          <a:effectLst/>
                          <a:latin typeface="+mn-lt"/>
                          <a:ea typeface="Times New Roman"/>
                          <a:cs typeface="Arial" panose="020B0604020202020204" pitchFamily="34" charset="0"/>
                        </a:rPr>
                        <a:t>Semester</a:t>
                      </a:r>
                      <a:r>
                        <a:rPr lang="en-GB" sz="1600" b="1" u="none" kern="1200" baseline="0" dirty="0" smtClean="0">
                          <a:solidFill>
                            <a:schemeClr val="tx1"/>
                          </a:solidFill>
                          <a:effectLst/>
                          <a:latin typeface="+mn-lt"/>
                          <a:ea typeface="Times New Roman"/>
                          <a:cs typeface="Arial" panose="020B0604020202020204" pitchFamily="34" charset="0"/>
                        </a:rPr>
                        <a:t> 1</a:t>
                      </a:r>
                      <a:endParaRPr lang="en-US" sz="1600" b="1" u="none" dirty="0">
                        <a:solidFill>
                          <a:schemeClr val="tx1"/>
                        </a:solidFill>
                        <a:effectLst/>
                        <a:latin typeface="+mn-lt"/>
                        <a:ea typeface="Times New Roman"/>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600" b="1" kern="1200" dirty="0">
                          <a:solidFill>
                            <a:srgbClr val="008000"/>
                          </a:solidFill>
                          <a:effectLst/>
                          <a:latin typeface="+mn-lt"/>
                          <a:ea typeface="Times New Roman"/>
                          <a:cs typeface="Arial" panose="020B0604020202020204" pitchFamily="34" charset="0"/>
                        </a:rPr>
                        <a:t>Achieved</a:t>
                      </a:r>
                      <a:endParaRPr lang="en-US" sz="1600" b="1" dirty="0">
                        <a:effectLst/>
                        <a:latin typeface="+mn-lt"/>
                        <a:ea typeface="Times New Roman"/>
                        <a:cs typeface="Arial" panose="020B0604020202020204"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600" b="1" kern="1200" dirty="0">
                          <a:solidFill>
                            <a:srgbClr val="FF0000"/>
                          </a:solidFill>
                          <a:effectLst/>
                          <a:latin typeface="+mn-lt"/>
                          <a:ea typeface="Times New Roman"/>
                          <a:cs typeface="Arial" panose="020B0604020202020204" pitchFamily="34" charset="0"/>
                        </a:rPr>
                        <a:t>Not Achieved</a:t>
                      </a:r>
                      <a:endParaRPr lang="en-US" sz="1600" b="1" dirty="0">
                        <a:effectLst/>
                        <a:latin typeface="+mn-lt"/>
                        <a:ea typeface="Times New Roman"/>
                        <a:cs typeface="Arial" panose="020B0604020202020204"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600" b="1" kern="1200" dirty="0">
                          <a:solidFill>
                            <a:srgbClr val="000000"/>
                          </a:solidFill>
                          <a:effectLst/>
                          <a:latin typeface="+mn-lt"/>
                          <a:ea typeface="Times New Roman"/>
                          <a:cs typeface="Arial" panose="020B0604020202020204" pitchFamily="34" charset="0"/>
                        </a:rPr>
                        <a:t>Overall </a:t>
                      </a:r>
                      <a:r>
                        <a:rPr lang="en-GB" sz="1600" b="1" kern="1200" dirty="0" smtClean="0">
                          <a:solidFill>
                            <a:srgbClr val="000000"/>
                          </a:solidFill>
                          <a:effectLst/>
                          <a:latin typeface="+mn-lt"/>
                          <a:ea typeface="Times New Roman"/>
                          <a:cs typeface="Arial" panose="020B0604020202020204" pitchFamily="34" charset="0"/>
                        </a:rPr>
                        <a:t>Achievement %</a:t>
                      </a:r>
                      <a:endParaRPr lang="en-US" sz="1600" b="1" dirty="0">
                        <a:effectLst/>
                        <a:latin typeface="+mn-lt"/>
                        <a:ea typeface="Times New Roman"/>
                        <a:cs typeface="Arial" panose="020B0604020202020204"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733259">
                <a:tc>
                  <a:txBody>
                    <a:bodyPr/>
                    <a:lstStyle/>
                    <a:p>
                      <a:pPr marL="0" marR="0" algn="l" fontAlgn="b">
                        <a:spcBef>
                          <a:spcPts val="0"/>
                        </a:spcBef>
                        <a:spcAft>
                          <a:spcPts val="0"/>
                        </a:spcAft>
                      </a:pPr>
                      <a:r>
                        <a:rPr lang="en-US" sz="1600" b="1" dirty="0" smtClean="0">
                          <a:solidFill>
                            <a:schemeClr val="tx1"/>
                          </a:solidFill>
                          <a:effectLst/>
                          <a:latin typeface="+mn-lt"/>
                          <a:ea typeface="Times New Roman"/>
                          <a:cs typeface="Arial" panose="020B0604020202020204" pitchFamily="34" charset="0"/>
                        </a:rPr>
                        <a:t>Provide work opportunities for People with Disabilities</a:t>
                      </a:r>
                      <a:endParaRPr lang="en-US" sz="1600" b="1" dirty="0">
                        <a:solidFill>
                          <a:schemeClr val="tx1"/>
                        </a:solidFill>
                        <a:effectLst/>
                        <a:latin typeface="+mn-lt"/>
                        <a:ea typeface="Times New Roman"/>
                        <a:cs typeface="Arial" panose="020B0604020202020204" pitchFamily="34" charset="0"/>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smtClean="0">
                          <a:effectLst/>
                          <a:latin typeface="+mn-lt"/>
                          <a:ea typeface="Times New Roman"/>
                          <a:cs typeface="Arial" panose="020B0604020202020204" pitchFamily="34" charset="0"/>
                        </a:rPr>
                        <a:t>2</a:t>
                      </a:r>
                      <a:endParaRPr lang="en-ZA" sz="1600" dirty="0">
                        <a:effectLst/>
                        <a:latin typeface="+mn-lt"/>
                        <a:ea typeface="Times New Roman"/>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smtClean="0">
                          <a:effectLst/>
                          <a:latin typeface="+mn-lt"/>
                          <a:ea typeface="Times New Roman"/>
                          <a:cs typeface="Arial" panose="020B0604020202020204" pitchFamily="34" charset="0"/>
                        </a:rPr>
                        <a:t>2</a:t>
                      </a:r>
                      <a:endParaRPr lang="en-ZA" sz="1600" dirty="0">
                        <a:effectLst/>
                        <a:latin typeface="+mn-lt"/>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smtClean="0">
                          <a:solidFill>
                            <a:srgbClr val="00B050"/>
                          </a:solidFill>
                          <a:effectLst/>
                          <a:latin typeface="+mn-lt"/>
                          <a:ea typeface="Times New Roman"/>
                          <a:cs typeface="Arial" panose="020B0604020202020204" pitchFamily="34" charset="0"/>
                        </a:rPr>
                        <a:t>0</a:t>
                      </a:r>
                      <a:endParaRPr lang="en-ZA" sz="1600" dirty="0">
                        <a:effectLst/>
                        <a:latin typeface="+mn-lt"/>
                        <a:ea typeface="Times New Roman"/>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smtClean="0">
                          <a:solidFill>
                            <a:srgbClr val="FF0000"/>
                          </a:solidFill>
                          <a:effectLst/>
                          <a:latin typeface="+mn-lt"/>
                          <a:ea typeface="Times New Roman"/>
                          <a:cs typeface="Arial" panose="020B0604020202020204" pitchFamily="34" charset="0"/>
                        </a:rPr>
                        <a:t>2</a:t>
                      </a:r>
                      <a:endParaRPr lang="en-ZA" sz="1600" dirty="0">
                        <a:effectLst/>
                        <a:latin typeface="+mn-lt"/>
                        <a:ea typeface="Times New Roman"/>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smtClean="0">
                          <a:solidFill>
                            <a:srgbClr val="FF0000"/>
                          </a:solidFill>
                          <a:effectLst/>
                          <a:latin typeface="+mn-lt"/>
                          <a:ea typeface="Times New Roman"/>
                          <a:cs typeface="Arial" panose="020B0604020202020204" pitchFamily="34" charset="0"/>
                        </a:rPr>
                        <a:t>0</a:t>
                      </a:r>
                      <a:r>
                        <a:rPr lang="en-US" sz="1600" b="1" dirty="0">
                          <a:solidFill>
                            <a:srgbClr val="FF0000"/>
                          </a:solidFill>
                          <a:effectLst/>
                          <a:latin typeface="+mn-lt"/>
                          <a:ea typeface="Times New Roman"/>
                          <a:cs typeface="Arial" panose="020B0604020202020204" pitchFamily="34" charset="0"/>
                        </a:rPr>
                        <a:t>%</a:t>
                      </a:r>
                      <a:endParaRPr lang="en-ZA" sz="1600" dirty="0">
                        <a:solidFill>
                          <a:srgbClr val="FF0000"/>
                        </a:solidFill>
                        <a:effectLst/>
                        <a:latin typeface="+mn-lt"/>
                        <a:ea typeface="Times New Roman"/>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076828">
                <a:tc>
                  <a:txBody>
                    <a:bodyPr/>
                    <a:lstStyle/>
                    <a:p>
                      <a:pPr marL="0" marR="0" algn="l" fontAlgn="b">
                        <a:spcBef>
                          <a:spcPts val="0"/>
                        </a:spcBef>
                        <a:spcAft>
                          <a:spcPts val="0"/>
                        </a:spcAft>
                      </a:pPr>
                      <a:r>
                        <a:rPr lang="en-GB" sz="1600" b="1" dirty="0">
                          <a:effectLst/>
                          <a:latin typeface="+mn-lt"/>
                          <a:ea typeface="Times New Roman"/>
                          <a:cs typeface="Arial" panose="020B0604020202020204" pitchFamily="34" charset="0"/>
                        </a:rPr>
                        <a:t>Total number of Indicators</a:t>
                      </a:r>
                      <a:endParaRPr lang="en-US" sz="1600" b="1" dirty="0">
                        <a:effectLst/>
                        <a:latin typeface="+mn-lt"/>
                        <a:ea typeface="Times New Roman"/>
                        <a:cs typeface="Arial" panose="020B0604020202020204" pitchFamily="34" charset="0"/>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spcAft>
                          <a:spcPts val="0"/>
                        </a:spcAft>
                      </a:pPr>
                      <a:r>
                        <a:rPr lang="en-US" sz="1600" b="1" dirty="0" smtClean="0">
                          <a:effectLst/>
                          <a:latin typeface="+mn-lt"/>
                          <a:ea typeface="Times New Roman"/>
                          <a:cs typeface="Arial" panose="020B0604020202020204" pitchFamily="34" charset="0"/>
                        </a:rPr>
                        <a:t>2</a:t>
                      </a:r>
                      <a:endParaRPr lang="en-ZA" sz="1600" dirty="0">
                        <a:effectLst/>
                        <a:latin typeface="+mn-lt"/>
                        <a:ea typeface="Times New Rom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spcAft>
                          <a:spcPts val="0"/>
                        </a:spcAft>
                      </a:pPr>
                      <a:r>
                        <a:rPr lang="en-US" sz="1600" b="1" dirty="0" smtClean="0">
                          <a:effectLst/>
                          <a:latin typeface="+mn-lt"/>
                          <a:ea typeface="Times New Roman"/>
                          <a:cs typeface="Arial" panose="020B0604020202020204" pitchFamily="34" charset="0"/>
                        </a:rPr>
                        <a:t>2</a:t>
                      </a:r>
                      <a:endParaRPr lang="en-ZA" sz="1600" dirty="0">
                        <a:effectLst/>
                        <a:latin typeface="+mn-lt"/>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spcAft>
                          <a:spcPts val="0"/>
                        </a:spcAft>
                      </a:pPr>
                      <a:r>
                        <a:rPr lang="en-US" sz="1600" b="1" kern="1200" dirty="0" smtClean="0">
                          <a:solidFill>
                            <a:srgbClr val="000000"/>
                          </a:solidFill>
                          <a:effectLst/>
                          <a:latin typeface="+mn-lt"/>
                          <a:ea typeface="Times New Roman"/>
                          <a:cs typeface="Arial" panose="020B0604020202020204" pitchFamily="34" charset="0"/>
                        </a:rPr>
                        <a:t>0</a:t>
                      </a:r>
                      <a:endParaRPr lang="en-ZA" sz="1600" dirty="0">
                        <a:effectLst/>
                        <a:latin typeface="+mn-lt"/>
                        <a:ea typeface="Times New Roman"/>
                        <a:cs typeface="Arial" panose="020B0604020202020204" pitchFamily="34" charset="0"/>
                      </a:endParaRPr>
                    </a:p>
                  </a:txBody>
                  <a:tcPr marL="8890" marR="889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spcAft>
                          <a:spcPts val="0"/>
                        </a:spcAft>
                      </a:pPr>
                      <a:r>
                        <a:rPr lang="en-US" sz="1600" b="1" kern="1200" dirty="0" smtClean="0">
                          <a:solidFill>
                            <a:srgbClr val="000000"/>
                          </a:solidFill>
                          <a:effectLst/>
                          <a:latin typeface="+mn-lt"/>
                          <a:ea typeface="Times New Roman"/>
                          <a:cs typeface="Arial" panose="020B0604020202020204" pitchFamily="34" charset="0"/>
                        </a:rPr>
                        <a:t>2</a:t>
                      </a:r>
                      <a:endParaRPr lang="en-ZA" sz="1600" dirty="0">
                        <a:effectLst/>
                        <a:latin typeface="+mn-lt"/>
                        <a:ea typeface="Times New Roman"/>
                        <a:cs typeface="Arial" panose="020B0604020202020204" pitchFamily="34" charset="0"/>
                      </a:endParaRPr>
                    </a:p>
                  </a:txBody>
                  <a:tcPr marL="8890" marR="8890" marT="889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ctr" fontAlgn="b">
                        <a:spcAft>
                          <a:spcPts val="0"/>
                        </a:spcAft>
                      </a:pPr>
                      <a:r>
                        <a:rPr lang="en-US" sz="1600" b="1" kern="1200" dirty="0" smtClean="0">
                          <a:solidFill>
                            <a:srgbClr val="FF0000"/>
                          </a:solidFill>
                          <a:effectLst/>
                          <a:latin typeface="+mn-lt"/>
                          <a:ea typeface="Times New Roman"/>
                          <a:cs typeface="Arial" panose="020B0604020202020204" pitchFamily="34" charset="0"/>
                        </a:rPr>
                        <a:t>0%</a:t>
                      </a:r>
                      <a:endParaRPr lang="en-ZA" sz="1600" dirty="0">
                        <a:effectLst/>
                        <a:latin typeface="+mn-lt"/>
                        <a:ea typeface="Times New Rom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solidFill>
                  </a:tcPr>
                </a:tc>
                <a:extLst>
                  <a:ext uri="{0D108BD9-81ED-4DB2-BD59-A6C34878D82A}">
                    <a16:rowId xmlns:a16="http://schemas.microsoft.com/office/drawing/2014/main" xmlns="" val="10009"/>
                  </a:ext>
                </a:extLst>
              </a:tr>
              <a:tr h="1228067">
                <a:tc>
                  <a:txBody>
                    <a:bodyPr/>
                    <a:lstStyle/>
                    <a:p>
                      <a:pPr marL="0" marR="0" algn="l" fontAlgn="b">
                        <a:spcBef>
                          <a:spcPts val="0"/>
                        </a:spcBef>
                        <a:spcAft>
                          <a:spcPts val="0"/>
                        </a:spcAft>
                      </a:pPr>
                      <a:r>
                        <a:rPr lang="en-GB" sz="1600" b="1" kern="1200" dirty="0">
                          <a:solidFill>
                            <a:srgbClr val="000000"/>
                          </a:solidFill>
                          <a:effectLst/>
                          <a:latin typeface="+mn-lt"/>
                          <a:ea typeface="Times New Roman"/>
                          <a:cs typeface="Arial" panose="020B0604020202020204" pitchFamily="34" charset="0"/>
                        </a:rPr>
                        <a:t>Overall  Performance</a:t>
                      </a:r>
                      <a:endParaRPr lang="en-US" sz="1600" b="1" dirty="0">
                        <a:effectLst/>
                        <a:latin typeface="+mn-lt"/>
                        <a:ea typeface="Times New Roman"/>
                        <a:cs typeface="Arial" panose="020B0604020202020204" pitchFamily="34" charset="0"/>
                      </a:endParaRPr>
                    </a:p>
                  </a:txBody>
                  <a:tcPr marL="8889" marR="8889" marT="8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l" fontAlgn="b">
                        <a:spcBef>
                          <a:spcPts val="0"/>
                        </a:spcBef>
                        <a:spcAft>
                          <a:spcPts val="0"/>
                        </a:spcAft>
                      </a:pPr>
                      <a:r>
                        <a:rPr lang="en-ZA" sz="1600" b="1" dirty="0" smtClean="0">
                          <a:effectLst/>
                          <a:latin typeface="+mn-lt"/>
                          <a:ea typeface="Times New Roman"/>
                          <a:cs typeface="Arial" panose="020B0604020202020204" pitchFamily="34" charset="0"/>
                        </a:rPr>
                        <a:t> </a:t>
                      </a:r>
                    </a:p>
                  </a:txBody>
                  <a:tcPr marL="8889" marR="77464" marT="8887"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l" fontAlgn="b">
                        <a:spcBef>
                          <a:spcPts val="0"/>
                        </a:spcBef>
                        <a:spcAft>
                          <a:spcPts val="0"/>
                        </a:spcAft>
                      </a:pPr>
                      <a:endParaRPr lang="en-ZA" sz="1600" b="1" dirty="0" smtClean="0">
                        <a:effectLst/>
                        <a:latin typeface="+mn-lt"/>
                        <a:ea typeface="Times New Roman"/>
                        <a:cs typeface="Arial" panose="020B0604020202020204" pitchFamily="34" charset="0"/>
                      </a:endParaRPr>
                    </a:p>
                  </a:txBody>
                  <a:tcPr marL="8889" marR="77464" marT="888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ZA" sz="1600" b="1" dirty="0" smtClean="0">
                          <a:effectLst/>
                          <a:latin typeface="+mn-lt"/>
                          <a:ea typeface="Calibri"/>
                          <a:cs typeface="Arial" panose="020B0604020202020204" pitchFamily="34" charset="0"/>
                        </a:rPr>
                        <a:t>0%</a:t>
                      </a:r>
                      <a:endParaRPr lang="en-ZA" sz="1600" b="1" dirty="0">
                        <a:effectLst/>
                        <a:latin typeface="+mn-lt"/>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600" b="1" dirty="0" smtClean="0">
                          <a:effectLst/>
                          <a:latin typeface="+mn-lt"/>
                          <a:ea typeface="Calibri"/>
                          <a:cs typeface="Arial" panose="020B0604020202020204" pitchFamily="34" charset="0"/>
                        </a:rPr>
                        <a:t>100%</a:t>
                      </a:r>
                      <a:endParaRPr lang="en-ZA" sz="1600" b="1" dirty="0">
                        <a:effectLst/>
                        <a:latin typeface="+mn-lt"/>
                        <a:ea typeface="Calibri"/>
                        <a:cs typeface="Arial" panose="020B0604020202020204" pitchFamily="34" charset="0"/>
                      </a:endParaRPr>
                    </a:p>
                  </a:txBody>
                  <a:tcPr marL="9524" marR="9524" marT="9524"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US" dirty="0"/>
                    </a:p>
                  </a:txBody>
                  <a:tcPr>
                    <a:solidFill>
                      <a:schemeClr val="bg1"/>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127767598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8229600" cy="982662"/>
          </a:xfrm>
        </p:spPr>
        <p:txBody>
          <a:bodyPr/>
          <a:lstStyle/>
          <a:p>
            <a:r>
              <a:rPr lang="en-ZA" altLang="en-US" sz="2400" b="1" dirty="0" smtClean="0">
                <a:ea typeface="ＭＳ Ｐゴシック" pitchFamily="34" charset="-128"/>
              </a:rPr>
              <a:t>ANNUAL PERFORMANCE PLAN (APP) 2018/19</a:t>
            </a:r>
          </a:p>
        </p:txBody>
      </p:sp>
      <p:sp>
        <p:nvSpPr>
          <p:cNvPr id="34819" name="Content Placeholder 2"/>
          <p:cNvSpPr>
            <a:spLocks noGrp="1"/>
          </p:cNvSpPr>
          <p:nvPr>
            <p:ph idx="1"/>
          </p:nvPr>
        </p:nvSpPr>
        <p:spPr>
          <a:xfrm>
            <a:off x="457200" y="1417638"/>
            <a:ext cx="8229600" cy="4525963"/>
          </a:xfrm>
        </p:spPr>
        <p:txBody>
          <a:bodyPr/>
          <a:lstStyle/>
          <a:p>
            <a:pPr marL="0" indent="0" algn="ctr">
              <a:buFont typeface="Arial" pitchFamily="34" charset="0"/>
              <a:buNone/>
            </a:pPr>
            <a:endParaRPr lang="en-ZA" altLang="en-US" b="1" dirty="0" smtClean="0">
              <a:ea typeface="ＭＳ Ｐゴシック" pitchFamily="34" charset="-128"/>
            </a:endParaRPr>
          </a:p>
          <a:p>
            <a:pPr marL="0" indent="0" algn="ctr">
              <a:buFont typeface="Arial" pitchFamily="34" charset="0"/>
              <a:buNone/>
            </a:pPr>
            <a:r>
              <a:rPr lang="en-ZA" altLang="en-US" sz="2400" b="1" dirty="0" smtClean="0">
                <a:solidFill>
                  <a:srgbClr val="FF0000"/>
                </a:solidFill>
                <a:ea typeface="ＭＳ Ｐゴシック" pitchFamily="34" charset="-128"/>
              </a:rPr>
              <a:t>QUARTER </a:t>
            </a:r>
            <a:r>
              <a:rPr lang="en-ZA" altLang="en-US" sz="2400" b="1" dirty="0">
                <a:solidFill>
                  <a:srgbClr val="FF0000"/>
                </a:solidFill>
                <a:ea typeface="ＭＳ Ｐゴシック" pitchFamily="34" charset="-128"/>
              </a:rPr>
              <a:t>1</a:t>
            </a:r>
            <a:endParaRPr lang="en-ZA" altLang="en-US" sz="2400" b="1" dirty="0" smtClean="0">
              <a:solidFill>
                <a:srgbClr val="FF0000"/>
              </a:solidFill>
              <a:ea typeface="ＭＳ Ｐゴシック" pitchFamily="34" charset="-128"/>
            </a:endParaRPr>
          </a:p>
          <a:p>
            <a:pPr marL="0" indent="0" algn="ctr">
              <a:buFont typeface="Arial" pitchFamily="34" charset="0"/>
              <a:buNone/>
            </a:pPr>
            <a:r>
              <a:rPr lang="en-ZA" altLang="en-US" sz="2400" b="1" dirty="0" smtClean="0">
                <a:solidFill>
                  <a:srgbClr val="000000"/>
                </a:solidFill>
                <a:ea typeface="ＭＳ Ｐゴシック" pitchFamily="34" charset="-128"/>
              </a:rPr>
              <a:t>APRIL 2018 – JUNE 2018</a:t>
            </a:r>
          </a:p>
          <a:p>
            <a:pPr marL="0" indent="0" algn="ctr">
              <a:buFont typeface="Arial" pitchFamily="34" charset="0"/>
              <a:buNone/>
            </a:pPr>
            <a:endParaRPr lang="en-ZA" altLang="en-US" sz="2400" b="1" dirty="0" smtClean="0">
              <a:ea typeface="ＭＳ Ｐゴシック" pitchFamily="34" charset="-128"/>
            </a:endParaRPr>
          </a:p>
          <a:p>
            <a:pPr marL="0" indent="0" algn="ctr">
              <a:buFont typeface="Arial" pitchFamily="34" charset="0"/>
              <a:buNone/>
            </a:pPr>
            <a:r>
              <a:rPr lang="en-ZA" altLang="en-US" sz="2400" b="1" dirty="0" smtClean="0">
                <a:ea typeface="ＭＳ Ｐゴシック" pitchFamily="34" charset="-128"/>
              </a:rPr>
              <a:t>PROGRESS AND MAJOR PERFORMANCE CHALLENGES ENCOUNTERED DURING THE REPORTING PERIOD </a:t>
            </a:r>
          </a:p>
          <a:p>
            <a:pPr marL="0" indent="0" algn="ctr">
              <a:buFont typeface="Arial" pitchFamily="34" charset="0"/>
              <a:buNone/>
            </a:pPr>
            <a:endParaRPr lang="en-ZA" altLang="en-US" sz="2400" b="1" dirty="0" smtClean="0">
              <a:ea typeface="ＭＳ Ｐゴシック" pitchFamily="34" charset="-128"/>
            </a:endParaRPr>
          </a:p>
          <a:p>
            <a:pPr marL="0" indent="0" algn="ctr">
              <a:buFont typeface="Arial" pitchFamily="34" charset="0"/>
              <a:buNone/>
            </a:pPr>
            <a:r>
              <a:rPr lang="en-ZA" altLang="en-US" sz="2400" b="1" dirty="0" smtClean="0">
                <a:ea typeface="ＭＳ Ｐゴシック" pitchFamily="34" charset="-128"/>
              </a:rPr>
              <a:t>WITH A SPECIAL FOCUS ON </a:t>
            </a:r>
            <a:r>
              <a:rPr lang="en-ZA" altLang="en-US" sz="2400" b="1" dirty="0" smtClean="0">
                <a:solidFill>
                  <a:srgbClr val="FF0000"/>
                </a:solidFill>
                <a:ea typeface="ＭＳ Ｐゴシック" pitchFamily="34" charset="-128"/>
              </a:rPr>
              <a:t>NOT ACHIEVED </a:t>
            </a:r>
            <a:r>
              <a:rPr lang="en-ZA" altLang="en-US" sz="2400" b="1" dirty="0" smtClean="0">
                <a:ea typeface="ＭＳ Ｐゴシック" pitchFamily="34" charset="-128"/>
              </a:rPr>
              <a:t>TARGETS</a:t>
            </a:r>
          </a:p>
          <a:p>
            <a:pPr marL="0" indent="0" algn="ctr">
              <a:buFont typeface="Arial" pitchFamily="34" charset="0"/>
              <a:buNone/>
            </a:pPr>
            <a:endParaRPr lang="en-ZA" altLang="en-US" sz="2400" b="1" dirty="0" smtClean="0">
              <a:ea typeface="ＭＳ Ｐゴシック" pitchFamily="34" charset="-128"/>
            </a:endParaRPr>
          </a:p>
          <a:p>
            <a:pPr marL="0" indent="0" algn="ctr">
              <a:buFont typeface="Arial" pitchFamily="34" charset="0"/>
              <a:buNone/>
            </a:pPr>
            <a:endParaRPr lang="en-ZA" altLang="en-US" sz="2400" b="1" dirty="0" smtClean="0">
              <a:ea typeface="ＭＳ Ｐゴシック" pitchFamily="34" charset="-128"/>
            </a:endParaRPr>
          </a:p>
        </p:txBody>
      </p:sp>
      <p:sp>
        <p:nvSpPr>
          <p:cNvPr id="34820" name="Slide Number Placeholder 1"/>
          <p:cNvSpPr>
            <a:spLocks noGrp="1"/>
          </p:cNvSpPr>
          <p:nvPr>
            <p:ph type="sldNum" sz="quarter" idx="12"/>
          </p:nvPr>
        </p:nvSpPr>
        <p:spPr bwMode="auto">
          <a:xfrm>
            <a:off x="6716713" y="637698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5921C5C6-F8D0-49CC-92F7-24E621B90D58}" type="slidenum">
              <a:rPr lang="en-US" altLang="en-US" sz="1200" smtClean="0">
                <a:solidFill>
                  <a:srgbClr val="898989"/>
                </a:solidFill>
              </a:rPr>
              <a:pPr/>
              <a:t>102</a:t>
            </a:fld>
            <a:endParaRPr lang="en-US" altLang="en-US" sz="1200" dirty="0" smtClean="0">
              <a:solidFill>
                <a:srgbClr val="898989"/>
              </a:solidFill>
            </a:endParaRPr>
          </a:p>
        </p:txBody>
      </p:sp>
    </p:spTree>
    <p:extLst>
      <p:ext uri="{BB962C8B-B14F-4D97-AF65-F5344CB8AC3E}">
        <p14:creationId xmlns:p14="http://schemas.microsoft.com/office/powerpoint/2010/main" xmlns="" val="406736067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83568" y="188640"/>
            <a:ext cx="8229600" cy="1143000"/>
          </a:xfrm>
        </p:spPr>
        <p:txBody>
          <a:bodyPr/>
          <a:lstStyle/>
          <a:p>
            <a:r>
              <a:rPr lang="en-ZA" altLang="en-US" sz="2000" b="1" dirty="0" smtClean="0">
                <a:ea typeface="ＭＳ Ｐゴシック" pitchFamily="34" charset="-128"/>
                <a:cs typeface="Times New Roman" pitchFamily="18" charset="0"/>
              </a:rPr>
              <a:t>PRAGRAMME 1: ADMINISTRATION</a:t>
            </a:r>
            <a:endParaRPr lang="en-US" altLang="en-US" sz="20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572659797"/>
              </p:ext>
            </p:extLst>
          </p:nvPr>
        </p:nvGraphicFramePr>
        <p:xfrm>
          <a:off x="200025" y="1385888"/>
          <a:ext cx="8715375" cy="5407007"/>
        </p:xfrm>
        <a:graphic>
          <a:graphicData uri="http://schemas.openxmlformats.org/drawingml/2006/table">
            <a:tbl>
              <a:tblPr/>
              <a:tblGrid>
                <a:gridCol w="1847646">
                  <a:extLst>
                    <a:ext uri="{9D8B030D-6E8A-4147-A177-3AD203B41FA5}">
                      <a16:colId xmlns:a16="http://schemas.microsoft.com/office/drawing/2014/main" xmlns="" val="20000"/>
                    </a:ext>
                  </a:extLst>
                </a:gridCol>
                <a:gridCol w="1156177">
                  <a:extLst>
                    <a:ext uri="{9D8B030D-6E8A-4147-A177-3AD203B41FA5}">
                      <a16:colId xmlns:a16="http://schemas.microsoft.com/office/drawing/2014/main" xmlns="" val="20001"/>
                    </a:ext>
                  </a:extLst>
                </a:gridCol>
                <a:gridCol w="1728192">
                  <a:extLst>
                    <a:ext uri="{9D8B030D-6E8A-4147-A177-3AD203B41FA5}">
                      <a16:colId xmlns:a16="http://schemas.microsoft.com/office/drawing/2014/main" xmlns="" val="20002"/>
                    </a:ext>
                  </a:extLst>
                </a:gridCol>
                <a:gridCol w="2088232">
                  <a:extLst>
                    <a:ext uri="{9D8B030D-6E8A-4147-A177-3AD203B41FA5}">
                      <a16:colId xmlns:a16="http://schemas.microsoft.com/office/drawing/2014/main" xmlns="" val="20003"/>
                    </a:ext>
                  </a:extLst>
                </a:gridCol>
                <a:gridCol w="1895128">
                  <a:extLst>
                    <a:ext uri="{9D8B030D-6E8A-4147-A177-3AD203B41FA5}">
                      <a16:colId xmlns:a16="http://schemas.microsoft.com/office/drawing/2014/main" xmlns="" val="20004"/>
                    </a:ext>
                  </a:extLst>
                </a:gridCol>
              </a:tblGrid>
              <a:tr h="71093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ea typeface="ＭＳ Ｐゴシック" pitchFamily="34" charset="-128"/>
                        </a:rPr>
                        <a:t>PROGRAMME PERFORMANCE INDICATOR </a:t>
                      </a:r>
                      <a:endParaRPr kumimoji="0" lang="en-ZA" sz="1400" b="1" i="0" u="none" strike="noStrike" cap="none" normalizeH="0" baseline="0" dirty="0" smtClean="0">
                        <a:ln>
                          <a:noFill/>
                        </a:ln>
                        <a:solidFill>
                          <a:srgbClr val="FFFFFF"/>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QUARTER 1 TARGET</a:t>
                      </a:r>
                      <a:endPar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472399">
                <a:tc gridSpan="5">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rPr>
                        <a:t>Provide work opportunities for People with Disabilities</a:t>
                      </a:r>
                    </a:p>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rPr>
                        <a:t>(MTSF Outcome 4: Decent Employment through inclusive economic growth)</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2184449">
                <a:tc>
                  <a:txBody>
                    <a:bodyPr/>
                    <a:lstStyle/>
                    <a:p>
                      <a:pPr>
                        <a:lnSpc>
                          <a:spcPct val="107000"/>
                        </a:lnSpc>
                        <a:spcAft>
                          <a:spcPts val="0"/>
                        </a:spcAft>
                      </a:pPr>
                      <a:r>
                        <a:rPr lang="en-ZA" sz="1400" dirty="0" smtClean="0">
                          <a:effectLst/>
                          <a:latin typeface="+mn-lt"/>
                          <a:ea typeface="Calibri" panose="020F0502020204030204" pitchFamily="34" charset="0"/>
                          <a:cs typeface="Times New Roman" panose="02020603050405020304" pitchFamily="18" charset="0"/>
                        </a:rPr>
                        <a:t>1. Number </a:t>
                      </a:r>
                      <a:r>
                        <a:rPr lang="en-ZA" sz="1400" dirty="0">
                          <a:effectLst/>
                          <a:latin typeface="+mn-lt"/>
                          <a:ea typeface="Calibri" panose="020F0502020204030204" pitchFamily="34" charset="0"/>
                          <a:cs typeface="Times New Roman" panose="02020603050405020304" pitchFamily="18" charset="0"/>
                        </a:rPr>
                        <a:t>of additional persons with disabilities provided with work opportunities in the SEE by the end of March 2022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07000"/>
                        </a:lnSpc>
                        <a:spcAft>
                          <a:spcPts val="0"/>
                        </a:spcAft>
                      </a:pPr>
                      <a:r>
                        <a:rPr lang="en-ZA" sz="1400" dirty="0">
                          <a:effectLst/>
                          <a:latin typeface="+mn-lt"/>
                          <a:ea typeface="Calibri" panose="020F0502020204030204" pitchFamily="34" charset="0"/>
                          <a:cs typeface="Times New Roman" panose="02020603050405020304" pitchFamily="18" charset="0"/>
                        </a:rPr>
                        <a:t>25</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07000"/>
                        </a:lnSpc>
                        <a:spcAft>
                          <a:spcPts val="0"/>
                        </a:spcAft>
                      </a:pPr>
                      <a:r>
                        <a:rPr lang="en-ZA" sz="1400" dirty="0" smtClean="0">
                          <a:effectLst/>
                          <a:latin typeface="+mn-lt"/>
                          <a:ea typeface="Calibri" panose="020F0502020204030204" pitchFamily="34" charset="0"/>
                          <a:cs typeface="Times New Roman" panose="02020603050405020304" pitchFamily="18" charset="0"/>
                        </a:rPr>
                        <a:t>Not achieved</a:t>
                      </a:r>
                    </a:p>
                    <a:p>
                      <a:pPr>
                        <a:lnSpc>
                          <a:spcPct val="107000"/>
                        </a:lnSpc>
                        <a:spcAft>
                          <a:spcPts val="0"/>
                        </a:spcAft>
                      </a:pPr>
                      <a:endParaRPr lang="en-ZA" sz="1400" dirty="0" smtClean="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ZA" sz="1400" dirty="0" smtClean="0">
                          <a:effectLst/>
                          <a:latin typeface="+mn-lt"/>
                          <a:ea typeface="Calibri" panose="020F0502020204030204" pitchFamily="34" charset="0"/>
                          <a:cs typeface="Times New Roman" panose="02020603050405020304" pitchFamily="18" charset="0"/>
                        </a:rPr>
                        <a:t>14 </a:t>
                      </a:r>
                      <a:r>
                        <a:rPr lang="en-ZA" sz="1400" dirty="0">
                          <a:effectLst/>
                          <a:latin typeface="+mn-lt"/>
                          <a:ea typeface="Calibri" panose="020F0502020204030204" pitchFamily="34" charset="0"/>
                          <a:cs typeface="Times New Roman" panose="02020603050405020304" pitchFamily="18" charset="0"/>
                        </a:rPr>
                        <a:t>additional PWDs provided with work opportunities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07000"/>
                        </a:lnSpc>
                        <a:spcAft>
                          <a:spcPts val="0"/>
                        </a:spcAft>
                      </a:pPr>
                      <a:r>
                        <a:rPr lang="en-ZA" sz="1400" dirty="0">
                          <a:effectLst/>
                          <a:latin typeface="+mn-lt"/>
                          <a:ea typeface="Calibri" panose="020F0502020204030204" pitchFamily="34" charset="0"/>
                          <a:cs typeface="Times New Roman" panose="02020603050405020304" pitchFamily="18" charset="0"/>
                        </a:rPr>
                        <a:t>Lack of production strategy with no standardised procedure to finalise sales orders</a:t>
                      </a:r>
                    </a:p>
                    <a:p>
                      <a:pPr>
                        <a:lnSpc>
                          <a:spcPct val="107000"/>
                        </a:lnSpc>
                        <a:spcAft>
                          <a:spcPts val="0"/>
                        </a:spcAft>
                      </a:pPr>
                      <a:r>
                        <a:rPr lang="en-ZA" sz="1400" dirty="0">
                          <a:effectLst/>
                          <a:latin typeface="+mn-lt"/>
                          <a:ea typeface="Calibri" panose="020F0502020204030204" pitchFamily="34" charset="0"/>
                          <a:cs typeface="Times New Roman" panose="02020603050405020304" pitchFamily="18" charset="0"/>
                        </a:rPr>
                        <a:t> </a:t>
                      </a:r>
                    </a:p>
                    <a:p>
                      <a:pPr>
                        <a:lnSpc>
                          <a:spcPct val="107000"/>
                        </a:lnSpc>
                        <a:spcAft>
                          <a:spcPts val="0"/>
                        </a:spcAft>
                      </a:pPr>
                      <a:r>
                        <a:rPr lang="en-ZA" sz="1400" dirty="0">
                          <a:effectLst/>
                          <a:latin typeface="+mn-lt"/>
                          <a:ea typeface="Calibri" panose="020F0502020204030204" pitchFamily="34" charset="0"/>
                          <a:cs typeface="Times New Roman" panose="02020603050405020304" pitchFamily="18" charset="0"/>
                        </a:rPr>
                        <a:t>Inadequate sales orders to allocate work per factory which resulted in a fewer PWDs provided with work opportunities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07000"/>
                        </a:lnSpc>
                        <a:spcAft>
                          <a:spcPts val="0"/>
                        </a:spcAft>
                      </a:pPr>
                      <a:r>
                        <a:rPr lang="en-ZA" sz="1400" dirty="0">
                          <a:effectLst/>
                          <a:latin typeface="+mn-lt"/>
                          <a:ea typeface="Calibri" panose="020F0502020204030204" pitchFamily="34" charset="0"/>
                          <a:cs typeface="Times New Roman" panose="02020603050405020304" pitchFamily="18" charset="0"/>
                        </a:rPr>
                        <a:t>A Business Development and Production plan will be developed and approved to assist the entity in improving its orders by 31 August 2018.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2"/>
                  </a:ext>
                </a:extLst>
              </a:tr>
              <a:tr h="1915691">
                <a:tc>
                  <a:txBody>
                    <a:bodyPr/>
                    <a:lstStyle/>
                    <a:p>
                      <a:pPr>
                        <a:lnSpc>
                          <a:spcPct val="107000"/>
                        </a:lnSpc>
                        <a:spcAft>
                          <a:spcPts val="0"/>
                        </a:spcAft>
                      </a:pPr>
                      <a:r>
                        <a:rPr lang="en-ZA" sz="1400" dirty="0" smtClean="0">
                          <a:effectLst/>
                          <a:latin typeface="+mn-lt"/>
                          <a:ea typeface="Calibri" panose="020F0502020204030204" pitchFamily="34" charset="0"/>
                          <a:cs typeface="Times New Roman" panose="02020603050405020304" pitchFamily="18" charset="0"/>
                        </a:rPr>
                        <a:t>2. Percentage </a:t>
                      </a:r>
                      <a:r>
                        <a:rPr lang="en-ZA" sz="1400" dirty="0">
                          <a:effectLst/>
                          <a:latin typeface="+mn-lt"/>
                          <a:ea typeface="Calibri" panose="020F0502020204030204" pitchFamily="34" charset="0"/>
                          <a:cs typeface="Times New Roman" panose="02020603050405020304" pitchFamily="18" charset="0"/>
                        </a:rPr>
                        <a:t>annual increase of sales revenue from goods and services by the end of March 2022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07000"/>
                        </a:lnSpc>
                        <a:spcAft>
                          <a:spcPts val="0"/>
                        </a:spcAft>
                      </a:pPr>
                      <a:r>
                        <a:rPr lang="en-ZA" sz="1400" dirty="0">
                          <a:effectLst/>
                          <a:latin typeface="+mn-lt"/>
                          <a:ea typeface="Calibri" panose="020F0502020204030204" pitchFamily="34" charset="0"/>
                          <a:cs typeface="Times New Roman" panose="02020603050405020304" pitchFamily="18" charset="0"/>
                        </a:rPr>
                        <a:t>10%</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07000"/>
                        </a:lnSpc>
                        <a:spcAft>
                          <a:spcPts val="0"/>
                        </a:spcAft>
                      </a:pPr>
                      <a:r>
                        <a:rPr lang="en-US" sz="1400" b="1" dirty="0" smtClean="0">
                          <a:effectLst/>
                          <a:latin typeface="+mn-lt"/>
                          <a:ea typeface="Calibri" panose="020F0502020204030204" pitchFamily="34" charset="0"/>
                          <a:cs typeface="Times New Roman" panose="02020603050405020304" pitchFamily="18" charset="0"/>
                        </a:rPr>
                        <a:t>Not</a:t>
                      </a:r>
                      <a:r>
                        <a:rPr lang="en-US" sz="1400" b="1" baseline="0" dirty="0" smtClean="0">
                          <a:effectLst/>
                          <a:latin typeface="+mn-lt"/>
                          <a:ea typeface="Calibri" panose="020F0502020204030204" pitchFamily="34" charset="0"/>
                          <a:cs typeface="Times New Roman" panose="02020603050405020304" pitchFamily="18" charset="0"/>
                        </a:rPr>
                        <a:t> achieved</a:t>
                      </a:r>
                    </a:p>
                    <a:p>
                      <a:pPr>
                        <a:lnSpc>
                          <a:spcPct val="107000"/>
                        </a:lnSpc>
                        <a:spcAft>
                          <a:spcPts val="0"/>
                        </a:spcAft>
                      </a:pPr>
                      <a:r>
                        <a:rPr lang="en-US" sz="1400" b="0" baseline="0" dirty="0" smtClean="0">
                          <a:effectLst/>
                          <a:latin typeface="+mn-lt"/>
                          <a:ea typeface="Calibri" panose="020F0502020204030204" pitchFamily="34" charset="0"/>
                          <a:cs typeface="Times New Roman" panose="02020603050405020304" pitchFamily="18" charset="0"/>
                        </a:rPr>
                        <a:t>1.4 %</a:t>
                      </a:r>
                    </a:p>
                    <a:p>
                      <a:pPr>
                        <a:lnSpc>
                          <a:spcPct val="107000"/>
                        </a:lnSpc>
                        <a:spcAft>
                          <a:spcPts val="0"/>
                        </a:spcAft>
                      </a:pPr>
                      <a:endParaRPr lang="en-US" sz="1400" baseline="0" dirty="0" smtClean="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smtClean="0">
                          <a:effectLst/>
                          <a:latin typeface="+mn-lt"/>
                          <a:ea typeface="Calibri" panose="020F0502020204030204" pitchFamily="34" charset="0"/>
                          <a:cs typeface="Times New Roman" panose="02020603050405020304" pitchFamily="18" charset="0"/>
                        </a:rPr>
                        <a:t>Actual output of R2 386 055.87 against a targeted value of R16 834 031</a:t>
                      </a:r>
                    </a:p>
                    <a:p>
                      <a:pPr>
                        <a:lnSpc>
                          <a:spcPct val="107000"/>
                        </a:lnSpc>
                        <a:spcAft>
                          <a:spcPts val="0"/>
                        </a:spcAft>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07000"/>
                        </a:lnSpc>
                        <a:spcAft>
                          <a:spcPts val="0"/>
                        </a:spcAft>
                      </a:pPr>
                      <a:r>
                        <a:rPr lang="en-ZA" sz="1400" dirty="0">
                          <a:effectLst/>
                          <a:latin typeface="+mn-lt"/>
                          <a:ea typeface="Calibri" panose="020F0502020204030204" pitchFamily="34" charset="0"/>
                          <a:cs typeface="Times New Roman" panose="02020603050405020304" pitchFamily="18" charset="0"/>
                        </a:rPr>
                        <a:t>Lack of an production strategy that will ensure that the entity converts its current order book into sales at a quicker rate.</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07000"/>
                        </a:lnSpc>
                        <a:spcAft>
                          <a:spcPts val="0"/>
                        </a:spcAft>
                      </a:pPr>
                      <a:r>
                        <a:rPr lang="en-ZA" sz="1400" dirty="0">
                          <a:effectLst/>
                          <a:latin typeface="+mn-lt"/>
                          <a:ea typeface="Calibri" panose="020F0502020204030204" pitchFamily="34" charset="0"/>
                          <a:cs typeface="Times New Roman" panose="02020603050405020304" pitchFamily="18" charset="0"/>
                        </a:rPr>
                        <a:t>A Business Development and Production plan will be developed and approved to assist the entity in improving its order conversion rate by 31 August 2018.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3"/>
                  </a:ext>
                </a:extLst>
              </a:tr>
            </a:tbl>
          </a:graphicData>
        </a:graphic>
      </p:graphicFrame>
      <p:sp>
        <p:nvSpPr>
          <p:cNvPr id="59439" name="Slide Number Placeholder 3"/>
          <p:cNvSpPr>
            <a:spLocks noGrp="1"/>
          </p:cNvSpPr>
          <p:nvPr>
            <p:ph type="sldNum" sz="quarter" idx="12"/>
          </p:nvPr>
        </p:nvSpPr>
        <p:spPr bwMode="auto">
          <a:xfrm>
            <a:off x="6876256" y="647340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103</a:t>
            </a:fld>
            <a:endParaRPr lang="en-US" altLang="en-US" sz="1200" dirty="0" smtClean="0">
              <a:solidFill>
                <a:srgbClr val="898989"/>
              </a:solidFill>
            </a:endParaRPr>
          </a:p>
        </p:txBody>
      </p:sp>
    </p:spTree>
    <p:extLst>
      <p:ext uri="{BB962C8B-B14F-4D97-AF65-F5344CB8AC3E}">
        <p14:creationId xmlns:p14="http://schemas.microsoft.com/office/powerpoint/2010/main" xmlns="" val="163570810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921"/>
            <a:ext cx="8229600" cy="985838"/>
          </a:xfrm>
        </p:spPr>
        <p:txBody>
          <a:bodyPr/>
          <a:lstStyle/>
          <a:p>
            <a:pPr>
              <a:defRPr/>
            </a:pPr>
            <a:r>
              <a:rPr lang="en-ZA" sz="2400" b="1" dirty="0" smtClean="0">
                <a:solidFill>
                  <a:srgbClr val="000000"/>
                </a:solidFill>
                <a:ea typeface="ＭＳ Ｐゴシック" pitchFamily="-80" charset="-128"/>
                <a:cs typeface="+mj-cs"/>
              </a:rPr>
              <a:t/>
            </a:r>
            <a:br>
              <a:rPr lang="en-ZA" sz="2400" b="1" dirty="0" smtClean="0">
                <a:solidFill>
                  <a:srgbClr val="000000"/>
                </a:solidFill>
                <a:ea typeface="ＭＳ Ｐゴシック" pitchFamily="-80" charset="-128"/>
                <a:cs typeface="+mj-cs"/>
              </a:rPr>
            </a:br>
            <a:r>
              <a:rPr lang="en-ZA" sz="2400" b="1" dirty="0" smtClean="0">
                <a:solidFill>
                  <a:srgbClr val="000000"/>
                </a:solidFill>
                <a:ea typeface="ＭＳ Ｐゴシック" pitchFamily="-80" charset="-128"/>
                <a:cs typeface="+mj-cs"/>
              </a:rPr>
              <a:t>STRATEGY TO OVERCOME UNDER- PERFORMANCE</a:t>
            </a:r>
            <a:endParaRPr lang="en-ZA" dirty="0"/>
          </a:p>
        </p:txBody>
      </p:sp>
      <p:sp>
        <p:nvSpPr>
          <p:cNvPr id="71683" name="Content Placeholder 2"/>
          <p:cNvSpPr>
            <a:spLocks noGrp="1"/>
          </p:cNvSpPr>
          <p:nvPr>
            <p:ph idx="1"/>
          </p:nvPr>
        </p:nvSpPr>
        <p:spPr>
          <a:xfrm>
            <a:off x="204788" y="1350963"/>
            <a:ext cx="8786812" cy="5254625"/>
          </a:xfrm>
        </p:spPr>
        <p:txBody>
          <a:bodyPr/>
          <a:lstStyle/>
          <a:p>
            <a:pPr algn="just">
              <a:defRPr/>
            </a:pPr>
            <a:r>
              <a:rPr lang="en-ZA" sz="1800" dirty="0" smtClean="0">
                <a:ea typeface="ＭＳ Ｐゴシック" pitchFamily="34" charset="-128"/>
              </a:rPr>
              <a:t>The ECDBE matter has been amicably resolved and the entity is currently delivering  the R88 million  balance of order. It is envisaged that the cumulative sales target will be achieved at year end.</a:t>
            </a:r>
            <a:endParaRPr lang="en-ZA" sz="1800" dirty="0">
              <a:ea typeface="ＭＳ Ｐゴシック" pitchFamily="34" charset="-128"/>
            </a:endParaRPr>
          </a:p>
          <a:p>
            <a:pPr algn="just">
              <a:defRPr/>
            </a:pPr>
            <a:r>
              <a:rPr lang="en-US" sz="1800" dirty="0">
                <a:ea typeface="ＭＳ Ｐゴシック" pitchFamily="34" charset="-128"/>
              </a:rPr>
              <a:t>Business Development to follow up on all issued quotations with customers to assist in converting them into orders</a:t>
            </a:r>
            <a:r>
              <a:rPr lang="en-US" sz="1800" dirty="0" smtClean="0">
                <a:ea typeface="ＭＳ Ｐゴシック" pitchFamily="34" charset="-128"/>
              </a:rPr>
              <a:t>.</a:t>
            </a:r>
            <a:endParaRPr lang="en-ZA" sz="1800" dirty="0" smtClean="0">
              <a:ea typeface="ＭＳ Ｐゴシック" pitchFamily="34" charset="-128"/>
            </a:endParaRPr>
          </a:p>
          <a:p>
            <a:pPr algn="just">
              <a:defRPr/>
            </a:pPr>
            <a:r>
              <a:rPr lang="en-ZA" sz="1800" dirty="0" smtClean="0">
                <a:ea typeface="ＭＳ Ｐゴシック" pitchFamily="34" charset="-128"/>
              </a:rPr>
              <a:t>Furthermore, SEE has had numerous engagements with the Department of Health in terms of the supply of hospital linen to the value of R50 million. We anticipate to conclude the MOU with the department. This initiative will certainly increase the sales generated by the entity and the number of PWDs to be provided with work opportunities on this project is anticipated at 540.</a:t>
            </a:r>
            <a:endParaRPr lang="en-ZA" sz="1800" dirty="0">
              <a:ea typeface="ＭＳ Ｐゴシック" pitchFamily="34" charset="-128"/>
            </a:endParaRPr>
          </a:p>
          <a:p>
            <a:pPr algn="just">
              <a:defRPr/>
            </a:pPr>
            <a:r>
              <a:rPr lang="en-ZA" sz="1800" dirty="0" smtClean="0">
                <a:ea typeface="ＭＳ Ｐゴシック" pitchFamily="34" charset="-128"/>
              </a:rPr>
              <a:t>There is also an Eastern Cape furniture assembly project where SEE has appointed 60 persons with disabilities for Q3 on a temporary basis.</a:t>
            </a:r>
            <a:endParaRPr lang="en-ZA" sz="1800" dirty="0">
              <a:ea typeface="ＭＳ Ｐゴシック" pitchFamily="34" charset="-128"/>
            </a:endParaRPr>
          </a:p>
          <a:p>
            <a:pPr algn="just">
              <a:defRPr/>
            </a:pPr>
            <a:r>
              <a:rPr lang="en-ZA" sz="1800" dirty="0" smtClean="0">
                <a:ea typeface="ＭＳ Ｐゴシック" pitchFamily="34" charset="-128"/>
              </a:rPr>
              <a:t>With the </a:t>
            </a:r>
            <a:r>
              <a:rPr lang="en-ZA" sz="1800" dirty="0" err="1" smtClean="0">
                <a:ea typeface="ＭＳ Ｐゴシック" pitchFamily="34" charset="-128"/>
              </a:rPr>
              <a:t>DoH</a:t>
            </a:r>
            <a:r>
              <a:rPr lang="en-ZA" sz="1800" dirty="0" smtClean="0">
                <a:ea typeface="ＭＳ Ｐゴシック" pitchFamily="34" charset="-128"/>
              </a:rPr>
              <a:t> project, SEE will create 46 additional work opportunities by end of Q3. </a:t>
            </a:r>
          </a:p>
          <a:p>
            <a:pPr algn="just">
              <a:defRPr/>
            </a:pPr>
            <a:r>
              <a:rPr lang="en-ZA" sz="1800" dirty="0" smtClean="0">
                <a:ea typeface="ＭＳ Ｐゴシック" pitchFamily="34" charset="-128"/>
              </a:rPr>
              <a:t>With all these project initiatives highlighted above, it is envisaged that SEE will achieve both the KPIs as planned by the end of the financial year.</a:t>
            </a:r>
          </a:p>
          <a:p>
            <a:pPr algn="just">
              <a:defRPr/>
            </a:pPr>
            <a:r>
              <a:rPr lang="en-ZA" sz="1800" dirty="0" smtClean="0">
                <a:ea typeface="ＭＳ Ｐゴシック" pitchFamily="34" charset="-128"/>
              </a:rPr>
              <a:t>The Strategic planning workshop will also assist in streamlining process to develop SMART indicators going forward.</a:t>
            </a:r>
          </a:p>
          <a:p>
            <a:pPr algn="just">
              <a:defRPr/>
            </a:pPr>
            <a:endParaRPr lang="en-ZA" sz="1800" dirty="0">
              <a:ea typeface="ＭＳ Ｐゴシック" pitchFamily="34" charset="-128"/>
            </a:endParaRPr>
          </a:p>
          <a:p>
            <a:pPr algn="just">
              <a:defRPr/>
            </a:pPr>
            <a:endParaRPr lang="en-ZA" sz="1800" dirty="0" smtClean="0">
              <a:ea typeface="ＭＳ Ｐゴシック" pitchFamily="34" charset="-128"/>
            </a:endParaRPr>
          </a:p>
          <a:p>
            <a:pPr algn="just">
              <a:defRPr/>
            </a:pPr>
            <a:endParaRPr lang="en-ZA" sz="1800" dirty="0">
              <a:ea typeface="ＭＳ Ｐゴシック" pitchFamily="34" charset="-128"/>
            </a:endParaRPr>
          </a:p>
          <a:p>
            <a:pPr algn="just">
              <a:defRPr/>
            </a:pPr>
            <a:endParaRPr lang="en-ZA" sz="1800" dirty="0">
              <a:ea typeface="ＭＳ Ｐゴシック" pitchFamily="34" charset="-128"/>
            </a:endParaRPr>
          </a:p>
          <a:p>
            <a:pPr>
              <a:defRPr/>
            </a:pPr>
            <a:endParaRPr lang="en-ZA" sz="1800" dirty="0" smtClean="0">
              <a:ea typeface="ＭＳ Ｐゴシック" pitchFamily="34" charset="-128"/>
            </a:endParaRPr>
          </a:p>
        </p:txBody>
      </p:sp>
      <p:sp>
        <p:nvSpPr>
          <p:cNvPr id="64516" name="Slide Number Placeholder 2"/>
          <p:cNvSpPr>
            <a:spLocks noGrp="1"/>
          </p:cNvSpPr>
          <p:nvPr>
            <p:ph type="sldNum" sz="quarter" idx="12"/>
          </p:nvPr>
        </p:nvSpPr>
        <p:spPr bwMode="auto">
          <a:xfrm>
            <a:off x="6858000"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65BBDDB5-2D8D-43FF-9BFB-3DAEF33D93A3}" type="slidenum">
              <a:rPr lang="en-US" altLang="en-US" sz="1200" smtClean="0">
                <a:solidFill>
                  <a:srgbClr val="898989"/>
                </a:solidFill>
              </a:rPr>
              <a:pPr/>
              <a:t>104</a:t>
            </a:fld>
            <a:endParaRPr lang="en-US" altLang="en-US" sz="1200" dirty="0" smtClean="0">
              <a:solidFill>
                <a:srgbClr val="898989"/>
              </a:solidFill>
            </a:endParaRPr>
          </a:p>
        </p:txBody>
      </p:sp>
    </p:spTree>
    <p:extLst>
      <p:ext uri="{BB962C8B-B14F-4D97-AF65-F5344CB8AC3E}">
        <p14:creationId xmlns:p14="http://schemas.microsoft.com/office/powerpoint/2010/main" xmlns="" val="172966573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371600" y="3140968"/>
            <a:ext cx="6400800" cy="2520280"/>
          </a:xfrm>
        </p:spPr>
        <p:txBody>
          <a:bodyPr/>
          <a:lstStyle/>
          <a:p>
            <a:endParaRPr lang="en-US" b="1" dirty="0"/>
          </a:p>
          <a:p>
            <a:endParaRPr lang="en-ZA" dirty="0"/>
          </a:p>
        </p:txBody>
      </p:sp>
      <p:sp>
        <p:nvSpPr>
          <p:cNvPr id="2" name="Rectangle 1"/>
          <p:cNvSpPr/>
          <p:nvPr/>
        </p:nvSpPr>
        <p:spPr>
          <a:xfrm>
            <a:off x="766171" y="2564904"/>
            <a:ext cx="7735369" cy="2554545"/>
          </a:xfrm>
          <a:prstGeom prst="rect">
            <a:avLst/>
          </a:prstGeom>
        </p:spPr>
        <p:txBody>
          <a:bodyPr wrap="square">
            <a:spAutoFit/>
          </a:bodyPr>
          <a:lstStyle/>
          <a:p>
            <a:pPr algn="ctr"/>
            <a:r>
              <a:rPr lang="en-ZA" sz="3200" b="1" dirty="0" smtClean="0"/>
              <a:t>PROGRAMME 4: </a:t>
            </a:r>
          </a:p>
          <a:p>
            <a:pPr algn="ctr"/>
            <a:r>
              <a:rPr lang="en-ZA" sz="3200" b="1" dirty="0" smtClean="0"/>
              <a:t>LABOUR POLICY AND INDUSTRIAL RELATIONS (LP&amp;IR)</a:t>
            </a:r>
          </a:p>
          <a:p>
            <a:pPr algn="ctr"/>
            <a:endParaRPr lang="en-ZA" sz="3200" b="1" dirty="0" smtClean="0"/>
          </a:p>
          <a:p>
            <a:pPr algn="ctr"/>
            <a:r>
              <a:rPr lang="en-ZA" sz="3200" b="1" dirty="0" smtClean="0">
                <a:solidFill>
                  <a:srgbClr val="C00000"/>
                </a:solidFill>
              </a:rPr>
              <a:t>QUARTER 1: PERFORMANCE: 2018/19</a:t>
            </a:r>
            <a:endParaRPr lang="en-ZA" sz="3200" b="1" dirty="0">
              <a:solidFill>
                <a:srgbClr val="C00000"/>
              </a:solidFill>
            </a:endParaRPr>
          </a:p>
        </p:txBody>
      </p:sp>
      <p:sp>
        <p:nvSpPr>
          <p:cNvPr id="4" name="Slide Number Placeholder 1"/>
          <p:cNvSpPr>
            <a:spLocks noGrp="1"/>
          </p:cNvSpPr>
          <p:nvPr>
            <p:ph type="sldNum" sz="quarter" idx="12"/>
          </p:nvPr>
        </p:nvSpPr>
        <p:spPr bwMode="auto">
          <a:xfrm>
            <a:off x="6727825" y="63547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3A91E76-9EBF-4284-A71D-23B6CAFC73C1}" type="slidenum">
              <a:rPr lang="en-US" altLang="en-US" sz="1200" smtClean="0">
                <a:solidFill>
                  <a:srgbClr val="898989"/>
                </a:solidFill>
              </a:rPr>
              <a:pPr/>
              <a:t>105</a:t>
            </a:fld>
            <a:endParaRPr lang="en-US" altLang="en-US" sz="1200" dirty="0" smtClean="0">
              <a:solidFill>
                <a:srgbClr val="898989"/>
              </a:solidFill>
            </a:endParaRPr>
          </a:p>
        </p:txBody>
      </p:sp>
    </p:spTree>
    <p:extLst>
      <p:ext uri="{BB962C8B-B14F-4D97-AF65-F5344CB8AC3E}">
        <p14:creationId xmlns:p14="http://schemas.microsoft.com/office/powerpoint/2010/main" xmlns="" val="394072557"/>
      </p:ext>
    </p:extLst>
  </p:cSld>
  <p:clrMapOvr>
    <a:masterClrMapping/>
  </p:clrMapOvr>
  <mc:AlternateContent xmlns:mc="http://schemas.openxmlformats.org/markup-compatibility/2006">
    <mc:Choice xmlns:p14="http://schemas.microsoft.com/office/powerpoint/2010/main" xmlns="" Requires="p14">
      <p:transition spd="slow" p14:dur="2000" advTm="120000"/>
    </mc:Choice>
    <mc:Fallback>
      <p:transition spd="slow" advTm="120000"/>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9552" y="404664"/>
            <a:ext cx="8229600" cy="634082"/>
          </a:xfrm>
        </p:spPr>
        <p:txBody>
          <a:bodyPr/>
          <a:lstStyle/>
          <a:p>
            <a:r>
              <a:rPr lang="en-ZA" altLang="en-US" sz="2400" b="1" dirty="0" smtClean="0">
                <a:ea typeface="ＭＳ Ｐゴシック" pitchFamily="34" charset="-128"/>
              </a:rPr>
              <a:t>LABOUR ORGANISATIONS PROCESSES, QUARTER 1</a:t>
            </a:r>
            <a:endParaRPr lang="en-ZA" altLang="en-US" sz="2400" b="1" dirty="0" smtClean="0">
              <a:solidFill>
                <a:srgbClr val="C00000"/>
              </a:solidFill>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008987666"/>
              </p:ext>
            </p:extLst>
          </p:nvPr>
        </p:nvGraphicFramePr>
        <p:xfrm>
          <a:off x="251520" y="1340768"/>
          <a:ext cx="8640961" cy="5256584"/>
        </p:xfrm>
        <a:graphic>
          <a:graphicData uri="http://schemas.openxmlformats.org/drawingml/2006/table">
            <a:tbl>
              <a:tblPr firstRow="1" bandRow="1">
                <a:tableStyleId>{5C22544A-7EE6-4342-B048-85BDC9FD1C3A}</a:tableStyleId>
              </a:tblPr>
              <a:tblGrid>
                <a:gridCol w="5286995">
                  <a:extLst>
                    <a:ext uri="{9D8B030D-6E8A-4147-A177-3AD203B41FA5}">
                      <a16:colId xmlns:a16="http://schemas.microsoft.com/office/drawing/2014/main" xmlns="" val="20000"/>
                    </a:ext>
                  </a:extLst>
                </a:gridCol>
                <a:gridCol w="1263902">
                  <a:extLst>
                    <a:ext uri="{9D8B030D-6E8A-4147-A177-3AD203B41FA5}">
                      <a16:colId xmlns:a16="http://schemas.microsoft.com/office/drawing/2014/main" xmlns="" val="20001"/>
                    </a:ext>
                  </a:extLst>
                </a:gridCol>
                <a:gridCol w="966514">
                  <a:extLst>
                    <a:ext uri="{9D8B030D-6E8A-4147-A177-3AD203B41FA5}">
                      <a16:colId xmlns:a16="http://schemas.microsoft.com/office/drawing/2014/main" xmlns="" val="20002"/>
                    </a:ext>
                  </a:extLst>
                </a:gridCol>
                <a:gridCol w="1123550">
                  <a:extLst>
                    <a:ext uri="{9D8B030D-6E8A-4147-A177-3AD203B41FA5}">
                      <a16:colId xmlns:a16="http://schemas.microsoft.com/office/drawing/2014/main" xmlns="" val="20003"/>
                    </a:ext>
                  </a:extLst>
                </a:gridCol>
              </a:tblGrid>
              <a:tr h="547476">
                <a:tc>
                  <a:txBody>
                    <a:bodyPr/>
                    <a:lstStyle/>
                    <a:p>
                      <a:r>
                        <a:rPr lang="en-ZA" sz="1800" b="1" dirty="0" smtClean="0">
                          <a:latin typeface="+mn-lt"/>
                          <a:cs typeface="Arial" panose="020B0604020202020204" pitchFamily="34" charset="0"/>
                        </a:rPr>
                        <a:t>LO Process</a:t>
                      </a:r>
                      <a:endParaRPr lang="en-ZA" sz="1800" b="1" dirty="0">
                        <a:latin typeface="+mn-lt"/>
                        <a:cs typeface="Arial" panose="020B0604020202020204" pitchFamily="34" charset="0"/>
                      </a:endParaRPr>
                    </a:p>
                  </a:txBody>
                  <a:tcPr marT="45727" marB="45727"/>
                </a:tc>
                <a:tc>
                  <a:txBody>
                    <a:bodyPr/>
                    <a:lstStyle/>
                    <a:p>
                      <a:pPr algn="ctr"/>
                      <a:r>
                        <a:rPr lang="en-ZA" sz="1800" b="1" dirty="0" smtClean="0">
                          <a:latin typeface="+mn-lt"/>
                          <a:cs typeface="Arial" panose="020B0604020202020204" pitchFamily="34" charset="0"/>
                        </a:rPr>
                        <a:t>Q1</a:t>
                      </a:r>
                      <a:endParaRPr lang="en-ZA" sz="1800" b="1" dirty="0">
                        <a:latin typeface="+mn-lt"/>
                        <a:cs typeface="Arial" panose="020B0604020202020204" pitchFamily="34" charset="0"/>
                      </a:endParaRPr>
                    </a:p>
                  </a:txBody>
                  <a:tcPr marT="45727" marB="45727"/>
                </a:tc>
                <a:tc>
                  <a:txBody>
                    <a:bodyPr/>
                    <a:lstStyle/>
                    <a:p>
                      <a:pPr algn="ctr"/>
                      <a:r>
                        <a:rPr lang="en-ZA" sz="1800" b="1" dirty="0" smtClean="0">
                          <a:latin typeface="+mn-lt"/>
                          <a:cs typeface="Arial" panose="020B0604020202020204" pitchFamily="34" charset="0"/>
                        </a:rPr>
                        <a:t>Q2</a:t>
                      </a:r>
                      <a:endParaRPr lang="en-ZA" sz="1800" b="1" dirty="0">
                        <a:latin typeface="+mn-lt"/>
                        <a:cs typeface="Arial" panose="020B0604020202020204" pitchFamily="34" charset="0"/>
                      </a:endParaRPr>
                    </a:p>
                  </a:txBody>
                  <a:tcPr marT="45727" marB="45727"/>
                </a:tc>
                <a:tc>
                  <a:txBody>
                    <a:bodyPr/>
                    <a:lstStyle/>
                    <a:p>
                      <a:pPr algn="ctr"/>
                      <a:r>
                        <a:rPr lang="en-ZA" sz="1800" b="1" dirty="0" smtClean="0">
                          <a:latin typeface="+mn-lt"/>
                          <a:cs typeface="Arial" panose="020B0604020202020204" pitchFamily="34" charset="0"/>
                        </a:rPr>
                        <a:t>Q3</a:t>
                      </a:r>
                      <a:endParaRPr lang="en-ZA" sz="1800" b="1" dirty="0">
                        <a:latin typeface="+mn-lt"/>
                        <a:cs typeface="Arial" panose="020B0604020202020204" pitchFamily="34" charset="0"/>
                      </a:endParaRPr>
                    </a:p>
                  </a:txBody>
                  <a:tcPr marT="45727" marB="45727"/>
                </a:tc>
                <a:extLst>
                  <a:ext uri="{0D108BD9-81ED-4DB2-BD59-A6C34878D82A}">
                    <a16:rowId xmlns:a16="http://schemas.microsoft.com/office/drawing/2014/main" xmlns="" val="10000"/>
                  </a:ext>
                </a:extLst>
              </a:tr>
              <a:tr h="855843">
                <a:tc>
                  <a:txBody>
                    <a:bodyPr/>
                    <a:lstStyle/>
                    <a:p>
                      <a:r>
                        <a:rPr lang="en-ZA" sz="1600" b="0" dirty="0" smtClean="0">
                          <a:latin typeface="+mn-lt"/>
                          <a:cs typeface="Arial" panose="020B0604020202020204" pitchFamily="34" charset="0"/>
                        </a:rPr>
                        <a:t>Applications for registration received</a:t>
                      </a:r>
                    </a:p>
                    <a:p>
                      <a:endParaRPr lang="en-ZA" sz="1600" b="0" dirty="0">
                        <a:latin typeface="+mn-lt"/>
                        <a:cs typeface="Arial" panose="020B0604020202020204" pitchFamily="34" charset="0"/>
                      </a:endParaRPr>
                    </a:p>
                  </a:txBody>
                  <a:tcPr marT="45727" marB="45727"/>
                </a:tc>
                <a:tc>
                  <a:txBody>
                    <a:bodyPr/>
                    <a:lstStyle/>
                    <a:p>
                      <a:pPr algn="ctr"/>
                      <a:r>
                        <a:rPr lang="en-ZA" sz="1600" b="0" dirty="0" smtClean="0">
                          <a:latin typeface="+mn-lt"/>
                          <a:cs typeface="Arial" panose="020B0604020202020204" pitchFamily="34" charset="0"/>
                        </a:rPr>
                        <a:t>35</a:t>
                      </a:r>
                      <a:endParaRPr lang="en-ZA" sz="1600" b="0" dirty="0">
                        <a:latin typeface="+mn-lt"/>
                        <a:cs typeface="Arial" panose="020B0604020202020204" pitchFamily="34" charset="0"/>
                      </a:endParaRPr>
                    </a:p>
                  </a:txBody>
                  <a:tcPr marT="45727" marB="45727"/>
                </a:tc>
                <a:tc>
                  <a:txBody>
                    <a:bodyPr/>
                    <a:lstStyle/>
                    <a:p>
                      <a:pPr algn="ctr"/>
                      <a:endParaRPr lang="en-ZA" sz="1800" b="0" dirty="0">
                        <a:latin typeface="+mn-lt"/>
                        <a:cs typeface="Arial" panose="020B0604020202020204" pitchFamily="34" charset="0"/>
                      </a:endParaRPr>
                    </a:p>
                  </a:txBody>
                  <a:tcPr marT="45727" marB="45727"/>
                </a:tc>
                <a:tc>
                  <a:txBody>
                    <a:bodyPr/>
                    <a:lstStyle/>
                    <a:p>
                      <a:pPr algn="ctr"/>
                      <a:endParaRPr lang="en-ZA" sz="1800" b="0" dirty="0">
                        <a:latin typeface="+mn-lt"/>
                        <a:cs typeface="Arial" panose="020B0604020202020204" pitchFamily="34" charset="0"/>
                      </a:endParaRPr>
                    </a:p>
                  </a:txBody>
                  <a:tcPr marT="45727" marB="45727"/>
                </a:tc>
                <a:extLst>
                  <a:ext uri="{0D108BD9-81ED-4DB2-BD59-A6C34878D82A}">
                    <a16:rowId xmlns:a16="http://schemas.microsoft.com/office/drawing/2014/main" xmlns="" val="10001"/>
                  </a:ext>
                </a:extLst>
              </a:tr>
              <a:tr h="8558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0" dirty="0" smtClean="0">
                          <a:latin typeface="+mn-lt"/>
                          <a:cs typeface="Arial" panose="020B0604020202020204" pitchFamily="34" charset="0"/>
                        </a:rPr>
                        <a:t>Approved within 90 calendar days</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600" b="0" dirty="0" smtClean="0">
                        <a:latin typeface="+mn-lt"/>
                        <a:cs typeface="Arial" panose="020B0604020202020204" pitchFamily="34" charset="0"/>
                      </a:endParaRPr>
                    </a:p>
                  </a:txBody>
                  <a:tcPr marT="45727" marB="45727"/>
                </a:tc>
                <a:tc>
                  <a:txBody>
                    <a:bodyPr/>
                    <a:lstStyle/>
                    <a:p>
                      <a:pPr algn="ctr"/>
                      <a:r>
                        <a:rPr lang="en-ZA" sz="1600" b="0" dirty="0" smtClean="0">
                          <a:latin typeface="+mn-lt"/>
                          <a:cs typeface="Arial" panose="020B0604020202020204" pitchFamily="34" charset="0"/>
                        </a:rPr>
                        <a:t>4</a:t>
                      </a:r>
                      <a:endParaRPr lang="en-ZA" sz="1600" b="0" dirty="0">
                        <a:latin typeface="+mn-lt"/>
                        <a:cs typeface="Arial" panose="020B0604020202020204" pitchFamily="34" charset="0"/>
                      </a:endParaRPr>
                    </a:p>
                  </a:txBody>
                  <a:tcPr marT="45727" marB="45727"/>
                </a:tc>
                <a:tc>
                  <a:txBody>
                    <a:bodyPr/>
                    <a:lstStyle/>
                    <a:p>
                      <a:pPr algn="ctr"/>
                      <a:endParaRPr lang="en-ZA" sz="1800" b="0" dirty="0">
                        <a:latin typeface="+mn-lt"/>
                        <a:cs typeface="Arial" panose="020B0604020202020204" pitchFamily="34" charset="0"/>
                      </a:endParaRPr>
                    </a:p>
                  </a:txBody>
                  <a:tcPr marT="45727" marB="45727"/>
                </a:tc>
                <a:tc>
                  <a:txBody>
                    <a:bodyPr/>
                    <a:lstStyle/>
                    <a:p>
                      <a:pPr algn="ctr"/>
                      <a:endParaRPr lang="en-ZA" sz="1800" b="0" dirty="0">
                        <a:latin typeface="+mn-lt"/>
                        <a:cs typeface="Arial" panose="020B0604020202020204" pitchFamily="34" charset="0"/>
                      </a:endParaRPr>
                    </a:p>
                  </a:txBody>
                  <a:tcPr marT="45727" marB="45727"/>
                </a:tc>
                <a:extLst>
                  <a:ext uri="{0D108BD9-81ED-4DB2-BD59-A6C34878D82A}">
                    <a16:rowId xmlns:a16="http://schemas.microsoft.com/office/drawing/2014/main" xmlns="" val="10002"/>
                  </a:ext>
                </a:extLst>
              </a:tr>
              <a:tr h="855843">
                <a:tc>
                  <a:txBody>
                    <a:bodyPr/>
                    <a:lstStyle/>
                    <a:p>
                      <a:r>
                        <a:rPr lang="en-ZA" sz="1600" b="0" dirty="0" smtClean="0">
                          <a:latin typeface="+mn-lt"/>
                          <a:cs typeface="Arial" panose="020B0604020202020204" pitchFamily="34" charset="0"/>
                        </a:rPr>
                        <a:t>Approved longer</a:t>
                      </a:r>
                      <a:r>
                        <a:rPr lang="en-ZA" sz="1600" b="0" baseline="0" dirty="0" smtClean="0">
                          <a:latin typeface="+mn-lt"/>
                          <a:cs typeface="Arial" panose="020B0604020202020204" pitchFamily="34" charset="0"/>
                        </a:rPr>
                        <a:t> than </a:t>
                      </a:r>
                      <a:r>
                        <a:rPr lang="en-ZA" sz="1600" b="0" dirty="0" smtClean="0">
                          <a:latin typeface="+mn-lt"/>
                          <a:cs typeface="Arial" panose="020B0604020202020204" pitchFamily="34" charset="0"/>
                        </a:rPr>
                        <a:t>90 calendar days</a:t>
                      </a:r>
                    </a:p>
                    <a:p>
                      <a:endParaRPr lang="en-ZA" sz="1600" b="0" dirty="0">
                        <a:latin typeface="+mn-lt"/>
                        <a:cs typeface="Arial" panose="020B0604020202020204" pitchFamily="34" charset="0"/>
                      </a:endParaRPr>
                    </a:p>
                  </a:txBody>
                  <a:tcPr marT="45727" marB="45727"/>
                </a:tc>
                <a:tc>
                  <a:txBody>
                    <a:bodyPr/>
                    <a:lstStyle/>
                    <a:p>
                      <a:pPr algn="ctr"/>
                      <a:r>
                        <a:rPr lang="en-ZA" sz="1600" b="0" dirty="0" smtClean="0">
                          <a:latin typeface="+mn-lt"/>
                          <a:cs typeface="Arial" panose="020B0604020202020204" pitchFamily="34" charset="0"/>
                        </a:rPr>
                        <a:t>0</a:t>
                      </a:r>
                      <a:endParaRPr lang="en-ZA" sz="1600" b="0" dirty="0">
                        <a:latin typeface="+mn-lt"/>
                        <a:cs typeface="Arial" panose="020B0604020202020204" pitchFamily="34" charset="0"/>
                      </a:endParaRPr>
                    </a:p>
                  </a:txBody>
                  <a:tcPr marT="45727" marB="45727"/>
                </a:tc>
                <a:tc>
                  <a:txBody>
                    <a:bodyPr/>
                    <a:lstStyle/>
                    <a:p>
                      <a:pPr algn="ctr"/>
                      <a:endParaRPr lang="en-ZA" sz="1800" b="0" dirty="0">
                        <a:latin typeface="+mn-lt"/>
                        <a:cs typeface="Arial" panose="020B0604020202020204" pitchFamily="34" charset="0"/>
                      </a:endParaRPr>
                    </a:p>
                  </a:txBody>
                  <a:tcPr marT="45727" marB="45727"/>
                </a:tc>
                <a:tc>
                  <a:txBody>
                    <a:bodyPr/>
                    <a:lstStyle/>
                    <a:p>
                      <a:pPr algn="ctr"/>
                      <a:endParaRPr lang="en-ZA" sz="1800" b="0" dirty="0">
                        <a:latin typeface="+mn-lt"/>
                        <a:cs typeface="Arial" panose="020B0604020202020204" pitchFamily="34" charset="0"/>
                      </a:endParaRPr>
                    </a:p>
                  </a:txBody>
                  <a:tcPr marT="45727" marB="45727"/>
                </a:tc>
                <a:extLst>
                  <a:ext uri="{0D108BD9-81ED-4DB2-BD59-A6C34878D82A}">
                    <a16:rowId xmlns:a16="http://schemas.microsoft.com/office/drawing/2014/main" xmlns="" val="10003"/>
                  </a:ext>
                </a:extLst>
              </a:tr>
              <a:tr h="855843">
                <a:tc>
                  <a:txBody>
                    <a:bodyPr/>
                    <a:lstStyle/>
                    <a:p>
                      <a:r>
                        <a:rPr lang="en-ZA" sz="1600" b="0" dirty="0" smtClean="0">
                          <a:latin typeface="+mn-lt"/>
                          <a:cs typeface="Arial" panose="020B0604020202020204" pitchFamily="34" charset="0"/>
                        </a:rPr>
                        <a:t>Applications refused</a:t>
                      </a:r>
                      <a:r>
                        <a:rPr lang="en-ZA" sz="1600" b="0" baseline="0" dirty="0" smtClean="0">
                          <a:latin typeface="+mn-lt"/>
                          <a:cs typeface="Arial" panose="020B0604020202020204" pitchFamily="34" charset="0"/>
                        </a:rPr>
                        <a:t> within 90 days </a:t>
                      </a:r>
                    </a:p>
                    <a:p>
                      <a:endParaRPr lang="en-ZA" sz="1600" b="0" dirty="0">
                        <a:latin typeface="+mn-lt"/>
                        <a:cs typeface="Arial" panose="020B0604020202020204" pitchFamily="34" charset="0"/>
                      </a:endParaRPr>
                    </a:p>
                  </a:txBody>
                  <a:tcPr marT="45727" marB="45727"/>
                </a:tc>
                <a:tc>
                  <a:txBody>
                    <a:bodyPr/>
                    <a:lstStyle/>
                    <a:p>
                      <a:pPr algn="ctr"/>
                      <a:r>
                        <a:rPr lang="en-ZA" sz="1600" b="0" dirty="0" smtClean="0">
                          <a:latin typeface="+mn-lt"/>
                          <a:cs typeface="Arial" panose="020B0604020202020204" pitchFamily="34" charset="0"/>
                        </a:rPr>
                        <a:t>31</a:t>
                      </a:r>
                      <a:endParaRPr lang="en-ZA" sz="1600" b="0" dirty="0">
                        <a:latin typeface="+mn-lt"/>
                        <a:cs typeface="Arial" panose="020B0604020202020204" pitchFamily="34" charset="0"/>
                      </a:endParaRPr>
                    </a:p>
                  </a:txBody>
                  <a:tcPr marT="45727" marB="45727"/>
                </a:tc>
                <a:tc>
                  <a:txBody>
                    <a:bodyPr/>
                    <a:lstStyle/>
                    <a:p>
                      <a:pPr algn="ctr"/>
                      <a:endParaRPr lang="en-ZA" sz="1800" b="0" dirty="0">
                        <a:latin typeface="+mn-lt"/>
                        <a:cs typeface="Arial" panose="020B0604020202020204" pitchFamily="34" charset="0"/>
                      </a:endParaRPr>
                    </a:p>
                  </a:txBody>
                  <a:tcPr marT="45727" marB="45727"/>
                </a:tc>
                <a:tc>
                  <a:txBody>
                    <a:bodyPr/>
                    <a:lstStyle/>
                    <a:p>
                      <a:pPr algn="ctr"/>
                      <a:endParaRPr lang="en-ZA" sz="1800" b="0" dirty="0">
                        <a:latin typeface="+mn-lt"/>
                        <a:cs typeface="Arial" panose="020B0604020202020204" pitchFamily="34" charset="0"/>
                      </a:endParaRPr>
                    </a:p>
                  </a:txBody>
                  <a:tcPr marT="45727" marB="45727"/>
                </a:tc>
                <a:extLst>
                  <a:ext uri="{0D108BD9-81ED-4DB2-BD59-A6C34878D82A}">
                    <a16:rowId xmlns:a16="http://schemas.microsoft.com/office/drawing/2014/main" xmlns="" val="10004"/>
                  </a:ext>
                </a:extLst>
              </a:tr>
              <a:tr h="1285736">
                <a:tc>
                  <a:txBody>
                    <a:bodyPr/>
                    <a:lstStyle/>
                    <a:p>
                      <a:r>
                        <a:rPr lang="en-ZA" sz="1600" b="0" dirty="0" smtClean="0">
                          <a:latin typeface="+mn-lt"/>
                          <a:cs typeface="Arial" panose="020B0604020202020204" pitchFamily="34" charset="0"/>
                        </a:rPr>
                        <a:t>TU</a:t>
                      </a:r>
                      <a:r>
                        <a:rPr lang="en-ZA" sz="1600" b="0" baseline="0" dirty="0" smtClean="0">
                          <a:latin typeface="+mn-lt"/>
                          <a:cs typeface="Arial" panose="020B0604020202020204" pitchFamily="34" charset="0"/>
                        </a:rPr>
                        <a:t> cancellations (deregistrations)</a:t>
                      </a:r>
                      <a:endParaRPr lang="en-ZA" sz="1600" b="0" dirty="0">
                        <a:latin typeface="+mn-lt"/>
                        <a:cs typeface="Arial" panose="020B0604020202020204" pitchFamily="34" charset="0"/>
                      </a:endParaRPr>
                    </a:p>
                  </a:txBody>
                  <a:tcPr marT="45727" marB="45727"/>
                </a:tc>
                <a:tc>
                  <a:txBody>
                    <a:bodyPr/>
                    <a:lstStyle/>
                    <a:p>
                      <a:pPr algn="ctr"/>
                      <a:r>
                        <a:rPr lang="en-ZA" sz="1600" b="0" dirty="0" smtClean="0">
                          <a:latin typeface="+mn-lt"/>
                          <a:cs typeface="Arial" panose="020B0604020202020204" pitchFamily="34" charset="0"/>
                        </a:rPr>
                        <a:t>0</a:t>
                      </a:r>
                      <a:endParaRPr lang="en-ZA" sz="1600" b="0" dirty="0">
                        <a:latin typeface="+mn-lt"/>
                        <a:cs typeface="Arial" panose="020B0604020202020204" pitchFamily="34" charset="0"/>
                      </a:endParaRPr>
                    </a:p>
                  </a:txBody>
                  <a:tcPr marT="45727" marB="45727"/>
                </a:tc>
                <a:tc>
                  <a:txBody>
                    <a:bodyPr/>
                    <a:lstStyle/>
                    <a:p>
                      <a:pPr algn="ctr"/>
                      <a:endParaRPr lang="en-ZA" sz="1800" b="0" dirty="0">
                        <a:latin typeface="+mn-lt"/>
                        <a:cs typeface="Arial" panose="020B0604020202020204" pitchFamily="34" charset="0"/>
                      </a:endParaRPr>
                    </a:p>
                  </a:txBody>
                  <a:tcPr marT="45727" marB="45727"/>
                </a:tc>
                <a:tc>
                  <a:txBody>
                    <a:bodyPr/>
                    <a:lstStyle/>
                    <a:p>
                      <a:pPr algn="ctr"/>
                      <a:endParaRPr lang="en-ZA" sz="1800" b="0" dirty="0">
                        <a:latin typeface="+mn-lt"/>
                        <a:cs typeface="Arial" panose="020B0604020202020204" pitchFamily="34" charset="0"/>
                      </a:endParaRPr>
                    </a:p>
                  </a:txBody>
                  <a:tcPr marT="45727" marB="45727"/>
                </a:tc>
                <a:extLst>
                  <a:ext uri="{0D108BD9-81ED-4DB2-BD59-A6C34878D82A}">
                    <a16:rowId xmlns:a16="http://schemas.microsoft.com/office/drawing/2014/main" xmlns="" val="10005"/>
                  </a:ext>
                </a:extLst>
              </a:tr>
            </a:tbl>
          </a:graphicData>
        </a:graphic>
      </p:graphicFrame>
      <p:sp>
        <p:nvSpPr>
          <p:cNvPr id="2" name="Slide Number Placeholder 1"/>
          <p:cNvSpPr>
            <a:spLocks noGrp="1"/>
          </p:cNvSpPr>
          <p:nvPr>
            <p:ph type="sldNum" sz="quarter" idx="12"/>
          </p:nvPr>
        </p:nvSpPr>
        <p:spPr>
          <a:xfrm>
            <a:off x="7010400" y="-27567"/>
            <a:ext cx="2133600" cy="365125"/>
          </a:xfrm>
        </p:spPr>
        <p:txBody>
          <a:bodyPr/>
          <a:lstStyle/>
          <a:p>
            <a:pPr>
              <a:defRPr/>
            </a:pPr>
            <a:fld id="{416AF1B2-E7A4-446A-84DC-90AA83BA6A19}" type="slidenum">
              <a:rPr lang="en-US" smtClean="0">
                <a:solidFill>
                  <a:schemeClr val="bg1"/>
                </a:solidFill>
              </a:rPr>
              <a:pPr>
                <a:defRPr/>
              </a:pPr>
              <a:t>106</a:t>
            </a:fld>
            <a:endParaRPr lang="en-US" dirty="0">
              <a:solidFill>
                <a:schemeClr val="bg1"/>
              </a:solidFill>
            </a:endParaRPr>
          </a:p>
        </p:txBody>
      </p:sp>
      <p:sp>
        <p:nvSpPr>
          <p:cNvPr id="6"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106</a:t>
            </a:fld>
            <a:endParaRPr lang="en-US" altLang="en-US" sz="1200" dirty="0" smtClean="0">
              <a:solidFill>
                <a:srgbClr val="898989"/>
              </a:solidFill>
            </a:endParaRPr>
          </a:p>
        </p:txBody>
      </p:sp>
    </p:spTree>
    <p:extLst>
      <p:ext uri="{BB962C8B-B14F-4D97-AF65-F5344CB8AC3E}">
        <p14:creationId xmlns:p14="http://schemas.microsoft.com/office/powerpoint/2010/main" xmlns="" val="104412912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95536" y="404664"/>
            <a:ext cx="8594725" cy="1008112"/>
          </a:xfrm>
        </p:spPr>
        <p:txBody>
          <a:bodyPr/>
          <a:lstStyle/>
          <a:p>
            <a:r>
              <a:rPr lang="en-ZA" altLang="en-US" sz="2000" b="1" dirty="0" smtClean="0">
                <a:ea typeface="ＭＳ Ｐゴシック" pitchFamily="34" charset="-128"/>
              </a:rPr>
              <a:t>TRADE UNION APPLICATIONS FOR REGISTRATION BY SECTOR AND NUMBER OF MEMBERS: QUARTER 1</a:t>
            </a:r>
            <a:br>
              <a:rPr lang="en-ZA" altLang="en-US" sz="2000" b="1" dirty="0" smtClean="0">
                <a:ea typeface="ＭＳ Ｐゴシック" pitchFamily="34" charset="-128"/>
              </a:rPr>
            </a:br>
            <a:endParaRPr lang="en-ZA" altLang="en-US" sz="2000" b="1" dirty="0" smtClean="0">
              <a:ea typeface="ＭＳ Ｐゴシック" pitchFamily="34" charset="-12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626867861"/>
              </p:ext>
            </p:extLst>
          </p:nvPr>
        </p:nvGraphicFramePr>
        <p:xfrm>
          <a:off x="251521" y="1340768"/>
          <a:ext cx="8640960" cy="5264520"/>
        </p:xfrm>
        <a:graphic>
          <a:graphicData uri="http://schemas.openxmlformats.org/drawingml/2006/table">
            <a:tbl>
              <a:tblPr firstRow="1" bandRow="1">
                <a:tableStyleId>{5C22544A-7EE6-4342-B048-85BDC9FD1C3A}</a:tableStyleId>
              </a:tblPr>
              <a:tblGrid>
                <a:gridCol w="2214246">
                  <a:extLst>
                    <a:ext uri="{9D8B030D-6E8A-4147-A177-3AD203B41FA5}">
                      <a16:colId xmlns:a16="http://schemas.microsoft.com/office/drawing/2014/main" xmlns="" val="20000"/>
                    </a:ext>
                  </a:extLst>
                </a:gridCol>
                <a:gridCol w="2142238">
                  <a:extLst>
                    <a:ext uri="{9D8B030D-6E8A-4147-A177-3AD203B41FA5}">
                      <a16:colId xmlns:a16="http://schemas.microsoft.com/office/drawing/2014/main" xmlns="" val="20001"/>
                    </a:ext>
                  </a:extLst>
                </a:gridCol>
                <a:gridCol w="2142238">
                  <a:extLst>
                    <a:ext uri="{9D8B030D-6E8A-4147-A177-3AD203B41FA5}">
                      <a16:colId xmlns:a16="http://schemas.microsoft.com/office/drawing/2014/main" xmlns="" val="20002"/>
                    </a:ext>
                  </a:extLst>
                </a:gridCol>
                <a:gridCol w="2142238">
                  <a:extLst>
                    <a:ext uri="{9D8B030D-6E8A-4147-A177-3AD203B41FA5}">
                      <a16:colId xmlns:a16="http://schemas.microsoft.com/office/drawing/2014/main" xmlns="" val="20003"/>
                    </a:ext>
                  </a:extLst>
                </a:gridCol>
              </a:tblGrid>
              <a:tr h="728486">
                <a:tc>
                  <a:txBody>
                    <a:bodyPr/>
                    <a:lstStyle/>
                    <a:p>
                      <a:pPr algn="ctr"/>
                      <a:r>
                        <a:rPr lang="en-ZA" sz="1600" dirty="0" smtClean="0">
                          <a:latin typeface="+mn-lt"/>
                          <a:cs typeface="Arial" panose="020B0604020202020204" pitchFamily="34" charset="0"/>
                        </a:rPr>
                        <a:t>Sectors</a:t>
                      </a:r>
                      <a:endParaRPr lang="en-ZA" sz="1600" dirty="0">
                        <a:latin typeface="+mn-lt"/>
                        <a:cs typeface="Arial" panose="020B0604020202020204" pitchFamily="34" charset="0"/>
                      </a:endParaRPr>
                    </a:p>
                  </a:txBody>
                  <a:tcPr marT="45711" marB="45711"/>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Q1</a:t>
                      </a:r>
                      <a:endParaRPr lang="en-ZA" sz="1600" dirty="0">
                        <a:latin typeface="+mn-lt"/>
                        <a:cs typeface="Arial" panose="020B0604020202020204" pitchFamily="34" charset="0"/>
                      </a:endParaRPr>
                    </a:p>
                  </a:txBody>
                  <a:tcPr marT="45711" marB="45711"/>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Q2</a:t>
                      </a:r>
                      <a:endParaRPr lang="en-ZA" sz="1600" dirty="0" smtClean="0">
                        <a:latin typeface="+mn-lt"/>
                        <a:cs typeface="Arial" panose="020B0604020202020204" pitchFamily="34" charset="0"/>
                      </a:endParaRPr>
                    </a:p>
                  </a:txBody>
                  <a:tcPr marT="45711" marB="45711"/>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Q3</a:t>
                      </a:r>
                      <a:endParaRPr lang="en-ZA" sz="1600" dirty="0" smtClean="0">
                        <a:latin typeface="+mn-lt"/>
                        <a:cs typeface="Arial" panose="020B0604020202020204" pitchFamily="34" charset="0"/>
                      </a:endParaRPr>
                    </a:p>
                  </a:txBody>
                  <a:tcPr marT="45711" marB="45711"/>
                </a:tc>
                <a:extLst>
                  <a:ext uri="{0D108BD9-81ED-4DB2-BD59-A6C34878D82A}">
                    <a16:rowId xmlns:a16="http://schemas.microsoft.com/office/drawing/2014/main" xmlns="" val="10000"/>
                  </a:ext>
                </a:extLst>
              </a:tr>
              <a:tr h="563638">
                <a:tc>
                  <a:txBody>
                    <a:bodyPr/>
                    <a:lstStyle/>
                    <a:p>
                      <a:pPr>
                        <a:lnSpc>
                          <a:spcPct val="100000"/>
                        </a:lnSpc>
                        <a:spcAft>
                          <a:spcPts val="0"/>
                        </a:spcAft>
                      </a:pPr>
                      <a:r>
                        <a:rPr lang="en-ZA" sz="1600" kern="1200" dirty="0">
                          <a:solidFill>
                            <a:srgbClr val="000000"/>
                          </a:solidFill>
                          <a:effectLst/>
                          <a:latin typeface="+mn-lt"/>
                          <a:ea typeface="Calibri"/>
                          <a:cs typeface="Arial" panose="020B0604020202020204" pitchFamily="34" charset="0"/>
                        </a:rPr>
                        <a:t>Agriculture and Forestry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293</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1"/>
                  </a:ext>
                </a:extLst>
              </a:tr>
              <a:tr h="5800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rgbClr val="000000"/>
                          </a:solidFill>
                          <a:effectLst/>
                          <a:latin typeface="+mn-lt"/>
                          <a:ea typeface="Calibri"/>
                          <a:cs typeface="Arial" panose="020B0604020202020204" pitchFamily="34" charset="0"/>
                        </a:rPr>
                        <a:t>Building &amp; construction</a:t>
                      </a:r>
                      <a:endParaRPr lang="en-ZA" sz="1600" dirty="0" smtClean="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218</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2"/>
                  </a:ext>
                </a:extLst>
              </a:tr>
              <a:tr h="563638">
                <a:tc>
                  <a:txBody>
                    <a:bodyPr/>
                    <a:lstStyle/>
                    <a:p>
                      <a:pPr>
                        <a:lnSpc>
                          <a:spcPct val="100000"/>
                        </a:lnSpc>
                        <a:spcAft>
                          <a:spcPts val="0"/>
                        </a:spcAft>
                      </a:pPr>
                      <a:r>
                        <a:rPr lang="en-ZA" sz="1600" kern="1200" dirty="0">
                          <a:solidFill>
                            <a:srgbClr val="000000"/>
                          </a:solidFill>
                          <a:effectLst/>
                          <a:latin typeface="+mn-lt"/>
                          <a:ea typeface="Calibri"/>
                          <a:cs typeface="Arial" panose="020B0604020202020204" pitchFamily="34" charset="0"/>
                        </a:rPr>
                        <a:t>Cleaning </a:t>
                      </a:r>
                      <a:r>
                        <a:rPr lang="en-ZA" sz="1600" kern="1200" dirty="0" smtClean="0">
                          <a:solidFill>
                            <a:srgbClr val="000000"/>
                          </a:solidFill>
                          <a:effectLst/>
                          <a:latin typeface="+mn-lt"/>
                          <a:ea typeface="Calibri"/>
                          <a:cs typeface="Arial" panose="020B0604020202020204" pitchFamily="34" charset="0"/>
                        </a:rPr>
                        <a:t>Services</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266</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3"/>
                  </a:ext>
                </a:extLst>
              </a:tr>
              <a:tr h="604032">
                <a:tc>
                  <a:txBody>
                    <a:bodyPr/>
                    <a:lstStyle/>
                    <a:p>
                      <a:pPr>
                        <a:lnSpc>
                          <a:spcPct val="100000"/>
                        </a:lnSpc>
                        <a:spcAft>
                          <a:spcPts val="0"/>
                        </a:spcAft>
                      </a:pPr>
                      <a:r>
                        <a:rPr lang="en-ZA" sz="1600" dirty="0" smtClean="0">
                          <a:effectLst/>
                          <a:latin typeface="+mn-lt"/>
                          <a:ea typeface="Calibri"/>
                          <a:cs typeface="Arial" panose="020B0604020202020204" pitchFamily="34" charset="0"/>
                        </a:rPr>
                        <a:t>Communication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9</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4"/>
                  </a:ext>
                </a:extLst>
              </a:tr>
              <a:tr h="560522">
                <a:tc>
                  <a:txBody>
                    <a:bodyPr/>
                    <a:lstStyle/>
                    <a:p>
                      <a:r>
                        <a:rPr lang="en-US" sz="1600" kern="1200" dirty="0" smtClean="0">
                          <a:solidFill>
                            <a:schemeClr val="dk1"/>
                          </a:solidFill>
                          <a:effectLst/>
                          <a:latin typeface="+mn-lt"/>
                          <a:ea typeface="Calibri"/>
                          <a:cs typeface="Arial" panose="020B0604020202020204" pitchFamily="34" charset="0"/>
                        </a:rPr>
                        <a:t>Domestic</a:t>
                      </a:r>
                      <a:endParaRPr lang="en-ZA" sz="1600" kern="1200" dirty="0">
                        <a:solidFill>
                          <a:schemeClr val="dk1"/>
                        </a:solidFill>
                        <a:effectLst/>
                        <a:latin typeface="+mn-lt"/>
                        <a:ea typeface="Calibri"/>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24</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5"/>
                  </a:ext>
                </a:extLst>
              </a:tr>
              <a:tr h="504056">
                <a:tc>
                  <a:txBody>
                    <a:bodyPr/>
                    <a:lstStyle/>
                    <a:p>
                      <a:pPr>
                        <a:lnSpc>
                          <a:spcPct val="100000"/>
                        </a:lnSpc>
                        <a:spcAft>
                          <a:spcPts val="0"/>
                        </a:spcAft>
                      </a:pPr>
                      <a:r>
                        <a:rPr lang="en-ZA" sz="1600" dirty="0" smtClean="0">
                          <a:effectLst/>
                          <a:latin typeface="+mn-lt"/>
                          <a:ea typeface="Calibri"/>
                          <a:cs typeface="Arial" panose="020B0604020202020204" pitchFamily="34" charset="0"/>
                        </a:rPr>
                        <a:t>Education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486</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6"/>
                  </a:ext>
                </a:extLst>
              </a:tr>
              <a:tr h="530105">
                <a:tc>
                  <a:txBody>
                    <a:bodyPr/>
                    <a:lstStyle/>
                    <a:p>
                      <a:pPr>
                        <a:lnSpc>
                          <a:spcPct val="100000"/>
                        </a:lnSpc>
                        <a:spcAft>
                          <a:spcPts val="0"/>
                        </a:spcAft>
                      </a:pPr>
                      <a:r>
                        <a:rPr lang="en-ZA" sz="1600" dirty="0" smtClean="0">
                          <a:effectLst/>
                          <a:latin typeface="+mn-lt"/>
                          <a:ea typeface="Calibri"/>
                          <a:cs typeface="Arial" panose="020B0604020202020204" pitchFamily="34" charset="0"/>
                        </a:rPr>
                        <a:t>Engineering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187</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7"/>
                  </a:ext>
                </a:extLst>
              </a:tr>
              <a:tr h="629959">
                <a:tc>
                  <a:txBody>
                    <a:bodyPr/>
                    <a:lstStyle/>
                    <a:p>
                      <a:pPr>
                        <a:lnSpc>
                          <a:spcPct val="100000"/>
                        </a:lnSpc>
                        <a:spcAft>
                          <a:spcPts val="0"/>
                        </a:spcAft>
                      </a:pPr>
                      <a:r>
                        <a:rPr lang="en-ZA" sz="1600" dirty="0" smtClean="0">
                          <a:effectLst/>
                          <a:latin typeface="+mn-lt"/>
                          <a:ea typeface="Calibri"/>
                          <a:cs typeface="Arial" panose="020B0604020202020204" pitchFamily="34" charset="0"/>
                        </a:rPr>
                        <a:t>Finance</a:t>
                      </a:r>
                      <a:r>
                        <a:rPr lang="en-ZA" sz="1600" baseline="0" dirty="0" smtClean="0">
                          <a:effectLst/>
                          <a:latin typeface="+mn-lt"/>
                          <a:ea typeface="Calibri"/>
                          <a:cs typeface="Arial" panose="020B0604020202020204" pitchFamily="34" charset="0"/>
                        </a:rPr>
                        <a:t> and Insurance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245</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8"/>
                  </a:ext>
                </a:extLst>
              </a:tr>
            </a:tbl>
          </a:graphicData>
        </a:graphic>
      </p:graphicFrame>
      <p:sp>
        <p:nvSpPr>
          <p:cNvPr id="2" name="Slide Number Placeholder 1"/>
          <p:cNvSpPr>
            <a:spLocks noGrp="1"/>
          </p:cNvSpPr>
          <p:nvPr>
            <p:ph type="sldNum" sz="quarter" idx="12"/>
          </p:nvPr>
        </p:nvSpPr>
        <p:spPr>
          <a:xfrm>
            <a:off x="7010400" y="0"/>
            <a:ext cx="2133600" cy="365125"/>
          </a:xfrm>
        </p:spPr>
        <p:txBody>
          <a:bodyPr/>
          <a:lstStyle/>
          <a:p>
            <a:pPr>
              <a:defRPr/>
            </a:pPr>
            <a:fld id="{416AF1B2-E7A4-446A-84DC-90AA83BA6A19}" type="slidenum">
              <a:rPr lang="en-US" smtClean="0">
                <a:solidFill>
                  <a:schemeClr val="bg1"/>
                </a:solidFill>
              </a:rPr>
              <a:pPr>
                <a:defRPr/>
              </a:pPr>
              <a:t>107</a:t>
            </a:fld>
            <a:endParaRPr lang="en-US" dirty="0">
              <a:solidFill>
                <a:schemeClr val="bg1"/>
              </a:solidFill>
            </a:endParaRPr>
          </a:p>
        </p:txBody>
      </p:sp>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107</a:t>
            </a:fld>
            <a:endParaRPr lang="en-US" altLang="en-US" sz="1200" dirty="0" smtClean="0">
              <a:solidFill>
                <a:srgbClr val="898989"/>
              </a:solidFill>
            </a:endParaRPr>
          </a:p>
        </p:txBody>
      </p:sp>
    </p:spTree>
    <p:extLst>
      <p:ext uri="{BB962C8B-B14F-4D97-AF65-F5344CB8AC3E}">
        <p14:creationId xmlns:p14="http://schemas.microsoft.com/office/powerpoint/2010/main" xmlns="" val="35289728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9552" y="332656"/>
            <a:ext cx="8229600" cy="1143000"/>
          </a:xfrm>
        </p:spPr>
        <p:txBody>
          <a:bodyPr/>
          <a:lstStyle/>
          <a:p>
            <a:r>
              <a:rPr lang="en-ZA" altLang="en-US" sz="2000" b="1" dirty="0" smtClean="0">
                <a:ea typeface="ＭＳ Ｐゴシック" pitchFamily="34" charset="-128"/>
              </a:rPr>
              <a:t>TRADE </a:t>
            </a:r>
            <a:r>
              <a:rPr lang="en-ZA" altLang="en-US" sz="2000" b="1" dirty="0">
                <a:ea typeface="ＭＳ Ｐゴシック" pitchFamily="34" charset="-128"/>
              </a:rPr>
              <a:t>UNION APPLICATIONS FOR REGISTRATION BY SECTOR AND NUMBER OF MEMBERS: </a:t>
            </a:r>
            <a:r>
              <a:rPr lang="en-ZA" altLang="en-US" sz="2000" b="1" dirty="0" smtClean="0">
                <a:ea typeface="ＭＳ Ｐゴシック" pitchFamily="34" charset="-128"/>
              </a:rPr>
              <a:t>QUARTER 1</a:t>
            </a:r>
            <a:br>
              <a:rPr lang="en-ZA" altLang="en-US" sz="2000" b="1" dirty="0" smtClean="0">
                <a:ea typeface="ＭＳ Ｐゴシック" pitchFamily="34" charset="-128"/>
              </a:rPr>
            </a:br>
            <a:endParaRPr lang="en-ZA" altLang="en-US" sz="2000" dirty="0" smtClean="0">
              <a:ea typeface="ＭＳ Ｐゴシック" pitchFamily="34" charset="-12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28913090"/>
              </p:ext>
            </p:extLst>
          </p:nvPr>
        </p:nvGraphicFramePr>
        <p:xfrm>
          <a:off x="251520" y="1340769"/>
          <a:ext cx="8640961" cy="5328591"/>
        </p:xfrm>
        <a:graphic>
          <a:graphicData uri="http://schemas.openxmlformats.org/drawingml/2006/table">
            <a:tbl>
              <a:tblPr firstRow="1" bandRow="1">
                <a:tableStyleId>{5C22544A-7EE6-4342-B048-85BDC9FD1C3A}</a:tableStyleId>
              </a:tblPr>
              <a:tblGrid>
                <a:gridCol w="2833536">
                  <a:extLst>
                    <a:ext uri="{9D8B030D-6E8A-4147-A177-3AD203B41FA5}">
                      <a16:colId xmlns:a16="http://schemas.microsoft.com/office/drawing/2014/main" xmlns="" val="20000"/>
                    </a:ext>
                  </a:extLst>
                </a:gridCol>
                <a:gridCol w="1858681">
                  <a:extLst>
                    <a:ext uri="{9D8B030D-6E8A-4147-A177-3AD203B41FA5}">
                      <a16:colId xmlns:a16="http://schemas.microsoft.com/office/drawing/2014/main" xmlns="" val="20001"/>
                    </a:ext>
                  </a:extLst>
                </a:gridCol>
                <a:gridCol w="2081722">
                  <a:extLst>
                    <a:ext uri="{9D8B030D-6E8A-4147-A177-3AD203B41FA5}">
                      <a16:colId xmlns:a16="http://schemas.microsoft.com/office/drawing/2014/main" xmlns="" val="20002"/>
                    </a:ext>
                  </a:extLst>
                </a:gridCol>
                <a:gridCol w="1867022">
                  <a:extLst>
                    <a:ext uri="{9D8B030D-6E8A-4147-A177-3AD203B41FA5}">
                      <a16:colId xmlns:a16="http://schemas.microsoft.com/office/drawing/2014/main" xmlns="" val="20003"/>
                    </a:ext>
                  </a:extLst>
                </a:gridCol>
              </a:tblGrid>
              <a:tr h="701174">
                <a:tc>
                  <a:txBody>
                    <a:bodyPr/>
                    <a:lstStyle/>
                    <a:p>
                      <a:r>
                        <a:rPr lang="en-ZA" sz="1800" dirty="0" smtClean="0">
                          <a:latin typeface="+mn-lt"/>
                          <a:cs typeface="Arial" panose="020B0604020202020204" pitchFamily="34" charset="0"/>
                        </a:rPr>
                        <a:t>Sectors</a:t>
                      </a:r>
                      <a:endParaRPr lang="en-ZA" sz="1800" dirty="0">
                        <a:latin typeface="+mn-lt"/>
                        <a:cs typeface="Arial" panose="020B0604020202020204" pitchFamily="34" charset="0"/>
                      </a:endParaRPr>
                    </a:p>
                  </a:txBody>
                  <a:tcPr marT="45727" marB="45727"/>
                </a:tc>
                <a:tc>
                  <a:txBody>
                    <a:bodyPr/>
                    <a:lstStyle/>
                    <a:p>
                      <a:pPr algn="ctr"/>
                      <a:r>
                        <a:rPr lang="en-ZA" sz="1800" dirty="0" smtClean="0">
                          <a:latin typeface="+mn-lt"/>
                          <a:cs typeface="Arial" panose="020B0604020202020204" pitchFamily="34" charset="0"/>
                        </a:rPr>
                        <a:t>Members</a:t>
                      </a:r>
                    </a:p>
                    <a:p>
                      <a:pPr algn="ctr"/>
                      <a:r>
                        <a:rPr lang="en-US" sz="1800" dirty="0" smtClean="0">
                          <a:latin typeface="+mn-lt"/>
                          <a:cs typeface="Arial" panose="020B0604020202020204" pitchFamily="34" charset="0"/>
                        </a:rPr>
                        <a:t>Q1</a:t>
                      </a:r>
                      <a:endParaRPr lang="en-ZA" sz="1800" dirty="0">
                        <a:latin typeface="+mn-lt"/>
                        <a:cs typeface="Arial" panose="020B0604020202020204" pitchFamily="34" charset="0"/>
                      </a:endParaRPr>
                    </a:p>
                  </a:txBody>
                  <a:tcPr marT="45727" marB="45727"/>
                </a:tc>
                <a:tc>
                  <a:txBody>
                    <a:bodyPr/>
                    <a:lstStyle/>
                    <a:p>
                      <a:pPr algn="ctr"/>
                      <a:r>
                        <a:rPr lang="en-ZA" sz="1800" dirty="0" smtClean="0">
                          <a:latin typeface="+mn-lt"/>
                          <a:cs typeface="Arial" panose="020B0604020202020204" pitchFamily="34" charset="0"/>
                        </a:rPr>
                        <a:t>Members</a:t>
                      </a:r>
                    </a:p>
                    <a:p>
                      <a:pPr algn="ctr"/>
                      <a:r>
                        <a:rPr lang="en-US" sz="1800" dirty="0" smtClean="0">
                          <a:latin typeface="+mn-lt"/>
                          <a:cs typeface="Arial" panose="020B0604020202020204" pitchFamily="34" charset="0"/>
                        </a:rPr>
                        <a:t>Q2</a:t>
                      </a:r>
                      <a:endParaRPr lang="en-ZA" sz="1800" dirty="0" smtClean="0">
                        <a:latin typeface="+mn-lt"/>
                        <a:cs typeface="Arial" panose="020B0604020202020204" pitchFamily="34" charset="0"/>
                      </a:endParaRPr>
                    </a:p>
                  </a:txBody>
                  <a:tcPr marT="45727" marB="45727"/>
                </a:tc>
                <a:tc>
                  <a:txBody>
                    <a:bodyPr/>
                    <a:lstStyle/>
                    <a:p>
                      <a:pPr algn="ctr"/>
                      <a:r>
                        <a:rPr lang="en-ZA" sz="1800" dirty="0" smtClean="0">
                          <a:latin typeface="+mn-lt"/>
                          <a:cs typeface="Arial" panose="020B0604020202020204" pitchFamily="34" charset="0"/>
                        </a:rPr>
                        <a:t>Members</a:t>
                      </a:r>
                    </a:p>
                    <a:p>
                      <a:pPr algn="ctr"/>
                      <a:r>
                        <a:rPr lang="en-US" sz="1800" dirty="0" smtClean="0">
                          <a:latin typeface="+mn-lt"/>
                          <a:cs typeface="Arial" panose="020B0604020202020204" pitchFamily="34" charset="0"/>
                        </a:rPr>
                        <a:t>Q3</a:t>
                      </a:r>
                      <a:endParaRPr lang="en-ZA" sz="1800" dirty="0" smtClean="0">
                        <a:latin typeface="+mn-lt"/>
                        <a:cs typeface="Arial" panose="020B0604020202020204" pitchFamily="34" charset="0"/>
                      </a:endParaRPr>
                    </a:p>
                  </a:txBody>
                  <a:tcPr marT="45727" marB="45727"/>
                </a:tc>
                <a:extLst>
                  <a:ext uri="{0D108BD9-81ED-4DB2-BD59-A6C34878D82A}">
                    <a16:rowId xmlns:a16="http://schemas.microsoft.com/office/drawing/2014/main" xmlns="" val="10000"/>
                  </a:ext>
                </a:extLst>
              </a:tr>
              <a:tr h="522961">
                <a:tc>
                  <a:txBody>
                    <a:bodyPr/>
                    <a:lstStyle/>
                    <a:p>
                      <a:r>
                        <a:rPr lang="en-ZA" sz="1600" kern="1200" dirty="0" smtClean="0">
                          <a:solidFill>
                            <a:schemeClr val="dk1"/>
                          </a:solidFill>
                          <a:effectLst/>
                          <a:latin typeface="+mn-lt"/>
                          <a:ea typeface="Calibri"/>
                          <a:cs typeface="Arial" panose="020B0604020202020204" pitchFamily="34" charset="0"/>
                        </a:rPr>
                        <a:t>Fishing (Squid, </a:t>
                      </a:r>
                      <a:r>
                        <a:rPr lang="en-ZA" sz="1600" kern="1200" dirty="0" err="1" smtClean="0">
                          <a:solidFill>
                            <a:schemeClr val="dk1"/>
                          </a:solidFill>
                          <a:effectLst/>
                          <a:latin typeface="+mn-lt"/>
                          <a:ea typeface="Calibri"/>
                          <a:cs typeface="Arial" panose="020B0604020202020204" pitchFamily="34" charset="0"/>
                        </a:rPr>
                        <a:t>Strauler</a:t>
                      </a:r>
                      <a:r>
                        <a:rPr lang="en-ZA" sz="1600" kern="1200" dirty="0" smtClean="0">
                          <a:solidFill>
                            <a:schemeClr val="dk1"/>
                          </a:solidFill>
                          <a:effectLst/>
                          <a:latin typeface="+mn-lt"/>
                          <a:ea typeface="Calibri"/>
                          <a:cs typeface="Arial" panose="020B0604020202020204" pitchFamily="34" charset="0"/>
                        </a:rPr>
                        <a:t>) </a:t>
                      </a:r>
                      <a:endParaRPr lang="en-ZA" sz="1600" kern="1200" dirty="0">
                        <a:solidFill>
                          <a:schemeClr val="dk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303</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1"/>
                  </a:ext>
                </a:extLst>
              </a:tr>
              <a:tr h="504056">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kern="1200" dirty="0" smtClean="0">
                          <a:solidFill>
                            <a:srgbClr val="000000"/>
                          </a:solidFill>
                          <a:effectLst/>
                          <a:latin typeface="+mn-lt"/>
                          <a:ea typeface="Calibri"/>
                          <a:cs typeface="Arial" panose="020B0604020202020204" pitchFamily="34" charset="0"/>
                        </a:rPr>
                        <a:t>Hospitality and</a:t>
                      </a:r>
                      <a:r>
                        <a:rPr lang="en-US" sz="1600" kern="1200" baseline="0" dirty="0" smtClean="0">
                          <a:solidFill>
                            <a:srgbClr val="000000"/>
                          </a:solidFill>
                          <a:effectLst/>
                          <a:latin typeface="+mn-lt"/>
                          <a:ea typeface="Calibri"/>
                          <a:cs typeface="Arial" panose="020B0604020202020204" pitchFamily="34" charset="0"/>
                        </a:rPr>
                        <a:t> Lodges </a:t>
                      </a:r>
                      <a:endParaRPr lang="en-ZA" sz="1600" dirty="0" smtClean="0">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140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smtClean="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2"/>
                  </a:ext>
                </a:extLst>
              </a:tr>
              <a:tr h="504056">
                <a:tc>
                  <a:txBody>
                    <a:bodyPr/>
                    <a:lstStyle/>
                    <a:p>
                      <a:r>
                        <a:rPr lang="en-ZA" sz="1600" dirty="0" smtClean="0">
                          <a:latin typeface="+mn-lt"/>
                          <a:cs typeface="Arial" panose="020B0604020202020204" pitchFamily="34" charset="0"/>
                        </a:rPr>
                        <a:t>Industrial</a:t>
                      </a:r>
                      <a:r>
                        <a:rPr lang="en-ZA" sz="1600" baseline="0" dirty="0" smtClean="0">
                          <a:latin typeface="+mn-lt"/>
                          <a:cs typeface="Arial" panose="020B0604020202020204" pitchFamily="34" charset="0"/>
                        </a:rPr>
                        <a:t> </a:t>
                      </a:r>
                      <a:endParaRPr lang="en-ZA" sz="1600" dirty="0">
                        <a:latin typeface="+mn-lt"/>
                        <a:cs typeface="Arial" panose="020B0604020202020204" pitchFamily="34" charset="0"/>
                      </a:endParaRPr>
                    </a:p>
                  </a:txBody>
                  <a:tcPr marL="68580" marR="68580" marT="9527" marB="0"/>
                </a:tc>
                <a:tc>
                  <a:txBody>
                    <a:bodyPr/>
                    <a:lstStyle/>
                    <a:p>
                      <a:pPr algn="ctr"/>
                      <a:r>
                        <a:rPr lang="en-ZA" sz="1600" dirty="0" smtClean="0">
                          <a:latin typeface="+mn-lt"/>
                          <a:cs typeface="Arial" panose="020B0604020202020204" pitchFamily="34" charset="0"/>
                        </a:rPr>
                        <a:t>141</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3"/>
                  </a:ext>
                </a:extLst>
              </a:tr>
              <a:tr h="504056">
                <a:tc>
                  <a:txBody>
                    <a:bodyPr/>
                    <a:lstStyle/>
                    <a:p>
                      <a:pPr marL="0" marR="0" indent="0" algn="l" defTabSz="457200" rtl="0" eaLnBrk="1" fontAlgn="auto" latinLnBrk="0" hangingPunct="1">
                        <a:lnSpc>
                          <a:spcPct val="115000"/>
                        </a:lnSpc>
                        <a:spcBef>
                          <a:spcPts val="0"/>
                        </a:spcBef>
                        <a:spcAft>
                          <a:spcPts val="1000"/>
                        </a:spcAft>
                        <a:buClrTx/>
                        <a:buSzTx/>
                        <a:buFontTx/>
                        <a:buNone/>
                        <a:tabLst/>
                        <a:defRPr/>
                      </a:pPr>
                      <a:r>
                        <a:rPr lang="en-US" sz="1600" kern="1200" dirty="0" smtClean="0">
                          <a:solidFill>
                            <a:srgbClr val="000000"/>
                          </a:solidFill>
                          <a:effectLst/>
                          <a:latin typeface="+mn-lt"/>
                          <a:ea typeface="Calibri"/>
                          <a:cs typeface="Arial" panose="020B0604020202020204" pitchFamily="34" charset="0"/>
                        </a:rPr>
                        <a:t>Law enforcement  </a:t>
                      </a:r>
                      <a:endParaRPr lang="en-ZA" sz="1600" dirty="0" smtClean="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100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4"/>
                  </a:ext>
                </a:extLst>
              </a:tr>
              <a:tr h="504056">
                <a:tc>
                  <a:txBody>
                    <a:bodyPr/>
                    <a:lstStyle/>
                    <a:p>
                      <a:pPr>
                        <a:lnSpc>
                          <a:spcPct val="115000"/>
                        </a:lnSpc>
                        <a:spcAft>
                          <a:spcPts val="1000"/>
                        </a:spcAft>
                      </a:pPr>
                      <a:r>
                        <a:rPr lang="en-ZA" sz="1600" dirty="0" smtClean="0">
                          <a:effectLst/>
                          <a:latin typeface="+mn-lt"/>
                          <a:ea typeface="Calibri"/>
                          <a:cs typeface="Arial" panose="020B0604020202020204" pitchFamily="34" charset="0"/>
                        </a:rPr>
                        <a:t>Meat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5"/>
                  </a:ext>
                </a:extLst>
              </a:tr>
              <a:tr h="504056">
                <a:tc>
                  <a:txBody>
                    <a:bodyPr/>
                    <a:lstStyle/>
                    <a:p>
                      <a:pPr>
                        <a:lnSpc>
                          <a:spcPct val="115000"/>
                        </a:lnSpc>
                        <a:spcAft>
                          <a:spcPts val="1000"/>
                        </a:spcAft>
                      </a:pPr>
                      <a:r>
                        <a:rPr lang="en-ZA" sz="1600" dirty="0" smtClean="0">
                          <a:effectLst/>
                          <a:latin typeface="+mn-lt"/>
                          <a:ea typeface="Calibri"/>
                          <a:cs typeface="Arial" panose="020B0604020202020204" pitchFamily="34" charset="0"/>
                        </a:rPr>
                        <a:t>Metal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8</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6"/>
                  </a:ext>
                </a:extLst>
              </a:tr>
              <a:tr h="504056">
                <a:tc>
                  <a:txBody>
                    <a:bodyPr/>
                    <a:lstStyle/>
                    <a:p>
                      <a:pPr>
                        <a:lnSpc>
                          <a:spcPct val="115000"/>
                        </a:lnSpc>
                        <a:spcAft>
                          <a:spcPts val="0"/>
                        </a:spcAft>
                      </a:pPr>
                      <a:r>
                        <a:rPr lang="en-US" sz="1600" kern="1200" dirty="0" smtClean="0">
                          <a:solidFill>
                            <a:srgbClr val="000000"/>
                          </a:solidFill>
                          <a:effectLst/>
                          <a:latin typeface="+mn-lt"/>
                          <a:ea typeface="Calibri"/>
                          <a:cs typeface="Arial" panose="020B0604020202020204" pitchFamily="34" charset="0"/>
                        </a:rPr>
                        <a:t>Mining</a:t>
                      </a:r>
                      <a:r>
                        <a:rPr lang="en-US" sz="1600" kern="1200" baseline="0" dirty="0" smtClean="0">
                          <a:solidFill>
                            <a:srgbClr val="000000"/>
                          </a:solidFill>
                          <a:effectLst/>
                          <a:latin typeface="+mn-lt"/>
                          <a:ea typeface="Calibri"/>
                          <a:cs typeface="Arial" panose="020B0604020202020204" pitchFamily="34" charset="0"/>
                        </a:rPr>
                        <a:t> &amp; Construction</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76</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7"/>
                  </a:ext>
                </a:extLst>
              </a:tr>
              <a:tr h="493133">
                <a:tc>
                  <a:txBody>
                    <a:bodyPr/>
                    <a:lstStyle/>
                    <a:p>
                      <a:pPr>
                        <a:lnSpc>
                          <a:spcPct val="115000"/>
                        </a:lnSpc>
                        <a:spcAft>
                          <a:spcPts val="0"/>
                        </a:spcAft>
                      </a:pPr>
                      <a:r>
                        <a:rPr lang="en-ZA" sz="1600" dirty="0" smtClean="0">
                          <a:effectLst/>
                          <a:latin typeface="+mn-lt"/>
                          <a:ea typeface="Calibri"/>
                          <a:cs typeface="Arial" panose="020B0604020202020204" pitchFamily="34" charset="0"/>
                        </a:rPr>
                        <a:t>Motor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100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8"/>
                  </a:ext>
                </a:extLst>
              </a:tr>
              <a:tr h="586987">
                <a:tc>
                  <a:txBody>
                    <a:bodyPr/>
                    <a:lstStyle/>
                    <a:p>
                      <a:r>
                        <a:rPr lang="en-ZA" sz="1600" dirty="0" smtClean="0">
                          <a:latin typeface="+mn-lt"/>
                          <a:cs typeface="Arial" panose="020B0604020202020204" pitchFamily="34" charset="0"/>
                        </a:rPr>
                        <a:t>Research and Technology </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3</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100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9"/>
                  </a:ext>
                </a:extLst>
              </a:tr>
            </a:tbl>
          </a:graphicData>
        </a:graphic>
      </p:graphicFrame>
      <p:sp>
        <p:nvSpPr>
          <p:cNvPr id="2" name="Slide Number Placeholder 1"/>
          <p:cNvSpPr>
            <a:spLocks noGrp="1"/>
          </p:cNvSpPr>
          <p:nvPr>
            <p:ph type="sldNum" sz="quarter" idx="12"/>
          </p:nvPr>
        </p:nvSpPr>
        <p:spPr>
          <a:xfrm>
            <a:off x="7010400" y="0"/>
            <a:ext cx="2133600" cy="365125"/>
          </a:xfrm>
        </p:spPr>
        <p:txBody>
          <a:bodyPr/>
          <a:lstStyle/>
          <a:p>
            <a:pPr>
              <a:defRPr/>
            </a:pPr>
            <a:fld id="{416AF1B2-E7A4-446A-84DC-90AA83BA6A19}" type="slidenum">
              <a:rPr lang="en-US" smtClean="0">
                <a:solidFill>
                  <a:schemeClr val="bg1"/>
                </a:solidFill>
              </a:rPr>
              <a:pPr>
                <a:defRPr/>
              </a:pPr>
              <a:t>108</a:t>
            </a:fld>
            <a:endParaRPr lang="en-US" dirty="0">
              <a:solidFill>
                <a:schemeClr val="bg1"/>
              </a:solidFill>
            </a:endParaRPr>
          </a:p>
        </p:txBody>
      </p:sp>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108</a:t>
            </a:fld>
            <a:endParaRPr lang="en-US" altLang="en-US" sz="1200" dirty="0" smtClean="0">
              <a:solidFill>
                <a:srgbClr val="898989"/>
              </a:solidFill>
            </a:endParaRPr>
          </a:p>
        </p:txBody>
      </p:sp>
    </p:spTree>
    <p:extLst>
      <p:ext uri="{BB962C8B-B14F-4D97-AF65-F5344CB8AC3E}">
        <p14:creationId xmlns:p14="http://schemas.microsoft.com/office/powerpoint/2010/main" xmlns="" val="267782818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7544" y="332656"/>
            <a:ext cx="8229600" cy="1143000"/>
          </a:xfrm>
        </p:spPr>
        <p:txBody>
          <a:bodyPr/>
          <a:lstStyle/>
          <a:p>
            <a:r>
              <a:rPr lang="en-ZA" altLang="en-US" sz="2000" b="1" dirty="0">
                <a:ea typeface="ＭＳ Ｐゴシック" pitchFamily="34" charset="-128"/>
              </a:rPr>
              <a:t>TRADE UNION APPLICATIONS FOR REGISTRATION BY SECTOR AND NUMBER OF MEMBERS: </a:t>
            </a:r>
            <a:r>
              <a:rPr lang="en-ZA" altLang="en-US" sz="2000" b="1" dirty="0" smtClean="0">
                <a:ea typeface="ＭＳ Ｐゴシック" pitchFamily="34" charset="-128"/>
              </a:rPr>
              <a:t>QUARTER 1</a:t>
            </a:r>
            <a:br>
              <a:rPr lang="en-ZA" altLang="en-US" sz="2000" b="1" dirty="0" smtClean="0">
                <a:ea typeface="ＭＳ Ｐゴシック" pitchFamily="34" charset="-128"/>
              </a:rPr>
            </a:br>
            <a:endParaRPr lang="en-ZA" altLang="en-US" sz="2000" dirty="0" smtClean="0">
              <a:ea typeface="ＭＳ Ｐゴシック" pitchFamily="34" charset="-12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874902340"/>
              </p:ext>
            </p:extLst>
          </p:nvPr>
        </p:nvGraphicFramePr>
        <p:xfrm>
          <a:off x="251519" y="1340768"/>
          <a:ext cx="8640961" cy="5328592"/>
        </p:xfrm>
        <a:graphic>
          <a:graphicData uri="http://schemas.openxmlformats.org/drawingml/2006/table">
            <a:tbl>
              <a:tblPr firstRow="1" bandRow="1">
                <a:tableStyleId>{5C22544A-7EE6-4342-B048-85BDC9FD1C3A}</a:tableStyleId>
              </a:tblPr>
              <a:tblGrid>
                <a:gridCol w="2592289">
                  <a:extLst>
                    <a:ext uri="{9D8B030D-6E8A-4147-A177-3AD203B41FA5}">
                      <a16:colId xmlns:a16="http://schemas.microsoft.com/office/drawing/2014/main" xmlns="" val="20000"/>
                    </a:ext>
                  </a:extLst>
                </a:gridCol>
                <a:gridCol w="2088232">
                  <a:extLst>
                    <a:ext uri="{9D8B030D-6E8A-4147-A177-3AD203B41FA5}">
                      <a16:colId xmlns:a16="http://schemas.microsoft.com/office/drawing/2014/main" xmlns="" val="20001"/>
                    </a:ext>
                  </a:extLst>
                </a:gridCol>
                <a:gridCol w="2016224">
                  <a:extLst>
                    <a:ext uri="{9D8B030D-6E8A-4147-A177-3AD203B41FA5}">
                      <a16:colId xmlns:a16="http://schemas.microsoft.com/office/drawing/2014/main" xmlns="" val="20002"/>
                    </a:ext>
                  </a:extLst>
                </a:gridCol>
                <a:gridCol w="1944216">
                  <a:extLst>
                    <a:ext uri="{9D8B030D-6E8A-4147-A177-3AD203B41FA5}">
                      <a16:colId xmlns:a16="http://schemas.microsoft.com/office/drawing/2014/main" xmlns="" val="20003"/>
                    </a:ext>
                  </a:extLst>
                </a:gridCol>
              </a:tblGrid>
              <a:tr h="601986">
                <a:tc>
                  <a:txBody>
                    <a:bodyPr/>
                    <a:lstStyle/>
                    <a:p>
                      <a:r>
                        <a:rPr lang="en-ZA" sz="1600" dirty="0" smtClean="0">
                          <a:latin typeface="Arial" panose="020B0604020202020204" pitchFamily="34" charset="0"/>
                          <a:cs typeface="Arial" panose="020B0604020202020204" pitchFamily="34" charset="0"/>
                        </a:rPr>
                        <a:t>Sectors</a:t>
                      </a:r>
                      <a:endParaRPr lang="en-ZA" sz="1600" dirty="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Q1</a:t>
                      </a:r>
                      <a:endParaRPr lang="en-ZA" sz="1600" dirty="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Q2</a:t>
                      </a:r>
                      <a:endParaRPr lang="en-ZA" sz="1600" dirty="0" smtClean="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Q3</a:t>
                      </a:r>
                      <a:endParaRPr lang="en-ZA" sz="1600" dirty="0" smtClean="0">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xmlns="" val="10000"/>
                  </a:ext>
                </a:extLst>
              </a:tr>
              <a:tr h="385426">
                <a:tc>
                  <a:txBody>
                    <a:bodyPr/>
                    <a:lstStyle/>
                    <a:p>
                      <a:r>
                        <a:rPr lang="en-ZA" sz="1600" dirty="0" smtClean="0">
                          <a:latin typeface="+mn-lt"/>
                          <a:cs typeface="Arial" panose="020B0604020202020204" pitchFamily="34" charset="0"/>
                        </a:rPr>
                        <a:t>Restaurant</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176</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1"/>
                  </a:ext>
                </a:extLst>
              </a:tr>
              <a:tr h="385426">
                <a:tc>
                  <a:txBody>
                    <a:bodyPr/>
                    <a:lstStyle/>
                    <a:p>
                      <a:r>
                        <a:rPr lang="en-ZA" sz="1600" dirty="0" smtClean="0">
                          <a:latin typeface="+mn-lt"/>
                          <a:cs typeface="Arial" panose="020B0604020202020204" pitchFamily="34" charset="0"/>
                        </a:rPr>
                        <a:t>Road Freight </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5</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2"/>
                  </a:ext>
                </a:extLst>
              </a:tr>
              <a:tr h="385426">
                <a:tc>
                  <a:txBody>
                    <a:bodyPr/>
                    <a:lstStyle/>
                    <a:p>
                      <a:r>
                        <a:rPr lang="en-ZA" sz="1600" dirty="0" smtClean="0">
                          <a:latin typeface="+mn-lt"/>
                          <a:cs typeface="Arial" panose="020B0604020202020204" pitchFamily="34" charset="0"/>
                        </a:rPr>
                        <a:t>Private</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26</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3"/>
                  </a:ext>
                </a:extLst>
              </a:tr>
              <a:tr h="385426">
                <a:tc>
                  <a:txBody>
                    <a:bodyPr/>
                    <a:lstStyle/>
                    <a:p>
                      <a:r>
                        <a:rPr lang="en-ZA" sz="1600" dirty="0" smtClean="0">
                          <a:latin typeface="+mn-lt"/>
                          <a:cs typeface="Arial" panose="020B0604020202020204" pitchFamily="34" charset="0"/>
                        </a:rPr>
                        <a:t>Public Service </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3</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smtClean="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4"/>
                  </a:ext>
                </a:extLst>
              </a:tr>
              <a:tr h="448598">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dirty="0" smtClean="0">
                          <a:effectLst/>
                          <a:latin typeface="+mn-lt"/>
                          <a:ea typeface="Calibri"/>
                          <a:cs typeface="Arial" panose="020B0604020202020204" pitchFamily="34" charset="0"/>
                        </a:rPr>
                        <a:t>Security</a:t>
                      </a:r>
                    </a:p>
                  </a:txBody>
                  <a:tcPr marL="68580" marR="68580" marT="9523" marB="0"/>
                </a:tc>
                <a:tc>
                  <a:txBody>
                    <a:bodyPr/>
                    <a:lstStyle/>
                    <a:p>
                      <a:pPr algn="ctr">
                        <a:lnSpc>
                          <a:spcPct val="115000"/>
                        </a:lnSpc>
                      </a:pPr>
                      <a:r>
                        <a:rPr lang="en-ZA" sz="1600" b="0" dirty="0" smtClean="0">
                          <a:solidFill>
                            <a:schemeClr val="tx1"/>
                          </a:solidFill>
                          <a:effectLst/>
                          <a:latin typeface="+mn-lt"/>
                          <a:cs typeface="Arial" panose="020B0604020202020204" pitchFamily="34" charset="0"/>
                        </a:rPr>
                        <a:t>776</a:t>
                      </a:r>
                      <a:endParaRPr lang="en-ZA" sz="1600" b="0" dirty="0">
                        <a:solidFill>
                          <a:schemeClr val="tx1"/>
                        </a:solidFill>
                        <a:effectLst/>
                        <a:latin typeface="+mn-lt"/>
                        <a:cs typeface="Arial" panose="020B0604020202020204" pitchFamily="34" charset="0"/>
                      </a:endParaRPr>
                    </a:p>
                  </a:txBody>
                  <a:tcPr marL="68580" marR="68580" marT="9527"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5"/>
                  </a:ext>
                </a:extLst>
              </a:tr>
              <a:tr h="385426">
                <a:tc>
                  <a:txBody>
                    <a:bodyPr/>
                    <a:lstStyle/>
                    <a:p>
                      <a:r>
                        <a:rPr lang="en-ZA" sz="1600" dirty="0" smtClean="0">
                          <a:latin typeface="+mn-lt"/>
                          <a:cs typeface="Arial" panose="020B0604020202020204" pitchFamily="34" charset="0"/>
                        </a:rPr>
                        <a:t>Transport and Logistics (Rail)</a:t>
                      </a:r>
                      <a:r>
                        <a:rPr lang="en-ZA" sz="1600" baseline="0" dirty="0" smtClean="0">
                          <a:latin typeface="+mn-lt"/>
                          <a:cs typeface="Arial" panose="020B0604020202020204" pitchFamily="34" charset="0"/>
                        </a:rPr>
                        <a:t> </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822</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6"/>
                  </a:ext>
                </a:extLst>
              </a:tr>
              <a:tr h="510909">
                <a:tc>
                  <a:txBody>
                    <a:bodyPr/>
                    <a:lstStyle/>
                    <a:p>
                      <a:r>
                        <a:rPr lang="en-ZA" sz="1600" dirty="0" smtClean="0">
                          <a:latin typeface="+mn-lt"/>
                          <a:cs typeface="Arial" panose="020B0604020202020204" pitchFamily="34" charset="0"/>
                        </a:rPr>
                        <a:t>Unemployed</a:t>
                      </a:r>
                      <a:r>
                        <a:rPr lang="en-ZA" sz="1600" baseline="0" dirty="0" smtClean="0">
                          <a:latin typeface="+mn-lt"/>
                          <a:cs typeface="Arial" panose="020B0604020202020204" pitchFamily="34" charset="0"/>
                        </a:rPr>
                        <a:t> </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1</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7"/>
                  </a:ext>
                </a:extLst>
              </a:tr>
              <a:tr h="385426">
                <a:tc>
                  <a:txBody>
                    <a:bodyPr/>
                    <a:lstStyle/>
                    <a:p>
                      <a:r>
                        <a:rPr lang="en-ZA" sz="1600" dirty="0" smtClean="0">
                          <a:latin typeface="+mn-lt"/>
                          <a:cs typeface="Arial" panose="020B0604020202020204" pitchFamily="34" charset="0"/>
                        </a:rPr>
                        <a:t>Unspecified</a:t>
                      </a:r>
                      <a:r>
                        <a:rPr lang="en-ZA" sz="1600" baseline="0" dirty="0" smtClean="0">
                          <a:latin typeface="+mn-lt"/>
                          <a:cs typeface="Arial" panose="020B0604020202020204" pitchFamily="34" charset="0"/>
                        </a:rPr>
                        <a:t> </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3 293</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8"/>
                  </a:ext>
                </a:extLst>
              </a:tr>
              <a:tr h="385426">
                <a:tc>
                  <a:txBody>
                    <a:bodyPr/>
                    <a:lstStyle/>
                    <a:p>
                      <a:r>
                        <a:rPr lang="en-ZA" sz="1600" dirty="0" smtClean="0">
                          <a:latin typeface="+mn-lt"/>
                          <a:cs typeface="Arial" panose="020B0604020202020204" pitchFamily="34" charset="0"/>
                        </a:rPr>
                        <a:t>Wholesale,</a:t>
                      </a:r>
                      <a:r>
                        <a:rPr lang="en-ZA" sz="1600" baseline="0" dirty="0" smtClean="0">
                          <a:latin typeface="+mn-lt"/>
                          <a:cs typeface="Arial" panose="020B0604020202020204" pitchFamily="34" charset="0"/>
                        </a:rPr>
                        <a:t> Distribution, Retail and Commercial (Plastic) </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509</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9"/>
                  </a:ext>
                </a:extLst>
              </a:tr>
              <a:tr h="294892">
                <a:tc>
                  <a:txBody>
                    <a:bodyPr/>
                    <a:lstStyle/>
                    <a:p>
                      <a:r>
                        <a:rPr lang="en-ZA" sz="1600" dirty="0" smtClean="0">
                          <a:latin typeface="+mn-lt"/>
                          <a:cs typeface="Arial" panose="020B0604020202020204" pitchFamily="34" charset="0"/>
                        </a:rPr>
                        <a:t>Wood Manufacturing </a:t>
                      </a:r>
                      <a:endParaRPr lang="en-ZA" sz="1600" dirty="0">
                        <a:latin typeface="+mn-lt"/>
                        <a:cs typeface="Arial" panose="020B0604020202020204" pitchFamily="34" charset="0"/>
                      </a:endParaRPr>
                    </a:p>
                  </a:txBody>
                  <a:tcPr marL="68580" marR="68580" marT="9524" marB="0"/>
                </a:tc>
                <a:tc>
                  <a:txBody>
                    <a:bodyPr/>
                    <a:lstStyle/>
                    <a:p>
                      <a:pPr algn="ctr"/>
                      <a:r>
                        <a:rPr lang="en-ZA" sz="1600" dirty="0" smtClean="0">
                          <a:latin typeface="+mn-lt"/>
                          <a:cs typeface="Arial" panose="020B0604020202020204" pitchFamily="34" charset="0"/>
                        </a:rPr>
                        <a:t>64</a:t>
                      </a:r>
                      <a:endParaRPr lang="en-ZA" sz="1600" dirty="0">
                        <a:latin typeface="+mn-lt"/>
                        <a:cs typeface="Arial" panose="020B0604020202020204" pitchFamily="34" charset="0"/>
                      </a:endParaRPr>
                    </a:p>
                  </a:txBody>
                  <a:tcPr marL="68580" marR="68580" marT="9524"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10"/>
                  </a:ext>
                </a:extLst>
              </a:tr>
              <a:tr h="418608">
                <a:tc>
                  <a:txBody>
                    <a:bodyPr/>
                    <a:lstStyle/>
                    <a:p>
                      <a:pPr>
                        <a:lnSpc>
                          <a:spcPct val="115000"/>
                        </a:lnSpc>
                        <a:spcAft>
                          <a:spcPts val="0"/>
                        </a:spcAft>
                      </a:pPr>
                      <a:r>
                        <a:rPr lang="en-US" sz="1800" b="1" u="none" dirty="0" smtClean="0">
                          <a:effectLst/>
                          <a:latin typeface="+mn-lt"/>
                          <a:ea typeface="Calibri"/>
                          <a:cs typeface="Times New Roman"/>
                        </a:rPr>
                        <a:t>TOTAL </a:t>
                      </a:r>
                      <a:endParaRPr lang="en-ZA" sz="1800" b="1" u="none" dirty="0">
                        <a:effectLst/>
                        <a:latin typeface="+mn-lt"/>
                        <a:ea typeface="Calibri"/>
                        <a:cs typeface="Times New Roman"/>
                      </a:endParaRPr>
                    </a:p>
                  </a:txBody>
                  <a:tcPr marL="68580" marR="68580" marT="9524" marB="0">
                    <a:solidFill>
                      <a:schemeClr val="tx2">
                        <a:lumMod val="40000"/>
                        <a:lumOff val="60000"/>
                      </a:schemeClr>
                    </a:solidFill>
                  </a:tcPr>
                </a:tc>
                <a:tc>
                  <a:txBody>
                    <a:bodyPr/>
                    <a:lstStyle/>
                    <a:p>
                      <a:pPr algn="ctr">
                        <a:lnSpc>
                          <a:spcPct val="115000"/>
                        </a:lnSpc>
                        <a:spcAft>
                          <a:spcPts val="0"/>
                        </a:spcAft>
                      </a:pPr>
                      <a:r>
                        <a:rPr lang="en-ZA" sz="1600" b="1" u="none" dirty="0" smtClean="0">
                          <a:solidFill>
                            <a:schemeClr val="tx1"/>
                          </a:solidFill>
                          <a:effectLst/>
                          <a:latin typeface="+mn-lt"/>
                          <a:ea typeface="Calibri"/>
                          <a:cs typeface="Arial" panose="020B0604020202020204" pitchFamily="34" charset="0"/>
                        </a:rPr>
                        <a:t>8 204</a:t>
                      </a:r>
                      <a:endParaRPr lang="en-ZA" sz="1600" b="1" u="none" dirty="0">
                        <a:solidFill>
                          <a:schemeClr val="tx1"/>
                        </a:solidFill>
                        <a:effectLst/>
                        <a:latin typeface="+mn-lt"/>
                        <a:ea typeface="Calibri"/>
                        <a:cs typeface="Arial" panose="020B0604020202020204" pitchFamily="34" charset="0"/>
                      </a:endParaRPr>
                    </a:p>
                  </a:txBody>
                  <a:tcPr marL="68580" marR="68580" marT="9524" marB="0">
                    <a:solidFill>
                      <a:schemeClr val="tx2">
                        <a:lumMod val="40000"/>
                        <a:lumOff val="60000"/>
                      </a:schemeClr>
                    </a:solidFill>
                  </a:tcPr>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solidFill>
                      <a:schemeClr val="tx2">
                        <a:lumMod val="40000"/>
                        <a:lumOff val="60000"/>
                      </a:schemeClr>
                    </a:solidFill>
                  </a:tcPr>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solidFill>
                      <a:schemeClr val="tx2">
                        <a:lumMod val="40000"/>
                        <a:lumOff val="60000"/>
                      </a:schemeClr>
                    </a:solidFill>
                  </a:tcPr>
                </a:tc>
                <a:extLst>
                  <a:ext uri="{0D108BD9-81ED-4DB2-BD59-A6C34878D82A}">
                    <a16:rowId xmlns:a16="http://schemas.microsoft.com/office/drawing/2014/main" xmlns="" val="10011"/>
                  </a:ext>
                </a:extLst>
              </a:tr>
            </a:tbl>
          </a:graphicData>
        </a:graphic>
      </p:graphicFrame>
      <p:sp>
        <p:nvSpPr>
          <p:cNvPr id="2" name="Slide Number Placeholder 1"/>
          <p:cNvSpPr>
            <a:spLocks noGrp="1"/>
          </p:cNvSpPr>
          <p:nvPr>
            <p:ph type="sldNum" sz="quarter" idx="12"/>
          </p:nvPr>
        </p:nvSpPr>
        <p:spPr>
          <a:xfrm>
            <a:off x="7010400" y="0"/>
            <a:ext cx="2133600" cy="365125"/>
          </a:xfrm>
        </p:spPr>
        <p:txBody>
          <a:bodyPr/>
          <a:lstStyle/>
          <a:p>
            <a:pPr>
              <a:defRPr/>
            </a:pPr>
            <a:fld id="{416AF1B2-E7A4-446A-84DC-90AA83BA6A19}" type="slidenum">
              <a:rPr lang="en-US" smtClean="0">
                <a:solidFill>
                  <a:schemeClr val="bg1"/>
                </a:solidFill>
              </a:rPr>
              <a:pPr>
                <a:defRPr/>
              </a:pPr>
              <a:t>109</a:t>
            </a:fld>
            <a:endParaRPr lang="en-US" dirty="0">
              <a:solidFill>
                <a:schemeClr val="bg1"/>
              </a:solidFill>
            </a:endParaRPr>
          </a:p>
        </p:txBody>
      </p:sp>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109</a:t>
            </a:fld>
            <a:endParaRPr lang="en-US" altLang="en-US" sz="1200" dirty="0" smtClean="0">
              <a:solidFill>
                <a:srgbClr val="898989"/>
              </a:solidFill>
            </a:endParaRPr>
          </a:p>
        </p:txBody>
      </p:sp>
    </p:spTree>
    <p:extLst>
      <p:ext uri="{BB962C8B-B14F-4D97-AF65-F5344CB8AC3E}">
        <p14:creationId xmlns:p14="http://schemas.microsoft.com/office/powerpoint/2010/main" xmlns="" val="2602711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165100"/>
            <a:ext cx="8229600" cy="1143000"/>
          </a:xfrm>
        </p:spPr>
        <p:txBody>
          <a:bodyPr/>
          <a:lstStyle/>
          <a:p>
            <a:r>
              <a:rPr lang="en-ZA" altLang="en-US" sz="2800" b="1" dirty="0" smtClean="0">
                <a:ea typeface="ＭＳ Ｐゴシック" pitchFamily="34" charset="-128"/>
              </a:rPr>
              <a:t>PERFORMANCE TREND</a:t>
            </a:r>
          </a:p>
        </p:txBody>
      </p:sp>
      <p:graphicFrame>
        <p:nvGraphicFramePr>
          <p:cNvPr id="2" name="Content Placeholder 4"/>
          <p:cNvGraphicFramePr>
            <a:graphicFrameLocks noGrp="1"/>
          </p:cNvGraphicFramePr>
          <p:nvPr>
            <p:ph idx="1"/>
            <p:extLst>
              <p:ext uri="{D42A27DB-BD31-4B8C-83A1-F6EECF244321}">
                <p14:modId xmlns:p14="http://schemas.microsoft.com/office/powerpoint/2010/main" xmlns="" val="2954688418"/>
              </p:ext>
            </p:extLst>
          </p:nvPr>
        </p:nvGraphicFramePr>
        <p:xfrm>
          <a:off x="218395" y="1600200"/>
          <a:ext cx="8685893" cy="4756150"/>
        </p:xfrm>
        <a:graphic>
          <a:graphicData uri="http://schemas.openxmlformats.org/drawingml/2006/chart">
            <c:chart xmlns:c="http://schemas.openxmlformats.org/drawingml/2006/chart" xmlns:r="http://schemas.openxmlformats.org/officeDocument/2006/relationships" r:id="rId2"/>
          </a:graphicData>
        </a:graphic>
      </p:graphicFrame>
      <p:sp>
        <p:nvSpPr>
          <p:cNvPr id="31748" name="Slide Number Placeholder 3"/>
          <p:cNvSpPr>
            <a:spLocks noGrp="1"/>
          </p:cNvSpPr>
          <p:nvPr>
            <p:ph type="sldNum" sz="quarter" idx="12"/>
          </p:nvPr>
        </p:nvSpPr>
        <p:spPr bwMode="auto">
          <a:xfrm>
            <a:off x="6770688"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0FFF881D-6B7D-4624-AAAF-0CCD45141C65}" type="slidenum">
              <a:rPr lang="en-US" altLang="en-US" sz="1200" smtClean="0">
                <a:solidFill>
                  <a:srgbClr val="898989"/>
                </a:solidFill>
              </a:rPr>
              <a:pPr eaLnBrk="1" hangingPunct="1">
                <a:spcBef>
                  <a:spcPct val="0"/>
                </a:spcBef>
                <a:buFontTx/>
                <a:buNone/>
              </a:pPr>
              <a:t>11</a:t>
            </a:fld>
            <a:endParaRPr lang="en-US" altLang="en-US" sz="1200" dirty="0" smtClean="0">
              <a:solidFill>
                <a:srgbClr val="898989"/>
              </a:solidFill>
            </a:endParaRPr>
          </a:p>
        </p:txBody>
      </p:sp>
    </p:spTree>
    <p:extLst>
      <p:ext uri="{BB962C8B-B14F-4D97-AF65-F5344CB8AC3E}">
        <p14:creationId xmlns:p14="http://schemas.microsoft.com/office/powerpoint/2010/main" xmlns="" val="59728257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23528" y="404664"/>
            <a:ext cx="8594725" cy="720080"/>
          </a:xfrm>
        </p:spPr>
        <p:txBody>
          <a:bodyPr/>
          <a:lstStyle/>
          <a:p>
            <a:r>
              <a:rPr lang="en-ZA" altLang="en-US" sz="2000" b="1" dirty="0" smtClean="0">
                <a:ea typeface="ＭＳ Ｐゴシック" pitchFamily="34" charset="-128"/>
              </a:rPr>
              <a:t>TRADE UNION REFUSED BY SECTOR AND MEMBERS: QUARTER 1</a:t>
            </a:r>
            <a:endParaRPr lang="en-ZA" altLang="en-US" sz="2000" b="1" dirty="0" smtClean="0">
              <a:solidFill>
                <a:srgbClr val="C00000"/>
              </a:solidFill>
              <a:ea typeface="ＭＳ Ｐゴシック" pitchFamily="34" charset="-12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378301062"/>
              </p:ext>
            </p:extLst>
          </p:nvPr>
        </p:nvGraphicFramePr>
        <p:xfrm>
          <a:off x="251520" y="1340769"/>
          <a:ext cx="8640959" cy="5328591"/>
        </p:xfrm>
        <a:graphic>
          <a:graphicData uri="http://schemas.openxmlformats.org/drawingml/2006/table">
            <a:tbl>
              <a:tblPr firstRow="1" bandRow="1">
                <a:tableStyleId>{5C22544A-7EE6-4342-B048-85BDC9FD1C3A}</a:tableStyleId>
              </a:tblPr>
              <a:tblGrid>
                <a:gridCol w="2729259">
                  <a:extLst>
                    <a:ext uri="{9D8B030D-6E8A-4147-A177-3AD203B41FA5}">
                      <a16:colId xmlns:a16="http://schemas.microsoft.com/office/drawing/2014/main" xmlns="" val="20000"/>
                    </a:ext>
                  </a:extLst>
                </a:gridCol>
                <a:gridCol w="2360441">
                  <a:extLst>
                    <a:ext uri="{9D8B030D-6E8A-4147-A177-3AD203B41FA5}">
                      <a16:colId xmlns:a16="http://schemas.microsoft.com/office/drawing/2014/main" xmlns="" val="20001"/>
                    </a:ext>
                  </a:extLst>
                </a:gridCol>
                <a:gridCol w="1917858">
                  <a:extLst>
                    <a:ext uri="{9D8B030D-6E8A-4147-A177-3AD203B41FA5}">
                      <a16:colId xmlns:a16="http://schemas.microsoft.com/office/drawing/2014/main" xmlns="" val="20002"/>
                    </a:ext>
                  </a:extLst>
                </a:gridCol>
                <a:gridCol w="1633401">
                  <a:extLst>
                    <a:ext uri="{9D8B030D-6E8A-4147-A177-3AD203B41FA5}">
                      <a16:colId xmlns:a16="http://schemas.microsoft.com/office/drawing/2014/main" xmlns="" val="20003"/>
                    </a:ext>
                  </a:extLst>
                </a:gridCol>
              </a:tblGrid>
              <a:tr h="739265">
                <a:tc>
                  <a:txBody>
                    <a:bodyPr/>
                    <a:lstStyle/>
                    <a:p>
                      <a:pPr algn="ctr"/>
                      <a:r>
                        <a:rPr lang="en-ZA" sz="1600" dirty="0" smtClean="0">
                          <a:latin typeface="Arial" panose="020B0604020202020204" pitchFamily="34" charset="0"/>
                          <a:cs typeface="Arial" panose="020B0604020202020204" pitchFamily="34" charset="0"/>
                        </a:rPr>
                        <a:t>Sectors</a:t>
                      </a:r>
                      <a:endParaRPr lang="en-ZA" sz="1600" dirty="0">
                        <a:latin typeface="Arial" panose="020B0604020202020204" pitchFamily="34" charset="0"/>
                        <a:cs typeface="Arial" panose="020B0604020202020204" pitchFamily="34" charset="0"/>
                      </a:endParaRPr>
                    </a:p>
                  </a:txBody>
                  <a:tcPr marT="45711" marB="45711"/>
                </a:tc>
                <a:tc>
                  <a:txBody>
                    <a:bodyPr/>
                    <a:lstStyle/>
                    <a:p>
                      <a:pPr algn="ctr"/>
                      <a:r>
                        <a:rPr lang="en-ZA" sz="1600" dirty="0" smtClean="0">
                          <a:latin typeface="Arial" panose="020B0604020202020204" pitchFamily="34" charset="0"/>
                          <a:cs typeface="Arial" panose="020B0604020202020204" pitchFamily="34" charset="0"/>
                        </a:rPr>
                        <a:t>Members </a:t>
                      </a:r>
                      <a:r>
                        <a:rPr lang="en-US" sz="1600" dirty="0" smtClean="0">
                          <a:latin typeface="Arial" panose="020B0604020202020204" pitchFamily="34" charset="0"/>
                          <a:cs typeface="Arial" panose="020B0604020202020204" pitchFamily="34" charset="0"/>
                        </a:rPr>
                        <a:t>Q1</a:t>
                      </a:r>
                      <a:endParaRPr lang="en-ZA" sz="1600" dirty="0">
                        <a:latin typeface="Arial" panose="020B0604020202020204" pitchFamily="34" charset="0"/>
                        <a:cs typeface="Arial" panose="020B0604020202020204" pitchFamily="34" charset="0"/>
                      </a:endParaRPr>
                    </a:p>
                  </a:txBody>
                  <a:tcPr marT="45711" marB="45711"/>
                </a:tc>
                <a:tc>
                  <a:txBody>
                    <a:bodyPr/>
                    <a:lstStyle/>
                    <a:p>
                      <a:pPr algn="ctr"/>
                      <a:r>
                        <a:rPr lang="en-ZA" sz="1600" dirty="0" smtClean="0">
                          <a:latin typeface="Arial" panose="020B0604020202020204" pitchFamily="34" charset="0"/>
                          <a:cs typeface="Arial" panose="020B0604020202020204" pitchFamily="34" charset="0"/>
                        </a:rPr>
                        <a:t>Members </a:t>
                      </a:r>
                      <a:r>
                        <a:rPr lang="en-US" sz="1600" dirty="0" smtClean="0">
                          <a:latin typeface="Arial" panose="020B0604020202020204" pitchFamily="34" charset="0"/>
                          <a:cs typeface="Arial" panose="020B0604020202020204" pitchFamily="34" charset="0"/>
                        </a:rPr>
                        <a:t>Q2</a:t>
                      </a:r>
                      <a:endParaRPr lang="en-ZA" sz="1600" dirty="0" smtClean="0">
                        <a:latin typeface="Arial" panose="020B0604020202020204" pitchFamily="34" charset="0"/>
                        <a:cs typeface="Arial" panose="020B0604020202020204" pitchFamily="34" charset="0"/>
                      </a:endParaRPr>
                    </a:p>
                  </a:txBody>
                  <a:tcPr marT="45711" marB="45711"/>
                </a:tc>
                <a:tc>
                  <a:txBody>
                    <a:bodyPr/>
                    <a:lstStyle/>
                    <a:p>
                      <a:pPr algn="ctr"/>
                      <a:r>
                        <a:rPr lang="en-ZA" sz="1600" dirty="0" smtClean="0">
                          <a:latin typeface="Arial" panose="020B0604020202020204" pitchFamily="34" charset="0"/>
                          <a:cs typeface="Arial" panose="020B0604020202020204" pitchFamily="34" charset="0"/>
                        </a:rPr>
                        <a:t>Members Q3</a:t>
                      </a:r>
                    </a:p>
                  </a:txBody>
                  <a:tcPr marT="45711" marB="45711"/>
                </a:tc>
                <a:extLst>
                  <a:ext uri="{0D108BD9-81ED-4DB2-BD59-A6C34878D82A}">
                    <a16:rowId xmlns:a16="http://schemas.microsoft.com/office/drawing/2014/main" xmlns="" val="10000"/>
                  </a:ext>
                </a:extLst>
              </a:tr>
              <a:tr h="484870">
                <a:tc>
                  <a:txBody>
                    <a:bodyPr/>
                    <a:lstStyle/>
                    <a:p>
                      <a:pPr>
                        <a:lnSpc>
                          <a:spcPct val="100000"/>
                        </a:lnSpc>
                        <a:spcAft>
                          <a:spcPts val="0"/>
                        </a:spcAft>
                      </a:pPr>
                      <a:r>
                        <a:rPr lang="en-ZA" sz="1600" kern="1200" dirty="0">
                          <a:solidFill>
                            <a:srgbClr val="000000"/>
                          </a:solidFill>
                          <a:effectLst/>
                          <a:latin typeface="+mn-lt"/>
                          <a:ea typeface="Calibri"/>
                          <a:cs typeface="Arial" panose="020B0604020202020204" pitchFamily="34" charset="0"/>
                        </a:rPr>
                        <a:t>Agriculture and Forestry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293</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1"/>
                  </a:ext>
                </a:extLst>
              </a:tr>
              <a:tr h="46316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rgbClr val="000000"/>
                          </a:solidFill>
                          <a:effectLst/>
                          <a:latin typeface="+mn-lt"/>
                          <a:ea typeface="Calibri"/>
                          <a:cs typeface="Arial" panose="020B0604020202020204" pitchFamily="34" charset="0"/>
                        </a:rPr>
                        <a:t>Building &amp; construction</a:t>
                      </a:r>
                      <a:endParaRPr lang="en-ZA" sz="1600" dirty="0" smtClean="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217</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2"/>
                  </a:ext>
                </a:extLst>
              </a:tr>
              <a:tr h="544948">
                <a:tc>
                  <a:txBody>
                    <a:bodyPr/>
                    <a:lstStyle/>
                    <a:p>
                      <a:pPr>
                        <a:lnSpc>
                          <a:spcPct val="100000"/>
                        </a:lnSpc>
                        <a:spcAft>
                          <a:spcPts val="0"/>
                        </a:spcAft>
                      </a:pPr>
                      <a:r>
                        <a:rPr lang="en-ZA" sz="1600" kern="1200" dirty="0">
                          <a:solidFill>
                            <a:srgbClr val="000000"/>
                          </a:solidFill>
                          <a:effectLst/>
                          <a:latin typeface="+mn-lt"/>
                          <a:ea typeface="Calibri"/>
                          <a:cs typeface="Arial" panose="020B0604020202020204" pitchFamily="34" charset="0"/>
                        </a:rPr>
                        <a:t>Cleaning </a:t>
                      </a:r>
                      <a:r>
                        <a:rPr lang="en-ZA" sz="1600" kern="1200" dirty="0" smtClean="0">
                          <a:solidFill>
                            <a:srgbClr val="000000"/>
                          </a:solidFill>
                          <a:effectLst/>
                          <a:latin typeface="+mn-lt"/>
                          <a:ea typeface="Calibri"/>
                          <a:cs typeface="Arial" panose="020B0604020202020204" pitchFamily="34" charset="0"/>
                        </a:rPr>
                        <a:t>Services</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244</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3"/>
                  </a:ext>
                </a:extLst>
              </a:tr>
              <a:tr h="504056">
                <a:tc>
                  <a:txBody>
                    <a:bodyPr/>
                    <a:lstStyle/>
                    <a:p>
                      <a:pPr>
                        <a:lnSpc>
                          <a:spcPct val="100000"/>
                        </a:lnSpc>
                        <a:spcAft>
                          <a:spcPts val="0"/>
                        </a:spcAft>
                      </a:pPr>
                      <a:r>
                        <a:rPr lang="en-ZA" sz="1600" dirty="0" smtClean="0">
                          <a:effectLst/>
                          <a:latin typeface="+mn-lt"/>
                          <a:ea typeface="Calibri"/>
                          <a:cs typeface="Arial" panose="020B0604020202020204" pitchFamily="34" charset="0"/>
                        </a:rPr>
                        <a:t>Communication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9</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4"/>
                  </a:ext>
                </a:extLst>
              </a:tr>
              <a:tr h="432048">
                <a:tc>
                  <a:txBody>
                    <a:bodyPr/>
                    <a:lstStyle/>
                    <a:p>
                      <a:r>
                        <a:rPr lang="en-US" sz="1600" kern="1200" dirty="0" smtClean="0">
                          <a:solidFill>
                            <a:schemeClr val="dk1"/>
                          </a:solidFill>
                          <a:effectLst/>
                          <a:latin typeface="+mn-lt"/>
                          <a:ea typeface="Calibri"/>
                          <a:cs typeface="Arial" panose="020B0604020202020204" pitchFamily="34" charset="0"/>
                        </a:rPr>
                        <a:t>Domestic</a:t>
                      </a:r>
                      <a:endParaRPr lang="en-ZA" sz="1600" kern="1200" dirty="0">
                        <a:solidFill>
                          <a:schemeClr val="dk1"/>
                        </a:solidFill>
                        <a:effectLst/>
                        <a:latin typeface="+mn-lt"/>
                        <a:ea typeface="Calibri"/>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20</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5"/>
                  </a:ext>
                </a:extLst>
              </a:tr>
              <a:tr h="432048">
                <a:tc>
                  <a:txBody>
                    <a:bodyPr/>
                    <a:lstStyle/>
                    <a:p>
                      <a:pPr>
                        <a:lnSpc>
                          <a:spcPct val="100000"/>
                        </a:lnSpc>
                        <a:spcAft>
                          <a:spcPts val="0"/>
                        </a:spcAft>
                      </a:pPr>
                      <a:r>
                        <a:rPr lang="en-ZA" sz="1600" dirty="0" smtClean="0">
                          <a:effectLst/>
                          <a:latin typeface="+mn-lt"/>
                          <a:ea typeface="Calibri"/>
                          <a:cs typeface="Arial" panose="020B0604020202020204" pitchFamily="34" charset="0"/>
                        </a:rPr>
                        <a:t>Education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486</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6"/>
                  </a:ext>
                </a:extLst>
              </a:tr>
              <a:tr h="504056">
                <a:tc>
                  <a:txBody>
                    <a:bodyPr/>
                    <a:lstStyle/>
                    <a:p>
                      <a:pPr>
                        <a:lnSpc>
                          <a:spcPct val="100000"/>
                        </a:lnSpc>
                        <a:spcAft>
                          <a:spcPts val="0"/>
                        </a:spcAft>
                      </a:pPr>
                      <a:r>
                        <a:rPr lang="en-ZA" sz="1600" dirty="0" smtClean="0">
                          <a:effectLst/>
                          <a:latin typeface="+mn-lt"/>
                          <a:ea typeface="Calibri"/>
                          <a:cs typeface="Arial" panose="020B0604020202020204" pitchFamily="34" charset="0"/>
                        </a:rPr>
                        <a:t>Engineering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186</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7"/>
                  </a:ext>
                </a:extLst>
              </a:tr>
              <a:tr h="504056">
                <a:tc>
                  <a:txBody>
                    <a:bodyPr/>
                    <a:lstStyle/>
                    <a:p>
                      <a:pPr>
                        <a:lnSpc>
                          <a:spcPct val="100000"/>
                        </a:lnSpc>
                        <a:spcAft>
                          <a:spcPts val="0"/>
                        </a:spcAft>
                      </a:pPr>
                      <a:r>
                        <a:rPr lang="en-ZA" sz="1600" dirty="0" smtClean="0">
                          <a:effectLst/>
                          <a:latin typeface="+mn-lt"/>
                          <a:ea typeface="Calibri"/>
                          <a:cs typeface="Arial" panose="020B0604020202020204" pitchFamily="34" charset="0"/>
                        </a:rPr>
                        <a:t>Finance</a:t>
                      </a:r>
                      <a:r>
                        <a:rPr lang="en-ZA" sz="1600" baseline="0" dirty="0" smtClean="0">
                          <a:effectLst/>
                          <a:latin typeface="+mn-lt"/>
                          <a:ea typeface="Calibri"/>
                          <a:cs typeface="Arial" panose="020B0604020202020204" pitchFamily="34" charset="0"/>
                        </a:rPr>
                        <a:t> and Insurance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41</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8"/>
                  </a:ext>
                </a:extLst>
              </a:tr>
              <a:tr h="720080">
                <a:tc>
                  <a:txBody>
                    <a:bodyPr/>
                    <a:lstStyle/>
                    <a:p>
                      <a:r>
                        <a:rPr lang="en-ZA" sz="1600" kern="1200" dirty="0" smtClean="0">
                          <a:solidFill>
                            <a:schemeClr val="dk1"/>
                          </a:solidFill>
                          <a:effectLst/>
                          <a:latin typeface="+mn-lt"/>
                          <a:ea typeface="Calibri"/>
                          <a:cs typeface="Arial" panose="020B0604020202020204" pitchFamily="34" charset="0"/>
                        </a:rPr>
                        <a:t>Fishing (Squid, </a:t>
                      </a:r>
                      <a:r>
                        <a:rPr lang="en-ZA" sz="1600" kern="1200" dirty="0" err="1" smtClean="0">
                          <a:solidFill>
                            <a:schemeClr val="dk1"/>
                          </a:solidFill>
                          <a:effectLst/>
                          <a:latin typeface="+mn-lt"/>
                          <a:ea typeface="Calibri"/>
                          <a:cs typeface="Arial" panose="020B0604020202020204" pitchFamily="34" charset="0"/>
                        </a:rPr>
                        <a:t>Strauler</a:t>
                      </a:r>
                      <a:r>
                        <a:rPr lang="en-ZA" sz="1600" kern="1200" dirty="0" smtClean="0">
                          <a:solidFill>
                            <a:schemeClr val="dk1"/>
                          </a:solidFill>
                          <a:effectLst/>
                          <a:latin typeface="+mn-lt"/>
                          <a:ea typeface="Calibri"/>
                          <a:cs typeface="Arial" panose="020B0604020202020204" pitchFamily="34" charset="0"/>
                        </a:rPr>
                        <a:t>) </a:t>
                      </a:r>
                      <a:endParaRPr lang="en-ZA" sz="1600" kern="1200" dirty="0">
                        <a:solidFill>
                          <a:schemeClr val="dk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302</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r">
                        <a:lnSpc>
                          <a:spcPct val="115000"/>
                        </a:lnSpc>
                        <a:spcAft>
                          <a:spcPts val="0"/>
                        </a:spcAft>
                      </a:pPr>
                      <a:endParaRPr lang="en-ZA" sz="1600" b="0" dirty="0">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r">
                        <a:lnSpc>
                          <a:spcPct val="115000"/>
                        </a:lnSpc>
                        <a:spcAft>
                          <a:spcPts val="0"/>
                        </a:spcAft>
                      </a:pPr>
                      <a:endParaRPr lang="en-ZA" sz="1600" b="0" dirty="0">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9"/>
                  </a:ext>
                </a:extLst>
              </a:tr>
            </a:tbl>
          </a:graphicData>
        </a:graphic>
      </p:graphicFrame>
      <p:sp>
        <p:nvSpPr>
          <p:cNvPr id="2" name="Slide Number Placeholder 1"/>
          <p:cNvSpPr>
            <a:spLocks noGrp="1"/>
          </p:cNvSpPr>
          <p:nvPr>
            <p:ph type="sldNum" sz="quarter" idx="12"/>
          </p:nvPr>
        </p:nvSpPr>
        <p:spPr>
          <a:xfrm>
            <a:off x="7010400" y="0"/>
            <a:ext cx="2133600" cy="365125"/>
          </a:xfrm>
        </p:spPr>
        <p:txBody>
          <a:bodyPr/>
          <a:lstStyle/>
          <a:p>
            <a:pPr>
              <a:defRPr/>
            </a:pPr>
            <a:fld id="{416AF1B2-E7A4-446A-84DC-90AA83BA6A19}" type="slidenum">
              <a:rPr lang="en-US" smtClean="0">
                <a:solidFill>
                  <a:schemeClr val="bg1"/>
                </a:solidFill>
              </a:rPr>
              <a:pPr>
                <a:defRPr/>
              </a:pPr>
              <a:t>110</a:t>
            </a:fld>
            <a:endParaRPr lang="en-US" dirty="0">
              <a:solidFill>
                <a:schemeClr val="bg1"/>
              </a:solidFill>
            </a:endParaRPr>
          </a:p>
        </p:txBody>
      </p:sp>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110</a:t>
            </a:fld>
            <a:endParaRPr lang="en-US" altLang="en-US" sz="1200" dirty="0" smtClean="0">
              <a:solidFill>
                <a:srgbClr val="898989"/>
              </a:solidFill>
            </a:endParaRPr>
          </a:p>
        </p:txBody>
      </p:sp>
    </p:spTree>
    <p:extLst>
      <p:ext uri="{BB962C8B-B14F-4D97-AF65-F5344CB8AC3E}">
        <p14:creationId xmlns:p14="http://schemas.microsoft.com/office/powerpoint/2010/main" xmlns="" val="264297689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7544" y="476672"/>
            <a:ext cx="8373616" cy="864096"/>
          </a:xfrm>
        </p:spPr>
        <p:txBody>
          <a:bodyPr/>
          <a:lstStyle/>
          <a:p>
            <a:r>
              <a:rPr lang="en-ZA" altLang="en-US" sz="2000" b="1" dirty="0" smtClean="0">
                <a:ea typeface="ＭＳ Ｐゴシック" pitchFamily="34" charset="-128"/>
              </a:rPr>
              <a:t>TRADE </a:t>
            </a:r>
            <a:r>
              <a:rPr lang="en-ZA" altLang="en-US" sz="2000" b="1" dirty="0">
                <a:ea typeface="ＭＳ Ｐゴシック" pitchFamily="34" charset="-128"/>
              </a:rPr>
              <a:t>UNION </a:t>
            </a:r>
            <a:r>
              <a:rPr lang="en-ZA" altLang="en-US" sz="2000" b="1" dirty="0" smtClean="0">
                <a:ea typeface="ＭＳ Ｐゴシック" pitchFamily="34" charset="-128"/>
              </a:rPr>
              <a:t>REFUSED BY </a:t>
            </a:r>
            <a:r>
              <a:rPr lang="en-ZA" altLang="en-US" sz="2000" b="1" dirty="0">
                <a:ea typeface="ＭＳ Ｐゴシック" pitchFamily="34" charset="-128"/>
              </a:rPr>
              <a:t>SECTOR AND </a:t>
            </a:r>
            <a:r>
              <a:rPr lang="en-ZA" altLang="en-US" sz="2000" b="1" dirty="0" smtClean="0">
                <a:ea typeface="ＭＳ Ｐゴシック" pitchFamily="34" charset="-128"/>
              </a:rPr>
              <a:t>MEMBERS: QUARTER 1</a:t>
            </a:r>
            <a:br>
              <a:rPr lang="en-ZA" altLang="en-US" sz="2000" b="1" dirty="0" smtClean="0">
                <a:ea typeface="ＭＳ Ｐゴシック" pitchFamily="34" charset="-128"/>
              </a:rPr>
            </a:br>
            <a:endParaRPr lang="en-ZA" altLang="en-US" sz="2000" dirty="0" smtClean="0">
              <a:ea typeface="ＭＳ Ｐゴシック" pitchFamily="34" charset="-12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599627661"/>
              </p:ext>
            </p:extLst>
          </p:nvPr>
        </p:nvGraphicFramePr>
        <p:xfrm>
          <a:off x="251520" y="1395789"/>
          <a:ext cx="8712968" cy="5205965"/>
        </p:xfrm>
        <a:graphic>
          <a:graphicData uri="http://schemas.openxmlformats.org/drawingml/2006/table">
            <a:tbl>
              <a:tblPr firstRow="1" bandRow="1">
                <a:tableStyleId>{5C22544A-7EE6-4342-B048-85BDC9FD1C3A}</a:tableStyleId>
              </a:tblPr>
              <a:tblGrid>
                <a:gridCol w="2696213">
                  <a:extLst>
                    <a:ext uri="{9D8B030D-6E8A-4147-A177-3AD203B41FA5}">
                      <a16:colId xmlns:a16="http://schemas.microsoft.com/office/drawing/2014/main" xmlns="" val="20000"/>
                    </a:ext>
                  </a:extLst>
                </a:gridCol>
                <a:gridCol w="1660271">
                  <a:extLst>
                    <a:ext uri="{9D8B030D-6E8A-4147-A177-3AD203B41FA5}">
                      <a16:colId xmlns:a16="http://schemas.microsoft.com/office/drawing/2014/main" xmlns="" val="20001"/>
                    </a:ext>
                  </a:extLst>
                </a:gridCol>
                <a:gridCol w="2142238">
                  <a:extLst>
                    <a:ext uri="{9D8B030D-6E8A-4147-A177-3AD203B41FA5}">
                      <a16:colId xmlns:a16="http://schemas.microsoft.com/office/drawing/2014/main" xmlns="" val="20002"/>
                    </a:ext>
                  </a:extLst>
                </a:gridCol>
                <a:gridCol w="2214246">
                  <a:extLst>
                    <a:ext uri="{9D8B030D-6E8A-4147-A177-3AD203B41FA5}">
                      <a16:colId xmlns:a16="http://schemas.microsoft.com/office/drawing/2014/main" xmlns="" val="20003"/>
                    </a:ext>
                  </a:extLst>
                </a:gridCol>
              </a:tblGrid>
              <a:tr h="624142">
                <a:tc>
                  <a:txBody>
                    <a:bodyPr/>
                    <a:lstStyle/>
                    <a:p>
                      <a:pPr algn="ctr"/>
                      <a:r>
                        <a:rPr lang="en-ZA" sz="1600" dirty="0" smtClean="0">
                          <a:latin typeface="Arial" panose="020B0604020202020204" pitchFamily="34" charset="0"/>
                          <a:cs typeface="Arial" panose="020B0604020202020204" pitchFamily="34" charset="0"/>
                        </a:rPr>
                        <a:t>Sectors</a:t>
                      </a:r>
                      <a:endParaRPr lang="en-ZA" sz="1600" dirty="0">
                        <a:latin typeface="Arial" panose="020B0604020202020204" pitchFamily="34" charset="0"/>
                        <a:cs typeface="Arial" panose="020B0604020202020204" pitchFamily="34" charset="0"/>
                      </a:endParaRPr>
                    </a:p>
                  </a:txBody>
                  <a:tcPr marT="45727" marB="45727"/>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Q1</a:t>
                      </a:r>
                      <a:endParaRPr lang="en-ZA" sz="1600" dirty="0">
                        <a:latin typeface="Arial" panose="020B0604020202020204" pitchFamily="34" charset="0"/>
                        <a:cs typeface="Arial" panose="020B0604020202020204" pitchFamily="34" charset="0"/>
                      </a:endParaRPr>
                    </a:p>
                  </a:txBody>
                  <a:tcPr marT="45727" marB="45727"/>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Q2</a:t>
                      </a:r>
                      <a:endParaRPr lang="en-ZA" sz="1600" dirty="0" smtClean="0">
                        <a:latin typeface="Arial" panose="020B0604020202020204" pitchFamily="34" charset="0"/>
                        <a:cs typeface="Arial" panose="020B0604020202020204" pitchFamily="34" charset="0"/>
                      </a:endParaRPr>
                    </a:p>
                  </a:txBody>
                  <a:tcPr marT="45727" marB="45727"/>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ZA" sz="1600" dirty="0" smtClean="0">
                          <a:latin typeface="Arial" panose="020B0604020202020204" pitchFamily="34" charset="0"/>
                          <a:cs typeface="Arial" panose="020B0604020202020204" pitchFamily="34" charset="0"/>
                        </a:rPr>
                        <a:t>Q3</a:t>
                      </a:r>
                    </a:p>
                  </a:txBody>
                  <a:tcPr marT="45727" marB="45727"/>
                </a:tc>
                <a:extLst>
                  <a:ext uri="{0D108BD9-81ED-4DB2-BD59-A6C34878D82A}">
                    <a16:rowId xmlns:a16="http://schemas.microsoft.com/office/drawing/2014/main" xmlns="" val="10000"/>
                  </a:ext>
                </a:extLst>
              </a:tr>
              <a:tr h="472965">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kern="1200" dirty="0" smtClean="0">
                          <a:solidFill>
                            <a:srgbClr val="000000"/>
                          </a:solidFill>
                          <a:effectLst/>
                          <a:latin typeface="+mn-lt"/>
                          <a:ea typeface="Calibri"/>
                          <a:cs typeface="Arial" panose="020B0604020202020204" pitchFamily="34" charset="0"/>
                        </a:rPr>
                        <a:t>Hospitality and</a:t>
                      </a:r>
                      <a:r>
                        <a:rPr lang="en-US" sz="1600" kern="1200" baseline="0" dirty="0" smtClean="0">
                          <a:solidFill>
                            <a:srgbClr val="000000"/>
                          </a:solidFill>
                          <a:effectLst/>
                          <a:latin typeface="+mn-lt"/>
                          <a:ea typeface="Calibri"/>
                          <a:cs typeface="Arial" panose="020B0604020202020204" pitchFamily="34" charset="0"/>
                        </a:rPr>
                        <a:t> Lodges </a:t>
                      </a:r>
                      <a:endParaRPr lang="en-ZA" sz="1600" dirty="0" smtClean="0">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139</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1"/>
                  </a:ext>
                </a:extLst>
              </a:tr>
              <a:tr h="432048">
                <a:tc>
                  <a:txBody>
                    <a:bodyPr/>
                    <a:lstStyle/>
                    <a:p>
                      <a:r>
                        <a:rPr lang="en-ZA" sz="1600" dirty="0" smtClean="0">
                          <a:latin typeface="+mn-lt"/>
                          <a:cs typeface="Arial" panose="020B0604020202020204" pitchFamily="34" charset="0"/>
                        </a:rPr>
                        <a:t>Industrial</a:t>
                      </a:r>
                      <a:r>
                        <a:rPr lang="en-ZA" sz="1600" baseline="0" dirty="0" smtClean="0">
                          <a:latin typeface="+mn-lt"/>
                          <a:cs typeface="Arial" panose="020B0604020202020204" pitchFamily="34" charset="0"/>
                        </a:rPr>
                        <a:t> </a:t>
                      </a:r>
                      <a:endParaRPr lang="en-ZA" sz="1600" dirty="0">
                        <a:latin typeface="+mn-lt"/>
                        <a:cs typeface="Arial" panose="020B0604020202020204" pitchFamily="34" charset="0"/>
                      </a:endParaRPr>
                    </a:p>
                  </a:txBody>
                  <a:tcPr marL="68580" marR="68580" marT="9527" marB="0"/>
                </a:tc>
                <a:tc>
                  <a:txBody>
                    <a:bodyPr/>
                    <a:lstStyle/>
                    <a:p>
                      <a:pPr algn="ctr"/>
                      <a:r>
                        <a:rPr lang="en-ZA" sz="1600" dirty="0" smtClean="0">
                          <a:latin typeface="+mn-lt"/>
                          <a:cs typeface="Arial" panose="020B0604020202020204" pitchFamily="34" charset="0"/>
                        </a:rPr>
                        <a:t>141</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smtClean="0">
                        <a:solidFill>
                          <a:schemeClr val="tx1"/>
                        </a:solidFill>
                        <a:effectLst/>
                        <a:latin typeface="Arial" panose="020B0604020202020204" pitchFamily="34" charset="0"/>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2"/>
                  </a:ext>
                </a:extLst>
              </a:tr>
              <a:tr h="504056">
                <a:tc>
                  <a:txBody>
                    <a:bodyPr/>
                    <a:lstStyle/>
                    <a:p>
                      <a:pPr marL="0" marR="0" indent="0" algn="l" defTabSz="457200" rtl="0" eaLnBrk="1" fontAlgn="auto" latinLnBrk="0" hangingPunct="1">
                        <a:lnSpc>
                          <a:spcPct val="115000"/>
                        </a:lnSpc>
                        <a:spcBef>
                          <a:spcPts val="0"/>
                        </a:spcBef>
                        <a:spcAft>
                          <a:spcPts val="1000"/>
                        </a:spcAft>
                        <a:buClrTx/>
                        <a:buSzTx/>
                        <a:buFontTx/>
                        <a:buNone/>
                        <a:tabLst/>
                        <a:defRPr/>
                      </a:pPr>
                      <a:r>
                        <a:rPr lang="en-US" sz="1600" kern="1200" dirty="0" smtClean="0">
                          <a:solidFill>
                            <a:srgbClr val="000000"/>
                          </a:solidFill>
                          <a:effectLst/>
                          <a:latin typeface="+mn-lt"/>
                          <a:ea typeface="Calibri"/>
                          <a:cs typeface="Arial" panose="020B0604020202020204" pitchFamily="34" charset="0"/>
                        </a:rPr>
                        <a:t>Law enforcement  </a:t>
                      </a:r>
                      <a:endParaRPr lang="en-ZA" sz="1600" dirty="0" smtClean="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100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3"/>
                  </a:ext>
                </a:extLst>
              </a:tr>
              <a:tr h="432048">
                <a:tc>
                  <a:txBody>
                    <a:bodyPr/>
                    <a:lstStyle/>
                    <a:p>
                      <a:r>
                        <a:rPr lang="en-ZA" sz="1600" dirty="0" smtClean="0">
                          <a:latin typeface="+mn-lt"/>
                          <a:cs typeface="Arial" panose="020B0604020202020204" pitchFamily="34" charset="0"/>
                        </a:rPr>
                        <a:t>Restaurant</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63</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4"/>
                  </a:ext>
                </a:extLst>
              </a:tr>
              <a:tr h="432048">
                <a:tc>
                  <a:txBody>
                    <a:bodyPr/>
                    <a:lstStyle/>
                    <a:p>
                      <a:r>
                        <a:rPr lang="en-ZA" sz="1600" dirty="0" smtClean="0">
                          <a:latin typeface="+mn-lt"/>
                          <a:cs typeface="Arial" panose="020B0604020202020204" pitchFamily="34" charset="0"/>
                        </a:rPr>
                        <a:t>Road Freight </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5</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5"/>
                  </a:ext>
                </a:extLst>
              </a:tr>
              <a:tr h="387944">
                <a:tc>
                  <a:txBody>
                    <a:bodyPr/>
                    <a:lstStyle/>
                    <a:p>
                      <a:r>
                        <a:rPr lang="en-ZA" sz="1600" dirty="0" smtClean="0">
                          <a:latin typeface="+mn-lt"/>
                          <a:cs typeface="Arial" panose="020B0604020202020204" pitchFamily="34" charset="0"/>
                        </a:rPr>
                        <a:t>Private</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26</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6"/>
                  </a:ext>
                </a:extLst>
              </a:tr>
              <a:tr h="476152">
                <a:tc>
                  <a:txBody>
                    <a:bodyPr/>
                    <a:lstStyle/>
                    <a:p>
                      <a:r>
                        <a:rPr lang="en-ZA" sz="1600" dirty="0" smtClean="0">
                          <a:latin typeface="+mn-lt"/>
                          <a:cs typeface="Arial" panose="020B0604020202020204" pitchFamily="34" charset="0"/>
                        </a:rPr>
                        <a:t>Public Service </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3</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7"/>
                  </a:ext>
                </a:extLst>
              </a:tr>
              <a:tr h="504056">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kern="1200" dirty="0" smtClean="0">
                          <a:solidFill>
                            <a:srgbClr val="000000"/>
                          </a:solidFill>
                          <a:effectLst/>
                          <a:latin typeface="+mn-lt"/>
                          <a:ea typeface="Calibri"/>
                          <a:cs typeface="Arial" panose="020B0604020202020204" pitchFamily="34" charset="0"/>
                        </a:rPr>
                        <a:t>Hospitality and</a:t>
                      </a:r>
                      <a:r>
                        <a:rPr lang="en-US" sz="1600" kern="1200" baseline="0" dirty="0" smtClean="0">
                          <a:solidFill>
                            <a:srgbClr val="000000"/>
                          </a:solidFill>
                          <a:effectLst/>
                          <a:latin typeface="+mn-lt"/>
                          <a:ea typeface="Calibri"/>
                          <a:cs typeface="Arial" panose="020B0604020202020204" pitchFamily="34" charset="0"/>
                        </a:rPr>
                        <a:t> Lodges </a:t>
                      </a:r>
                      <a:endParaRPr lang="en-ZA" sz="1600" dirty="0" smtClean="0">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139</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8"/>
                  </a:ext>
                </a:extLst>
              </a:tr>
              <a:tr h="480553">
                <a:tc>
                  <a:txBody>
                    <a:bodyPr/>
                    <a:lstStyle/>
                    <a:p>
                      <a:r>
                        <a:rPr lang="en-ZA" sz="1600" dirty="0" smtClean="0">
                          <a:latin typeface="+mn-lt"/>
                          <a:cs typeface="Arial" panose="020B0604020202020204" pitchFamily="34" charset="0"/>
                        </a:rPr>
                        <a:t>Industrial</a:t>
                      </a:r>
                      <a:r>
                        <a:rPr lang="en-ZA" sz="1600" baseline="0" dirty="0" smtClean="0">
                          <a:latin typeface="+mn-lt"/>
                          <a:cs typeface="Arial" panose="020B0604020202020204" pitchFamily="34" charset="0"/>
                        </a:rPr>
                        <a:t> </a:t>
                      </a:r>
                      <a:endParaRPr lang="en-ZA" sz="1600" dirty="0">
                        <a:latin typeface="+mn-lt"/>
                        <a:cs typeface="Arial" panose="020B0604020202020204" pitchFamily="34" charset="0"/>
                      </a:endParaRPr>
                    </a:p>
                  </a:txBody>
                  <a:tcPr marL="68580" marR="68580" marT="9527" marB="0"/>
                </a:tc>
                <a:tc>
                  <a:txBody>
                    <a:bodyPr/>
                    <a:lstStyle/>
                    <a:p>
                      <a:pPr algn="ctr"/>
                      <a:r>
                        <a:rPr lang="en-ZA" sz="1600" dirty="0" smtClean="0">
                          <a:latin typeface="+mn-lt"/>
                          <a:cs typeface="Arial" panose="020B0604020202020204" pitchFamily="34" charset="0"/>
                        </a:rPr>
                        <a:t>141</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7"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9"/>
                  </a:ext>
                </a:extLst>
              </a:tr>
              <a:tr h="459953">
                <a:tc>
                  <a:txBody>
                    <a:bodyPr/>
                    <a:lstStyle/>
                    <a:p>
                      <a:pPr marL="0" marR="0" indent="0" algn="l" defTabSz="457200" rtl="0" eaLnBrk="1" fontAlgn="auto" latinLnBrk="0" hangingPunct="1">
                        <a:lnSpc>
                          <a:spcPct val="115000"/>
                        </a:lnSpc>
                        <a:spcBef>
                          <a:spcPts val="0"/>
                        </a:spcBef>
                        <a:spcAft>
                          <a:spcPts val="1000"/>
                        </a:spcAft>
                        <a:buClrTx/>
                        <a:buSzTx/>
                        <a:buFontTx/>
                        <a:buNone/>
                        <a:tabLst/>
                        <a:defRPr/>
                      </a:pPr>
                      <a:r>
                        <a:rPr lang="en-US" sz="1600" kern="1200" dirty="0" smtClean="0">
                          <a:solidFill>
                            <a:srgbClr val="000000"/>
                          </a:solidFill>
                          <a:effectLst/>
                          <a:latin typeface="+mn-lt"/>
                          <a:ea typeface="Calibri"/>
                          <a:cs typeface="Arial" panose="020B0604020202020204" pitchFamily="34" charset="0"/>
                        </a:rPr>
                        <a:t>Law enforcement  </a:t>
                      </a:r>
                      <a:endParaRPr lang="en-ZA" sz="1600" dirty="0" smtClean="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100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10"/>
                  </a:ext>
                </a:extLst>
              </a:tr>
            </a:tbl>
          </a:graphicData>
        </a:graphic>
      </p:graphicFrame>
      <p:sp>
        <p:nvSpPr>
          <p:cNvPr id="2" name="Slide Number Placeholder 1"/>
          <p:cNvSpPr>
            <a:spLocks noGrp="1"/>
          </p:cNvSpPr>
          <p:nvPr>
            <p:ph type="sldNum" sz="quarter" idx="12"/>
          </p:nvPr>
        </p:nvSpPr>
        <p:spPr>
          <a:xfrm>
            <a:off x="7010400" y="0"/>
            <a:ext cx="2133600" cy="365125"/>
          </a:xfrm>
        </p:spPr>
        <p:txBody>
          <a:bodyPr/>
          <a:lstStyle/>
          <a:p>
            <a:pPr>
              <a:defRPr/>
            </a:pPr>
            <a:fld id="{416AF1B2-E7A4-446A-84DC-90AA83BA6A19}" type="slidenum">
              <a:rPr lang="en-US" smtClean="0">
                <a:solidFill>
                  <a:schemeClr val="bg1"/>
                </a:solidFill>
              </a:rPr>
              <a:pPr>
                <a:defRPr/>
              </a:pPr>
              <a:t>111</a:t>
            </a:fld>
            <a:endParaRPr lang="en-US" dirty="0">
              <a:solidFill>
                <a:schemeClr val="bg1"/>
              </a:solidFill>
            </a:endParaRPr>
          </a:p>
        </p:txBody>
      </p:sp>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111</a:t>
            </a:fld>
            <a:endParaRPr lang="en-US" altLang="en-US" sz="1200" dirty="0" smtClean="0">
              <a:solidFill>
                <a:srgbClr val="898989"/>
              </a:solidFill>
            </a:endParaRPr>
          </a:p>
        </p:txBody>
      </p:sp>
    </p:spTree>
    <p:extLst>
      <p:ext uri="{BB962C8B-B14F-4D97-AF65-F5344CB8AC3E}">
        <p14:creationId xmlns:p14="http://schemas.microsoft.com/office/powerpoint/2010/main" xmlns="" val="124164839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30201" y="332656"/>
            <a:ext cx="8496944" cy="792088"/>
          </a:xfrm>
        </p:spPr>
        <p:txBody>
          <a:bodyPr/>
          <a:lstStyle/>
          <a:p>
            <a:r>
              <a:rPr lang="en-ZA" altLang="en-US" sz="2000" b="1" dirty="0">
                <a:ea typeface="ＭＳ Ｐゴシック" pitchFamily="34" charset="-128"/>
              </a:rPr>
              <a:t>TRADE UNION </a:t>
            </a:r>
            <a:r>
              <a:rPr lang="en-ZA" altLang="en-US" sz="2000" b="1" dirty="0" smtClean="0">
                <a:ea typeface="ＭＳ Ｐゴシック" pitchFamily="34" charset="-128"/>
              </a:rPr>
              <a:t>REFUSED BY </a:t>
            </a:r>
            <a:r>
              <a:rPr lang="en-ZA" altLang="en-US" sz="2000" b="1" dirty="0">
                <a:ea typeface="ＭＳ Ｐゴシック" pitchFamily="34" charset="-128"/>
              </a:rPr>
              <a:t>SECTOR AND </a:t>
            </a:r>
            <a:r>
              <a:rPr lang="en-ZA" altLang="en-US" sz="2000" b="1" dirty="0" smtClean="0">
                <a:ea typeface="ＭＳ Ｐゴシック" pitchFamily="34" charset="-128"/>
              </a:rPr>
              <a:t>MEMBERS</a:t>
            </a:r>
            <a:r>
              <a:rPr lang="en-ZA" altLang="en-US" sz="2000" b="1" dirty="0">
                <a:ea typeface="ＭＳ Ｐゴシック" pitchFamily="34" charset="-128"/>
              </a:rPr>
              <a:t>: </a:t>
            </a:r>
            <a:r>
              <a:rPr lang="en-ZA" altLang="en-US" sz="2000" b="1" dirty="0" smtClean="0">
                <a:ea typeface="ＭＳ Ｐゴシック" pitchFamily="34" charset="-128"/>
              </a:rPr>
              <a:t>QUARTER 1</a:t>
            </a:r>
            <a:r>
              <a:rPr lang="en-ZA" altLang="en-US" sz="2000" b="1" dirty="0" smtClean="0">
                <a:solidFill>
                  <a:srgbClr val="C00000"/>
                </a:solidFill>
                <a:ea typeface="ＭＳ Ｐゴシック" pitchFamily="34" charset="-128"/>
              </a:rPr>
              <a:t> </a:t>
            </a:r>
            <a:endParaRPr lang="en-ZA" altLang="en-US" sz="2000" dirty="0" smtClean="0">
              <a:ea typeface="ＭＳ Ｐゴシック" pitchFamily="34" charset="-12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935688912"/>
              </p:ext>
            </p:extLst>
          </p:nvPr>
        </p:nvGraphicFramePr>
        <p:xfrm>
          <a:off x="251521" y="1412776"/>
          <a:ext cx="8640959" cy="3744416"/>
        </p:xfrm>
        <a:graphic>
          <a:graphicData uri="http://schemas.openxmlformats.org/drawingml/2006/table">
            <a:tbl>
              <a:tblPr firstRow="1" bandRow="1">
                <a:tableStyleId>{5C22544A-7EE6-4342-B048-85BDC9FD1C3A}</a:tableStyleId>
              </a:tblPr>
              <a:tblGrid>
                <a:gridCol w="3577008">
                  <a:extLst>
                    <a:ext uri="{9D8B030D-6E8A-4147-A177-3AD203B41FA5}">
                      <a16:colId xmlns:a16="http://schemas.microsoft.com/office/drawing/2014/main" xmlns="" val="20000"/>
                    </a:ext>
                  </a:extLst>
                </a:gridCol>
                <a:gridCol w="1486945">
                  <a:extLst>
                    <a:ext uri="{9D8B030D-6E8A-4147-A177-3AD203B41FA5}">
                      <a16:colId xmlns:a16="http://schemas.microsoft.com/office/drawing/2014/main" xmlns="" val="20001"/>
                    </a:ext>
                  </a:extLst>
                </a:gridCol>
                <a:gridCol w="1635639">
                  <a:extLst>
                    <a:ext uri="{9D8B030D-6E8A-4147-A177-3AD203B41FA5}">
                      <a16:colId xmlns:a16="http://schemas.microsoft.com/office/drawing/2014/main" xmlns="" val="20002"/>
                    </a:ext>
                  </a:extLst>
                </a:gridCol>
                <a:gridCol w="1941367">
                  <a:extLst>
                    <a:ext uri="{9D8B030D-6E8A-4147-A177-3AD203B41FA5}">
                      <a16:colId xmlns:a16="http://schemas.microsoft.com/office/drawing/2014/main" xmlns="" val="20003"/>
                    </a:ext>
                  </a:extLst>
                </a:gridCol>
              </a:tblGrid>
              <a:tr h="579115">
                <a:tc>
                  <a:txBody>
                    <a:bodyPr/>
                    <a:lstStyle/>
                    <a:p>
                      <a:pPr algn="ctr"/>
                      <a:r>
                        <a:rPr lang="en-ZA" sz="1600" dirty="0" smtClean="0">
                          <a:latin typeface="Arial" panose="020B0604020202020204" pitchFamily="34" charset="0"/>
                          <a:cs typeface="Arial" panose="020B0604020202020204" pitchFamily="34" charset="0"/>
                        </a:rPr>
                        <a:t>Sectors</a:t>
                      </a:r>
                      <a:endParaRPr lang="en-ZA" sz="1600" dirty="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Q1</a:t>
                      </a:r>
                      <a:endParaRPr lang="en-ZA" sz="1600" dirty="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Q2</a:t>
                      </a:r>
                      <a:endParaRPr lang="en-ZA" sz="1600" dirty="0" smtClean="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Arial" panose="020B0604020202020204" pitchFamily="34" charset="0"/>
                          <a:cs typeface="Arial" panose="020B0604020202020204" pitchFamily="34" charset="0"/>
                        </a:rPr>
                        <a:t>Members  Q3</a:t>
                      </a:r>
                    </a:p>
                  </a:txBody>
                  <a:tcPr marT="45713" marB="45713"/>
                </a:tc>
                <a:extLst>
                  <a:ext uri="{0D108BD9-81ED-4DB2-BD59-A6C34878D82A}">
                    <a16:rowId xmlns:a16="http://schemas.microsoft.com/office/drawing/2014/main" xmlns="" val="10000"/>
                  </a:ext>
                </a:extLst>
              </a:tr>
              <a:tr h="501005">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dirty="0" smtClean="0">
                          <a:effectLst/>
                          <a:latin typeface="+mn-lt"/>
                          <a:ea typeface="Calibri"/>
                          <a:cs typeface="Arial" panose="020B0604020202020204" pitchFamily="34" charset="0"/>
                        </a:rPr>
                        <a:t>Security</a:t>
                      </a:r>
                    </a:p>
                  </a:txBody>
                  <a:tcPr marL="68580" marR="68580" marT="9523" marB="0"/>
                </a:tc>
                <a:tc>
                  <a:txBody>
                    <a:bodyPr/>
                    <a:lstStyle/>
                    <a:p>
                      <a:pPr algn="ctr">
                        <a:lnSpc>
                          <a:spcPct val="115000"/>
                        </a:lnSpc>
                      </a:pPr>
                      <a:r>
                        <a:rPr lang="en-ZA" sz="1600" b="0" dirty="0" smtClean="0">
                          <a:solidFill>
                            <a:schemeClr val="tx1"/>
                          </a:solidFill>
                          <a:effectLst/>
                          <a:latin typeface="+mn-lt"/>
                          <a:cs typeface="Arial" panose="020B0604020202020204" pitchFamily="34" charset="0"/>
                        </a:rPr>
                        <a:t>764</a:t>
                      </a:r>
                      <a:endParaRPr lang="en-ZA" sz="1600" b="0" dirty="0">
                        <a:solidFill>
                          <a:schemeClr val="tx1"/>
                        </a:solidFill>
                        <a:effectLst/>
                        <a:latin typeface="+mn-lt"/>
                        <a:cs typeface="Arial" panose="020B0604020202020204" pitchFamily="34" charset="0"/>
                      </a:endParaRPr>
                    </a:p>
                  </a:txBody>
                  <a:tcPr marL="68580" marR="68580" marT="9527"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1"/>
                  </a:ext>
                </a:extLst>
              </a:tr>
              <a:tr h="504056">
                <a:tc>
                  <a:txBody>
                    <a:bodyPr/>
                    <a:lstStyle/>
                    <a:p>
                      <a:r>
                        <a:rPr lang="en-ZA" sz="1600" dirty="0" smtClean="0">
                          <a:latin typeface="+mn-lt"/>
                          <a:cs typeface="Arial" panose="020B0604020202020204" pitchFamily="34" charset="0"/>
                        </a:rPr>
                        <a:t>Transport and Logistics (Rail)</a:t>
                      </a:r>
                      <a:r>
                        <a:rPr lang="en-ZA" sz="1600" baseline="0" dirty="0" smtClean="0">
                          <a:latin typeface="+mn-lt"/>
                          <a:cs typeface="Arial" panose="020B0604020202020204" pitchFamily="34" charset="0"/>
                        </a:rPr>
                        <a:t> </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810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2"/>
                  </a:ext>
                </a:extLst>
              </a:tr>
              <a:tr h="504056">
                <a:tc>
                  <a:txBody>
                    <a:bodyPr/>
                    <a:lstStyle/>
                    <a:p>
                      <a:r>
                        <a:rPr lang="en-ZA" sz="1600" dirty="0" smtClean="0">
                          <a:latin typeface="+mn-lt"/>
                          <a:cs typeface="Arial" panose="020B0604020202020204" pitchFamily="34" charset="0"/>
                        </a:rPr>
                        <a:t>Unspecified</a:t>
                      </a:r>
                      <a:r>
                        <a:rPr lang="en-ZA" sz="1600" baseline="0" dirty="0" smtClean="0">
                          <a:latin typeface="+mn-lt"/>
                          <a:cs typeface="Arial" panose="020B0604020202020204" pitchFamily="34" charset="0"/>
                        </a:rPr>
                        <a:t> </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3291</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3"/>
                  </a:ext>
                </a:extLst>
              </a:tr>
              <a:tr h="370783">
                <a:tc>
                  <a:txBody>
                    <a:bodyPr/>
                    <a:lstStyle/>
                    <a:p>
                      <a:r>
                        <a:rPr lang="en-ZA" sz="1600" dirty="0" smtClean="0">
                          <a:latin typeface="+mn-lt"/>
                          <a:cs typeface="Arial" panose="020B0604020202020204" pitchFamily="34" charset="0"/>
                        </a:rPr>
                        <a:t>Wholesale,</a:t>
                      </a:r>
                      <a:r>
                        <a:rPr lang="en-ZA" sz="1600" baseline="0" dirty="0" smtClean="0">
                          <a:latin typeface="+mn-lt"/>
                          <a:cs typeface="Arial" panose="020B0604020202020204" pitchFamily="34" charset="0"/>
                        </a:rPr>
                        <a:t> Distribution, Retail and Commercial (Plastic) </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501</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4"/>
                  </a:ext>
                </a:extLst>
              </a:tr>
              <a:tr h="510909">
                <a:tc>
                  <a:txBody>
                    <a:bodyPr/>
                    <a:lstStyle/>
                    <a:p>
                      <a:r>
                        <a:rPr lang="en-ZA" sz="1600" dirty="0" smtClean="0">
                          <a:latin typeface="+mn-lt"/>
                          <a:cs typeface="Arial" panose="020B0604020202020204" pitchFamily="34" charset="0"/>
                        </a:rPr>
                        <a:t>Wood Manufacturing </a:t>
                      </a:r>
                      <a:endParaRPr lang="en-ZA" sz="1600" dirty="0">
                        <a:latin typeface="+mn-lt"/>
                        <a:cs typeface="Arial" panose="020B0604020202020204" pitchFamily="34" charset="0"/>
                      </a:endParaRPr>
                    </a:p>
                  </a:txBody>
                  <a:tcPr marL="68580" marR="68580" marT="9524" marB="0"/>
                </a:tc>
                <a:tc>
                  <a:txBody>
                    <a:bodyPr/>
                    <a:lstStyle/>
                    <a:p>
                      <a:pPr algn="ctr"/>
                      <a:r>
                        <a:rPr lang="en-ZA" sz="1600" dirty="0" smtClean="0">
                          <a:latin typeface="+mn-lt"/>
                          <a:cs typeface="Arial" panose="020B0604020202020204" pitchFamily="34" charset="0"/>
                        </a:rPr>
                        <a:t>64</a:t>
                      </a:r>
                      <a:endParaRPr lang="en-ZA" sz="1600" dirty="0">
                        <a:latin typeface="+mn-lt"/>
                        <a:cs typeface="Arial" panose="020B0604020202020204" pitchFamily="34" charset="0"/>
                      </a:endParaRPr>
                    </a:p>
                  </a:txBody>
                  <a:tcPr marL="68580" marR="68580" marT="9524"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5"/>
                  </a:ext>
                </a:extLst>
              </a:tr>
              <a:tr h="648072">
                <a:tc>
                  <a:txBody>
                    <a:bodyPr/>
                    <a:lstStyle/>
                    <a:p>
                      <a:r>
                        <a:rPr lang="en-ZA" sz="1600" b="1" dirty="0" smtClean="0">
                          <a:latin typeface="+mn-lt"/>
                          <a:cs typeface="Arial" panose="020B0604020202020204" pitchFamily="34" charset="0"/>
                        </a:rPr>
                        <a:t>TOTAL</a:t>
                      </a:r>
                      <a:r>
                        <a:rPr lang="en-ZA" sz="1600" b="1" baseline="0" dirty="0" smtClean="0">
                          <a:latin typeface="+mn-lt"/>
                          <a:cs typeface="Arial" panose="020B0604020202020204" pitchFamily="34" charset="0"/>
                        </a:rPr>
                        <a:t> </a:t>
                      </a:r>
                      <a:endParaRPr lang="en-ZA" sz="1600" b="1" dirty="0">
                        <a:latin typeface="+mn-lt"/>
                        <a:cs typeface="Arial" panose="020B0604020202020204" pitchFamily="34" charset="0"/>
                      </a:endParaRPr>
                    </a:p>
                  </a:txBody>
                  <a:tcPr marL="68580" marR="68580" marT="9523" marB="0">
                    <a:solidFill>
                      <a:schemeClr val="tx2">
                        <a:lumMod val="40000"/>
                        <a:lumOff val="60000"/>
                      </a:schemeClr>
                    </a:solidFill>
                  </a:tcPr>
                </a:tc>
                <a:tc>
                  <a:txBody>
                    <a:bodyPr/>
                    <a:lstStyle/>
                    <a:p>
                      <a:pPr algn="ctr"/>
                      <a:r>
                        <a:rPr lang="en-ZA" sz="1600" b="1" dirty="0" smtClean="0">
                          <a:latin typeface="+mn-lt"/>
                          <a:cs typeface="Arial" panose="020B0604020202020204" pitchFamily="34" charset="0"/>
                        </a:rPr>
                        <a:t>7</a:t>
                      </a:r>
                      <a:r>
                        <a:rPr lang="en-ZA" sz="1600" b="1" baseline="0" dirty="0" smtClean="0">
                          <a:latin typeface="+mn-lt"/>
                          <a:cs typeface="Arial" panose="020B0604020202020204" pitchFamily="34" charset="0"/>
                        </a:rPr>
                        <a:t> 705</a:t>
                      </a:r>
                      <a:endParaRPr lang="en-ZA" sz="1600" b="1" dirty="0">
                        <a:latin typeface="+mn-lt"/>
                        <a:cs typeface="Arial" panose="020B0604020202020204" pitchFamily="34" charset="0"/>
                      </a:endParaRPr>
                    </a:p>
                  </a:txBody>
                  <a:tcPr marL="68580" marR="68580" marT="9523" marB="0">
                    <a:solidFill>
                      <a:schemeClr val="tx2">
                        <a:lumMod val="40000"/>
                        <a:lumOff val="60000"/>
                      </a:schemeClr>
                    </a:solidFill>
                  </a:tcPr>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solidFill>
                      <a:schemeClr val="tx2">
                        <a:lumMod val="40000"/>
                        <a:lumOff val="60000"/>
                      </a:schemeClr>
                    </a:solidFill>
                  </a:tcPr>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solidFill>
                      <a:schemeClr val="tx2">
                        <a:lumMod val="40000"/>
                        <a:lumOff val="60000"/>
                      </a:schemeClr>
                    </a:solidFill>
                  </a:tcPr>
                </a:tc>
                <a:extLst>
                  <a:ext uri="{0D108BD9-81ED-4DB2-BD59-A6C34878D82A}">
                    <a16:rowId xmlns:a16="http://schemas.microsoft.com/office/drawing/2014/main" xmlns="" val="10006"/>
                  </a:ext>
                </a:extLst>
              </a:tr>
            </a:tbl>
          </a:graphicData>
        </a:graphic>
      </p:graphicFrame>
      <p:sp>
        <p:nvSpPr>
          <p:cNvPr id="2" name="Slide Number Placeholder 1"/>
          <p:cNvSpPr>
            <a:spLocks noGrp="1"/>
          </p:cNvSpPr>
          <p:nvPr>
            <p:ph type="sldNum" sz="quarter" idx="12"/>
          </p:nvPr>
        </p:nvSpPr>
        <p:spPr>
          <a:xfrm>
            <a:off x="7010400" y="0"/>
            <a:ext cx="2133600" cy="365125"/>
          </a:xfrm>
        </p:spPr>
        <p:txBody>
          <a:bodyPr/>
          <a:lstStyle/>
          <a:p>
            <a:pPr>
              <a:defRPr/>
            </a:pPr>
            <a:fld id="{416AF1B2-E7A4-446A-84DC-90AA83BA6A19}" type="slidenum">
              <a:rPr lang="en-US" smtClean="0">
                <a:solidFill>
                  <a:schemeClr val="bg1"/>
                </a:solidFill>
              </a:rPr>
              <a:pPr>
                <a:defRPr/>
              </a:pPr>
              <a:t>112</a:t>
            </a:fld>
            <a:endParaRPr lang="en-US" dirty="0">
              <a:solidFill>
                <a:schemeClr val="bg1"/>
              </a:solidFill>
            </a:endParaRPr>
          </a:p>
        </p:txBody>
      </p:sp>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112</a:t>
            </a:fld>
            <a:endParaRPr lang="en-US" altLang="en-US" sz="1200" dirty="0" smtClean="0">
              <a:solidFill>
                <a:srgbClr val="898989"/>
              </a:solidFill>
            </a:endParaRPr>
          </a:p>
        </p:txBody>
      </p:sp>
    </p:spTree>
    <p:extLst>
      <p:ext uri="{BB962C8B-B14F-4D97-AF65-F5344CB8AC3E}">
        <p14:creationId xmlns:p14="http://schemas.microsoft.com/office/powerpoint/2010/main" xmlns="" val="275015301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descr="Extra3_3-01.jpg"/>
          <p:cNvPicPr>
            <a:picLocks noChangeAspect="1"/>
          </p:cNvPicPr>
          <p:nvPr/>
        </p:nvPicPr>
        <p:blipFill>
          <a:blip r:embed="rId2" cstate="print"/>
          <a:srcRect/>
          <a:stretch>
            <a:fillRect/>
          </a:stretch>
        </p:blipFill>
        <p:spPr bwMode="auto">
          <a:xfrm>
            <a:off x="-25393" y="0"/>
            <a:ext cx="9144000" cy="6858000"/>
          </a:xfrm>
          <a:prstGeom prst="rect">
            <a:avLst/>
          </a:prstGeom>
          <a:noFill/>
          <a:ln w="9525">
            <a:noFill/>
            <a:miter lim="800000"/>
            <a:headEnd/>
            <a:tailEnd/>
          </a:ln>
        </p:spPr>
      </p:pic>
      <p:sp>
        <p:nvSpPr>
          <p:cNvPr id="12291" name="Title 1"/>
          <p:cNvSpPr txBox="1">
            <a:spLocks/>
          </p:cNvSpPr>
          <p:nvPr/>
        </p:nvSpPr>
        <p:spPr bwMode="auto">
          <a:xfrm rot="10395844" flipV="1">
            <a:off x="2956486" y="5271570"/>
            <a:ext cx="4183252" cy="939674"/>
          </a:xfrm>
          <a:prstGeom prst="rect">
            <a:avLst/>
          </a:prstGeom>
          <a:noFill/>
          <a:ln w="9525">
            <a:noFill/>
            <a:miter lim="800000"/>
            <a:headEnd/>
            <a:tailEnd/>
          </a:ln>
        </p:spPr>
        <p:txBody>
          <a:bodyPr anchor="ctr"/>
          <a:lstStyle/>
          <a:p>
            <a:pPr defTabSz="457200" fontAlgn="base">
              <a:spcBef>
                <a:spcPct val="0"/>
              </a:spcBef>
              <a:spcAft>
                <a:spcPct val="0"/>
              </a:spcAft>
            </a:pPr>
            <a:r>
              <a:rPr lang="en-US" sz="3200" b="1" i="1" dirty="0">
                <a:solidFill>
                  <a:schemeClr val="bg1">
                    <a:lumMod val="95000"/>
                  </a:schemeClr>
                </a:solidFill>
                <a:effectLst>
                  <a:outerShdw blurRad="38100" dist="38100" dir="2700000" algn="tl">
                    <a:srgbClr val="000000">
                      <a:alpha val="43137"/>
                    </a:srgbClr>
                  </a:outerShdw>
                </a:effectLst>
                <a:latin typeface="Arial" charset="0"/>
                <a:cs typeface="Arial" charset="0"/>
              </a:rPr>
              <a:t>SIBAMBA NGAZO ZOZIBINI……</a:t>
            </a:r>
          </a:p>
        </p:txBody>
      </p:sp>
      <p:sp>
        <p:nvSpPr>
          <p:cNvPr id="2" name="Slide Number Placeholder 1"/>
          <p:cNvSpPr>
            <a:spLocks noGrp="1"/>
          </p:cNvSpPr>
          <p:nvPr>
            <p:ph type="sldNum" sz="quarter" idx="12"/>
          </p:nvPr>
        </p:nvSpPr>
        <p:spPr>
          <a:xfrm>
            <a:off x="7002122" y="-85968"/>
            <a:ext cx="2133600" cy="365125"/>
          </a:xfrm>
        </p:spPr>
        <p:txBody>
          <a:bodyPr/>
          <a:lstStyle/>
          <a:p>
            <a:pPr>
              <a:defRPr/>
            </a:pPr>
            <a:fld id="{416AF1B2-E7A4-446A-84DC-90AA83BA6A19}" type="slidenum">
              <a:rPr lang="en-US" smtClean="0">
                <a:solidFill>
                  <a:schemeClr val="bg1"/>
                </a:solidFill>
              </a:rPr>
              <a:pPr>
                <a:defRPr/>
              </a:pPr>
              <a:t>113</a:t>
            </a:fld>
            <a:endParaRPr lang="en-US" dirty="0">
              <a:solidFill>
                <a:schemeClr val="bg1"/>
              </a:solidFill>
            </a:endParaRPr>
          </a:p>
        </p:txBody>
      </p:sp>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113</a:t>
            </a:fld>
            <a:endParaRPr lang="en-US" altLang="en-US" sz="1200" dirty="0" smtClean="0">
              <a:solidFill>
                <a:srgbClr val="898989"/>
              </a:solidFill>
            </a:endParaRPr>
          </a:p>
        </p:txBody>
      </p:sp>
    </p:spTree>
    <p:extLst>
      <p:ext uri="{BB962C8B-B14F-4D97-AF65-F5344CB8AC3E}">
        <p14:creationId xmlns:p14="http://schemas.microsoft.com/office/powerpoint/2010/main" xmlns="" val="477689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bwMode="auto">
          <a:xfrm>
            <a:off x="6443663" y="63087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97ECBEB-9EA9-4CA5-8C67-484BD6AA628A}" type="slidenum">
              <a:rPr lang="en-US" altLang="en-US" sz="1200" smtClean="0">
                <a:solidFill>
                  <a:srgbClr val="898989"/>
                </a:solidFill>
              </a:rPr>
              <a:pPr/>
              <a:t>12</a:t>
            </a:fld>
            <a:endParaRPr lang="en-US" altLang="en-US" sz="1200" dirty="0" smtClean="0">
              <a:solidFill>
                <a:srgbClr val="898989"/>
              </a:solidFill>
            </a:endParaRPr>
          </a:p>
        </p:txBody>
      </p:sp>
      <p:sp>
        <p:nvSpPr>
          <p:cNvPr id="5" name="Rectangle 1"/>
          <p:cNvSpPr>
            <a:spLocks noGrp="1" noChangeArrowheads="1"/>
          </p:cNvSpPr>
          <p:nvPr>
            <p:ph type="title"/>
          </p:nvPr>
        </p:nvSpPr>
        <p:spPr>
          <a:xfrm>
            <a:off x="590550" y="-374089"/>
            <a:ext cx="8229600" cy="1631216"/>
          </a:xfrm>
          <a:extLst/>
        </p:spPr>
        <p:txBody>
          <a:bodyPr>
            <a:spAutoFit/>
          </a:bodyPr>
          <a:lstStyle/>
          <a:p>
            <a:pPr>
              <a:defRPr/>
            </a:pP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QUARTER </a:t>
            </a:r>
            <a:r>
              <a:rPr lang="en-US" sz="2000" b="1" dirty="0">
                <a:solidFill>
                  <a:srgbClr val="FF0000"/>
                </a:solidFill>
              </a:rPr>
              <a:t>1</a:t>
            </a:r>
            <a:r>
              <a:rPr lang="en-US" sz="2000" b="1" dirty="0">
                <a:solidFill>
                  <a:prstClr val="black"/>
                </a:solidFill>
              </a:rPr>
              <a:t/>
            </a:r>
            <a:br>
              <a:rPr lang="en-US" sz="2000" b="1" dirty="0">
                <a:solidFill>
                  <a:prstClr val="black"/>
                </a:solidFill>
              </a:rPr>
            </a:br>
            <a:r>
              <a:rPr lang="en-US" sz="1800" b="1" dirty="0">
                <a:solidFill>
                  <a:prstClr val="black"/>
                </a:solidFill>
              </a:rPr>
              <a:t>INSPECTION AND </a:t>
            </a:r>
            <a:r>
              <a:rPr lang="en-US" sz="1800" b="1" dirty="0" smtClean="0">
                <a:solidFill>
                  <a:prstClr val="black"/>
                </a:solidFill>
              </a:rPr>
              <a:t>ENFORCEMENT SERVICES &amp; PUBLIC EMPLOYMENT  SERVICES </a:t>
            </a:r>
            <a:r>
              <a:rPr lang="en-US" sz="2000" b="1" dirty="0" smtClean="0">
                <a:solidFill>
                  <a:prstClr val="black"/>
                </a:solidFill>
              </a:rPr>
              <a:t>PERFORMANCE </a:t>
            </a:r>
            <a:r>
              <a:rPr lang="en-US" sz="2000" b="1" dirty="0">
                <a:solidFill>
                  <a:prstClr val="black"/>
                </a:solidFill>
              </a:rPr>
              <a:t>PER PROVINCE</a:t>
            </a:r>
            <a:endParaRPr lang="en-ZA" sz="2000" dirty="0">
              <a:latin typeface="+mn-lt"/>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322839651"/>
              </p:ext>
            </p:extLst>
          </p:nvPr>
        </p:nvGraphicFramePr>
        <p:xfrm>
          <a:off x="255588" y="1360488"/>
          <a:ext cx="8669337" cy="5313361"/>
        </p:xfrm>
        <a:graphic>
          <a:graphicData uri="http://schemas.openxmlformats.org/drawingml/2006/table">
            <a:tbl>
              <a:tblPr/>
              <a:tblGrid>
                <a:gridCol w="1177895">
                  <a:extLst>
                    <a:ext uri="{9D8B030D-6E8A-4147-A177-3AD203B41FA5}">
                      <a16:colId xmlns:a16="http://schemas.microsoft.com/office/drawing/2014/main" xmlns="" val="20000"/>
                    </a:ext>
                  </a:extLst>
                </a:gridCol>
                <a:gridCol w="736185">
                  <a:extLst>
                    <a:ext uri="{9D8B030D-6E8A-4147-A177-3AD203B41FA5}">
                      <a16:colId xmlns:a16="http://schemas.microsoft.com/office/drawing/2014/main" xmlns="" val="20001"/>
                    </a:ext>
                  </a:extLst>
                </a:gridCol>
                <a:gridCol w="736071">
                  <a:extLst>
                    <a:ext uri="{9D8B030D-6E8A-4147-A177-3AD203B41FA5}">
                      <a16:colId xmlns:a16="http://schemas.microsoft.com/office/drawing/2014/main" xmlns="" val="20002"/>
                    </a:ext>
                  </a:extLst>
                </a:gridCol>
                <a:gridCol w="939513">
                  <a:extLst>
                    <a:ext uri="{9D8B030D-6E8A-4147-A177-3AD203B41FA5}">
                      <a16:colId xmlns:a16="http://schemas.microsoft.com/office/drawing/2014/main" xmlns="" val="20003"/>
                    </a:ext>
                  </a:extLst>
                </a:gridCol>
                <a:gridCol w="1030658">
                  <a:extLst>
                    <a:ext uri="{9D8B030D-6E8A-4147-A177-3AD203B41FA5}">
                      <a16:colId xmlns:a16="http://schemas.microsoft.com/office/drawing/2014/main" xmlns="" val="20004"/>
                    </a:ext>
                  </a:extLst>
                </a:gridCol>
                <a:gridCol w="882633">
                  <a:extLst>
                    <a:ext uri="{9D8B030D-6E8A-4147-A177-3AD203B41FA5}">
                      <a16:colId xmlns:a16="http://schemas.microsoft.com/office/drawing/2014/main" xmlns="" val="20005"/>
                    </a:ext>
                  </a:extLst>
                </a:gridCol>
                <a:gridCol w="957829">
                  <a:extLst>
                    <a:ext uri="{9D8B030D-6E8A-4147-A177-3AD203B41FA5}">
                      <a16:colId xmlns:a16="http://schemas.microsoft.com/office/drawing/2014/main" xmlns="" val="20006"/>
                    </a:ext>
                  </a:extLst>
                </a:gridCol>
                <a:gridCol w="1030658">
                  <a:extLst>
                    <a:ext uri="{9D8B030D-6E8A-4147-A177-3AD203B41FA5}">
                      <a16:colId xmlns:a16="http://schemas.microsoft.com/office/drawing/2014/main" xmlns="" val="20007"/>
                    </a:ext>
                  </a:extLst>
                </a:gridCol>
                <a:gridCol w="1177895">
                  <a:extLst>
                    <a:ext uri="{9D8B030D-6E8A-4147-A177-3AD203B41FA5}">
                      <a16:colId xmlns:a16="http://schemas.microsoft.com/office/drawing/2014/main" xmlns="" val="20008"/>
                    </a:ext>
                  </a:extLst>
                </a:gridCol>
              </a:tblGrid>
              <a:tr h="396644">
                <a:tc rowSpan="2">
                  <a:txBody>
                    <a:bodyPr/>
                    <a:lstStyle/>
                    <a:p>
                      <a:pPr algn="ctr" rtl="0" fontAlgn="b"/>
                      <a:r>
                        <a:rPr lang="en-ZA" sz="1400" b="1" i="0" u="none" strike="noStrike" dirty="0" smtClean="0">
                          <a:solidFill>
                            <a:srgbClr val="000000"/>
                          </a:solidFill>
                          <a:effectLst/>
                          <a:latin typeface="+mn-lt"/>
                        </a:rPr>
                        <a:t>PROVINCE</a:t>
                      </a:r>
                      <a:endParaRPr lang="en-ZA" sz="1400" b="1"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4">
                  <a:txBody>
                    <a:bodyPr/>
                    <a:lstStyle/>
                    <a:p>
                      <a:pPr algn="ctr"/>
                      <a:r>
                        <a:rPr lang="en-US" sz="1600" b="1" dirty="0" smtClean="0"/>
                        <a:t>IES </a:t>
                      </a:r>
                      <a:r>
                        <a:rPr lang="en-US" sz="1600" b="1" dirty="0" smtClean="0">
                          <a:solidFill>
                            <a:srgbClr val="FF0000"/>
                          </a:solidFill>
                        </a:rPr>
                        <a:t>Q1</a:t>
                      </a:r>
                      <a:endParaRPr lang="en-ZA" sz="1600" b="1" dirty="0">
                        <a:solidFill>
                          <a:srgbClr val="FF0000"/>
                        </a:solidFill>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pPr algn="ctr"/>
                      <a:endParaRPr lang="en-ZA" sz="1400" b="1"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gridSpan="4">
                  <a:txBody>
                    <a:bodyPr/>
                    <a:lstStyle/>
                    <a:p>
                      <a:pPr algn="ctr" rtl="0" fontAlgn="b"/>
                      <a:r>
                        <a:rPr lang="en-US" sz="1600" b="1" i="0" u="none" strike="noStrike" dirty="0" smtClean="0">
                          <a:solidFill>
                            <a:srgbClr val="000000"/>
                          </a:solidFill>
                          <a:effectLst/>
                          <a:latin typeface="+mn-lt"/>
                        </a:rPr>
                        <a:t>PES </a:t>
                      </a:r>
                      <a:r>
                        <a:rPr lang="en-US" sz="1600" b="1" i="0" u="none" strike="noStrike" dirty="0" smtClean="0">
                          <a:solidFill>
                            <a:srgbClr val="FF0000"/>
                          </a:solidFill>
                          <a:effectLst/>
                          <a:latin typeface="+mn-lt"/>
                        </a:rPr>
                        <a:t>Q1</a:t>
                      </a:r>
                      <a:endParaRPr lang="en-ZA" sz="1600" b="1" i="0" u="none" strike="noStrike" dirty="0">
                        <a:solidFill>
                          <a:srgbClr val="FF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a:p>
                  </a:txBody>
                  <a:tcPr/>
                </a:tc>
                <a:tc hMerge="1">
                  <a:txBody>
                    <a:bodyPr/>
                    <a:lstStyle/>
                    <a:p>
                      <a:endParaRPr lang="en-ZA"/>
                    </a:p>
                  </a:txBody>
                  <a:tcPr/>
                </a:tc>
                <a:tc hMerge="1">
                  <a:txBody>
                    <a:bodyPr/>
                    <a:lstStyle/>
                    <a:p>
                      <a:pPr algn="ctr" rtl="0" fontAlgn="b"/>
                      <a:endParaRPr lang="en-ZA" sz="1400" b="1" i="0" u="none" strike="noStrike" dirty="0">
                        <a:solidFill>
                          <a:srgbClr val="000000"/>
                        </a:solidFill>
                        <a:effectLst/>
                        <a:latin typeface="+mn-lt"/>
                      </a:endParaRPr>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522129">
                <a:tc vMerge="1">
                  <a:txBody>
                    <a:bodyPr/>
                    <a:lstStyle/>
                    <a:p>
                      <a:endParaRPr lang="en-ZA"/>
                    </a:p>
                  </a:txBody>
                  <a:tcPr/>
                </a:tc>
                <a:tc>
                  <a:txBody>
                    <a:bodyPr/>
                    <a:lstStyle/>
                    <a:p>
                      <a:pPr algn="ctr" rtl="0" fontAlgn="b"/>
                      <a:r>
                        <a:rPr lang="en-ZA" sz="1400" b="1" i="0" u="none" strike="noStrike" dirty="0">
                          <a:solidFill>
                            <a:srgbClr val="000000"/>
                          </a:solidFill>
                          <a:effectLst/>
                          <a:latin typeface="+mn-lt"/>
                        </a:rPr>
                        <a:t>Planned Indictors</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smtClean="0">
                          <a:solidFill>
                            <a:srgbClr val="7030A0"/>
                          </a:solidFill>
                          <a:effectLst/>
                          <a:latin typeface="+mn-lt"/>
                        </a:rPr>
                        <a:t>Overall Performance</a:t>
                      </a:r>
                      <a:endParaRPr lang="en-ZA" sz="1400" b="1" i="0" u="none" strike="noStrike" dirty="0">
                        <a:solidFill>
                          <a:srgbClr val="7030A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0000"/>
                          </a:solidFill>
                          <a:effectLst/>
                          <a:latin typeface="+mn-lt"/>
                        </a:rPr>
                        <a:t>Planned Indictors</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0" marR="8620"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0" marR="8620"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7030A0"/>
                          </a:solidFill>
                          <a:effectLst/>
                          <a:uLnTx/>
                          <a:uFillTx/>
                          <a:latin typeface="+mn-lt"/>
                          <a:ea typeface="+mn-ea"/>
                          <a:cs typeface="+mn-cs"/>
                        </a:rPr>
                        <a:t>Overall Performance</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1"/>
                  </a:ext>
                </a:extLst>
              </a:tr>
              <a:tr h="417822">
                <a:tc>
                  <a:txBody>
                    <a:bodyPr/>
                    <a:lstStyle/>
                    <a:p>
                      <a:pPr algn="l" rtl="0" fontAlgn="b"/>
                      <a:r>
                        <a:rPr lang="en-ZA" sz="1400" b="0" i="0" u="none" strike="noStrike" dirty="0" smtClean="0">
                          <a:solidFill>
                            <a:srgbClr val="000000"/>
                          </a:solidFill>
                          <a:effectLst/>
                          <a:latin typeface="+mn-lt"/>
                        </a:rPr>
                        <a:t>Eastern</a:t>
                      </a:r>
                      <a:r>
                        <a:rPr lang="en-ZA" sz="1400" b="0" i="0" u="none" strike="noStrike" baseline="0" dirty="0" smtClean="0">
                          <a:solidFill>
                            <a:srgbClr val="000000"/>
                          </a:solidFill>
                          <a:effectLst/>
                          <a:latin typeface="+mn-lt"/>
                        </a:rPr>
                        <a:t> Cape</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B050"/>
                          </a:solidFill>
                          <a:effectLst/>
                          <a:latin typeface="+mn-lt"/>
                        </a:rPr>
                        <a:t>100%</a:t>
                      </a:r>
                      <a:endParaRPr lang="en-ZA" sz="1600" b="1" i="0" u="none" strike="noStrike" dirty="0">
                        <a:solidFill>
                          <a:srgbClr val="00B05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47424">
                <a:tc>
                  <a:txBody>
                    <a:bodyPr/>
                    <a:lstStyle/>
                    <a:p>
                      <a:pPr algn="l" rtl="0" fontAlgn="b"/>
                      <a:r>
                        <a:rPr lang="en-US" sz="1400" b="0" i="0" u="none" strike="noStrike" dirty="0" smtClean="0">
                          <a:solidFill>
                            <a:srgbClr val="000000"/>
                          </a:solidFill>
                          <a:effectLst/>
                          <a:latin typeface="+mn-lt"/>
                        </a:rPr>
                        <a:t>Free</a:t>
                      </a:r>
                      <a:r>
                        <a:rPr lang="en-US" sz="1400" b="0" i="0" u="none" strike="noStrike" baseline="0" dirty="0" smtClean="0">
                          <a:solidFill>
                            <a:srgbClr val="000000"/>
                          </a:solidFill>
                          <a:effectLst/>
                          <a:latin typeface="+mn-lt"/>
                        </a:rPr>
                        <a:t> State</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100%</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B050"/>
                          </a:solidFill>
                          <a:effectLst/>
                          <a:latin typeface="+mn-lt"/>
                        </a:rPr>
                        <a:t>100%</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22129">
                <a:tc>
                  <a:txBody>
                    <a:bodyPr/>
                    <a:lstStyle/>
                    <a:p>
                      <a:pPr algn="l" rtl="0" fontAlgn="b"/>
                      <a:endParaRPr lang="en-ZA" sz="1400" b="0" i="0" u="none" strike="noStrike" dirty="0" smtClean="0">
                        <a:solidFill>
                          <a:srgbClr val="000000"/>
                        </a:solidFill>
                        <a:effectLst/>
                        <a:latin typeface="+mn-lt"/>
                      </a:endParaRPr>
                    </a:p>
                    <a:p>
                      <a:pPr algn="l" rtl="0" fontAlgn="b"/>
                      <a:r>
                        <a:rPr lang="en-ZA" sz="1400" b="0" i="0" u="none" strike="noStrike" dirty="0" smtClean="0">
                          <a:solidFill>
                            <a:srgbClr val="000000"/>
                          </a:solidFill>
                          <a:effectLst/>
                          <a:latin typeface="+mn-lt"/>
                        </a:rPr>
                        <a:t>Gauteng</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2</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2</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50%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22129">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KwaZulu-Natal</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100%</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22129">
                <a:tc>
                  <a:txBody>
                    <a:bodyPr/>
                    <a:lstStyle/>
                    <a:p>
                      <a:pPr algn="l" rtl="0" fontAlgn="b"/>
                      <a:endParaRPr lang="en-ZA" sz="1400" b="0" i="0" u="none" strike="noStrike" dirty="0" smtClean="0">
                        <a:solidFill>
                          <a:srgbClr val="000000"/>
                        </a:solidFill>
                        <a:effectLst/>
                        <a:latin typeface="+mn-lt"/>
                      </a:endParaRPr>
                    </a:p>
                    <a:p>
                      <a:pPr algn="l" rtl="0" fontAlgn="b"/>
                      <a:r>
                        <a:rPr lang="en-ZA" sz="1400" b="0" i="0" u="none" strike="noStrike" dirty="0" smtClean="0">
                          <a:solidFill>
                            <a:srgbClr val="000000"/>
                          </a:solidFill>
                          <a:effectLst/>
                          <a:latin typeface="+mn-lt"/>
                        </a:rPr>
                        <a:t>Limpopo</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100%</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B050"/>
                          </a:solidFill>
                          <a:effectLst/>
                          <a:latin typeface="+mn-lt"/>
                        </a:rPr>
                        <a:t>100%</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87877">
                <a:tc>
                  <a:txBody>
                    <a:bodyPr/>
                    <a:lstStyle/>
                    <a:p>
                      <a:pPr algn="l" rtl="0" fontAlgn="b"/>
                      <a:r>
                        <a:rPr lang="en-ZA" sz="1400" b="0" i="0" u="none" strike="noStrike" dirty="0" smtClean="0">
                          <a:solidFill>
                            <a:srgbClr val="000000"/>
                          </a:solidFill>
                          <a:effectLst/>
                          <a:latin typeface="+mn-lt"/>
                        </a:rPr>
                        <a:t>Mpumalanga</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B050"/>
                          </a:solidFill>
                          <a:effectLst/>
                          <a:latin typeface="+mn-lt"/>
                        </a:rPr>
                        <a:t>2</a:t>
                      </a:r>
                      <a:endParaRPr lang="en-ZA" sz="1600" b="1" i="0" u="none" strike="noStrike" dirty="0">
                        <a:solidFill>
                          <a:srgbClr val="00B05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2</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50%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31544">
                <a:tc>
                  <a:txBody>
                    <a:bodyPr/>
                    <a:lstStyle/>
                    <a:p>
                      <a:pPr algn="l" rtl="0" fontAlgn="b"/>
                      <a:r>
                        <a:rPr lang="en-US" sz="1400" b="0" i="0" u="none" strike="noStrike" dirty="0" smtClean="0">
                          <a:solidFill>
                            <a:srgbClr val="000000"/>
                          </a:solidFill>
                          <a:effectLst/>
                          <a:latin typeface="+mn-lt"/>
                        </a:rPr>
                        <a:t>Northern Cape</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2</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2</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50%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B050"/>
                          </a:solidFill>
                          <a:effectLst/>
                          <a:latin typeface="+mn-lt"/>
                        </a:rPr>
                        <a:t>100%</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522129">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North West</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521405">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Western Cape</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100%</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bl>
          </a:graphicData>
        </a:graphic>
      </p:graphicFrame>
      <p:sp>
        <p:nvSpPr>
          <p:cNvPr id="6" name="Slide Number Placeholder 1"/>
          <p:cNvSpPr txBox="1">
            <a:spLocks/>
          </p:cNvSpPr>
          <p:nvPr/>
        </p:nvSpPr>
        <p:spPr bwMode="auto">
          <a:xfrm>
            <a:off x="6716713" y="6376988"/>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3200"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800"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5921C5C6-F8D0-49CC-92F7-24E621B90D58}" type="slidenum">
              <a:rPr lang="en-US" altLang="en-US" sz="1200" smtClean="0">
                <a:solidFill>
                  <a:srgbClr val="898989"/>
                </a:solidFill>
              </a:rPr>
              <a:pPr/>
              <a:t>12</a:t>
            </a:fld>
            <a:endParaRPr lang="en-US" altLang="en-US" sz="1200" dirty="0" smtClean="0">
              <a:solidFill>
                <a:srgbClr val="898989"/>
              </a:solidFill>
            </a:endParaRPr>
          </a:p>
        </p:txBody>
      </p:sp>
    </p:spTree>
    <p:extLst>
      <p:ext uri="{BB962C8B-B14F-4D97-AF65-F5344CB8AC3E}">
        <p14:creationId xmlns:p14="http://schemas.microsoft.com/office/powerpoint/2010/main" xmlns="" val="3162145300"/>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371600" y="3140968"/>
            <a:ext cx="6400800" cy="2520280"/>
          </a:xfrm>
        </p:spPr>
        <p:txBody>
          <a:bodyPr/>
          <a:lstStyle/>
          <a:p>
            <a:endParaRPr lang="en-US" b="1" dirty="0"/>
          </a:p>
          <a:p>
            <a:endParaRPr lang="en-ZA" dirty="0"/>
          </a:p>
        </p:txBody>
      </p:sp>
      <p:sp>
        <p:nvSpPr>
          <p:cNvPr id="2" name="Rectangle 1"/>
          <p:cNvSpPr/>
          <p:nvPr/>
        </p:nvSpPr>
        <p:spPr>
          <a:xfrm>
            <a:off x="797070" y="2780928"/>
            <a:ext cx="7735369" cy="1569660"/>
          </a:xfrm>
          <a:prstGeom prst="rect">
            <a:avLst/>
          </a:prstGeom>
        </p:spPr>
        <p:txBody>
          <a:bodyPr wrap="square">
            <a:spAutoFit/>
          </a:bodyPr>
          <a:lstStyle/>
          <a:p>
            <a:pPr algn="ctr"/>
            <a:r>
              <a:rPr lang="en-ZA" sz="3200" b="1" dirty="0" smtClean="0"/>
              <a:t>PROGRAMME 1: ADMINISTRATION</a:t>
            </a:r>
          </a:p>
          <a:p>
            <a:pPr algn="ctr"/>
            <a:endParaRPr lang="en-ZA" sz="3200" b="1" dirty="0" smtClean="0"/>
          </a:p>
          <a:p>
            <a:pPr algn="ctr"/>
            <a:r>
              <a:rPr lang="en-ZA" sz="3200" b="1" dirty="0" smtClean="0">
                <a:solidFill>
                  <a:srgbClr val="C00000"/>
                </a:solidFill>
              </a:rPr>
              <a:t>QUARTER 1: PERFORMANCE: 2018/19</a:t>
            </a:r>
            <a:endParaRPr lang="en-ZA" sz="3200" b="1" dirty="0">
              <a:solidFill>
                <a:srgbClr val="C00000"/>
              </a:solidFill>
            </a:endParaRPr>
          </a:p>
        </p:txBody>
      </p:sp>
      <p:sp>
        <p:nvSpPr>
          <p:cNvPr id="4" name="Slide Number Placeholder 1"/>
          <p:cNvSpPr>
            <a:spLocks noGrp="1"/>
          </p:cNvSpPr>
          <p:nvPr>
            <p:ph type="sldNum" sz="quarter" idx="12"/>
          </p:nvPr>
        </p:nvSpPr>
        <p:spPr bwMode="auto">
          <a:xfrm>
            <a:off x="6727825" y="63547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3A91E76-9EBF-4284-A71D-23B6CAFC73C1}" type="slidenum">
              <a:rPr lang="en-US" altLang="en-US" sz="1200" smtClean="0">
                <a:solidFill>
                  <a:srgbClr val="898989"/>
                </a:solidFill>
              </a:rPr>
              <a:pPr/>
              <a:t>13</a:t>
            </a:fld>
            <a:endParaRPr lang="en-US" altLang="en-US" sz="1200" dirty="0" smtClean="0">
              <a:solidFill>
                <a:srgbClr val="898989"/>
              </a:solidFill>
            </a:endParaRPr>
          </a:p>
        </p:txBody>
      </p:sp>
    </p:spTree>
    <p:extLst>
      <p:ext uri="{BB962C8B-B14F-4D97-AF65-F5344CB8AC3E}">
        <p14:creationId xmlns:p14="http://schemas.microsoft.com/office/powerpoint/2010/main" xmlns="" val="39407255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ADMINISTRATION: QUARTER 1</a:t>
            </a:r>
            <a:endParaRPr lang="en-ZA" sz="2400" b="1" dirty="0"/>
          </a:p>
        </p:txBody>
      </p:sp>
      <p:sp>
        <p:nvSpPr>
          <p:cNvPr id="3" name="Content Placeholder 2"/>
          <p:cNvSpPr>
            <a:spLocks noGrp="1"/>
          </p:cNvSpPr>
          <p:nvPr>
            <p:ph idx="1"/>
          </p:nvPr>
        </p:nvSpPr>
        <p:spPr/>
        <p:txBody>
          <a:bodyPr/>
          <a:lstStyle/>
          <a:p>
            <a:r>
              <a:rPr lang="en-ZA" sz="2400" b="1" dirty="0" smtClean="0">
                <a:ea typeface="Times New Roman"/>
              </a:rPr>
              <a:t>R </a:t>
            </a:r>
            <a:r>
              <a:rPr lang="en-ZA" sz="2400" b="1" dirty="0">
                <a:ea typeface="Times New Roman"/>
              </a:rPr>
              <a:t>5 846.00 </a:t>
            </a:r>
            <a:r>
              <a:rPr lang="en-ZA" sz="2400" dirty="0"/>
              <a:t>irregular expenditure was detected and </a:t>
            </a:r>
            <a:r>
              <a:rPr lang="en-ZA" sz="2400" dirty="0" smtClean="0"/>
              <a:t>reported</a:t>
            </a:r>
          </a:p>
          <a:p>
            <a:endParaRPr lang="en-ZA" sz="2400" dirty="0" smtClean="0"/>
          </a:p>
          <a:p>
            <a:r>
              <a:rPr lang="en-ZA" sz="2400" b="1" dirty="0" smtClean="0">
                <a:ea typeface="Times New Roman"/>
              </a:rPr>
              <a:t>R </a:t>
            </a:r>
            <a:r>
              <a:rPr lang="en-ZA" sz="2400" b="1" dirty="0">
                <a:ea typeface="Times New Roman"/>
              </a:rPr>
              <a:t>48, 969.73 </a:t>
            </a:r>
            <a:r>
              <a:rPr lang="en-ZA" sz="2400" dirty="0"/>
              <a:t>fruitless and wasteful and </a:t>
            </a:r>
            <a:endParaRPr lang="en-ZA" sz="2400" dirty="0" smtClean="0"/>
          </a:p>
          <a:p>
            <a:endParaRPr lang="en-ZA" sz="2400" dirty="0" smtClean="0"/>
          </a:p>
          <a:p>
            <a:r>
              <a:rPr lang="en-ZA" sz="2400" b="1" dirty="0" smtClean="0"/>
              <a:t>R0 </a:t>
            </a:r>
            <a:r>
              <a:rPr lang="en-ZA" sz="2400" dirty="0"/>
              <a:t>unauthorised expenditure </a:t>
            </a:r>
          </a:p>
        </p:txBody>
      </p:sp>
      <p:sp>
        <p:nvSpPr>
          <p:cNvPr id="4" name="Slide Number Placeholder 3"/>
          <p:cNvSpPr>
            <a:spLocks noGrp="1"/>
          </p:cNvSpPr>
          <p:nvPr>
            <p:ph type="sldNum" sz="quarter" idx="12"/>
          </p:nvPr>
        </p:nvSpPr>
        <p:spPr>
          <a:xfrm>
            <a:off x="7010400" y="0"/>
            <a:ext cx="2133600" cy="365125"/>
          </a:xfrm>
        </p:spPr>
        <p:txBody>
          <a:bodyPr/>
          <a:lstStyle/>
          <a:p>
            <a:pPr>
              <a:defRPr/>
            </a:pPr>
            <a:fld id="{AE206B30-B577-46A9-84DE-4F1965DCA695}" type="slidenum">
              <a:rPr lang="en-US" altLang="en-US" smtClean="0">
                <a:solidFill>
                  <a:schemeClr val="bg1"/>
                </a:solidFill>
              </a:rPr>
              <a:pPr>
                <a:defRPr/>
              </a:pPr>
              <a:t>14</a:t>
            </a:fld>
            <a:endParaRPr lang="en-US" altLang="en-US" dirty="0">
              <a:solidFill>
                <a:schemeClr val="bg1"/>
              </a:solidFill>
            </a:endParaRPr>
          </a:p>
        </p:txBody>
      </p:sp>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14</a:t>
            </a:fld>
            <a:endParaRPr lang="en-US" altLang="en-US" sz="1200" dirty="0" smtClean="0">
              <a:solidFill>
                <a:srgbClr val="898989"/>
              </a:solidFill>
            </a:endParaRPr>
          </a:p>
        </p:txBody>
      </p:sp>
    </p:spTree>
    <p:extLst>
      <p:ext uri="{BB962C8B-B14F-4D97-AF65-F5344CB8AC3E}">
        <p14:creationId xmlns:p14="http://schemas.microsoft.com/office/powerpoint/2010/main" xmlns="" val="376580404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80927"/>
            <a:ext cx="8229600" cy="1944217"/>
          </a:xfrm>
        </p:spPr>
        <p:txBody>
          <a:bodyPr/>
          <a:lstStyle/>
          <a:p>
            <a:pPr algn="ctr"/>
            <a:r>
              <a:rPr lang="en-ZA" b="1" dirty="0"/>
              <a:t>PROGRAMME: </a:t>
            </a:r>
            <a:r>
              <a:rPr lang="en-ZA" b="1" dirty="0" smtClean="0"/>
              <a:t>COMMUNICATION</a:t>
            </a:r>
          </a:p>
          <a:p>
            <a:pPr marL="0" indent="0" algn="ctr">
              <a:buNone/>
            </a:pPr>
            <a:endParaRPr lang="en-ZA" b="1" dirty="0" smtClean="0"/>
          </a:p>
          <a:p>
            <a:pPr algn="ctr"/>
            <a:r>
              <a:rPr lang="en-ZA" b="1" dirty="0" smtClean="0">
                <a:solidFill>
                  <a:srgbClr val="C00000"/>
                </a:solidFill>
              </a:rPr>
              <a:t>QUARTER </a:t>
            </a:r>
            <a:r>
              <a:rPr lang="en-ZA" b="1" dirty="0">
                <a:solidFill>
                  <a:srgbClr val="C00000"/>
                </a:solidFill>
              </a:rPr>
              <a:t>1: PERFORMANCE: 2018/19</a:t>
            </a:r>
          </a:p>
          <a:p>
            <a:endParaRPr lang="en-ZA" dirty="0"/>
          </a:p>
        </p:txBody>
      </p:sp>
      <p:sp>
        <p:nvSpPr>
          <p:cNvPr id="4" name="Slide Number Placeholder 3"/>
          <p:cNvSpPr>
            <a:spLocks noGrp="1"/>
          </p:cNvSpPr>
          <p:nvPr>
            <p:ph type="sldNum" sz="quarter" idx="12"/>
          </p:nvPr>
        </p:nvSpPr>
        <p:spPr/>
        <p:txBody>
          <a:bodyPr/>
          <a:lstStyle/>
          <a:p>
            <a:fld id="{96CA8298-9D91-4CF9-AB6A-504DBB769D5D}" type="slidenum">
              <a:rPr lang="en-US" smtClean="0"/>
              <a:pPr/>
              <a:t>15</a:t>
            </a:fld>
            <a:endParaRPr lang="en-US" dirty="0"/>
          </a:p>
        </p:txBody>
      </p:sp>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15</a:t>
            </a:fld>
            <a:endParaRPr lang="en-US" altLang="en-US" sz="1200" dirty="0" smtClean="0">
              <a:solidFill>
                <a:srgbClr val="898989"/>
              </a:solidFill>
            </a:endParaRPr>
          </a:p>
        </p:txBody>
      </p:sp>
    </p:spTree>
    <p:extLst>
      <p:ext uri="{BB962C8B-B14F-4D97-AF65-F5344CB8AC3E}">
        <p14:creationId xmlns:p14="http://schemas.microsoft.com/office/powerpoint/2010/main" xmlns="" val="3168164692"/>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631839652"/>
              </p:ext>
            </p:extLst>
          </p:nvPr>
        </p:nvGraphicFramePr>
        <p:xfrm>
          <a:off x="251520" y="1124744"/>
          <a:ext cx="8640960" cy="5544616"/>
        </p:xfrm>
        <a:graphic>
          <a:graphicData uri="http://schemas.openxmlformats.org/drawingml/2006/table">
            <a:tbl>
              <a:tblPr firstRow="1" bandRow="1">
                <a:tableStyleId>{93296810-A885-4BE3-A3E7-6D5BEEA58F35}</a:tableStyleId>
              </a:tblPr>
              <a:tblGrid>
                <a:gridCol w="8640960">
                  <a:extLst>
                    <a:ext uri="{9D8B030D-6E8A-4147-A177-3AD203B41FA5}">
                      <a16:colId xmlns:a16="http://schemas.microsoft.com/office/drawing/2014/main" xmlns="" val="20000"/>
                    </a:ext>
                  </a:extLst>
                </a:gridCol>
              </a:tblGrid>
              <a:tr h="360567">
                <a:tc>
                  <a:txBody>
                    <a:bodyPr/>
                    <a:lstStyle/>
                    <a:p>
                      <a:pPr algn="ctr"/>
                      <a:r>
                        <a:rPr lang="en-US" altLang="en-US" sz="1400" dirty="0" smtClean="0"/>
                        <a:t>PUBLICATIONS: THE DESIGN STUDIO HAS PRODUCED A TOTAL OF 138 PUBLICATIONS. THESE INCLUDE:</a:t>
                      </a:r>
                      <a:endParaRPr lang="en-ZA" sz="1400" spc="0" dirty="0"/>
                    </a:p>
                  </a:txBody>
                  <a:tcPr marL="91437" marR="91437" marT="45712" marB="45712" anchor="ctr"/>
                </a:tc>
                <a:extLst>
                  <a:ext uri="{0D108BD9-81ED-4DB2-BD59-A6C34878D82A}">
                    <a16:rowId xmlns:a16="http://schemas.microsoft.com/office/drawing/2014/main" xmlns="" val="10000"/>
                  </a:ext>
                </a:extLst>
              </a:tr>
              <a:tr h="283179">
                <a:tc>
                  <a:txBody>
                    <a:bodyPr/>
                    <a:lstStyle/>
                    <a:p>
                      <a:pPr eaLnBrk="1" hangingPunct="1">
                        <a:spcBef>
                          <a:spcPct val="0"/>
                        </a:spcBef>
                        <a:buFont typeface="Wingdings" charset="2"/>
                        <a:buNone/>
                      </a:pPr>
                      <a:r>
                        <a:rPr lang="en-US" altLang="en-US" sz="1400" b="1" spc="0" dirty="0" smtClean="0">
                          <a:latin typeface="Calibri" charset="0"/>
                          <a:ea typeface="Calibri" charset="0"/>
                          <a:cs typeface="Calibri" charset="0"/>
                        </a:rPr>
                        <a:t>ANNUAL REPORTS/ BOOKLETS/ BROCHURES</a:t>
                      </a:r>
                    </a:p>
                  </a:txBody>
                  <a:tcPr marL="91437" marR="91437" marT="45712" marB="45712">
                    <a:solidFill>
                      <a:schemeClr val="accent6">
                        <a:lumMod val="20000"/>
                        <a:lumOff val="80000"/>
                      </a:schemeClr>
                    </a:solidFill>
                  </a:tcPr>
                </a:tc>
                <a:extLst>
                  <a:ext uri="{0D108BD9-81ED-4DB2-BD59-A6C34878D82A}">
                    <a16:rowId xmlns:a16="http://schemas.microsoft.com/office/drawing/2014/main" xmlns="" val="10001"/>
                  </a:ext>
                </a:extLst>
              </a:tr>
              <a:tr h="66077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0" spc="0" dirty="0" smtClean="0">
                          <a:latin typeface="Calibri" charset="0"/>
                          <a:ea typeface="Calibri" charset="0"/>
                          <a:cs typeface="Calibri" charset="0"/>
                        </a:rPr>
                        <a:t>•</a:t>
                      </a:r>
                      <a:r>
                        <a:rPr lang="en-GB" altLang="en-US" sz="1400" b="0" dirty="0" smtClean="0">
                          <a:latin typeface="Calibri" charset="0"/>
                          <a:ea typeface="Calibri" charset="0"/>
                          <a:cs typeface="Calibri" charset="0"/>
                        </a:rPr>
                        <a:t>IES SOP Cover  •De </a:t>
                      </a:r>
                      <a:r>
                        <a:rPr lang="en-GB" altLang="en-US" sz="1400" b="0" dirty="0" err="1" smtClean="0">
                          <a:latin typeface="Calibri" charset="0"/>
                          <a:ea typeface="Calibri" charset="0"/>
                          <a:cs typeface="Calibri" charset="0"/>
                        </a:rPr>
                        <a:t>doorns</a:t>
                      </a:r>
                      <a:r>
                        <a:rPr lang="en-GB" altLang="en-US" sz="1400" b="0" dirty="0" smtClean="0">
                          <a:latin typeface="Calibri" charset="0"/>
                          <a:ea typeface="Calibri" charset="0"/>
                          <a:cs typeface="Calibri" charset="0"/>
                        </a:rPr>
                        <a:t> Satellite office  •</a:t>
                      </a:r>
                      <a:r>
                        <a:rPr lang="en-GB" altLang="en-US" sz="1400" b="0" dirty="0" err="1" smtClean="0">
                          <a:latin typeface="Calibri" charset="0"/>
                          <a:ea typeface="Calibri" charset="0"/>
                          <a:cs typeface="Calibri" charset="0"/>
                        </a:rPr>
                        <a:t>Grabouw</a:t>
                      </a:r>
                      <a:r>
                        <a:rPr lang="en-GB" altLang="en-US" sz="1400" b="0" dirty="0" smtClean="0">
                          <a:latin typeface="Calibri" charset="0"/>
                          <a:ea typeface="Calibri" charset="0"/>
                          <a:cs typeface="Calibri" charset="0"/>
                        </a:rPr>
                        <a:t> open day  •Ex-mine workers x8 (</a:t>
                      </a:r>
                      <a:r>
                        <a:rPr lang="en-GB" altLang="en-US" sz="1400" b="0" dirty="0" err="1" smtClean="0">
                          <a:latin typeface="Calibri" charset="0"/>
                          <a:ea typeface="Calibri" charset="0"/>
                          <a:cs typeface="Calibri" charset="0"/>
                        </a:rPr>
                        <a:t>Afr&amp;Eng</a:t>
                      </a:r>
                      <a:r>
                        <a:rPr lang="en-GB" altLang="en-US" sz="1400" b="0" dirty="0" smtClean="0">
                          <a:latin typeface="Calibri" charset="0"/>
                          <a:ea typeface="Calibri" charset="0"/>
                          <a:cs typeface="Calibri" charset="0"/>
                        </a:rPr>
                        <a:t>)  •Flyers NWM x3  •Posters NWM x4 •PES Recruitment flyer •Annual Report •Industrial Action Report  </a:t>
                      </a:r>
                      <a:r>
                        <a:rPr lang="en-GB" altLang="en-US" sz="1400" dirty="0" smtClean="0">
                          <a:ea typeface="Calibri" charset="0"/>
                          <a:cs typeface="Calibri" charset="0"/>
                        </a:rPr>
                        <a:t>• CEE Annual Report • WD Health and Safety flyer • CEE Fact Sheet • Annual Administrative Statistic Report</a:t>
                      </a:r>
                      <a:endParaRPr lang="en-ZA" sz="1400" b="0" spc="0" dirty="0">
                        <a:solidFill>
                          <a:schemeClr val="tx1"/>
                        </a:solidFill>
                        <a:latin typeface="Calibri" charset="0"/>
                        <a:ea typeface="Calibri" charset="0"/>
                        <a:cs typeface="Calibri" charset="0"/>
                      </a:endParaRPr>
                    </a:p>
                  </a:txBody>
                  <a:tcPr marL="91437" marR="91437" marT="45712" marB="45712">
                    <a:noFill/>
                  </a:tcPr>
                </a:tc>
                <a:extLst>
                  <a:ext uri="{0D108BD9-81ED-4DB2-BD59-A6C34878D82A}">
                    <a16:rowId xmlns:a16="http://schemas.microsoft.com/office/drawing/2014/main" xmlns="" val="10002"/>
                  </a:ext>
                </a:extLst>
              </a:tr>
              <a:tr h="317211">
                <a:tc>
                  <a:txBody>
                    <a:bodyPr/>
                    <a:lstStyle/>
                    <a:p>
                      <a:r>
                        <a:rPr lang="en-US" altLang="en-US" sz="1400" b="1" dirty="0" smtClean="0">
                          <a:latin typeface="Calibri" charset="0"/>
                          <a:ea typeface="Calibri" charset="0"/>
                          <a:cs typeface="Calibri" charset="0"/>
                        </a:rPr>
                        <a:t>PROGRAMMES:</a:t>
                      </a:r>
                      <a:endParaRPr lang="en-ZA" sz="1400" spc="0" dirty="0">
                        <a:latin typeface="Calibri" charset="0"/>
                        <a:ea typeface="Calibri" charset="0"/>
                        <a:cs typeface="Calibri" charset="0"/>
                      </a:endParaRPr>
                    </a:p>
                  </a:txBody>
                  <a:tcPr marL="91437" marR="91437" marT="45712" marB="45712">
                    <a:solidFill>
                      <a:schemeClr val="accent6">
                        <a:lumMod val="20000"/>
                        <a:lumOff val="80000"/>
                      </a:schemeClr>
                    </a:solidFill>
                  </a:tcPr>
                </a:tc>
                <a:extLst>
                  <a:ext uri="{0D108BD9-81ED-4DB2-BD59-A6C34878D82A}">
                    <a16:rowId xmlns:a16="http://schemas.microsoft.com/office/drawing/2014/main" xmlns="" val="10003"/>
                  </a:ext>
                </a:extLst>
              </a:tr>
              <a:tr h="32547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spc="0" dirty="0" smtClean="0">
                          <a:latin typeface="Calibri" charset="0"/>
                          <a:ea typeface="Calibri" charset="0"/>
                          <a:cs typeface="Calibri" charset="0"/>
                        </a:rPr>
                        <a:t>• IES programme</a:t>
                      </a:r>
                      <a:r>
                        <a:rPr lang="en-ZA" sz="1400" spc="0" baseline="0" dirty="0" smtClean="0">
                          <a:latin typeface="Calibri" charset="0"/>
                          <a:ea typeface="Calibri" charset="0"/>
                          <a:cs typeface="Calibri" charset="0"/>
                        </a:rPr>
                        <a:t> (lift &amp; escalators) </a:t>
                      </a:r>
                      <a:r>
                        <a:rPr lang="en-GB" altLang="en-US" sz="1400" dirty="0" smtClean="0">
                          <a:ea typeface="Calibri" charset="0"/>
                          <a:cs typeface="Calibri" charset="0"/>
                        </a:rPr>
                        <a:t>• CEE Report Launch</a:t>
                      </a:r>
                      <a:endParaRPr lang="en-ZA" sz="1400" spc="0" dirty="0">
                        <a:latin typeface="Calibri" charset="0"/>
                        <a:ea typeface="Calibri" charset="0"/>
                        <a:cs typeface="Calibri" charset="0"/>
                      </a:endParaRPr>
                    </a:p>
                  </a:txBody>
                  <a:tcPr marL="91437" marR="91437" marT="45712" marB="45712">
                    <a:noFill/>
                  </a:tcPr>
                </a:tc>
                <a:extLst>
                  <a:ext uri="{0D108BD9-81ED-4DB2-BD59-A6C34878D82A}">
                    <a16:rowId xmlns:a16="http://schemas.microsoft.com/office/drawing/2014/main" xmlns="" val="10004"/>
                  </a:ext>
                </a:extLst>
              </a:tr>
              <a:tr h="28317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hu-HU" altLang="en-US" sz="1400" b="1" dirty="0" smtClean="0">
                          <a:latin typeface="Calibri" charset="0"/>
                          <a:ea typeface="Calibri" charset="0"/>
                          <a:cs typeface="Calibri" charset="0"/>
                        </a:rPr>
                        <a:t>INVITATIONS / </a:t>
                      </a:r>
                      <a:r>
                        <a:rPr lang="en-US" altLang="en-US" sz="1400" b="1" spc="0" dirty="0" smtClean="0">
                          <a:latin typeface="Calibri" charset="0"/>
                          <a:ea typeface="Calibri" charset="0"/>
                          <a:cs typeface="Calibri" charset="0"/>
                        </a:rPr>
                        <a:t>FLYERS</a:t>
                      </a:r>
                      <a:endParaRPr lang="en-ZA" sz="1400" spc="0" dirty="0">
                        <a:latin typeface="Calibri" charset="0"/>
                        <a:ea typeface="Calibri" charset="0"/>
                        <a:cs typeface="Calibri" charset="0"/>
                      </a:endParaRPr>
                    </a:p>
                  </a:txBody>
                  <a:tcPr marL="91437" marR="91437" marT="45712" marB="45712">
                    <a:solidFill>
                      <a:schemeClr val="accent6">
                        <a:lumMod val="20000"/>
                        <a:lumOff val="80000"/>
                      </a:schemeClr>
                    </a:solidFill>
                  </a:tcPr>
                </a:tc>
                <a:extLst>
                  <a:ext uri="{0D108BD9-81ED-4DB2-BD59-A6C34878D82A}">
                    <a16:rowId xmlns:a16="http://schemas.microsoft.com/office/drawing/2014/main" xmlns="" val="10005"/>
                  </a:ext>
                </a:extLst>
              </a:tr>
              <a:tr h="4719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spc="0" dirty="0" smtClean="0">
                          <a:latin typeface="Calibri" charset="0"/>
                          <a:ea typeface="Calibri" charset="0"/>
                          <a:cs typeface="Calibri" charset="0"/>
                        </a:rPr>
                        <a:t>• Diving workshop invite  • CF-Filing</a:t>
                      </a:r>
                      <a:r>
                        <a:rPr lang="en-ZA" sz="1400" spc="0" baseline="0" dirty="0" smtClean="0">
                          <a:latin typeface="Calibri" charset="0"/>
                          <a:ea typeface="Calibri" charset="0"/>
                          <a:cs typeface="Calibri" charset="0"/>
                        </a:rPr>
                        <a:t> Invite  • Pretoria Labour Centre Invite  •CF breakfast invites  </a:t>
                      </a:r>
                      <a:r>
                        <a:rPr lang="en-GB" altLang="en-US" sz="1400" dirty="0" smtClean="0">
                          <a:latin typeface="Calibri" charset="0"/>
                          <a:ea typeface="Calibri" charset="0"/>
                          <a:cs typeface="Calibri" charset="0"/>
                        </a:rPr>
                        <a:t>• Financial disclosure training</a:t>
                      </a:r>
                      <a:r>
                        <a:rPr lang="en-GB" altLang="en-US" sz="1400" dirty="0" smtClean="0">
                          <a:solidFill>
                            <a:srgbClr val="FF0000"/>
                          </a:solidFill>
                          <a:latin typeface="Calibri" charset="0"/>
                          <a:ea typeface="Calibri" charset="0"/>
                          <a:cs typeface="Calibri" charset="0"/>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GB" altLang="en-US" sz="1400" dirty="0" smtClean="0">
                          <a:latin typeface="Calibri" charset="0"/>
                          <a:ea typeface="Calibri" charset="0"/>
                          <a:cs typeface="Calibri" charset="0"/>
                        </a:rPr>
                        <a:t>• Budget Vote x2 • NCOP Vote x2  </a:t>
                      </a:r>
                      <a:r>
                        <a:rPr lang="en-GB" altLang="en-US" sz="1400" dirty="0" smtClean="0">
                          <a:ea typeface="Calibri" charset="0"/>
                          <a:cs typeface="Calibri" charset="0"/>
                        </a:rPr>
                        <a:t>•  Outside broadcast Invite</a:t>
                      </a:r>
                      <a:endParaRPr lang="en-ZA" sz="1400" spc="0" dirty="0">
                        <a:latin typeface="Calibri" charset="0"/>
                        <a:ea typeface="Calibri" charset="0"/>
                        <a:cs typeface="Calibri" charset="0"/>
                      </a:endParaRPr>
                    </a:p>
                  </a:txBody>
                  <a:tcPr marL="91437" marR="91437" marT="45712" marB="45712">
                    <a:noFill/>
                  </a:tcPr>
                </a:tc>
                <a:extLst>
                  <a:ext uri="{0D108BD9-81ED-4DB2-BD59-A6C34878D82A}">
                    <a16:rowId xmlns:a16="http://schemas.microsoft.com/office/drawing/2014/main" xmlns="" val="10006"/>
                  </a:ext>
                </a:extLst>
              </a:tr>
              <a:tr h="28317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400" b="1" dirty="0" smtClean="0">
                          <a:latin typeface="Calibri" charset="0"/>
                          <a:ea typeface="Calibri" charset="0"/>
                          <a:cs typeface="Calibri" charset="0"/>
                        </a:rPr>
                        <a:t>INTERNAL NEWSLETTERS</a:t>
                      </a:r>
                      <a:endParaRPr lang="en-ZA" sz="1400" spc="0" dirty="0">
                        <a:latin typeface="Calibri" charset="0"/>
                        <a:ea typeface="Calibri" charset="0"/>
                        <a:cs typeface="Calibri" charset="0"/>
                      </a:endParaRPr>
                    </a:p>
                  </a:txBody>
                  <a:tcPr marL="91437" marR="91437" marT="45712" marB="45712">
                    <a:solidFill>
                      <a:schemeClr val="accent6">
                        <a:lumMod val="20000"/>
                        <a:lumOff val="80000"/>
                      </a:schemeClr>
                    </a:solidFill>
                  </a:tcPr>
                </a:tc>
                <a:extLst>
                  <a:ext uri="{0D108BD9-81ED-4DB2-BD59-A6C34878D82A}">
                    <a16:rowId xmlns:a16="http://schemas.microsoft.com/office/drawing/2014/main" xmlns="" val="10007"/>
                  </a:ext>
                </a:extLst>
              </a:tr>
              <a:tr h="28317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spc="0" dirty="0" smtClean="0">
                          <a:latin typeface="Calibri" charset="0"/>
                          <a:ea typeface="Calibri" charset="0"/>
                          <a:cs typeface="Calibri" charset="0"/>
                        </a:rPr>
                        <a:t>• CCO’s Desk:</a:t>
                      </a:r>
                      <a:r>
                        <a:rPr lang="en-ZA" sz="1400" spc="0" baseline="0" dirty="0" smtClean="0">
                          <a:latin typeface="Calibri" charset="0"/>
                          <a:ea typeface="Calibri" charset="0"/>
                          <a:cs typeface="Calibri" charset="0"/>
                        </a:rPr>
                        <a:t> </a:t>
                      </a:r>
                      <a:r>
                        <a:rPr lang="en-ZA" sz="1400" spc="0" dirty="0" smtClean="0">
                          <a:latin typeface="Calibri" charset="0"/>
                          <a:ea typeface="Calibri" charset="0"/>
                          <a:cs typeface="Calibri" charset="0"/>
                        </a:rPr>
                        <a:t>April  •CCO’s Desk:</a:t>
                      </a:r>
                      <a:r>
                        <a:rPr lang="en-ZA" sz="1400" spc="0" baseline="0" dirty="0" smtClean="0">
                          <a:latin typeface="Calibri" charset="0"/>
                          <a:ea typeface="Calibri" charset="0"/>
                          <a:cs typeface="Calibri" charset="0"/>
                        </a:rPr>
                        <a:t> </a:t>
                      </a:r>
                      <a:r>
                        <a:rPr lang="en-ZA" sz="1400" spc="0" dirty="0" smtClean="0">
                          <a:latin typeface="Calibri" charset="0"/>
                          <a:ea typeface="Calibri" charset="0"/>
                          <a:cs typeface="Calibri" charset="0"/>
                        </a:rPr>
                        <a:t>May</a:t>
                      </a:r>
                      <a:r>
                        <a:rPr lang="en-ZA" sz="1400" spc="0" baseline="0" dirty="0" smtClean="0">
                          <a:latin typeface="Calibri" charset="0"/>
                          <a:ea typeface="Calibri" charset="0"/>
                          <a:cs typeface="Calibri" charset="0"/>
                        </a:rPr>
                        <a:t>   </a:t>
                      </a:r>
                      <a:r>
                        <a:rPr lang="en-ZA" sz="1400" spc="0" dirty="0" smtClean="0">
                          <a:latin typeface="Calibri" charset="0"/>
                          <a:ea typeface="Calibri" charset="0"/>
                          <a:cs typeface="Calibri" charset="0"/>
                        </a:rPr>
                        <a:t>•CCO’s Desk:</a:t>
                      </a:r>
                      <a:r>
                        <a:rPr lang="en-ZA" sz="1400" spc="0" baseline="0" dirty="0" smtClean="0">
                          <a:latin typeface="Calibri" charset="0"/>
                          <a:ea typeface="Calibri" charset="0"/>
                          <a:cs typeface="Calibri" charset="0"/>
                        </a:rPr>
                        <a:t> </a:t>
                      </a:r>
                      <a:r>
                        <a:rPr lang="en-ZA" sz="1400" spc="0" dirty="0" smtClean="0">
                          <a:latin typeface="Calibri" charset="0"/>
                          <a:ea typeface="Calibri" charset="0"/>
                          <a:cs typeface="Calibri" charset="0"/>
                        </a:rPr>
                        <a:t>June</a:t>
                      </a:r>
                      <a:r>
                        <a:rPr lang="en-ZA" sz="1400" spc="0" baseline="0" dirty="0" smtClean="0">
                          <a:latin typeface="Calibri" charset="0"/>
                          <a:ea typeface="Calibri" charset="0"/>
                          <a:cs typeface="Calibri" charset="0"/>
                        </a:rPr>
                        <a:t>  </a:t>
                      </a:r>
                      <a:r>
                        <a:rPr lang="en-ZA" sz="1400" spc="0" dirty="0" smtClean="0">
                          <a:latin typeface="Calibri" charset="0"/>
                          <a:ea typeface="Calibri" charset="0"/>
                          <a:cs typeface="Calibri" charset="0"/>
                        </a:rPr>
                        <a:t>•</a:t>
                      </a:r>
                      <a:r>
                        <a:rPr lang="en-ZA" sz="1400" spc="0" dirty="0" err="1" smtClean="0">
                          <a:latin typeface="Calibri" charset="0"/>
                          <a:ea typeface="Calibri" charset="0"/>
                          <a:cs typeface="Calibri" charset="0"/>
                        </a:rPr>
                        <a:t>iDol</a:t>
                      </a:r>
                      <a:r>
                        <a:rPr lang="en-ZA" sz="1400" spc="0" dirty="0" smtClean="0">
                          <a:latin typeface="Calibri" charset="0"/>
                          <a:ea typeface="Calibri" charset="0"/>
                          <a:cs typeface="Calibri" charset="0"/>
                        </a:rPr>
                        <a:t>:</a:t>
                      </a:r>
                      <a:r>
                        <a:rPr lang="en-ZA" sz="1400" spc="0" baseline="0" dirty="0" smtClean="0">
                          <a:latin typeface="Calibri" charset="0"/>
                          <a:ea typeface="Calibri" charset="0"/>
                          <a:cs typeface="Calibri" charset="0"/>
                        </a:rPr>
                        <a:t> </a:t>
                      </a:r>
                      <a:r>
                        <a:rPr lang="en-ZA" sz="1400" spc="0" dirty="0" smtClean="0">
                          <a:latin typeface="Calibri" charset="0"/>
                          <a:ea typeface="Calibri" charset="0"/>
                          <a:cs typeface="Calibri" charset="0"/>
                        </a:rPr>
                        <a:t>Issue 4, 5</a:t>
                      </a:r>
                      <a:r>
                        <a:rPr lang="en-ZA" sz="1400" spc="0" baseline="0" dirty="0" smtClean="0">
                          <a:latin typeface="Calibri" charset="0"/>
                          <a:ea typeface="Calibri" charset="0"/>
                          <a:cs typeface="Calibri" charset="0"/>
                        </a:rPr>
                        <a:t> and 6</a:t>
                      </a:r>
                      <a:endParaRPr lang="en-ZA" sz="1400" spc="0" dirty="0">
                        <a:latin typeface="Calibri" charset="0"/>
                        <a:ea typeface="Calibri" charset="0"/>
                        <a:cs typeface="Calibri" charset="0"/>
                      </a:endParaRPr>
                    </a:p>
                  </a:txBody>
                  <a:tcPr marL="91437" marR="91437" marT="45712" marB="45712">
                    <a:noFill/>
                  </a:tcPr>
                </a:tc>
                <a:extLst>
                  <a:ext uri="{0D108BD9-81ED-4DB2-BD59-A6C34878D82A}">
                    <a16:rowId xmlns:a16="http://schemas.microsoft.com/office/drawing/2014/main" xmlns="" val="10008"/>
                  </a:ext>
                </a:extLst>
              </a:tr>
              <a:tr h="283179">
                <a:tc>
                  <a:txBody>
                    <a:bodyPr/>
                    <a:lstStyle/>
                    <a:p>
                      <a:r>
                        <a:rPr lang="en-US" altLang="en-US" sz="1400" b="1" dirty="0" smtClean="0">
                          <a:latin typeface="Calibri" charset="0"/>
                          <a:ea typeface="Calibri" charset="0"/>
                          <a:cs typeface="Calibri" charset="0"/>
                        </a:rPr>
                        <a:t>CAMPAIGNS</a:t>
                      </a:r>
                      <a:endParaRPr lang="en-ZA" sz="1400" spc="0" dirty="0">
                        <a:latin typeface="Calibri" charset="0"/>
                        <a:ea typeface="Calibri" charset="0"/>
                        <a:cs typeface="Calibri" charset="0"/>
                      </a:endParaRPr>
                    </a:p>
                  </a:txBody>
                  <a:tcPr marL="91437" marR="91437" marT="45712" marB="45712">
                    <a:solidFill>
                      <a:schemeClr val="accent6">
                        <a:lumMod val="20000"/>
                        <a:lumOff val="80000"/>
                      </a:schemeClr>
                    </a:solidFill>
                  </a:tcPr>
                </a:tc>
                <a:extLst>
                  <a:ext uri="{0D108BD9-81ED-4DB2-BD59-A6C34878D82A}">
                    <a16:rowId xmlns:a16="http://schemas.microsoft.com/office/drawing/2014/main" xmlns="" val="10009"/>
                  </a:ext>
                </a:extLst>
              </a:tr>
              <a:tr h="4719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spc="0" dirty="0" smtClean="0">
                          <a:latin typeface="Calibri" charset="0"/>
                          <a:ea typeface="Calibri" charset="0"/>
                          <a:cs typeface="Calibri" charset="0"/>
                        </a:rPr>
                        <a:t>• </a:t>
                      </a:r>
                      <a:r>
                        <a:rPr lang="en-ZA" sz="1400" b="1" spc="0" dirty="0" smtClean="0">
                          <a:latin typeface="Calibri" charset="0"/>
                          <a:ea typeface="Calibri" charset="0"/>
                          <a:cs typeface="Calibri" charset="0"/>
                        </a:rPr>
                        <a:t>BRICS:</a:t>
                      </a:r>
                      <a:r>
                        <a:rPr lang="en-ZA" sz="1400" b="1" spc="0" baseline="0" dirty="0" smtClean="0">
                          <a:latin typeface="Calibri" charset="0"/>
                          <a:ea typeface="Calibri" charset="0"/>
                          <a:cs typeface="Calibri" charset="0"/>
                        </a:rPr>
                        <a:t> </a:t>
                      </a:r>
                      <a:r>
                        <a:rPr lang="en-ZA" sz="1400" spc="0" baseline="0" dirty="0" smtClean="0">
                          <a:latin typeface="Calibri" charset="0"/>
                          <a:ea typeface="Calibri" charset="0"/>
                          <a:cs typeface="Calibri" charset="0"/>
                        </a:rPr>
                        <a:t>Name tags; Invitation; Pull up banners; Teardrop banners; Wall banners; Cover pages; WhatsApp profile pic; Note pad; Programmes; USB branding  </a:t>
                      </a:r>
                      <a:r>
                        <a:rPr lang="en-ZA" sz="1400" b="1" spc="0" baseline="0" dirty="0" smtClean="0">
                          <a:latin typeface="Calibri" charset="0"/>
                          <a:ea typeface="Calibri" charset="0"/>
                          <a:cs typeface="Calibri" charset="0"/>
                        </a:rPr>
                        <a:t>• UIF: </a:t>
                      </a:r>
                      <a:r>
                        <a:rPr lang="en-GB" altLang="en-US" sz="1400" dirty="0" smtClean="0">
                          <a:latin typeface="Calibri" charset="0"/>
                          <a:ea typeface="Calibri" charset="0"/>
                          <a:cs typeface="Calibri" charset="0"/>
                        </a:rPr>
                        <a:t>Billboards x9  • Worker’s month Social Media x3 </a:t>
                      </a:r>
                      <a:r>
                        <a:rPr lang="en-GB" altLang="en-US" sz="1400" dirty="0" smtClean="0">
                          <a:ea typeface="Calibri" charset="0"/>
                          <a:cs typeface="Calibri" charset="0"/>
                        </a:rPr>
                        <a:t>• Communication Campaign Adverts</a:t>
                      </a:r>
                      <a:endParaRPr lang="en-ZA" sz="1400" spc="0" dirty="0">
                        <a:latin typeface="Calibri" charset="0"/>
                        <a:ea typeface="Calibri" charset="0"/>
                        <a:cs typeface="Calibri" charset="0"/>
                      </a:endParaRPr>
                    </a:p>
                  </a:txBody>
                  <a:tcPr marL="91437" marR="91437" marT="45712" marB="45712">
                    <a:noFill/>
                  </a:tcPr>
                </a:tc>
                <a:extLst>
                  <a:ext uri="{0D108BD9-81ED-4DB2-BD59-A6C34878D82A}">
                    <a16:rowId xmlns:a16="http://schemas.microsoft.com/office/drawing/2014/main" xmlns="" val="10010"/>
                  </a:ext>
                </a:extLst>
              </a:tr>
              <a:tr h="28317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400" b="1" dirty="0" smtClean="0">
                          <a:latin typeface="Calibri" charset="0"/>
                          <a:ea typeface="Calibri" charset="0"/>
                          <a:cs typeface="Calibri" charset="0"/>
                        </a:rPr>
                        <a:t>DIGITAL (EXCHANGE MESSAGES/ INTRANET/ WEBISTE/SOCIAL</a:t>
                      </a:r>
                      <a:r>
                        <a:rPr lang="en-US" altLang="en-US" sz="1400" b="1" baseline="0" dirty="0" smtClean="0">
                          <a:latin typeface="Calibri" charset="0"/>
                          <a:ea typeface="Calibri" charset="0"/>
                          <a:cs typeface="Calibri" charset="0"/>
                        </a:rPr>
                        <a:t> MEDIA/WEB BANNERS/EMAIL SIGNATURE)</a:t>
                      </a:r>
                      <a:endParaRPr lang="en-ZA" sz="1400" spc="0" dirty="0">
                        <a:latin typeface="Calibri" charset="0"/>
                        <a:ea typeface="Calibri" charset="0"/>
                        <a:cs typeface="Calibri" charset="0"/>
                      </a:endParaRPr>
                    </a:p>
                  </a:txBody>
                  <a:tcPr marL="91437" marR="91437" marT="45712" marB="45712">
                    <a:solidFill>
                      <a:schemeClr val="accent6">
                        <a:lumMod val="20000"/>
                        <a:lumOff val="80000"/>
                      </a:schemeClr>
                    </a:solidFill>
                  </a:tcPr>
                </a:tc>
                <a:extLst>
                  <a:ext uri="{0D108BD9-81ED-4DB2-BD59-A6C34878D82A}">
                    <a16:rowId xmlns:a16="http://schemas.microsoft.com/office/drawing/2014/main" xmlns="" val="10011"/>
                  </a:ext>
                </a:extLst>
              </a:tr>
              <a:tr h="22506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400" b="1" dirty="0" smtClean="0">
                          <a:latin typeface="Calibri" charset="0"/>
                          <a:ea typeface="Calibri" charset="0"/>
                          <a:cs typeface="Calibri" charset="0"/>
                        </a:rPr>
                        <a:t>• </a:t>
                      </a:r>
                      <a:r>
                        <a:rPr lang="en-US" altLang="en-US" sz="1400" dirty="0" smtClean="0">
                          <a:latin typeface="Calibri" charset="0"/>
                          <a:ea typeface="Calibri" charset="0"/>
                          <a:cs typeface="Calibri" charset="0"/>
                        </a:rPr>
                        <a:t>Email signature: 1 Department, 1 Voice  • U-Filing:</a:t>
                      </a:r>
                      <a:r>
                        <a:rPr lang="en-US" altLang="en-US" sz="1400" baseline="0" dirty="0" smtClean="0">
                          <a:latin typeface="Calibri" charset="0"/>
                          <a:ea typeface="Calibri" charset="0"/>
                          <a:cs typeface="Calibri" charset="0"/>
                        </a:rPr>
                        <a:t> Social Media post and header (Facebook and Twitter)  • UIF E-mail signature</a:t>
                      </a:r>
                      <a:endParaRPr lang="en-ZA" sz="1400" spc="0" dirty="0">
                        <a:latin typeface="Calibri" charset="0"/>
                        <a:ea typeface="Calibri" charset="0"/>
                        <a:cs typeface="Calibri" charset="0"/>
                      </a:endParaRPr>
                    </a:p>
                  </a:txBody>
                  <a:tcPr marL="91437" marR="91437" marT="45712" marB="45712">
                    <a:noFill/>
                  </a:tcPr>
                </a:tc>
                <a:extLst>
                  <a:ext uri="{0D108BD9-81ED-4DB2-BD59-A6C34878D82A}">
                    <a16:rowId xmlns:a16="http://schemas.microsoft.com/office/drawing/2014/main" xmlns="" val="10012"/>
                  </a:ext>
                </a:extLst>
              </a:tr>
            </a:tbl>
          </a:graphicData>
        </a:graphic>
      </p:graphicFrame>
      <p:sp>
        <p:nvSpPr>
          <p:cNvPr id="5" name="Rectangle 4"/>
          <p:cNvSpPr>
            <a:spLocks noChangeArrowheads="1"/>
          </p:cNvSpPr>
          <p:nvPr/>
        </p:nvSpPr>
        <p:spPr bwMode="auto">
          <a:xfrm>
            <a:off x="899592" y="404664"/>
            <a:ext cx="780228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a:spcBef>
                <a:spcPct val="0"/>
              </a:spcBef>
              <a:buNone/>
              <a:defRPr/>
            </a:pPr>
            <a:r>
              <a:rPr lang="fr-FR" altLang="en-US" sz="2400" b="1" dirty="0" smtClean="0">
                <a:latin typeface="+mj-lt"/>
              </a:rPr>
              <a:t>MEDIA </a:t>
            </a:r>
            <a:r>
              <a:rPr lang="fr-FR" altLang="en-US" sz="2400" b="1" dirty="0">
                <a:latin typeface="+mj-lt"/>
              </a:rPr>
              <a:t>PRODUCTION ACTIVITIES: </a:t>
            </a:r>
            <a:r>
              <a:rPr lang="fr-FR" altLang="en-US" sz="2400" b="1" dirty="0" smtClean="0">
                <a:latin typeface="+mj-lt"/>
              </a:rPr>
              <a:t>QUARTER </a:t>
            </a:r>
            <a:r>
              <a:rPr lang="fr-FR" altLang="en-US" sz="2400" b="1" dirty="0">
                <a:latin typeface="+mj-lt"/>
              </a:rPr>
              <a:t>1</a:t>
            </a:r>
            <a:endParaRPr lang="en-US" altLang="en-US" sz="2400" b="1" dirty="0" smtClean="0">
              <a:latin typeface="+mj-lt"/>
            </a:endParaRPr>
          </a:p>
        </p:txBody>
      </p:sp>
      <p:sp>
        <p:nvSpPr>
          <p:cNvPr id="3" name="Slide Number Placeholder 2"/>
          <p:cNvSpPr>
            <a:spLocks noGrp="1"/>
          </p:cNvSpPr>
          <p:nvPr>
            <p:ph type="sldNum" sz="quarter" idx="12"/>
          </p:nvPr>
        </p:nvSpPr>
        <p:spPr/>
        <p:txBody>
          <a:bodyPr/>
          <a:lstStyle/>
          <a:p>
            <a:fld id="{96CA8298-9D91-4CF9-AB6A-504DBB769D5D}" type="slidenum">
              <a:rPr lang="en-US" smtClean="0">
                <a:solidFill>
                  <a:prstClr val="white"/>
                </a:solidFill>
              </a:rPr>
              <a:pPr/>
              <a:t>16</a:t>
            </a:fld>
            <a:endParaRPr lang="en-US" dirty="0">
              <a:solidFill>
                <a:prstClr val="white"/>
              </a:solidFill>
            </a:endParaRPr>
          </a:p>
        </p:txBody>
      </p:sp>
      <p:sp>
        <p:nvSpPr>
          <p:cNvPr id="6"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16</a:t>
            </a:fld>
            <a:endParaRPr lang="en-US" altLang="en-US" sz="1200" dirty="0" smtClean="0">
              <a:solidFill>
                <a:srgbClr val="898989"/>
              </a:solidFill>
            </a:endParaRPr>
          </a:p>
        </p:txBody>
      </p:sp>
    </p:spTree>
    <p:extLst>
      <p:ext uri="{BB962C8B-B14F-4D97-AF65-F5344CB8AC3E}">
        <p14:creationId xmlns:p14="http://schemas.microsoft.com/office/powerpoint/2010/main" xmlns="" val="403151575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729680" y="476672"/>
            <a:ext cx="780228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a:spcBef>
                <a:spcPct val="0"/>
              </a:spcBef>
              <a:buFont typeface="Arial" charset="0"/>
              <a:buNone/>
              <a:defRPr/>
            </a:pPr>
            <a:r>
              <a:rPr lang="en-US" altLang="en-US" sz="2400" b="1" dirty="0">
                <a:latin typeface="+mj-lt"/>
              </a:rPr>
              <a:t>MEDIA </a:t>
            </a:r>
            <a:r>
              <a:rPr lang="en-US" altLang="en-US" sz="2400" b="1" dirty="0" smtClean="0">
                <a:latin typeface="+mj-lt"/>
              </a:rPr>
              <a:t>PRODUCTION ACTIVITIES:  QUARTER 1</a:t>
            </a:r>
          </a:p>
        </p:txBody>
      </p:sp>
      <p:graphicFrame>
        <p:nvGraphicFramePr>
          <p:cNvPr id="2" name="Table 1"/>
          <p:cNvGraphicFramePr>
            <a:graphicFrameLocks noGrp="1"/>
          </p:cNvGraphicFramePr>
          <p:nvPr>
            <p:extLst>
              <p:ext uri="{D42A27DB-BD31-4B8C-83A1-F6EECF244321}">
                <p14:modId xmlns:p14="http://schemas.microsoft.com/office/powerpoint/2010/main" xmlns="" val="2567417794"/>
              </p:ext>
            </p:extLst>
          </p:nvPr>
        </p:nvGraphicFramePr>
        <p:xfrm>
          <a:off x="251521" y="1196752"/>
          <a:ext cx="8640960" cy="5520845"/>
        </p:xfrm>
        <a:graphic>
          <a:graphicData uri="http://schemas.openxmlformats.org/drawingml/2006/table">
            <a:tbl>
              <a:tblPr firstRow="1" bandRow="1">
                <a:tableStyleId>{93296810-A885-4BE3-A3E7-6D5BEEA58F35}</a:tableStyleId>
              </a:tblPr>
              <a:tblGrid>
                <a:gridCol w="8640960">
                  <a:extLst>
                    <a:ext uri="{9D8B030D-6E8A-4147-A177-3AD203B41FA5}">
                      <a16:colId xmlns:a16="http://schemas.microsoft.com/office/drawing/2014/main" xmlns="" val="20000"/>
                    </a:ext>
                  </a:extLst>
                </a:gridCol>
              </a:tblGrid>
              <a:tr h="204712">
                <a:tc>
                  <a:txBody>
                    <a:bodyPr/>
                    <a:lstStyle/>
                    <a:p>
                      <a:pPr algn="ctr"/>
                      <a:r>
                        <a:rPr lang="en-US" altLang="en-US" sz="1400" dirty="0" smtClean="0">
                          <a:latin typeface="Calibri" charset="0"/>
                          <a:ea typeface="Calibri" charset="0"/>
                          <a:cs typeface="Calibri" charset="0"/>
                        </a:rPr>
                        <a:t>PUBLICATIONS: THE DESIGN STUDIO HAS PRODUCED A TOTAL OF 138 PUBLICATIONS. THESE INCLUDE:</a:t>
                      </a:r>
                      <a:endParaRPr lang="en-ZA" sz="1400" spc="0" dirty="0">
                        <a:latin typeface="Calibri" charset="0"/>
                        <a:ea typeface="Calibri" charset="0"/>
                        <a:cs typeface="Calibri" charset="0"/>
                      </a:endParaRPr>
                    </a:p>
                  </a:txBody>
                  <a:tcPr marL="91437" marR="91437" marT="45712" marB="45712" anchor="ctr">
                    <a:solidFill>
                      <a:schemeClr val="accent6"/>
                    </a:solidFill>
                  </a:tcPr>
                </a:tc>
                <a:extLst>
                  <a:ext uri="{0D108BD9-81ED-4DB2-BD59-A6C34878D82A}">
                    <a16:rowId xmlns:a16="http://schemas.microsoft.com/office/drawing/2014/main" xmlns="" val="10000"/>
                  </a:ext>
                </a:extLst>
              </a:tr>
              <a:tr h="216024">
                <a:tc>
                  <a:txBody>
                    <a:bodyPr/>
                    <a:lstStyle/>
                    <a:p>
                      <a:pPr eaLnBrk="1" hangingPunct="1">
                        <a:lnSpc>
                          <a:spcPct val="80000"/>
                        </a:lnSpc>
                        <a:spcBef>
                          <a:spcPct val="0"/>
                        </a:spcBef>
                        <a:buFont typeface="Wingdings" charset="2"/>
                        <a:buNone/>
                      </a:pPr>
                      <a:r>
                        <a:rPr lang="en-US" altLang="en-US" sz="1400" b="1" dirty="0" smtClean="0">
                          <a:latin typeface="Calibri" charset="0"/>
                          <a:ea typeface="Calibri" charset="0"/>
                          <a:cs typeface="Calibri" charset="0"/>
                        </a:rPr>
                        <a:t>BUSINESS CARDS:</a:t>
                      </a:r>
                      <a:endParaRPr lang="en-US" altLang="en-US" sz="1400" b="1" dirty="0">
                        <a:latin typeface="Calibri" charset="0"/>
                        <a:ea typeface="Calibri" charset="0"/>
                        <a:cs typeface="Calibri" charset="0"/>
                      </a:endParaRPr>
                    </a:p>
                  </a:txBody>
                  <a:tcPr marL="91437" marR="91437" marT="45712" marB="45712">
                    <a:solidFill>
                      <a:schemeClr val="accent6">
                        <a:lumMod val="20000"/>
                        <a:lumOff val="80000"/>
                      </a:schemeClr>
                    </a:solidFill>
                  </a:tcPr>
                </a:tc>
                <a:extLst>
                  <a:ext uri="{0D108BD9-81ED-4DB2-BD59-A6C34878D82A}">
                    <a16:rowId xmlns:a16="http://schemas.microsoft.com/office/drawing/2014/main" xmlns="" val="10001"/>
                  </a:ext>
                </a:extLst>
              </a:tr>
              <a:tr h="37127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spc="0" dirty="0" smtClean="0">
                          <a:latin typeface="Calibri" charset="0"/>
                          <a:ea typeface="Calibri" charset="0"/>
                          <a:cs typeface="Calibri" charset="0"/>
                        </a:rPr>
                        <a:t>•</a:t>
                      </a:r>
                      <a:r>
                        <a:rPr lang="en-ZA" sz="1400" spc="0" baseline="0" dirty="0" smtClean="0">
                          <a:latin typeface="Calibri" charset="0"/>
                          <a:ea typeface="Calibri" charset="0"/>
                          <a:cs typeface="Calibri" charset="0"/>
                        </a:rPr>
                        <a:t> </a:t>
                      </a:r>
                      <a:r>
                        <a:rPr lang="en-GB" altLang="en-US" sz="1400" dirty="0" smtClean="0">
                          <a:ea typeface="Calibri" charset="0"/>
                          <a:cs typeface="Calibri" charset="0"/>
                        </a:rPr>
                        <a:t>1 Business card design</a:t>
                      </a:r>
                      <a:endParaRPr lang="en-ZA" sz="1400" spc="0" dirty="0">
                        <a:solidFill>
                          <a:schemeClr val="tx1"/>
                        </a:solidFill>
                        <a:latin typeface="Calibri" charset="0"/>
                        <a:ea typeface="Calibri" charset="0"/>
                        <a:cs typeface="Calibri" charset="0"/>
                      </a:endParaRPr>
                    </a:p>
                  </a:txBody>
                  <a:tcPr marL="91437" marR="91437" marT="45712" marB="45712">
                    <a:noFill/>
                  </a:tcPr>
                </a:tc>
                <a:extLst>
                  <a:ext uri="{0D108BD9-81ED-4DB2-BD59-A6C34878D82A}">
                    <a16:rowId xmlns:a16="http://schemas.microsoft.com/office/drawing/2014/main" xmlns="" val="10002"/>
                  </a:ext>
                </a:extLst>
              </a:tr>
              <a:tr h="307270">
                <a:tc>
                  <a:txBody>
                    <a:bodyPr/>
                    <a:lstStyle/>
                    <a:p>
                      <a:r>
                        <a:rPr lang="en-US" altLang="en-US" sz="1400" b="1" dirty="0" smtClean="0">
                          <a:latin typeface="Calibri" charset="0"/>
                          <a:ea typeface="Calibri" charset="0"/>
                          <a:cs typeface="Calibri" charset="0"/>
                        </a:rPr>
                        <a:t>BRANDING/SIGNAGE/BANNERS:</a:t>
                      </a:r>
                      <a:endParaRPr lang="en-ZA" sz="1400" spc="0" dirty="0">
                        <a:latin typeface="Calibri" charset="0"/>
                        <a:ea typeface="Calibri" charset="0"/>
                        <a:cs typeface="Calibri" charset="0"/>
                      </a:endParaRPr>
                    </a:p>
                  </a:txBody>
                  <a:tcPr marL="91437" marR="91437" marT="45712" marB="45712">
                    <a:solidFill>
                      <a:schemeClr val="accent6">
                        <a:lumMod val="20000"/>
                        <a:lumOff val="80000"/>
                      </a:schemeClr>
                    </a:solidFill>
                  </a:tcPr>
                </a:tc>
                <a:extLst>
                  <a:ext uri="{0D108BD9-81ED-4DB2-BD59-A6C34878D82A}">
                    <a16:rowId xmlns:a16="http://schemas.microsoft.com/office/drawing/2014/main" xmlns="" val="10003"/>
                  </a:ext>
                </a:extLst>
              </a:tr>
              <a:tr h="31527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ltLang="en-US" sz="1400" dirty="0" smtClean="0">
                          <a:latin typeface="Calibri" charset="0"/>
                          <a:ea typeface="Calibri" charset="0"/>
                          <a:cs typeface="Calibri" charset="0"/>
                        </a:rPr>
                        <a:t>• PES  landing page design • SEE logo options x2 </a:t>
                      </a:r>
                      <a:r>
                        <a:rPr lang="en-GB" altLang="en-US" sz="1400" dirty="0" smtClean="0">
                          <a:ea typeface="Calibri" charset="0"/>
                          <a:cs typeface="Calibri" charset="0"/>
                        </a:rPr>
                        <a:t>• EHWP Banners (x6) and Gazebo </a:t>
                      </a:r>
                      <a:r>
                        <a:rPr lang="en-ZA" sz="1400" spc="0" dirty="0" smtClean="0">
                          <a:latin typeface="Calibri" charset="0"/>
                          <a:ea typeface="Calibri" charset="0"/>
                          <a:cs typeface="Calibri" charset="0"/>
                        </a:rPr>
                        <a:t>•UIF Wall banner (x1)  • UIF Pull up banners (x4)</a:t>
                      </a:r>
                      <a:endParaRPr lang="en-ZA" sz="1400" spc="0" dirty="0">
                        <a:latin typeface="Calibri" charset="0"/>
                        <a:ea typeface="Calibri" charset="0"/>
                        <a:cs typeface="Calibri" charset="0"/>
                      </a:endParaRPr>
                    </a:p>
                  </a:txBody>
                  <a:tcPr marL="91437" marR="91437" marT="45712" marB="45712">
                    <a:noFill/>
                  </a:tcPr>
                </a:tc>
                <a:extLst>
                  <a:ext uri="{0D108BD9-81ED-4DB2-BD59-A6C34878D82A}">
                    <a16:rowId xmlns:a16="http://schemas.microsoft.com/office/drawing/2014/main" xmlns="" val="10004"/>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400" b="1" dirty="0" smtClean="0">
                          <a:latin typeface="Calibri" charset="0"/>
                          <a:ea typeface="Calibri" charset="0"/>
                          <a:cs typeface="Calibri" charset="0"/>
                        </a:rPr>
                        <a:t>ADVERTS</a:t>
                      </a:r>
                      <a:endParaRPr lang="en-ZA" sz="1400" spc="0" dirty="0">
                        <a:latin typeface="Calibri" charset="0"/>
                        <a:ea typeface="Calibri" charset="0"/>
                        <a:cs typeface="Calibri" charset="0"/>
                      </a:endParaRPr>
                    </a:p>
                  </a:txBody>
                  <a:tcPr marL="91437" marR="91437" marT="45712" marB="45712">
                    <a:solidFill>
                      <a:schemeClr val="accent6">
                        <a:lumMod val="20000"/>
                        <a:lumOff val="80000"/>
                      </a:schemeClr>
                    </a:solidFill>
                  </a:tcPr>
                </a:tc>
                <a:extLst>
                  <a:ext uri="{0D108BD9-81ED-4DB2-BD59-A6C34878D82A}">
                    <a16:rowId xmlns:a16="http://schemas.microsoft.com/office/drawing/2014/main" xmlns="" val="10005"/>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ltLang="en-US" sz="1400" dirty="0" smtClean="0">
                          <a:latin typeface="Calibri" charset="0"/>
                          <a:ea typeface="Calibri" charset="0"/>
                          <a:cs typeface="Calibri" charset="0"/>
                        </a:rPr>
                        <a:t>Afrikaans NMWx3 </a:t>
                      </a:r>
                      <a:r>
                        <a:rPr lang="en-GB" altLang="en-US" sz="1400" b="1" dirty="0" smtClean="0">
                          <a:latin typeface="Calibri" charset="0"/>
                          <a:ea typeface="Calibri" charset="0"/>
                          <a:cs typeface="Calibri" charset="0"/>
                        </a:rPr>
                        <a:t>• </a:t>
                      </a:r>
                      <a:r>
                        <a:rPr lang="en-GB" altLang="en-US" sz="1400" dirty="0" smtClean="0">
                          <a:latin typeface="Calibri" charset="0"/>
                          <a:ea typeface="Calibri" charset="0"/>
                          <a:cs typeface="Calibri" charset="0"/>
                        </a:rPr>
                        <a:t>ILO NMW x4</a:t>
                      </a:r>
                      <a:r>
                        <a:rPr lang="en-GB" altLang="en-US" sz="1400" b="1" dirty="0" smtClean="0">
                          <a:latin typeface="Calibri" charset="0"/>
                          <a:ea typeface="Calibri" charset="0"/>
                          <a:cs typeface="Calibri" charset="0"/>
                        </a:rPr>
                        <a:t> • </a:t>
                      </a:r>
                      <a:r>
                        <a:rPr lang="en-GB" altLang="en-US" sz="1400" dirty="0" smtClean="0">
                          <a:latin typeface="Calibri" charset="0"/>
                          <a:ea typeface="Calibri" charset="0"/>
                          <a:cs typeface="Calibri" charset="0"/>
                        </a:rPr>
                        <a:t>U-filing UIF</a:t>
                      </a:r>
                      <a:r>
                        <a:rPr lang="en-GB" altLang="en-US" sz="1400" b="1" dirty="0" smtClean="0">
                          <a:latin typeface="Calibri" charset="0"/>
                          <a:ea typeface="Calibri" charset="0"/>
                          <a:cs typeface="Calibri" charset="0"/>
                        </a:rPr>
                        <a:t> • </a:t>
                      </a:r>
                      <a:r>
                        <a:rPr lang="en-GB" altLang="en-US" sz="1400" dirty="0" smtClean="0">
                          <a:latin typeface="Calibri" charset="0"/>
                          <a:ea typeface="Calibri" charset="0"/>
                          <a:cs typeface="Calibri" charset="0"/>
                        </a:rPr>
                        <a:t>De </a:t>
                      </a:r>
                      <a:r>
                        <a:rPr lang="en-GB" altLang="en-US" sz="1400" dirty="0" err="1" smtClean="0">
                          <a:latin typeface="Calibri" charset="0"/>
                          <a:ea typeface="Calibri" charset="0"/>
                          <a:cs typeface="Calibri" charset="0"/>
                        </a:rPr>
                        <a:t>Doorns</a:t>
                      </a:r>
                      <a:r>
                        <a:rPr lang="en-GB" altLang="en-US" sz="1400" dirty="0" smtClean="0">
                          <a:latin typeface="Calibri" charset="0"/>
                          <a:ea typeface="Calibri" charset="0"/>
                          <a:cs typeface="Calibri" charset="0"/>
                        </a:rPr>
                        <a:t> Satellite office • PES youth outreach  x4  •</a:t>
                      </a:r>
                      <a:r>
                        <a:rPr lang="en-GB" altLang="en-US" sz="1400" dirty="0" smtClean="0">
                          <a:ea typeface="Calibri" charset="0"/>
                          <a:cs typeface="Calibri" charset="0"/>
                        </a:rPr>
                        <a:t>HRM recruitment ads</a:t>
                      </a:r>
                      <a:endParaRPr lang="is-IS" altLang="en-US" sz="1400" dirty="0" smtClean="0">
                        <a:ea typeface="Calibri" charset="0"/>
                        <a:cs typeface="Calibri" charset="0"/>
                      </a:endParaRPr>
                    </a:p>
                  </a:txBody>
                  <a:tcPr marL="91437" marR="91437" marT="45712" marB="45712">
                    <a:noFill/>
                  </a:tcPr>
                </a:tc>
                <a:extLst>
                  <a:ext uri="{0D108BD9-81ED-4DB2-BD59-A6C34878D82A}">
                    <a16:rowId xmlns:a16="http://schemas.microsoft.com/office/drawing/2014/main" xmlns="" val="10006"/>
                  </a:ext>
                </a:extLst>
              </a:tr>
              <a:tr h="0">
                <a:tc>
                  <a:txBody>
                    <a:bodyPr/>
                    <a:lstStyle/>
                    <a:p>
                      <a:r>
                        <a:rPr lang="en-US" altLang="en-US" sz="1400" b="1" spc="0" dirty="0" smtClean="0">
                          <a:latin typeface="Calibri" charset="0"/>
                          <a:ea typeface="Calibri" charset="0"/>
                          <a:cs typeface="Calibri" charset="0"/>
                        </a:rPr>
                        <a:t>POSTERS: </a:t>
                      </a:r>
                      <a:endParaRPr lang="en-ZA" sz="1400" spc="0" dirty="0">
                        <a:latin typeface="Calibri" charset="0"/>
                        <a:ea typeface="Calibri" charset="0"/>
                        <a:cs typeface="Calibri" charset="0"/>
                      </a:endParaRPr>
                    </a:p>
                  </a:txBody>
                  <a:tcPr marL="91437" marR="91437" marT="45712" marB="45712">
                    <a:solidFill>
                      <a:schemeClr val="accent6">
                        <a:lumMod val="20000"/>
                        <a:lumOff val="80000"/>
                      </a:schemeClr>
                    </a:solidFill>
                  </a:tcPr>
                </a:tc>
                <a:extLst>
                  <a:ext uri="{0D108BD9-81ED-4DB2-BD59-A6C34878D82A}">
                    <a16:rowId xmlns:a16="http://schemas.microsoft.com/office/drawing/2014/main" xmlns="" val="10007"/>
                  </a:ext>
                </a:extLst>
              </a:tr>
              <a:tr h="0">
                <a:tc>
                  <a:txBody>
                    <a:bodyPr/>
                    <a:lstStyle/>
                    <a:p>
                      <a:pPr eaLnBrk="1" hangingPunct="1">
                        <a:spcBef>
                          <a:spcPct val="0"/>
                        </a:spcBef>
                        <a:buFont typeface="Wingdings" charset="2"/>
                        <a:buNone/>
                      </a:pPr>
                      <a:r>
                        <a:rPr lang="en-ZA" sz="1400" spc="0" dirty="0" smtClean="0">
                          <a:latin typeface="Calibri" charset="0"/>
                          <a:ea typeface="Calibri" charset="0"/>
                          <a:cs typeface="Calibri" charset="0"/>
                        </a:rPr>
                        <a:t>•UIF Posters (x4)  •Registry Poster (EBDN)</a:t>
                      </a:r>
                      <a:r>
                        <a:rPr lang="en-ZA" sz="1400" spc="0" baseline="0" dirty="0" smtClean="0">
                          <a:latin typeface="Calibri" charset="0"/>
                          <a:ea typeface="Calibri" charset="0"/>
                          <a:cs typeface="Calibri" charset="0"/>
                        </a:rPr>
                        <a:t>  •UIF </a:t>
                      </a:r>
                      <a:r>
                        <a:rPr lang="en-ZA" sz="1400" spc="0" baseline="0" dirty="0" err="1" smtClean="0">
                          <a:latin typeface="Calibri" charset="0"/>
                          <a:ea typeface="Calibri" charset="0"/>
                          <a:cs typeface="Calibri" charset="0"/>
                        </a:rPr>
                        <a:t>WiFi</a:t>
                      </a:r>
                      <a:r>
                        <a:rPr lang="en-ZA" sz="1400" spc="0" baseline="0" dirty="0" smtClean="0">
                          <a:latin typeface="Calibri" charset="0"/>
                          <a:ea typeface="Calibri" charset="0"/>
                          <a:cs typeface="Calibri" charset="0"/>
                        </a:rPr>
                        <a:t> Poster  </a:t>
                      </a:r>
                      <a:r>
                        <a:rPr lang="en-GB" altLang="en-US" sz="1400" b="1" dirty="0" smtClean="0">
                          <a:latin typeface="Calibri" charset="0"/>
                          <a:ea typeface="Calibri" charset="0"/>
                          <a:cs typeface="Calibri" charset="0"/>
                        </a:rPr>
                        <a:t>•</a:t>
                      </a:r>
                      <a:r>
                        <a:rPr lang="en-GB" altLang="en-US" sz="1400" dirty="0" smtClean="0">
                          <a:latin typeface="Calibri" charset="0"/>
                          <a:ea typeface="Calibri" charset="0"/>
                          <a:cs typeface="Calibri" charset="0"/>
                        </a:rPr>
                        <a:t> ESSA online Kiosk   </a:t>
                      </a:r>
                      <a:r>
                        <a:rPr lang="en-GB" altLang="en-US" sz="1400" b="1" dirty="0" smtClean="0">
                          <a:latin typeface="Calibri" charset="0"/>
                          <a:ea typeface="Calibri" charset="0"/>
                          <a:cs typeface="Calibri" charset="0"/>
                        </a:rPr>
                        <a:t>•</a:t>
                      </a:r>
                      <a:r>
                        <a:rPr lang="en-GB" altLang="en-US" sz="1400" dirty="0" smtClean="0">
                          <a:latin typeface="Calibri" charset="0"/>
                          <a:ea typeface="Calibri" charset="0"/>
                          <a:cs typeface="Calibri" charset="0"/>
                        </a:rPr>
                        <a:t> LAP x 3 • youth day NC  </a:t>
                      </a:r>
                      <a:r>
                        <a:rPr lang="en-GB" altLang="en-US" sz="1400" b="1" dirty="0" smtClean="0">
                          <a:ea typeface="Calibri" charset="0"/>
                          <a:cs typeface="Calibri" charset="0"/>
                        </a:rPr>
                        <a:t>•</a:t>
                      </a:r>
                      <a:r>
                        <a:rPr lang="en-GB" altLang="en-US" sz="1400" dirty="0" smtClean="0">
                          <a:ea typeface="Calibri" charset="0"/>
                          <a:cs typeface="Calibri" charset="0"/>
                        </a:rPr>
                        <a:t> Domestic workers invite </a:t>
                      </a:r>
                      <a:r>
                        <a:rPr lang="en-GB" altLang="en-US" sz="1400" b="1" dirty="0" smtClean="0">
                          <a:ea typeface="Calibri" charset="0"/>
                          <a:cs typeface="Calibri" charset="0"/>
                        </a:rPr>
                        <a:t>•</a:t>
                      </a:r>
                      <a:r>
                        <a:rPr lang="en-GB" altLang="en-US" sz="1400" dirty="0" smtClean="0">
                          <a:ea typeface="Calibri" charset="0"/>
                          <a:cs typeface="Calibri" charset="0"/>
                        </a:rPr>
                        <a:t> WD Health and Safety </a:t>
                      </a:r>
                      <a:r>
                        <a:rPr lang="en-GB" altLang="en-US" sz="1400" b="1" dirty="0" smtClean="0">
                          <a:ea typeface="Calibri" charset="0"/>
                          <a:cs typeface="Calibri" charset="0"/>
                        </a:rPr>
                        <a:t>•</a:t>
                      </a:r>
                      <a:r>
                        <a:rPr lang="en-GB" altLang="en-US" sz="1400" dirty="0" smtClean="0">
                          <a:ea typeface="Calibri" charset="0"/>
                          <a:cs typeface="Calibri" charset="0"/>
                        </a:rPr>
                        <a:t> Environmental Awareness poster  </a:t>
                      </a:r>
                      <a:r>
                        <a:rPr lang="en-GB" altLang="en-US" sz="1400" b="1" dirty="0" smtClean="0">
                          <a:ea typeface="Calibri" charset="0"/>
                          <a:cs typeface="Calibri" charset="0"/>
                        </a:rPr>
                        <a:t>• </a:t>
                      </a:r>
                      <a:r>
                        <a:rPr lang="en-GB" altLang="en-US" sz="1400" dirty="0" smtClean="0">
                          <a:ea typeface="Calibri" charset="0"/>
                          <a:cs typeface="Calibri" charset="0"/>
                        </a:rPr>
                        <a:t>World Day for Safety and Health poster</a:t>
                      </a:r>
                      <a:endParaRPr lang="en-ZA" sz="1400" spc="0" dirty="0">
                        <a:latin typeface="Calibri" charset="0"/>
                        <a:ea typeface="Calibri" charset="0"/>
                        <a:cs typeface="Calibri" charset="0"/>
                      </a:endParaRPr>
                    </a:p>
                  </a:txBody>
                  <a:tcPr marL="91437" marR="91437" marT="45712" marB="45712">
                    <a:noFill/>
                  </a:tcPr>
                </a:tc>
                <a:extLst>
                  <a:ext uri="{0D108BD9-81ED-4DB2-BD59-A6C34878D82A}">
                    <a16:rowId xmlns:a16="http://schemas.microsoft.com/office/drawing/2014/main" xmlns="" val="10008"/>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400" b="1" dirty="0" smtClean="0">
                          <a:latin typeface="Calibri" charset="0"/>
                          <a:ea typeface="Calibri" charset="0"/>
                          <a:cs typeface="Calibri" charset="0"/>
                        </a:rPr>
                        <a:t>DELEGATE PASS/NAME TAGS</a:t>
                      </a:r>
                      <a:endParaRPr lang="en-ZA" sz="1400" spc="0" dirty="0">
                        <a:latin typeface="Calibri" charset="0"/>
                        <a:ea typeface="Calibri" charset="0"/>
                        <a:cs typeface="Calibri" charset="0"/>
                      </a:endParaRPr>
                    </a:p>
                  </a:txBody>
                  <a:tcPr marL="91437" marR="91437" marT="45712" marB="45712">
                    <a:solidFill>
                      <a:schemeClr val="accent6">
                        <a:lumMod val="20000"/>
                        <a:lumOff val="80000"/>
                      </a:schemeClr>
                    </a:solidFill>
                  </a:tcPr>
                </a:tc>
                <a:extLst>
                  <a:ext uri="{0D108BD9-81ED-4DB2-BD59-A6C34878D82A}">
                    <a16:rowId xmlns:a16="http://schemas.microsoft.com/office/drawing/2014/main" xmlns="" val="10009"/>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spc="0" dirty="0" smtClean="0">
                          <a:latin typeface="Calibri" charset="0"/>
                          <a:ea typeface="Calibri" charset="0"/>
                          <a:cs typeface="Calibri" charset="0"/>
                        </a:rPr>
                        <a:t>• IES programme</a:t>
                      </a:r>
                      <a:r>
                        <a:rPr lang="en-ZA" sz="1400" spc="0" baseline="0" dirty="0" smtClean="0">
                          <a:latin typeface="Calibri" charset="0"/>
                          <a:ea typeface="Calibri" charset="0"/>
                          <a:cs typeface="Calibri" charset="0"/>
                        </a:rPr>
                        <a:t> (lift &amp; escalators)</a:t>
                      </a:r>
                      <a:endParaRPr lang="en-ZA" sz="1400" spc="0" dirty="0">
                        <a:latin typeface="Calibri" charset="0"/>
                        <a:ea typeface="Calibri" charset="0"/>
                        <a:cs typeface="Calibri" charset="0"/>
                      </a:endParaRPr>
                    </a:p>
                  </a:txBody>
                  <a:tcPr marL="91437" marR="91437" marT="45712" marB="45712">
                    <a:noFill/>
                  </a:tcPr>
                </a:tc>
                <a:extLst>
                  <a:ext uri="{0D108BD9-81ED-4DB2-BD59-A6C34878D82A}">
                    <a16:rowId xmlns:a16="http://schemas.microsoft.com/office/drawing/2014/main" xmlns="" val="10010"/>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ltLang="en-US" sz="1400" b="1" dirty="0" smtClean="0">
                          <a:latin typeface="Calibri" charset="0"/>
                          <a:ea typeface="Calibri" charset="0"/>
                          <a:cs typeface="Calibri" charset="0"/>
                        </a:rPr>
                        <a:t>LOGO DESIGN:</a:t>
                      </a:r>
                      <a:endParaRPr lang="en-ZA" sz="1400" spc="0" dirty="0">
                        <a:latin typeface="Calibri" charset="0"/>
                        <a:ea typeface="Calibri" charset="0"/>
                        <a:cs typeface="Calibri" charset="0"/>
                      </a:endParaRPr>
                    </a:p>
                  </a:txBody>
                  <a:tcPr marL="91437" marR="91437" marT="45712" marB="45712">
                    <a:solidFill>
                      <a:schemeClr val="accent6">
                        <a:lumMod val="20000"/>
                        <a:lumOff val="80000"/>
                      </a:schemeClr>
                    </a:solidFill>
                  </a:tcPr>
                </a:tc>
                <a:extLst>
                  <a:ext uri="{0D108BD9-81ED-4DB2-BD59-A6C34878D82A}">
                    <a16:rowId xmlns:a16="http://schemas.microsoft.com/office/drawing/2014/main" xmlns="" val="10011"/>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spc="0" dirty="0" smtClean="0">
                          <a:latin typeface="Calibri" charset="0"/>
                          <a:ea typeface="Calibri" charset="0"/>
                          <a:cs typeface="Calibri" charset="0"/>
                        </a:rPr>
                        <a:t>SEE Logo</a:t>
                      </a:r>
                      <a:r>
                        <a:rPr lang="en-ZA" sz="1400" spc="0" baseline="0" dirty="0" smtClean="0">
                          <a:latin typeface="Calibri" charset="0"/>
                          <a:ea typeface="Calibri" charset="0"/>
                          <a:cs typeface="Calibri" charset="0"/>
                        </a:rPr>
                        <a:t> options</a:t>
                      </a:r>
                      <a:endParaRPr lang="en-ZA" sz="1400" spc="0" dirty="0">
                        <a:latin typeface="Calibri" charset="0"/>
                        <a:ea typeface="Calibri" charset="0"/>
                        <a:cs typeface="Calibri" charset="0"/>
                      </a:endParaRPr>
                    </a:p>
                  </a:txBody>
                  <a:tcPr marL="91437" marR="91437" marT="45712" marB="45712">
                    <a:noFill/>
                  </a:tcPr>
                </a:tc>
                <a:extLst>
                  <a:ext uri="{0D108BD9-81ED-4DB2-BD59-A6C34878D82A}">
                    <a16:rowId xmlns:a16="http://schemas.microsoft.com/office/drawing/2014/main" xmlns="" val="10012"/>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1" spc="0" dirty="0" smtClean="0">
                          <a:latin typeface="Calibri" charset="0"/>
                          <a:ea typeface="Calibri" charset="0"/>
                          <a:cs typeface="Calibri" charset="0"/>
                        </a:rPr>
                        <a:t>PHOTO SHOOTS:</a:t>
                      </a:r>
                      <a:endParaRPr lang="en-ZA" sz="1400" b="1" spc="0" dirty="0">
                        <a:latin typeface="Calibri" charset="0"/>
                        <a:ea typeface="Calibri" charset="0"/>
                        <a:cs typeface="Calibri" charset="0"/>
                      </a:endParaRPr>
                    </a:p>
                  </a:txBody>
                  <a:tcPr marL="91437" marR="91437" marT="45712" marB="45712">
                    <a:solidFill>
                      <a:schemeClr val="accent6">
                        <a:lumMod val="20000"/>
                        <a:lumOff val="80000"/>
                      </a:schemeClr>
                    </a:solidFill>
                  </a:tcPr>
                </a:tc>
                <a:extLst>
                  <a:ext uri="{0D108BD9-81ED-4DB2-BD59-A6C34878D82A}">
                    <a16:rowId xmlns:a16="http://schemas.microsoft.com/office/drawing/2014/main" xmlns="" val="10013"/>
                  </a:ext>
                </a:extLst>
              </a:tr>
              <a:tr h="3741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ltLang="en-US" sz="1400" dirty="0" smtClean="0">
                          <a:latin typeface="Calibri" charset="0"/>
                          <a:ea typeface="Calibri" charset="0"/>
                          <a:cs typeface="Calibri" charset="0"/>
                        </a:rPr>
                        <a:t>• Mathilda Bergmann Retirement </a:t>
                      </a:r>
                      <a:r>
                        <a:rPr lang="en-GB" altLang="en-US" sz="1400" dirty="0" smtClean="0">
                          <a:ea typeface="Calibri" charset="0"/>
                          <a:cs typeface="Calibri" charset="0"/>
                        </a:rPr>
                        <a:t>• June 16 photoshoot </a:t>
                      </a:r>
                      <a:r>
                        <a:rPr lang="en-GB" altLang="en-US" sz="1400" b="1" dirty="0" smtClean="0">
                          <a:ea typeface="Calibri" charset="0"/>
                          <a:cs typeface="Calibri" charset="0"/>
                        </a:rPr>
                        <a:t>•</a:t>
                      </a:r>
                      <a:r>
                        <a:rPr lang="en-GB" altLang="en-US" sz="1400" dirty="0" smtClean="0">
                          <a:ea typeface="Calibri" charset="0"/>
                          <a:cs typeface="Calibri" charset="0"/>
                        </a:rPr>
                        <a:t> Farewell • DG </a:t>
                      </a:r>
                      <a:r>
                        <a:rPr lang="en-GB" altLang="en-US" sz="1400" dirty="0" err="1" smtClean="0">
                          <a:ea typeface="Calibri" charset="0"/>
                          <a:cs typeface="Calibri" charset="0"/>
                        </a:rPr>
                        <a:t>Skape</a:t>
                      </a:r>
                      <a:r>
                        <a:rPr lang="en-GB" altLang="en-US" sz="1400" dirty="0" smtClean="0">
                          <a:ea typeface="Calibri" charset="0"/>
                          <a:cs typeface="Calibri" charset="0"/>
                        </a:rPr>
                        <a:t> meeting launch</a:t>
                      </a:r>
                      <a:endParaRPr lang="en-GB" altLang="en-US" sz="1400" dirty="0" smtClean="0">
                        <a:latin typeface="Calibri" charset="0"/>
                        <a:ea typeface="Calibri" charset="0"/>
                        <a:cs typeface="Calibri" charset="0"/>
                      </a:endParaRPr>
                    </a:p>
                  </a:txBody>
                  <a:tcPr marL="91437" marR="91437" marT="45712" marB="45712">
                    <a:noFill/>
                  </a:tcPr>
                </a:tc>
                <a:extLst>
                  <a:ext uri="{0D108BD9-81ED-4DB2-BD59-A6C34878D82A}">
                    <a16:rowId xmlns:a16="http://schemas.microsoft.com/office/drawing/2014/main" xmlns="" val="10014"/>
                  </a:ext>
                </a:extLst>
              </a:tr>
            </a:tbl>
          </a:graphicData>
        </a:graphic>
      </p:graphicFrame>
      <p:sp>
        <p:nvSpPr>
          <p:cNvPr id="3" name="Slide Number Placeholder 2"/>
          <p:cNvSpPr>
            <a:spLocks noGrp="1"/>
          </p:cNvSpPr>
          <p:nvPr>
            <p:ph type="sldNum" sz="quarter" idx="12"/>
          </p:nvPr>
        </p:nvSpPr>
        <p:spPr/>
        <p:txBody>
          <a:bodyPr/>
          <a:lstStyle/>
          <a:p>
            <a:fld id="{96CA8298-9D91-4CF9-AB6A-504DBB769D5D}" type="slidenum">
              <a:rPr lang="en-US" smtClean="0">
                <a:solidFill>
                  <a:prstClr val="white"/>
                </a:solidFill>
              </a:rPr>
              <a:pPr/>
              <a:t>17</a:t>
            </a:fld>
            <a:endParaRPr lang="en-US" dirty="0">
              <a:solidFill>
                <a:prstClr val="white"/>
              </a:solidFill>
            </a:endParaRPr>
          </a:p>
        </p:txBody>
      </p:sp>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17</a:t>
            </a:fld>
            <a:endParaRPr lang="en-US" altLang="en-US" sz="1200" dirty="0" smtClean="0">
              <a:solidFill>
                <a:srgbClr val="898989"/>
              </a:solidFill>
            </a:endParaRPr>
          </a:p>
        </p:txBody>
      </p:sp>
    </p:spTree>
    <p:extLst>
      <p:ext uri="{BB962C8B-B14F-4D97-AF65-F5344CB8AC3E}">
        <p14:creationId xmlns:p14="http://schemas.microsoft.com/office/powerpoint/2010/main" xmlns="" val="612138942"/>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075240" cy="634082"/>
          </a:xfrm>
        </p:spPr>
        <p:txBody>
          <a:bodyPr/>
          <a:lstStyle/>
          <a:p>
            <a:r>
              <a:rPr lang="en-ZA" sz="2400" b="1" dirty="0" smtClean="0"/>
              <a:t>MEDIA PRODUCTION: ELECTRONIC</a:t>
            </a:r>
            <a:endParaRPr lang="en-ZA" sz="2400" b="1" dirty="0"/>
          </a:p>
        </p:txBody>
      </p:sp>
      <p:sp>
        <p:nvSpPr>
          <p:cNvPr id="3" name="Content Placeholder 2"/>
          <p:cNvSpPr>
            <a:spLocks noGrp="1"/>
          </p:cNvSpPr>
          <p:nvPr>
            <p:ph idx="1"/>
          </p:nvPr>
        </p:nvSpPr>
        <p:spPr>
          <a:xfrm>
            <a:off x="323528" y="1628800"/>
            <a:ext cx="8229600" cy="4713387"/>
          </a:xfrm>
        </p:spPr>
        <p:txBody>
          <a:bodyPr/>
          <a:lstStyle/>
          <a:p>
            <a:pPr lvl="0"/>
            <a:r>
              <a:rPr lang="en-ZA" sz="1800" dirty="0"/>
              <a:t>Facebook </a:t>
            </a:r>
            <a:r>
              <a:rPr lang="en-ZA" sz="1800" b="1" dirty="0"/>
              <a:t>(1073) </a:t>
            </a:r>
            <a:r>
              <a:rPr lang="en-ZA" sz="1800" dirty="0"/>
              <a:t>posts</a:t>
            </a:r>
            <a:r>
              <a:rPr lang="en-ZA" sz="1800" dirty="0" smtClean="0"/>
              <a:t>,</a:t>
            </a:r>
          </a:p>
          <a:p>
            <a:pPr lvl="0"/>
            <a:endParaRPr lang="en-ZA" sz="1800" dirty="0"/>
          </a:p>
          <a:p>
            <a:pPr lvl="0"/>
            <a:r>
              <a:rPr lang="en-ZA" sz="1800" dirty="0"/>
              <a:t>Twitter </a:t>
            </a:r>
            <a:r>
              <a:rPr lang="en-ZA" sz="1800" b="1" dirty="0"/>
              <a:t>(1347) </a:t>
            </a:r>
            <a:r>
              <a:rPr lang="en-ZA" sz="1800" dirty="0" smtClean="0"/>
              <a:t>posts</a:t>
            </a:r>
          </a:p>
          <a:p>
            <a:pPr lvl="0"/>
            <a:endParaRPr lang="en-ZA" sz="1800" dirty="0"/>
          </a:p>
          <a:p>
            <a:pPr lvl="0"/>
            <a:r>
              <a:rPr lang="en-ZA" sz="1800" dirty="0"/>
              <a:t>Instagram </a:t>
            </a:r>
            <a:r>
              <a:rPr lang="en-ZA" sz="1800" b="1" dirty="0"/>
              <a:t>(37)</a:t>
            </a:r>
            <a:r>
              <a:rPr lang="en-ZA" sz="1800" dirty="0"/>
              <a:t>posts </a:t>
            </a:r>
            <a:endParaRPr lang="en-ZA" sz="1800" dirty="0" smtClean="0"/>
          </a:p>
          <a:p>
            <a:pPr lvl="0"/>
            <a:endParaRPr lang="en-ZA" sz="1800" dirty="0"/>
          </a:p>
          <a:p>
            <a:pPr lvl="0"/>
            <a:r>
              <a:rPr lang="en-ZA" sz="1800" dirty="0"/>
              <a:t>Intranet </a:t>
            </a:r>
            <a:r>
              <a:rPr lang="en-ZA" sz="1800" b="1" dirty="0"/>
              <a:t>(51) </a:t>
            </a:r>
            <a:r>
              <a:rPr lang="en-ZA" sz="1800" dirty="0" smtClean="0"/>
              <a:t>posts</a:t>
            </a:r>
          </a:p>
          <a:p>
            <a:pPr lvl="0"/>
            <a:endParaRPr lang="en-ZA" sz="1800" dirty="0"/>
          </a:p>
          <a:p>
            <a:pPr lvl="0"/>
            <a:r>
              <a:rPr lang="en-ZA" sz="1800" dirty="0"/>
              <a:t>Exchange  </a:t>
            </a:r>
            <a:r>
              <a:rPr lang="en-ZA" sz="1800" b="1" dirty="0"/>
              <a:t>(136) </a:t>
            </a:r>
            <a:r>
              <a:rPr lang="en-ZA" sz="1800" dirty="0" smtClean="0"/>
              <a:t>posts</a:t>
            </a:r>
          </a:p>
          <a:p>
            <a:pPr lvl="0"/>
            <a:endParaRPr lang="en-ZA" sz="1800" dirty="0"/>
          </a:p>
          <a:p>
            <a:r>
              <a:rPr lang="en-ZA" sz="1800" dirty="0"/>
              <a:t>Website  </a:t>
            </a:r>
            <a:r>
              <a:rPr lang="en-ZA" sz="1800" b="1" dirty="0"/>
              <a:t>(156</a:t>
            </a:r>
            <a:r>
              <a:rPr lang="en-ZA" sz="1800" dirty="0"/>
              <a:t>)</a:t>
            </a:r>
          </a:p>
        </p:txBody>
      </p:sp>
      <p:sp>
        <p:nvSpPr>
          <p:cNvPr id="4" name="Slide Number Placeholder 3"/>
          <p:cNvSpPr>
            <a:spLocks noGrp="1"/>
          </p:cNvSpPr>
          <p:nvPr>
            <p:ph type="sldNum" sz="quarter" idx="12"/>
          </p:nvPr>
        </p:nvSpPr>
        <p:spPr/>
        <p:txBody>
          <a:bodyPr/>
          <a:lstStyle/>
          <a:p>
            <a:fld id="{96CA8298-9D91-4CF9-AB6A-504DBB769D5D}" type="slidenum">
              <a:rPr lang="en-US" smtClean="0"/>
              <a:pPr/>
              <a:t>18</a:t>
            </a:fld>
            <a:endParaRPr lang="en-US" dirty="0"/>
          </a:p>
        </p:txBody>
      </p:sp>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18</a:t>
            </a:fld>
            <a:endParaRPr lang="en-US" altLang="en-US" sz="1200" dirty="0" smtClean="0">
              <a:solidFill>
                <a:srgbClr val="898989"/>
              </a:solidFill>
            </a:endParaRPr>
          </a:p>
        </p:txBody>
      </p:sp>
    </p:spTree>
    <p:extLst>
      <p:ext uri="{BB962C8B-B14F-4D97-AF65-F5344CB8AC3E}">
        <p14:creationId xmlns:p14="http://schemas.microsoft.com/office/powerpoint/2010/main" xmlns="" val="410423285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ChangeArrowheads="1"/>
          </p:cNvSpPr>
          <p:nvPr/>
        </p:nvSpPr>
        <p:spPr bwMode="auto">
          <a:xfrm>
            <a:off x="643679" y="476672"/>
            <a:ext cx="831056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defRPr/>
            </a:pPr>
            <a:r>
              <a:rPr lang="en-US" sz="2400" b="1" dirty="0">
                <a:latin typeface="+mj-lt"/>
                <a:ea typeface="ＭＳ Ｐゴシック" pitchFamily="32" charset="-128"/>
                <a:cs typeface="Arial" pitchFamily="34" charset="0"/>
              </a:rPr>
              <a:t>STAKEHOLDER RELATIONS </a:t>
            </a:r>
          </a:p>
        </p:txBody>
      </p:sp>
      <p:sp>
        <p:nvSpPr>
          <p:cNvPr id="3075"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55A938AE-F6FD-47E8-8A87-048853E59714}" type="slidenum">
              <a:rPr lang="en-US" altLang="en-US" sz="1200" smtClean="0">
                <a:solidFill>
                  <a:srgbClr val="898989"/>
                </a:solidFill>
              </a:rPr>
              <a:pPr>
                <a:spcBef>
                  <a:spcPct val="0"/>
                </a:spcBef>
                <a:buFontTx/>
                <a:buNone/>
              </a:pPr>
              <a:t>19</a:t>
            </a:fld>
            <a:endParaRPr lang="en-US" altLang="en-US" sz="1200" smtClean="0">
              <a:solidFill>
                <a:srgbClr val="898989"/>
              </a:solidFill>
            </a:endParaRPr>
          </a:p>
        </p:txBody>
      </p:sp>
      <p:sp>
        <p:nvSpPr>
          <p:cNvPr id="3076" name="Rectangle 2"/>
          <p:cNvSpPr>
            <a:spLocks noChangeArrowheads="1"/>
          </p:cNvSpPr>
          <p:nvPr/>
        </p:nvSpPr>
        <p:spPr bwMode="auto">
          <a:xfrm>
            <a:off x="251520" y="1412776"/>
            <a:ext cx="8705155" cy="56630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 typeface="Arial" charset="0"/>
              <a:buNone/>
              <a:defRPr/>
            </a:pPr>
            <a:r>
              <a:rPr lang="en-US" altLang="en-US" sz="1800" b="1" dirty="0" smtClean="0"/>
              <a:t>EVENTS ATTENDED AND SUPPORTED</a:t>
            </a:r>
          </a:p>
          <a:p>
            <a:pPr eaLnBrk="1" hangingPunct="1">
              <a:spcBef>
                <a:spcPct val="0"/>
              </a:spcBef>
              <a:buFont typeface="Arial" charset="0"/>
              <a:buNone/>
              <a:defRPr/>
            </a:pPr>
            <a:endParaRPr lang="en-US" altLang="en-US" sz="1800" b="1" dirty="0" smtClean="0"/>
          </a:p>
          <a:p>
            <a:pPr>
              <a:defRPr/>
            </a:pPr>
            <a:r>
              <a:rPr lang="en-US" altLang="en-US" sz="1800" dirty="0" smtClean="0"/>
              <a:t>    </a:t>
            </a:r>
            <a:r>
              <a:rPr lang="en-ZA" sz="1800" dirty="0" err="1"/>
              <a:t>Randshow</a:t>
            </a:r>
            <a:r>
              <a:rPr lang="en-ZA" sz="1800" dirty="0"/>
              <a:t> 30</a:t>
            </a:r>
            <a:r>
              <a:rPr lang="en-ZA" sz="1800" baseline="30000" dirty="0"/>
              <a:t>th</a:t>
            </a:r>
            <a:r>
              <a:rPr lang="en-ZA" sz="1800" dirty="0"/>
              <a:t> March up to 8</a:t>
            </a:r>
            <a:r>
              <a:rPr lang="en-ZA" sz="1800" baseline="30000" dirty="0"/>
              <a:t>th</a:t>
            </a:r>
            <a:r>
              <a:rPr lang="en-ZA" sz="1800" dirty="0"/>
              <a:t> April 2018- </a:t>
            </a:r>
            <a:r>
              <a:rPr lang="en-ZA" sz="1800" dirty="0" err="1"/>
              <a:t>Nasrec</a:t>
            </a:r>
            <a:r>
              <a:rPr lang="en-ZA" sz="1800" dirty="0"/>
              <a:t> </a:t>
            </a:r>
          </a:p>
          <a:p>
            <a:pPr>
              <a:defRPr/>
            </a:pPr>
            <a:r>
              <a:rPr lang="en-ZA" sz="1800" dirty="0" smtClean="0"/>
              <a:t>    Budget </a:t>
            </a:r>
            <a:r>
              <a:rPr lang="en-ZA" sz="1800" dirty="0"/>
              <a:t>Vote, 15 May CPT</a:t>
            </a:r>
          </a:p>
          <a:p>
            <a:pPr>
              <a:defRPr/>
            </a:pPr>
            <a:r>
              <a:rPr lang="en-ZA" sz="1800" dirty="0" smtClean="0"/>
              <a:t>    Diving </a:t>
            </a:r>
            <a:r>
              <a:rPr lang="en-ZA" sz="1800" dirty="0"/>
              <a:t>Workshop in DRB- 7-8 June</a:t>
            </a:r>
          </a:p>
          <a:p>
            <a:pPr>
              <a:defRPr/>
            </a:pPr>
            <a:r>
              <a:rPr lang="en-ZA" sz="1800" dirty="0" smtClean="0"/>
              <a:t>    CEE </a:t>
            </a:r>
            <a:r>
              <a:rPr lang="en-ZA" sz="1800" dirty="0"/>
              <a:t>launch and EE indaba- 28 </a:t>
            </a:r>
            <a:r>
              <a:rPr lang="en-ZA" sz="1800" dirty="0" smtClean="0"/>
              <a:t>June</a:t>
            </a:r>
          </a:p>
          <a:p>
            <a:pPr>
              <a:defRPr/>
            </a:pPr>
            <a:r>
              <a:rPr lang="en-ZA" sz="1800" dirty="0" smtClean="0"/>
              <a:t>    Youth Day event in Soweto- June</a:t>
            </a:r>
          </a:p>
          <a:p>
            <a:pPr>
              <a:defRPr/>
            </a:pPr>
            <a:r>
              <a:rPr lang="en-ZA" sz="1800" dirty="0" smtClean="0"/>
              <a:t>    Ministerial </a:t>
            </a:r>
            <a:r>
              <a:rPr lang="en-ZA" sz="1800" dirty="0" err="1" smtClean="0"/>
              <a:t>Imbizo</a:t>
            </a:r>
            <a:r>
              <a:rPr lang="en-ZA" sz="1800" dirty="0" smtClean="0"/>
              <a:t> in </a:t>
            </a:r>
            <a:r>
              <a:rPr lang="en-ZA" sz="1800" dirty="0" err="1" smtClean="0"/>
              <a:t>Lusikisiki</a:t>
            </a:r>
            <a:r>
              <a:rPr lang="en-ZA" sz="1800" dirty="0" smtClean="0"/>
              <a:t> EC- June</a:t>
            </a:r>
          </a:p>
          <a:p>
            <a:pPr>
              <a:buFont typeface="Arial" charset="0"/>
              <a:buNone/>
              <a:defRPr/>
            </a:pPr>
            <a:endParaRPr lang="en-ZA" sz="1800" b="1" dirty="0"/>
          </a:p>
          <a:p>
            <a:pPr>
              <a:buFont typeface="Arial" charset="0"/>
              <a:buNone/>
              <a:defRPr/>
            </a:pPr>
            <a:r>
              <a:rPr lang="en-ZA" sz="1800" b="1" dirty="0" smtClean="0"/>
              <a:t>PROCUREMENT</a:t>
            </a:r>
          </a:p>
          <a:p>
            <a:pPr>
              <a:buFont typeface="Arial" charset="0"/>
              <a:buNone/>
              <a:defRPr/>
            </a:pPr>
            <a:endParaRPr lang="en-ZA" sz="1800" b="1" dirty="0" smtClean="0"/>
          </a:p>
          <a:p>
            <a:pPr marL="285750" indent="-285750">
              <a:defRPr/>
            </a:pPr>
            <a:r>
              <a:rPr lang="en-ZA" sz="1800" dirty="0" smtClean="0"/>
              <a:t>Procurement of promotional material for Brics</a:t>
            </a:r>
          </a:p>
          <a:p>
            <a:pPr marL="285750" indent="-285750">
              <a:defRPr/>
            </a:pPr>
            <a:r>
              <a:rPr lang="en-ZA" sz="1800" dirty="0" smtClean="0"/>
              <a:t>Procurement of banners for 9 Provincial offices and distributed to 8 Provincial offices</a:t>
            </a:r>
          </a:p>
          <a:p>
            <a:pPr marL="285750" indent="-285750">
              <a:defRPr/>
            </a:pPr>
            <a:r>
              <a:rPr lang="en-ZA" sz="1800" dirty="0" smtClean="0"/>
              <a:t>Distributed Corporate Video to 8 Provincial Offices</a:t>
            </a:r>
          </a:p>
          <a:p>
            <a:pPr marL="285750" indent="-285750">
              <a:defRPr/>
            </a:pPr>
            <a:endParaRPr lang="en-ZA" sz="1400" b="1" dirty="0"/>
          </a:p>
          <a:p>
            <a:pPr marL="285750" indent="-285750" eaLnBrk="1" hangingPunct="1">
              <a:spcBef>
                <a:spcPct val="0"/>
              </a:spcBef>
              <a:defRPr/>
            </a:pPr>
            <a:endParaRPr lang="en-US" altLang="en-US" sz="1400" b="1" dirty="0" smtClean="0"/>
          </a:p>
          <a:p>
            <a:pPr eaLnBrk="1" hangingPunct="1">
              <a:spcBef>
                <a:spcPct val="0"/>
              </a:spcBef>
              <a:buFont typeface="Wingdings" pitchFamily="2" charset="2"/>
              <a:buNone/>
              <a:defRPr/>
            </a:pPr>
            <a:endParaRPr lang="en-US" altLang="en-US" sz="1200" b="1" dirty="0" smtClean="0"/>
          </a:p>
          <a:p>
            <a:pPr eaLnBrk="1" hangingPunct="1">
              <a:spcBef>
                <a:spcPct val="0"/>
              </a:spcBef>
              <a:buFont typeface="Wingdings" pitchFamily="2" charset="2"/>
              <a:buNone/>
              <a:defRPr/>
            </a:pPr>
            <a:endParaRPr lang="en-US" altLang="en-US" sz="1200" dirty="0" smtClean="0"/>
          </a:p>
          <a:p>
            <a:pPr eaLnBrk="1" hangingPunct="1">
              <a:spcBef>
                <a:spcPct val="0"/>
              </a:spcBef>
              <a:buFont typeface="Wingdings" pitchFamily="2" charset="2"/>
              <a:buNone/>
              <a:defRPr/>
            </a:pPr>
            <a:endParaRPr lang="hu-HU" altLang="en-US" sz="1200" dirty="0" smtClean="0"/>
          </a:p>
        </p:txBody>
      </p:sp>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19</a:t>
            </a:fld>
            <a:endParaRPr lang="en-US" altLang="en-US" sz="1200" dirty="0" smtClean="0">
              <a:solidFill>
                <a:srgbClr val="898989"/>
              </a:solidFill>
            </a:endParaRPr>
          </a:p>
        </p:txBody>
      </p:sp>
    </p:spTree>
    <p:extLst>
      <p:ext uri="{BB962C8B-B14F-4D97-AF65-F5344CB8AC3E}">
        <p14:creationId xmlns:p14="http://schemas.microsoft.com/office/powerpoint/2010/main" xmlns="" val="2084749274"/>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t>INDEX</a:t>
            </a:r>
            <a:endParaRPr lang="en-ZA" sz="2800" b="1" dirty="0"/>
          </a:p>
        </p:txBody>
      </p:sp>
      <p:sp>
        <p:nvSpPr>
          <p:cNvPr id="3" name="Content Placeholder 2"/>
          <p:cNvSpPr>
            <a:spLocks noGrp="1"/>
          </p:cNvSpPr>
          <p:nvPr>
            <p:ph idx="1"/>
          </p:nvPr>
        </p:nvSpPr>
        <p:spPr>
          <a:xfrm>
            <a:off x="467544" y="1412776"/>
            <a:ext cx="8280920" cy="4525963"/>
          </a:xfrm>
        </p:spPr>
        <p:txBody>
          <a:bodyPr/>
          <a:lstStyle/>
          <a:p>
            <a:r>
              <a:rPr lang="en-ZA" sz="2400" dirty="0" smtClean="0"/>
              <a:t>Purpose</a:t>
            </a:r>
          </a:p>
          <a:p>
            <a:pPr marL="0" indent="0">
              <a:buNone/>
            </a:pPr>
            <a:endParaRPr lang="en-ZA" sz="1800" dirty="0" smtClean="0"/>
          </a:p>
          <a:p>
            <a:r>
              <a:rPr lang="en-ZA" sz="2400" dirty="0" smtClean="0"/>
              <a:t>Constitutional Mandate</a:t>
            </a:r>
          </a:p>
          <a:p>
            <a:endParaRPr lang="en-ZA" sz="1800" dirty="0" smtClean="0"/>
          </a:p>
          <a:p>
            <a:r>
              <a:rPr lang="en-ZA" sz="2400" b="1" dirty="0" smtClean="0">
                <a:solidFill>
                  <a:srgbClr val="C00000"/>
                </a:solidFill>
              </a:rPr>
              <a:t>Overview of QPR1: 2018/19 performance</a:t>
            </a:r>
          </a:p>
          <a:p>
            <a:endParaRPr lang="en-ZA" sz="1800" b="1" dirty="0" smtClean="0">
              <a:solidFill>
                <a:srgbClr val="C00000"/>
              </a:solidFill>
            </a:endParaRPr>
          </a:p>
          <a:p>
            <a:r>
              <a:rPr lang="en-ZA" sz="2400" dirty="0" smtClean="0"/>
              <a:t>Programme 1: Administration</a:t>
            </a:r>
          </a:p>
          <a:p>
            <a:endParaRPr lang="en-ZA" sz="1800" dirty="0" smtClean="0"/>
          </a:p>
          <a:p>
            <a:r>
              <a:rPr lang="en-ZA" sz="2400" dirty="0" smtClean="0"/>
              <a:t>Programme 2: Inspection and Enforcement Service (IES)</a:t>
            </a:r>
          </a:p>
          <a:p>
            <a:endParaRPr lang="en-ZA" sz="1800" dirty="0" smtClean="0"/>
          </a:p>
          <a:p>
            <a:r>
              <a:rPr lang="en-ZA" sz="2400" dirty="0" smtClean="0"/>
              <a:t>Programme 3: Public Employment Service (PES)</a:t>
            </a:r>
          </a:p>
          <a:p>
            <a:endParaRPr lang="en-ZA" sz="1800" dirty="0" smtClean="0"/>
          </a:p>
          <a:p>
            <a:r>
              <a:rPr lang="en-ZA" sz="2400" dirty="0" smtClean="0"/>
              <a:t>Programme 4: Labour Policy and Industrial Relations (LP&amp;IR)</a:t>
            </a:r>
            <a:endParaRPr lang="en-ZA" sz="2400" dirty="0"/>
          </a:p>
        </p:txBody>
      </p:sp>
      <p:sp>
        <p:nvSpPr>
          <p:cNvPr id="4" name="Slide Number Placeholder 3"/>
          <p:cNvSpPr>
            <a:spLocks noGrp="1"/>
          </p:cNvSpPr>
          <p:nvPr>
            <p:ph type="sldNum" sz="quarter" idx="12"/>
          </p:nvPr>
        </p:nvSpPr>
        <p:spPr/>
        <p:txBody>
          <a:bodyPr/>
          <a:lstStyle/>
          <a:p>
            <a:fld id="{96CA8298-9D91-4CF9-AB6A-504DBB769D5D}" type="slidenum">
              <a:rPr lang="en-US" smtClean="0"/>
              <a:pPr/>
              <a:t>2</a:t>
            </a:fld>
            <a:endParaRPr lang="en-US" dirty="0"/>
          </a:p>
        </p:txBody>
      </p:sp>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2</a:t>
            </a:fld>
            <a:endParaRPr lang="en-US" altLang="en-US" sz="1200" dirty="0" smtClean="0">
              <a:solidFill>
                <a:srgbClr val="898989"/>
              </a:solidFill>
            </a:endParaRPr>
          </a:p>
        </p:txBody>
      </p:sp>
    </p:spTree>
    <p:extLst>
      <p:ext uri="{BB962C8B-B14F-4D97-AF65-F5344CB8AC3E}">
        <p14:creationId xmlns:p14="http://schemas.microsoft.com/office/powerpoint/2010/main" xmlns="" val="251226937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11560" y="404664"/>
            <a:ext cx="8075240" cy="562073"/>
          </a:xfrm>
        </p:spPr>
        <p:txBody>
          <a:bodyPr/>
          <a:lstStyle/>
          <a:p>
            <a:pPr>
              <a:defRPr/>
            </a:pPr>
            <a:r>
              <a:rPr lang="en-US" sz="2800" b="1" dirty="0" smtClean="0">
                <a:latin typeface="Arial" pitchFamily="34" charset="0"/>
                <a:ea typeface="ＭＳ Ｐゴシック" pitchFamily="34" charset="-128"/>
                <a:cs typeface="Arial" pitchFamily="34" charset="0"/>
              </a:rPr>
              <a:t/>
            </a:r>
            <a:br>
              <a:rPr lang="en-US" sz="2800" b="1" dirty="0" smtClean="0">
                <a:latin typeface="Arial" pitchFamily="34" charset="0"/>
                <a:ea typeface="ＭＳ Ｐゴシック" pitchFamily="34" charset="-128"/>
                <a:cs typeface="Arial" pitchFamily="34" charset="0"/>
              </a:rPr>
            </a:br>
            <a:r>
              <a:rPr lang="en-US" sz="2800" b="1" dirty="0" smtClean="0">
                <a:latin typeface="Arial" pitchFamily="34" charset="0"/>
                <a:ea typeface="ＭＳ Ｐゴシック" pitchFamily="34" charset="-128"/>
                <a:cs typeface="Arial" pitchFamily="34" charset="0"/>
              </a:rPr>
              <a:t/>
            </a:r>
            <a:br>
              <a:rPr lang="en-US" sz="2800" b="1" dirty="0" smtClean="0">
                <a:latin typeface="Arial" pitchFamily="34" charset="0"/>
                <a:ea typeface="ＭＳ Ｐゴシック" pitchFamily="34" charset="-128"/>
                <a:cs typeface="Arial" pitchFamily="34" charset="0"/>
              </a:rPr>
            </a:br>
            <a:r>
              <a:rPr lang="en-US" sz="2400" b="1" dirty="0" smtClean="0">
                <a:ea typeface="ＭＳ Ｐゴシック" pitchFamily="34" charset="-128"/>
                <a:cs typeface="Arial" pitchFamily="34" charset="0"/>
              </a:rPr>
              <a:t>MEDIA LIAISON, MONITORING AND RESEARCH</a:t>
            </a:r>
            <a:r>
              <a:rPr lang="en-US" b="1" dirty="0" smtClean="0">
                <a:ea typeface="ＭＳ Ｐゴシック" pitchFamily="34" charset="-128"/>
                <a:cs typeface="Arial" pitchFamily="34" charset="0"/>
              </a:rPr>
              <a:t/>
            </a:r>
            <a:br>
              <a:rPr lang="en-US" b="1" dirty="0" smtClean="0">
                <a:ea typeface="ＭＳ Ｐゴシック" pitchFamily="34" charset="-128"/>
                <a:cs typeface="Arial" pitchFamily="34" charset="0"/>
              </a:rPr>
            </a:br>
            <a:endParaRPr lang="en-ZA" dirty="0" smtClean="0">
              <a:ea typeface="ＭＳ Ｐゴシック" pitchFamily="34" charset="-128"/>
            </a:endParaRPr>
          </a:p>
        </p:txBody>
      </p:sp>
      <p:sp>
        <p:nvSpPr>
          <p:cNvPr id="3" name="Content Placeholder 2"/>
          <p:cNvSpPr>
            <a:spLocks noGrp="1"/>
          </p:cNvSpPr>
          <p:nvPr>
            <p:ph idx="1"/>
          </p:nvPr>
        </p:nvSpPr>
        <p:spPr>
          <a:xfrm>
            <a:off x="251520" y="1556792"/>
            <a:ext cx="8640960" cy="4713387"/>
          </a:xfrm>
        </p:spPr>
        <p:txBody>
          <a:bodyPr/>
          <a:lstStyle/>
          <a:p>
            <a:pPr eaLnBrk="1" hangingPunct="1">
              <a:defRPr/>
            </a:pPr>
            <a:r>
              <a:rPr lang="en-ZA" sz="1800" dirty="0" smtClean="0">
                <a:ea typeface="ＭＳ Ｐゴシック" pitchFamily="32" charset="-128"/>
                <a:cs typeface="Arial" charset="0"/>
              </a:rPr>
              <a:t>Publicised eight National Minimum Wage exemption workshops</a:t>
            </a:r>
          </a:p>
          <a:p>
            <a:pPr eaLnBrk="1" hangingPunct="1">
              <a:defRPr/>
            </a:pPr>
            <a:endParaRPr lang="en-ZA" sz="1800" dirty="0" smtClean="0">
              <a:ea typeface="ＭＳ Ｐゴシック" pitchFamily="32" charset="-128"/>
              <a:cs typeface="Arial" charset="0"/>
            </a:endParaRPr>
          </a:p>
          <a:p>
            <a:pPr eaLnBrk="1" hangingPunct="1">
              <a:defRPr/>
            </a:pPr>
            <a:r>
              <a:rPr lang="en-ZA" sz="1800" dirty="0" smtClean="0">
                <a:ea typeface="ＭＳ Ｐゴシック" pitchFamily="32" charset="-128"/>
                <a:cs typeface="Arial" charset="0"/>
              </a:rPr>
              <a:t>Previewed and profiled the restart of the M1/Grayston Drive Structural Bridge Collapse Inquiry</a:t>
            </a:r>
          </a:p>
          <a:p>
            <a:pPr eaLnBrk="1" hangingPunct="1">
              <a:defRPr/>
            </a:pPr>
            <a:r>
              <a:rPr lang="en-ZA" sz="1800" dirty="0" smtClean="0">
                <a:ea typeface="ＭＳ Ｐゴシック" pitchFamily="32" charset="-128"/>
                <a:cs typeface="Arial" charset="0"/>
              </a:rPr>
              <a:t> </a:t>
            </a:r>
          </a:p>
          <a:p>
            <a:pPr eaLnBrk="1" hangingPunct="1">
              <a:defRPr/>
            </a:pPr>
            <a:r>
              <a:rPr lang="en-ZA" sz="1800" dirty="0" smtClean="0">
                <a:ea typeface="ＭＳ Ｐゴシック" pitchFamily="32" charset="-128"/>
                <a:cs typeface="Arial" charset="0"/>
              </a:rPr>
              <a:t>Publicised the OHS’s Diving Sector workshop in Durban </a:t>
            </a:r>
          </a:p>
          <a:p>
            <a:pPr eaLnBrk="1" hangingPunct="1">
              <a:defRPr/>
            </a:pPr>
            <a:endParaRPr lang="en-ZA" sz="1800" dirty="0" smtClean="0">
              <a:ea typeface="ＭＳ Ｐゴシック" pitchFamily="32" charset="-128"/>
              <a:cs typeface="Arial" charset="0"/>
            </a:endParaRPr>
          </a:p>
          <a:p>
            <a:pPr eaLnBrk="1" hangingPunct="1">
              <a:defRPr/>
            </a:pPr>
            <a:r>
              <a:rPr lang="en-ZA" sz="1800" dirty="0" smtClean="0">
                <a:ea typeface="ＭＳ Ｐゴシック" pitchFamily="32" charset="-128"/>
                <a:cs typeface="Arial" charset="0"/>
              </a:rPr>
              <a:t>Publicised two CF fraud cases in Courts</a:t>
            </a:r>
          </a:p>
          <a:p>
            <a:pPr eaLnBrk="1" hangingPunct="1">
              <a:defRPr/>
            </a:pPr>
            <a:endParaRPr lang="en-ZA" sz="1800" dirty="0" smtClean="0">
              <a:ea typeface="ＭＳ Ｐゴシック" pitchFamily="32" charset="-128"/>
              <a:cs typeface="Arial" charset="0"/>
            </a:endParaRPr>
          </a:p>
          <a:p>
            <a:pPr eaLnBrk="1" hangingPunct="1">
              <a:defRPr/>
            </a:pPr>
            <a:r>
              <a:rPr lang="en-ZA" sz="1800" dirty="0" smtClean="0">
                <a:ea typeface="ＭＳ Ｐゴシック" pitchFamily="32" charset="-128"/>
                <a:cs typeface="Arial" charset="0"/>
              </a:rPr>
              <a:t>Publicised the CCMA’s meeting of the Director’s National User Forum in Cape Town </a:t>
            </a:r>
          </a:p>
          <a:p>
            <a:pPr eaLnBrk="1" hangingPunct="1">
              <a:defRPr/>
            </a:pPr>
            <a:endParaRPr lang="en-ZA" sz="1800" dirty="0" smtClean="0">
              <a:ea typeface="ＭＳ Ｐゴシック" pitchFamily="32" charset="-128"/>
              <a:cs typeface="Arial" charset="0"/>
            </a:endParaRPr>
          </a:p>
          <a:p>
            <a:pPr eaLnBrk="1" hangingPunct="1">
              <a:defRPr/>
            </a:pPr>
            <a:r>
              <a:rPr lang="en-ZA" sz="1800" dirty="0" smtClean="0">
                <a:ea typeface="ＭＳ Ｐゴシック" pitchFamily="32" charset="-128"/>
                <a:cs typeface="Arial" charset="0"/>
              </a:rPr>
              <a:t>Publicised the Productivity SA conference on productivity held in Cape Town. </a:t>
            </a:r>
            <a:endParaRPr lang="en-ZA" sz="1800" dirty="0">
              <a:ea typeface="ＭＳ Ｐゴシック" pitchFamily="32" charset="-128"/>
              <a:cs typeface="Arial" charset="0"/>
            </a:endParaRPr>
          </a:p>
          <a:p>
            <a:pPr eaLnBrk="1" hangingPunct="1">
              <a:defRPr/>
            </a:pPr>
            <a:endParaRPr lang="en-ZA" sz="1800" dirty="0">
              <a:latin typeface="Arial" charset="0"/>
              <a:ea typeface="ＭＳ Ｐゴシック" pitchFamily="32" charset="-128"/>
              <a:cs typeface="Arial" charset="0"/>
            </a:endParaRPr>
          </a:p>
          <a:p>
            <a:pPr marL="0" indent="0">
              <a:buFont typeface="Arial" charset="0"/>
              <a:buNone/>
              <a:defRPr/>
            </a:pPr>
            <a:endParaRPr lang="en-ZA" dirty="0"/>
          </a:p>
        </p:txBody>
      </p:sp>
      <p:sp>
        <p:nvSpPr>
          <p:cNvPr id="2" name="Slide Number Placeholder 1"/>
          <p:cNvSpPr>
            <a:spLocks noGrp="1"/>
          </p:cNvSpPr>
          <p:nvPr>
            <p:ph type="sldNum" sz="quarter" idx="12"/>
          </p:nvPr>
        </p:nvSpPr>
        <p:spPr/>
        <p:txBody>
          <a:bodyPr/>
          <a:lstStyle/>
          <a:p>
            <a:fld id="{96CA8298-9D91-4CF9-AB6A-504DBB769D5D}" type="slidenum">
              <a:rPr lang="en-US" smtClean="0"/>
              <a:pPr/>
              <a:t>20</a:t>
            </a:fld>
            <a:endParaRPr lang="en-US" dirty="0"/>
          </a:p>
        </p:txBody>
      </p:sp>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20</a:t>
            </a:fld>
            <a:endParaRPr lang="en-US" altLang="en-US" sz="1200" dirty="0" smtClean="0">
              <a:solidFill>
                <a:srgbClr val="898989"/>
              </a:solidFill>
            </a:endParaRPr>
          </a:p>
        </p:txBody>
      </p:sp>
    </p:spTree>
    <p:extLst>
      <p:ext uri="{BB962C8B-B14F-4D97-AF65-F5344CB8AC3E}">
        <p14:creationId xmlns:p14="http://schemas.microsoft.com/office/powerpoint/2010/main" xmlns="" val="290238873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55576" y="332656"/>
            <a:ext cx="7931224" cy="346049"/>
          </a:xfrm>
        </p:spPr>
        <p:txBody>
          <a:bodyPr/>
          <a:lstStyle/>
          <a:p>
            <a:pPr>
              <a:defRPr/>
            </a:pPr>
            <a:r>
              <a:rPr lang="en-US" sz="2700" b="1" dirty="0" smtClean="0">
                <a:latin typeface="Arial" pitchFamily="34" charset="0"/>
                <a:ea typeface="ＭＳ Ｐゴシック" pitchFamily="34" charset="-128"/>
                <a:cs typeface="Arial" pitchFamily="34" charset="0"/>
              </a:rPr>
              <a:t/>
            </a:r>
            <a:br>
              <a:rPr lang="en-US" sz="2700" b="1" dirty="0" smtClean="0">
                <a:latin typeface="Arial" pitchFamily="34" charset="0"/>
                <a:ea typeface="ＭＳ Ｐゴシック" pitchFamily="34" charset="-128"/>
                <a:cs typeface="Arial" pitchFamily="34" charset="0"/>
              </a:rPr>
            </a:br>
            <a:r>
              <a:rPr lang="en-US" sz="2400" b="1" dirty="0" smtClean="0">
                <a:ea typeface="ＭＳ Ｐゴシック" pitchFamily="34" charset="-128"/>
                <a:cs typeface="Arial" pitchFamily="34" charset="0"/>
              </a:rPr>
              <a:t>MEDIA LIAISON, MONITORING AND RESEARCH</a:t>
            </a:r>
            <a:endParaRPr lang="en-ZA" sz="2400" b="1" dirty="0" smtClean="0">
              <a:ea typeface="ＭＳ Ｐゴシック" pitchFamily="34" charset="-128"/>
            </a:endParaRPr>
          </a:p>
        </p:txBody>
      </p:sp>
      <p:sp>
        <p:nvSpPr>
          <p:cNvPr id="3" name="Content Placeholder 2"/>
          <p:cNvSpPr>
            <a:spLocks noGrp="1"/>
          </p:cNvSpPr>
          <p:nvPr>
            <p:ph idx="1"/>
          </p:nvPr>
        </p:nvSpPr>
        <p:spPr>
          <a:xfrm>
            <a:off x="251520" y="1340768"/>
            <a:ext cx="8640960" cy="5152107"/>
          </a:xfrm>
        </p:spPr>
        <p:txBody>
          <a:bodyPr/>
          <a:lstStyle/>
          <a:p>
            <a:pPr marL="0" indent="0">
              <a:buFont typeface="Arial" charset="0"/>
              <a:buNone/>
              <a:defRPr/>
            </a:pPr>
            <a:r>
              <a:rPr lang="en-ZA" sz="1600" b="1" dirty="0" smtClean="0">
                <a:cs typeface="Arial" pitchFamily="34" charset="0"/>
              </a:rPr>
              <a:t>Other activities </a:t>
            </a:r>
          </a:p>
          <a:p>
            <a:pPr>
              <a:defRPr/>
            </a:pPr>
            <a:r>
              <a:rPr lang="en-ZA" sz="1600" dirty="0" smtClean="0">
                <a:cs typeface="Arial" pitchFamily="34" charset="0"/>
              </a:rPr>
              <a:t>Daily media clips (Top management and library)  </a:t>
            </a:r>
          </a:p>
          <a:p>
            <a:pPr lvl="1">
              <a:defRPr/>
            </a:pPr>
            <a:r>
              <a:rPr lang="en-ZA" sz="1600" dirty="0" smtClean="0">
                <a:cs typeface="Arial" pitchFamily="34" charset="0"/>
              </a:rPr>
              <a:t>60 Daily media clips compiled and distributed </a:t>
            </a:r>
          </a:p>
          <a:p>
            <a:pPr>
              <a:defRPr/>
            </a:pPr>
            <a:r>
              <a:rPr lang="en-ZA" sz="1600" dirty="0">
                <a:cs typeface="Arial" panose="020B0604020202020204" pitchFamily="34" charset="0"/>
              </a:rPr>
              <a:t>M</a:t>
            </a:r>
            <a:r>
              <a:rPr lang="en-ZA" sz="1600" dirty="0" smtClean="0">
                <a:cs typeface="Arial" panose="020B0604020202020204" pitchFamily="34" charset="0"/>
              </a:rPr>
              <a:t>onitoring reports,</a:t>
            </a:r>
          </a:p>
          <a:p>
            <a:pPr lvl="1">
              <a:defRPr/>
            </a:pPr>
            <a:r>
              <a:rPr lang="en-ZA" sz="1600" dirty="0" smtClean="0">
                <a:cs typeface="Arial" panose="020B0604020202020204" pitchFamily="34" charset="0"/>
              </a:rPr>
              <a:t>Weekly:10</a:t>
            </a:r>
          </a:p>
          <a:p>
            <a:pPr lvl="1">
              <a:defRPr/>
            </a:pPr>
            <a:r>
              <a:rPr lang="en-ZA" sz="1600" dirty="0" smtClean="0">
                <a:cs typeface="Arial" panose="020B0604020202020204" pitchFamily="34" charset="0"/>
              </a:rPr>
              <a:t>Monthly:3</a:t>
            </a:r>
          </a:p>
          <a:p>
            <a:pPr lvl="1">
              <a:defRPr/>
            </a:pPr>
            <a:r>
              <a:rPr lang="en-ZA" sz="1600" dirty="0" smtClean="0">
                <a:cs typeface="Arial" panose="020B0604020202020204" pitchFamily="34" charset="0"/>
              </a:rPr>
              <a:t>Quarterly 1</a:t>
            </a:r>
          </a:p>
          <a:p>
            <a:pPr lvl="1">
              <a:defRPr/>
            </a:pPr>
            <a:r>
              <a:rPr lang="en-ZA" sz="1600" dirty="0" smtClean="0">
                <a:cs typeface="Arial" panose="020B0604020202020204" pitchFamily="34" charset="0"/>
              </a:rPr>
              <a:t>Semester: 0</a:t>
            </a:r>
          </a:p>
          <a:p>
            <a:pPr lvl="1">
              <a:defRPr/>
            </a:pPr>
            <a:r>
              <a:rPr lang="en-ZA" sz="1600" dirty="0" smtClean="0">
                <a:cs typeface="Arial" panose="020B0604020202020204" pitchFamily="34" charset="0"/>
              </a:rPr>
              <a:t>Annual: 1</a:t>
            </a:r>
          </a:p>
          <a:p>
            <a:pPr>
              <a:defRPr/>
            </a:pPr>
            <a:r>
              <a:rPr lang="en-ZA" sz="1600" dirty="0" smtClean="0">
                <a:cs typeface="Arial" panose="020B0604020202020204" pitchFamily="34" charset="0"/>
              </a:rPr>
              <a:t>Media statements edited and distributed externally: 24</a:t>
            </a:r>
          </a:p>
          <a:p>
            <a:pPr>
              <a:defRPr/>
            </a:pPr>
            <a:r>
              <a:rPr lang="en-ZA" sz="1600" dirty="0" smtClean="0">
                <a:cs typeface="Arial" panose="020B0604020202020204" pitchFamily="34" charset="0"/>
              </a:rPr>
              <a:t>Articles edited:2</a:t>
            </a:r>
          </a:p>
          <a:p>
            <a:pPr>
              <a:buFont typeface="Arial" panose="020B0604020202020204" pitchFamily="34" charset="0"/>
              <a:buChar char="•"/>
              <a:defRPr/>
            </a:pPr>
            <a:r>
              <a:rPr lang="en-ZA" sz="1600" dirty="0" smtClean="0">
                <a:cs typeface="Arial" panose="020B0604020202020204" pitchFamily="34" charset="0"/>
              </a:rPr>
              <a:t>Published three issues of newsletter (iDol – April, May and June issue)  </a:t>
            </a:r>
            <a:endParaRPr lang="en-ZA" sz="1600" dirty="0">
              <a:cs typeface="Arial" panose="020B0604020202020204" pitchFamily="34" charset="0"/>
            </a:endParaRPr>
          </a:p>
          <a:p>
            <a:pPr>
              <a:defRPr/>
            </a:pPr>
            <a:r>
              <a:rPr lang="en-ZA" sz="1600" dirty="0" smtClean="0">
                <a:ea typeface="ＭＳ Ｐゴシック" pitchFamily="32" charset="-128"/>
                <a:cs typeface="Arial" pitchFamily="34" charset="0"/>
              </a:rPr>
              <a:t>Produced three features on: Workers month published in the newsletter in April; </a:t>
            </a:r>
          </a:p>
          <a:p>
            <a:pPr marL="0" indent="0">
              <a:buFont typeface="Arial" charset="0"/>
              <a:buNone/>
              <a:defRPr/>
            </a:pPr>
            <a:r>
              <a:rPr lang="en-ZA" sz="1600" dirty="0">
                <a:ea typeface="ＭＳ Ｐゴシック" pitchFamily="32" charset="-128"/>
                <a:cs typeface="Arial" pitchFamily="34" charset="0"/>
              </a:rPr>
              <a:t>	</a:t>
            </a:r>
            <a:r>
              <a:rPr lang="en-ZA" sz="1600" dirty="0" smtClean="0">
                <a:ea typeface="ＭＳ Ｐゴシック" pitchFamily="32" charset="-128"/>
                <a:cs typeface="Arial" pitchFamily="34" charset="0"/>
              </a:rPr>
              <a:t>: Feature titled  “National Minimum Wage: Complying with the strike ballot and picketing rules” 	published by Sowetan in April and Sunday Times in April; </a:t>
            </a:r>
          </a:p>
          <a:p>
            <a:pPr marL="0" indent="0">
              <a:buFont typeface="Arial" charset="0"/>
              <a:buNone/>
              <a:defRPr/>
            </a:pPr>
            <a:r>
              <a:rPr lang="en-ZA" sz="1600" dirty="0">
                <a:ea typeface="ＭＳ Ｐゴシック" pitchFamily="32" charset="-128"/>
                <a:cs typeface="Arial" pitchFamily="34" charset="0"/>
              </a:rPr>
              <a:t>	</a:t>
            </a:r>
            <a:r>
              <a:rPr lang="en-ZA" sz="1600" dirty="0" smtClean="0">
                <a:ea typeface="ＭＳ Ｐゴシック" pitchFamily="32" charset="-128"/>
                <a:cs typeface="Arial" pitchFamily="34" charset="0"/>
              </a:rPr>
              <a:t>: Feature titled: “National Minimum Wage: ILO calls for stringent steps to ensure compliance” 	published in </a:t>
            </a:r>
            <a:r>
              <a:rPr lang="en-US" sz="1600" dirty="0" smtClean="0"/>
              <a:t>Business Report, Son, Beeld, Daily Dispatch, DFA, Isolezwe, Sowetan, Daily Sun and   	Citizen. </a:t>
            </a:r>
          </a:p>
          <a:p>
            <a:pPr marL="0" indent="0">
              <a:buFont typeface="Arial" charset="0"/>
              <a:buNone/>
              <a:defRPr/>
            </a:pPr>
            <a:endParaRPr lang="en-ZA" sz="1400" dirty="0"/>
          </a:p>
        </p:txBody>
      </p:sp>
      <p:sp>
        <p:nvSpPr>
          <p:cNvPr id="2" name="Slide Number Placeholder 1"/>
          <p:cNvSpPr>
            <a:spLocks noGrp="1"/>
          </p:cNvSpPr>
          <p:nvPr>
            <p:ph type="sldNum" sz="quarter" idx="12"/>
          </p:nvPr>
        </p:nvSpPr>
        <p:spPr/>
        <p:txBody>
          <a:bodyPr/>
          <a:lstStyle/>
          <a:p>
            <a:fld id="{96CA8298-9D91-4CF9-AB6A-504DBB769D5D}" type="slidenum">
              <a:rPr lang="en-US" smtClean="0"/>
              <a:pPr/>
              <a:t>21</a:t>
            </a:fld>
            <a:endParaRPr lang="en-US" dirty="0"/>
          </a:p>
        </p:txBody>
      </p:sp>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21</a:t>
            </a:fld>
            <a:endParaRPr lang="en-US" altLang="en-US" sz="1200" dirty="0" smtClean="0">
              <a:solidFill>
                <a:srgbClr val="898989"/>
              </a:solidFill>
            </a:endParaRPr>
          </a:p>
        </p:txBody>
      </p:sp>
    </p:spTree>
    <p:extLst>
      <p:ext uri="{BB962C8B-B14F-4D97-AF65-F5344CB8AC3E}">
        <p14:creationId xmlns:p14="http://schemas.microsoft.com/office/powerpoint/2010/main" xmlns="" val="303619511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003232" cy="720080"/>
          </a:xfrm>
        </p:spPr>
        <p:txBody>
          <a:bodyPr/>
          <a:lstStyle/>
          <a:p>
            <a:pPr>
              <a:defRPr/>
            </a:pPr>
            <a:r>
              <a:rPr lang="en-US" sz="2400" b="1" dirty="0" smtClean="0"/>
              <a:t>MEDIA LIAISON INTERVIEWS/ENQUIRIES DONE</a:t>
            </a:r>
            <a:endParaRPr lang="en-ZA"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39429357"/>
              </p:ext>
            </p:extLst>
          </p:nvPr>
        </p:nvGraphicFramePr>
        <p:xfrm>
          <a:off x="457200" y="1393825"/>
          <a:ext cx="8116887" cy="5172074"/>
        </p:xfrm>
        <a:graphic>
          <a:graphicData uri="http://schemas.openxmlformats.org/drawingml/2006/table">
            <a:tbl>
              <a:tblPr firstRow="1" bandRow="1">
                <a:tableStyleId>{5C22544A-7EE6-4342-B048-85BDC9FD1C3A}</a:tableStyleId>
              </a:tblPr>
              <a:tblGrid>
                <a:gridCol w="2705629">
                  <a:extLst>
                    <a:ext uri="{9D8B030D-6E8A-4147-A177-3AD203B41FA5}">
                      <a16:colId xmlns:a16="http://schemas.microsoft.com/office/drawing/2014/main" xmlns="" val="20000"/>
                    </a:ext>
                  </a:extLst>
                </a:gridCol>
                <a:gridCol w="2705629">
                  <a:extLst>
                    <a:ext uri="{9D8B030D-6E8A-4147-A177-3AD203B41FA5}">
                      <a16:colId xmlns:a16="http://schemas.microsoft.com/office/drawing/2014/main" xmlns="" val="20001"/>
                    </a:ext>
                  </a:extLst>
                </a:gridCol>
                <a:gridCol w="2705629">
                  <a:extLst>
                    <a:ext uri="{9D8B030D-6E8A-4147-A177-3AD203B41FA5}">
                      <a16:colId xmlns:a16="http://schemas.microsoft.com/office/drawing/2014/main" xmlns="" val="20002"/>
                    </a:ext>
                  </a:extLst>
                </a:gridCol>
              </a:tblGrid>
              <a:tr h="365734">
                <a:tc>
                  <a:txBody>
                    <a:bodyPr/>
                    <a:lstStyle/>
                    <a:p>
                      <a:r>
                        <a:rPr lang="en-US" sz="1800" dirty="0" smtClean="0"/>
                        <a:t>INTEVIEW</a:t>
                      </a:r>
                      <a:r>
                        <a:rPr lang="en-US" sz="1800" baseline="0" dirty="0" smtClean="0"/>
                        <a:t> DATE:</a:t>
                      </a:r>
                      <a:endParaRPr lang="en-ZA" sz="1800" dirty="0"/>
                    </a:p>
                  </a:txBody>
                  <a:tcPr marL="91445" marR="91445" marT="45707" marB="45707"/>
                </a:tc>
                <a:tc>
                  <a:txBody>
                    <a:bodyPr/>
                    <a:lstStyle/>
                    <a:p>
                      <a:r>
                        <a:rPr lang="en-US" sz="1800" dirty="0" smtClean="0"/>
                        <a:t>TV/STATION:</a:t>
                      </a:r>
                      <a:endParaRPr lang="en-ZA" sz="1800" dirty="0"/>
                    </a:p>
                  </a:txBody>
                  <a:tcPr marL="91445" marR="91445" marT="45707" marB="45707"/>
                </a:tc>
                <a:tc>
                  <a:txBody>
                    <a:bodyPr/>
                    <a:lstStyle/>
                    <a:p>
                      <a:r>
                        <a:rPr lang="en-US" sz="1800" dirty="0" smtClean="0"/>
                        <a:t>TOPIC:</a:t>
                      </a:r>
                      <a:endParaRPr lang="en-ZA" sz="1800" dirty="0"/>
                    </a:p>
                  </a:txBody>
                  <a:tcPr marL="91445" marR="91445" marT="45707" marB="45707"/>
                </a:tc>
                <a:extLst>
                  <a:ext uri="{0D108BD9-81ED-4DB2-BD59-A6C34878D82A}">
                    <a16:rowId xmlns:a16="http://schemas.microsoft.com/office/drawing/2014/main" xmlns="" val="10000"/>
                  </a:ext>
                </a:extLst>
              </a:tr>
              <a:tr h="518134">
                <a:tc>
                  <a:txBody>
                    <a:bodyPr/>
                    <a:lstStyle/>
                    <a:p>
                      <a:r>
                        <a:rPr lang="en-US" sz="1400" dirty="0" smtClean="0">
                          <a:latin typeface="Arial" pitchFamily="34" charset="0"/>
                          <a:cs typeface="Arial" pitchFamily="34" charset="0"/>
                        </a:rPr>
                        <a:t>10</a:t>
                      </a:r>
                      <a:r>
                        <a:rPr lang="en-US" sz="1400" baseline="0" dirty="0" smtClean="0">
                          <a:latin typeface="Arial" pitchFamily="34" charset="0"/>
                          <a:cs typeface="Arial" pitchFamily="34" charset="0"/>
                        </a:rPr>
                        <a:t> </a:t>
                      </a:r>
                      <a:r>
                        <a:rPr lang="en-US" sz="1400" dirty="0" smtClean="0">
                          <a:latin typeface="Arial" pitchFamily="34" charset="0"/>
                          <a:cs typeface="Arial" pitchFamily="34" charset="0"/>
                        </a:rPr>
                        <a:t>APRIL 2018</a:t>
                      </a:r>
                      <a:endParaRPr lang="en-ZA" sz="1400" dirty="0">
                        <a:latin typeface="Arial" pitchFamily="34" charset="0"/>
                        <a:cs typeface="Arial" pitchFamily="34" charset="0"/>
                      </a:endParaRPr>
                    </a:p>
                  </a:txBody>
                  <a:tcPr marL="91445" marR="91445" marT="45707" marB="45707"/>
                </a:tc>
                <a:tc>
                  <a:txBody>
                    <a:bodyPr/>
                    <a:lstStyle/>
                    <a:p>
                      <a:r>
                        <a:rPr lang="en-ZA" sz="1400" dirty="0" smtClean="0">
                          <a:latin typeface="Arial" pitchFamily="34" charset="0"/>
                          <a:cs typeface="Arial" pitchFamily="34" charset="0"/>
                        </a:rPr>
                        <a:t>PowerFM</a:t>
                      </a:r>
                      <a:endParaRPr lang="en-ZA" sz="1400" dirty="0">
                        <a:latin typeface="Arial" pitchFamily="34" charset="0"/>
                        <a:cs typeface="Arial" pitchFamily="34" charset="0"/>
                      </a:endParaRPr>
                    </a:p>
                  </a:txBody>
                  <a:tcPr marL="91445" marR="91445" marT="45707" marB="45707"/>
                </a:tc>
                <a:tc>
                  <a:txBody>
                    <a:bodyPr/>
                    <a:lstStyle/>
                    <a:p>
                      <a:r>
                        <a:rPr lang="en-ZA" sz="1400" dirty="0" smtClean="0">
                          <a:latin typeface="Arial" pitchFamily="34" charset="0"/>
                          <a:cs typeface="Arial" pitchFamily="34" charset="0"/>
                        </a:rPr>
                        <a:t>Collapse of a wall</a:t>
                      </a:r>
                      <a:r>
                        <a:rPr lang="en-ZA" sz="1400" baseline="0" dirty="0" smtClean="0">
                          <a:latin typeface="Arial" pitchFamily="34" charset="0"/>
                          <a:cs typeface="Arial" pitchFamily="34" charset="0"/>
                        </a:rPr>
                        <a:t> that killed children </a:t>
                      </a:r>
                      <a:endParaRPr lang="en-ZA" sz="1400" dirty="0">
                        <a:latin typeface="Arial" pitchFamily="34" charset="0"/>
                        <a:cs typeface="Arial" pitchFamily="34" charset="0"/>
                      </a:endParaRPr>
                    </a:p>
                  </a:txBody>
                  <a:tcPr marL="91445" marR="91445" marT="45707" marB="45707"/>
                </a:tc>
                <a:extLst>
                  <a:ext uri="{0D108BD9-81ED-4DB2-BD59-A6C34878D82A}">
                    <a16:rowId xmlns:a16="http://schemas.microsoft.com/office/drawing/2014/main" xmlns="" val="10001"/>
                  </a:ext>
                </a:extLst>
              </a:tr>
              <a:tr h="518134">
                <a:tc>
                  <a:txBody>
                    <a:bodyPr/>
                    <a:lstStyle/>
                    <a:p>
                      <a:r>
                        <a:rPr lang="en-US" sz="1400" dirty="0" smtClean="0">
                          <a:latin typeface="Arial" pitchFamily="34" charset="0"/>
                          <a:cs typeface="Arial" pitchFamily="34" charset="0"/>
                        </a:rPr>
                        <a:t>10 APRIL 2018 </a:t>
                      </a:r>
                      <a:endParaRPr lang="en-ZA" sz="1400" dirty="0">
                        <a:latin typeface="Arial" pitchFamily="34" charset="0"/>
                        <a:cs typeface="Arial" pitchFamily="34" charset="0"/>
                      </a:endParaRPr>
                    </a:p>
                  </a:txBody>
                  <a:tcPr marL="91445" marR="91445" marT="45707" marB="45707"/>
                </a:tc>
                <a:tc>
                  <a:txBody>
                    <a:bodyPr/>
                    <a:lstStyle/>
                    <a:p>
                      <a:r>
                        <a:rPr lang="en-US" sz="1400" dirty="0" smtClean="0">
                          <a:latin typeface="Arial" pitchFamily="34" charset="0"/>
                          <a:cs typeface="Arial" pitchFamily="34" charset="0"/>
                        </a:rPr>
                        <a:t>Financial</a:t>
                      </a:r>
                      <a:r>
                        <a:rPr lang="en-US" sz="1400" baseline="0" dirty="0" smtClean="0">
                          <a:latin typeface="Arial" pitchFamily="34" charset="0"/>
                          <a:cs typeface="Arial" pitchFamily="34" charset="0"/>
                        </a:rPr>
                        <a:t> Mail/Business Times  </a:t>
                      </a:r>
                      <a:endParaRPr lang="en-ZA" sz="1400" dirty="0">
                        <a:latin typeface="Arial" pitchFamily="34" charset="0"/>
                        <a:cs typeface="Arial" pitchFamily="34" charset="0"/>
                      </a:endParaRPr>
                    </a:p>
                  </a:txBody>
                  <a:tcPr marL="91445" marR="91445" marT="45707" marB="45707"/>
                </a:tc>
                <a:tc>
                  <a:txBody>
                    <a:bodyPr/>
                    <a:lstStyle/>
                    <a:p>
                      <a:r>
                        <a:rPr lang="en-US" sz="1400" dirty="0" smtClean="0">
                          <a:latin typeface="Arial" pitchFamily="34" charset="0"/>
                          <a:cs typeface="Arial" pitchFamily="34" charset="0"/>
                        </a:rPr>
                        <a:t>Implementation of National Minimum Wage</a:t>
                      </a:r>
                      <a:r>
                        <a:rPr lang="en-US" sz="1400" baseline="0" dirty="0" smtClean="0">
                          <a:latin typeface="Arial" pitchFamily="34" charset="0"/>
                          <a:cs typeface="Arial" pitchFamily="34" charset="0"/>
                        </a:rPr>
                        <a:t>  </a:t>
                      </a:r>
                      <a:endParaRPr lang="en-ZA" sz="1400" dirty="0">
                        <a:latin typeface="Arial" pitchFamily="34" charset="0"/>
                        <a:cs typeface="Arial" pitchFamily="34" charset="0"/>
                      </a:endParaRPr>
                    </a:p>
                  </a:txBody>
                  <a:tcPr marL="91445" marR="91445" marT="45707" marB="45707"/>
                </a:tc>
                <a:extLst>
                  <a:ext uri="{0D108BD9-81ED-4DB2-BD59-A6C34878D82A}">
                    <a16:rowId xmlns:a16="http://schemas.microsoft.com/office/drawing/2014/main" xmlns="" val="10002"/>
                  </a:ext>
                </a:extLst>
              </a:tr>
              <a:tr h="715201">
                <a:tc>
                  <a:txBody>
                    <a:bodyPr/>
                    <a:lstStyle/>
                    <a:p>
                      <a:r>
                        <a:rPr lang="en-US" sz="1400" dirty="0" smtClean="0">
                          <a:latin typeface="Arial" pitchFamily="34" charset="0"/>
                          <a:cs typeface="Arial" pitchFamily="34" charset="0"/>
                        </a:rPr>
                        <a:t>17 APRIL 2018</a:t>
                      </a:r>
                      <a:r>
                        <a:rPr lang="en-US" sz="1400" baseline="0" dirty="0" smtClean="0">
                          <a:latin typeface="Arial" pitchFamily="34" charset="0"/>
                          <a:cs typeface="Arial" pitchFamily="34" charset="0"/>
                        </a:rPr>
                        <a:t> </a:t>
                      </a:r>
                      <a:endParaRPr lang="en-ZA" sz="1400" dirty="0">
                        <a:latin typeface="Arial" pitchFamily="34" charset="0"/>
                        <a:cs typeface="Arial" pitchFamily="34" charset="0"/>
                      </a:endParaRPr>
                    </a:p>
                  </a:txBody>
                  <a:tcPr marL="91445" marR="91445" marT="45707" marB="45707"/>
                </a:tc>
                <a:tc>
                  <a:txBody>
                    <a:bodyPr/>
                    <a:lstStyle/>
                    <a:p>
                      <a:r>
                        <a:rPr lang="en-US" sz="1400" dirty="0" smtClean="0">
                          <a:latin typeface="Arial" pitchFamily="34" charset="0"/>
                          <a:cs typeface="Arial" pitchFamily="34" charset="0"/>
                        </a:rPr>
                        <a:t>SABC</a:t>
                      </a:r>
                      <a:r>
                        <a:rPr lang="en-US" sz="1400" baseline="0" dirty="0" smtClean="0">
                          <a:latin typeface="Arial" pitchFamily="34" charset="0"/>
                          <a:cs typeface="Arial" pitchFamily="34" charset="0"/>
                        </a:rPr>
                        <a:t> 1 (Daily Thetha) </a:t>
                      </a:r>
                      <a:endParaRPr lang="en-ZA" sz="1400" dirty="0">
                        <a:latin typeface="Arial" pitchFamily="34" charset="0"/>
                        <a:cs typeface="Arial" pitchFamily="34" charset="0"/>
                      </a:endParaRPr>
                    </a:p>
                  </a:txBody>
                  <a:tcPr marL="91445" marR="91445" marT="45707" marB="45707"/>
                </a:tc>
                <a:tc>
                  <a:txBody>
                    <a:bodyPr/>
                    <a:lstStyle/>
                    <a:p>
                      <a:r>
                        <a:rPr lang="en-US" sz="1400" dirty="0" smtClean="0">
                          <a:latin typeface="Arial" pitchFamily="34" charset="0"/>
                          <a:cs typeface="Arial" pitchFamily="34" charset="0"/>
                        </a:rPr>
                        <a:t>NMW </a:t>
                      </a:r>
                      <a:endParaRPr lang="en-ZA" sz="1400" dirty="0">
                        <a:latin typeface="Arial" pitchFamily="34" charset="0"/>
                        <a:cs typeface="Arial" pitchFamily="34" charset="0"/>
                      </a:endParaRPr>
                    </a:p>
                  </a:txBody>
                  <a:tcPr marL="91445" marR="91445" marT="45707" marB="45707"/>
                </a:tc>
                <a:extLst>
                  <a:ext uri="{0D108BD9-81ED-4DB2-BD59-A6C34878D82A}">
                    <a16:rowId xmlns:a16="http://schemas.microsoft.com/office/drawing/2014/main" xmlns="" val="10003"/>
                  </a:ext>
                </a:extLst>
              </a:tr>
              <a:tr h="715201">
                <a:tc>
                  <a:txBody>
                    <a:bodyPr/>
                    <a:lstStyle/>
                    <a:p>
                      <a:r>
                        <a:rPr lang="en-ZA" sz="1400" dirty="0" smtClean="0">
                          <a:latin typeface="Arial" pitchFamily="34" charset="0"/>
                          <a:cs typeface="Arial" pitchFamily="34" charset="0"/>
                        </a:rPr>
                        <a:t>12</a:t>
                      </a:r>
                      <a:r>
                        <a:rPr lang="en-ZA" sz="1400" baseline="0" dirty="0" smtClean="0">
                          <a:latin typeface="Arial" pitchFamily="34" charset="0"/>
                          <a:cs typeface="Arial" pitchFamily="34" charset="0"/>
                        </a:rPr>
                        <a:t> APRIL 2018 </a:t>
                      </a:r>
                      <a:r>
                        <a:rPr lang="en-ZA" sz="1400" dirty="0" smtClean="0">
                          <a:latin typeface="Arial" pitchFamily="34" charset="0"/>
                          <a:cs typeface="Arial" pitchFamily="34" charset="0"/>
                        </a:rPr>
                        <a:t> </a:t>
                      </a:r>
                      <a:endParaRPr lang="en-ZA" sz="1400" dirty="0">
                        <a:latin typeface="Arial" pitchFamily="34" charset="0"/>
                        <a:cs typeface="Arial" pitchFamily="34" charset="0"/>
                      </a:endParaRPr>
                    </a:p>
                  </a:txBody>
                  <a:tcPr marL="91445" marR="91445" marT="45707" marB="45707"/>
                </a:tc>
                <a:tc>
                  <a:txBody>
                    <a:bodyPr/>
                    <a:lstStyle/>
                    <a:p>
                      <a:r>
                        <a:rPr lang="en-ZA" sz="1400" dirty="0" smtClean="0">
                          <a:latin typeface="Arial" pitchFamily="34" charset="0"/>
                          <a:cs typeface="Arial" pitchFamily="34" charset="0"/>
                        </a:rPr>
                        <a:t>AAN7 </a:t>
                      </a:r>
                      <a:endParaRPr lang="en-ZA" sz="1400" dirty="0">
                        <a:latin typeface="Arial" pitchFamily="34" charset="0"/>
                        <a:cs typeface="Arial" pitchFamily="34" charset="0"/>
                      </a:endParaRPr>
                    </a:p>
                  </a:txBody>
                  <a:tcPr marL="91445" marR="91445" marT="45707" marB="45707"/>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NMW </a:t>
                      </a:r>
                      <a:endParaRPr lang="en-ZA" sz="1400" dirty="0" smtClean="0">
                        <a:latin typeface="Arial" pitchFamily="34" charset="0"/>
                        <a:cs typeface="Arial" pitchFamily="34" charset="0"/>
                      </a:endParaRPr>
                    </a:p>
                    <a:p>
                      <a:endParaRPr lang="en-ZA" sz="1400" dirty="0"/>
                    </a:p>
                  </a:txBody>
                  <a:tcPr marL="91445" marR="91445" marT="45707" marB="45707"/>
                </a:tc>
                <a:extLst>
                  <a:ext uri="{0D108BD9-81ED-4DB2-BD59-A6C34878D82A}">
                    <a16:rowId xmlns:a16="http://schemas.microsoft.com/office/drawing/2014/main" xmlns="" val="10004"/>
                  </a:ext>
                </a:extLst>
              </a:tr>
              <a:tr h="64306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latin typeface="Arial" pitchFamily="34" charset="0"/>
                          <a:cs typeface="Arial" pitchFamily="34" charset="0"/>
                        </a:rPr>
                        <a:t>23</a:t>
                      </a:r>
                      <a:r>
                        <a:rPr lang="en-ZA" sz="1400" baseline="0" dirty="0" smtClean="0">
                          <a:latin typeface="Arial" pitchFamily="34" charset="0"/>
                          <a:cs typeface="Arial" pitchFamily="34" charset="0"/>
                        </a:rPr>
                        <a:t> APRIL 2018 </a:t>
                      </a:r>
                      <a:r>
                        <a:rPr lang="en-ZA" sz="1400" dirty="0" smtClean="0">
                          <a:latin typeface="Arial" pitchFamily="34" charset="0"/>
                          <a:cs typeface="Arial" pitchFamily="34" charset="0"/>
                        </a:rPr>
                        <a:t> </a:t>
                      </a:r>
                    </a:p>
                    <a:p>
                      <a:endParaRPr lang="en-US" sz="1200" dirty="0" smtClean="0">
                        <a:latin typeface="Arial" pitchFamily="34" charset="0"/>
                        <a:cs typeface="Arial" pitchFamily="34" charset="0"/>
                      </a:endParaRPr>
                    </a:p>
                  </a:txBody>
                  <a:tcPr marL="91445" marR="91445" marT="45707" marB="45707"/>
                </a:tc>
                <a:tc>
                  <a:txBody>
                    <a:bodyPr/>
                    <a:lstStyle/>
                    <a:p>
                      <a:r>
                        <a:rPr lang="en-ZA" sz="1400" dirty="0" smtClean="0">
                          <a:latin typeface="Arial" pitchFamily="34" charset="0"/>
                          <a:cs typeface="Arial" pitchFamily="34" charset="0"/>
                        </a:rPr>
                        <a:t>WITS Radio</a:t>
                      </a:r>
                      <a:endParaRPr lang="en-ZA" sz="1400" dirty="0">
                        <a:latin typeface="Arial" pitchFamily="34" charset="0"/>
                        <a:cs typeface="Arial" pitchFamily="34" charset="0"/>
                      </a:endParaRPr>
                    </a:p>
                  </a:txBody>
                  <a:tcPr marL="91445" marR="91445" marT="45707" marB="45707"/>
                </a:tc>
                <a:tc>
                  <a:txBody>
                    <a:bodyPr/>
                    <a:lstStyle/>
                    <a:p>
                      <a:r>
                        <a:rPr lang="en-US" sz="1400" dirty="0" smtClean="0">
                          <a:latin typeface="Arial" pitchFamily="34" charset="0"/>
                          <a:cs typeface="Arial" pitchFamily="34" charset="0"/>
                        </a:rPr>
                        <a:t>Workers month commemoration</a:t>
                      </a:r>
                    </a:p>
                  </a:txBody>
                  <a:tcPr marL="91445" marR="91445" marT="45707" marB="45707"/>
                </a:tc>
                <a:extLst>
                  <a:ext uri="{0D108BD9-81ED-4DB2-BD59-A6C34878D82A}">
                    <a16:rowId xmlns:a16="http://schemas.microsoft.com/office/drawing/2014/main" xmlns="" val="10005"/>
                  </a:ext>
                </a:extLst>
              </a:tr>
              <a:tr h="518134">
                <a:tc>
                  <a:txBody>
                    <a:bodyPr/>
                    <a:lstStyle/>
                    <a:p>
                      <a:r>
                        <a:rPr lang="en-ZA" sz="1400" dirty="0" smtClean="0">
                          <a:latin typeface="Arial" panose="020B0604020202020204" pitchFamily="34" charset="0"/>
                          <a:cs typeface="Arial" panose="020B0604020202020204" pitchFamily="34" charset="0"/>
                        </a:rPr>
                        <a:t>03 MAY 2018 </a:t>
                      </a:r>
                      <a:endParaRPr lang="en-ZA" sz="1400" dirty="0">
                        <a:latin typeface="Arial" panose="020B0604020202020204" pitchFamily="34" charset="0"/>
                        <a:cs typeface="Arial" panose="020B0604020202020204" pitchFamily="34" charset="0"/>
                      </a:endParaRPr>
                    </a:p>
                  </a:txBody>
                  <a:tcPr marL="91445" marR="91445" marT="45707" marB="45707"/>
                </a:tc>
                <a:tc>
                  <a:txBody>
                    <a:bodyPr/>
                    <a:lstStyle/>
                    <a:p>
                      <a:r>
                        <a:rPr lang="en-ZA" sz="1400" dirty="0" smtClean="0">
                          <a:latin typeface="Arial" pitchFamily="34" charset="0"/>
                          <a:cs typeface="Arial" pitchFamily="34" charset="0"/>
                        </a:rPr>
                        <a:t>SABC (</a:t>
                      </a:r>
                      <a:r>
                        <a:rPr lang="en-US" sz="1400" kern="1200" dirty="0" smtClean="0">
                          <a:solidFill>
                            <a:schemeClr val="dk1"/>
                          </a:solidFill>
                          <a:effectLst/>
                          <a:latin typeface="Arial" panose="020B0604020202020204" pitchFamily="34" charset="0"/>
                          <a:ea typeface="+mn-ea"/>
                          <a:cs typeface="Arial" panose="020B0604020202020204" pitchFamily="34" charset="0"/>
                        </a:rPr>
                        <a:t>Zwamaramani Current Affairs show) </a:t>
                      </a:r>
                      <a:endParaRPr lang="en-ZA" sz="1400" dirty="0">
                        <a:latin typeface="Arial" pitchFamily="34" charset="0"/>
                        <a:cs typeface="Arial" pitchFamily="34" charset="0"/>
                      </a:endParaRPr>
                    </a:p>
                  </a:txBody>
                  <a:tcPr marL="91445" marR="91445" marT="45707" marB="45707"/>
                </a:tc>
                <a:tc>
                  <a:txBody>
                    <a:bodyPr/>
                    <a:lstStyle/>
                    <a:p>
                      <a:r>
                        <a:rPr lang="en-ZA" sz="1400" dirty="0" smtClean="0">
                          <a:latin typeface="Arial" panose="020B0604020202020204" pitchFamily="34" charset="0"/>
                          <a:cs typeface="Arial" panose="020B0604020202020204" pitchFamily="34" charset="0"/>
                        </a:rPr>
                        <a:t>Impact</a:t>
                      </a:r>
                      <a:r>
                        <a:rPr lang="en-ZA" sz="1400" baseline="0" dirty="0" smtClean="0">
                          <a:latin typeface="Arial" panose="020B0604020202020204" pitchFamily="34" charset="0"/>
                          <a:cs typeface="Arial" panose="020B0604020202020204" pitchFamily="34" charset="0"/>
                        </a:rPr>
                        <a:t> of NMW on domestic workers </a:t>
                      </a:r>
                      <a:endParaRPr lang="en-ZA" sz="1400" dirty="0">
                        <a:latin typeface="Arial" panose="020B0604020202020204" pitchFamily="34" charset="0"/>
                        <a:cs typeface="Arial" panose="020B0604020202020204" pitchFamily="34" charset="0"/>
                      </a:endParaRPr>
                    </a:p>
                  </a:txBody>
                  <a:tcPr marL="91445" marR="91445" marT="45707" marB="45707"/>
                </a:tc>
                <a:extLst>
                  <a:ext uri="{0D108BD9-81ED-4DB2-BD59-A6C34878D82A}">
                    <a16:rowId xmlns:a16="http://schemas.microsoft.com/office/drawing/2014/main" xmlns="" val="10006"/>
                  </a:ext>
                </a:extLst>
              </a:tr>
              <a:tr h="731494">
                <a:tc>
                  <a:txBody>
                    <a:bodyPr/>
                    <a:lstStyle/>
                    <a:p>
                      <a:r>
                        <a:rPr lang="en-ZA" sz="1400" dirty="0" smtClean="0">
                          <a:latin typeface="Arial" panose="020B0604020202020204" pitchFamily="34" charset="0"/>
                          <a:cs typeface="Arial" panose="020B0604020202020204" pitchFamily="34" charset="0"/>
                        </a:rPr>
                        <a:t>26 APRIL 2018 </a:t>
                      </a:r>
                      <a:endParaRPr lang="en-ZA" sz="1400" dirty="0">
                        <a:latin typeface="Arial" panose="020B0604020202020204" pitchFamily="34" charset="0"/>
                        <a:cs typeface="Arial" panose="020B0604020202020204" pitchFamily="34" charset="0"/>
                      </a:endParaRPr>
                    </a:p>
                  </a:txBody>
                  <a:tcPr marL="91445" marR="91445" marT="45707" marB="45707"/>
                </a:tc>
                <a:tc>
                  <a:txBody>
                    <a:bodyPr/>
                    <a:lstStyle/>
                    <a:p>
                      <a:r>
                        <a:rPr lang="en-ZA" sz="1400" dirty="0" smtClean="0">
                          <a:latin typeface="Arial" pitchFamily="34" charset="0"/>
                          <a:cs typeface="Arial" pitchFamily="34" charset="0"/>
                        </a:rPr>
                        <a:t>Sunday Tribune </a:t>
                      </a:r>
                      <a:endParaRPr lang="en-ZA" sz="1400" dirty="0">
                        <a:latin typeface="Arial" pitchFamily="34" charset="0"/>
                        <a:cs typeface="Arial" pitchFamily="34" charset="0"/>
                      </a:endParaRPr>
                    </a:p>
                  </a:txBody>
                  <a:tcPr marL="91445" marR="91445" marT="45707" marB="45707"/>
                </a:tc>
                <a:tc>
                  <a:txBody>
                    <a:bodyPr/>
                    <a:lstStyle/>
                    <a:p>
                      <a:r>
                        <a:rPr lang="en-ZA" sz="1400" dirty="0" smtClean="0">
                          <a:latin typeface="Arial" panose="020B0604020202020204" pitchFamily="34" charset="0"/>
                          <a:cs typeface="Arial" panose="020B0604020202020204" pitchFamily="34" charset="0"/>
                        </a:rPr>
                        <a:t>Focus on Domestic,</a:t>
                      </a:r>
                      <a:r>
                        <a:rPr lang="en-ZA" sz="1400" baseline="0" dirty="0" smtClean="0">
                          <a:latin typeface="Arial" panose="020B0604020202020204" pitchFamily="34" charset="0"/>
                          <a:cs typeface="Arial" panose="020B0604020202020204" pitchFamily="34" charset="0"/>
                        </a:rPr>
                        <a:t> Taxi and Farmworkers and the effect of NMW </a:t>
                      </a:r>
                      <a:endParaRPr lang="en-ZA" sz="1400" dirty="0">
                        <a:latin typeface="Arial" panose="020B0604020202020204" pitchFamily="34" charset="0"/>
                        <a:cs typeface="Arial" panose="020B0604020202020204" pitchFamily="34" charset="0"/>
                      </a:endParaRPr>
                    </a:p>
                  </a:txBody>
                  <a:tcPr marL="91445" marR="91445" marT="45707" marB="45707"/>
                </a:tc>
                <a:extLst>
                  <a:ext uri="{0D108BD9-81ED-4DB2-BD59-A6C34878D82A}">
                    <a16:rowId xmlns:a16="http://schemas.microsoft.com/office/drawing/2014/main" xmlns="" val="10007"/>
                  </a:ext>
                </a:extLst>
              </a:tr>
              <a:tr h="446979">
                <a:tc>
                  <a:txBody>
                    <a:bodyPr/>
                    <a:lstStyle/>
                    <a:p>
                      <a:r>
                        <a:rPr lang="en-ZA" sz="1400" dirty="0" smtClean="0">
                          <a:latin typeface="Arial" panose="020B0604020202020204" pitchFamily="34" charset="0"/>
                          <a:cs typeface="Arial" panose="020B0604020202020204" pitchFamily="34" charset="0"/>
                        </a:rPr>
                        <a:t>18 MAY 2018 </a:t>
                      </a:r>
                      <a:endParaRPr lang="en-ZA" sz="1400" dirty="0">
                        <a:latin typeface="Arial" panose="020B0604020202020204" pitchFamily="34" charset="0"/>
                        <a:cs typeface="Arial" panose="020B0604020202020204" pitchFamily="34" charset="0"/>
                      </a:endParaRPr>
                    </a:p>
                  </a:txBody>
                  <a:tcPr marL="91445" marR="91445" marT="45707" marB="45707"/>
                </a:tc>
                <a:tc>
                  <a:txBody>
                    <a:bodyPr/>
                    <a:lstStyle/>
                    <a:p>
                      <a:r>
                        <a:rPr lang="en-ZA" sz="1400" dirty="0" smtClean="0">
                          <a:latin typeface="Arial" pitchFamily="34" charset="0"/>
                          <a:cs typeface="Arial" pitchFamily="34" charset="0"/>
                        </a:rPr>
                        <a:t>SABC (Lesedi</a:t>
                      </a:r>
                      <a:r>
                        <a:rPr lang="en-ZA" sz="1400" baseline="0" dirty="0" smtClean="0">
                          <a:latin typeface="Arial" pitchFamily="34" charset="0"/>
                          <a:cs typeface="Arial" pitchFamily="34" charset="0"/>
                        </a:rPr>
                        <a:t> FM)  </a:t>
                      </a:r>
                      <a:endParaRPr lang="en-ZA" sz="1400" dirty="0">
                        <a:latin typeface="Arial" pitchFamily="34" charset="0"/>
                        <a:cs typeface="Arial" pitchFamily="34" charset="0"/>
                      </a:endParaRPr>
                    </a:p>
                  </a:txBody>
                  <a:tcPr marL="91445" marR="91445" marT="45707" marB="45707"/>
                </a:tc>
                <a:tc>
                  <a:txBody>
                    <a:bodyPr/>
                    <a:lstStyle/>
                    <a:p>
                      <a:r>
                        <a:rPr lang="en-ZA" sz="1400" dirty="0" smtClean="0">
                          <a:latin typeface="Arial" panose="020B0604020202020204" pitchFamily="34" charset="0"/>
                          <a:cs typeface="Arial" panose="020B0604020202020204" pitchFamily="34" charset="0"/>
                        </a:rPr>
                        <a:t>Discussion on Affirmative action</a:t>
                      </a:r>
                      <a:r>
                        <a:rPr lang="en-ZA" sz="1400" baseline="0" dirty="0" smtClean="0">
                          <a:latin typeface="Arial" panose="020B0604020202020204" pitchFamily="34" charset="0"/>
                          <a:cs typeface="Arial" panose="020B0604020202020204" pitchFamily="34" charset="0"/>
                        </a:rPr>
                        <a:t> </a:t>
                      </a:r>
                      <a:endParaRPr lang="en-ZA" sz="1400" dirty="0">
                        <a:latin typeface="Arial" panose="020B0604020202020204" pitchFamily="34" charset="0"/>
                        <a:cs typeface="Arial" panose="020B0604020202020204" pitchFamily="34" charset="0"/>
                      </a:endParaRPr>
                    </a:p>
                  </a:txBody>
                  <a:tcPr marL="91445" marR="91445" marT="45707" marB="45707"/>
                </a:tc>
                <a:extLst>
                  <a:ext uri="{0D108BD9-81ED-4DB2-BD59-A6C34878D82A}">
                    <a16:rowId xmlns:a16="http://schemas.microsoft.com/office/drawing/2014/main" xmlns="" val="10008"/>
                  </a:ext>
                </a:extLst>
              </a:tr>
            </a:tbl>
          </a:graphicData>
        </a:graphic>
      </p:graphicFrame>
      <p:sp>
        <p:nvSpPr>
          <p:cNvPr id="3" name="Slide Number Placeholder 2"/>
          <p:cNvSpPr>
            <a:spLocks noGrp="1"/>
          </p:cNvSpPr>
          <p:nvPr>
            <p:ph type="sldNum" sz="quarter" idx="12"/>
          </p:nvPr>
        </p:nvSpPr>
        <p:spPr/>
        <p:txBody>
          <a:bodyPr/>
          <a:lstStyle/>
          <a:p>
            <a:fld id="{96CA8298-9D91-4CF9-AB6A-504DBB769D5D}" type="slidenum">
              <a:rPr lang="en-US" smtClean="0"/>
              <a:pPr/>
              <a:t>22</a:t>
            </a:fld>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xmlns="" val="2272868380"/>
              </p:ext>
            </p:extLst>
          </p:nvPr>
        </p:nvGraphicFramePr>
        <p:xfrm>
          <a:off x="251520" y="1305841"/>
          <a:ext cx="8640964" cy="5291511"/>
        </p:xfrm>
        <a:graphic>
          <a:graphicData uri="http://schemas.openxmlformats.org/drawingml/2006/table">
            <a:tbl>
              <a:tblPr firstRow="1" bandRow="1">
                <a:tableStyleId>{5C22544A-7EE6-4342-B048-85BDC9FD1C3A}</a:tableStyleId>
              </a:tblPr>
              <a:tblGrid>
                <a:gridCol w="2921657">
                  <a:extLst>
                    <a:ext uri="{9D8B030D-6E8A-4147-A177-3AD203B41FA5}">
                      <a16:colId xmlns:a16="http://schemas.microsoft.com/office/drawing/2014/main" xmlns="" val="20000"/>
                    </a:ext>
                  </a:extLst>
                </a:gridCol>
                <a:gridCol w="2705629">
                  <a:extLst>
                    <a:ext uri="{9D8B030D-6E8A-4147-A177-3AD203B41FA5}">
                      <a16:colId xmlns:a16="http://schemas.microsoft.com/office/drawing/2014/main" xmlns="" val="20001"/>
                    </a:ext>
                  </a:extLst>
                </a:gridCol>
                <a:gridCol w="3013678">
                  <a:extLst>
                    <a:ext uri="{9D8B030D-6E8A-4147-A177-3AD203B41FA5}">
                      <a16:colId xmlns:a16="http://schemas.microsoft.com/office/drawing/2014/main" xmlns="" val="20002"/>
                    </a:ext>
                  </a:extLst>
                </a:gridCol>
              </a:tblGrid>
              <a:tr h="365734">
                <a:tc>
                  <a:txBody>
                    <a:bodyPr/>
                    <a:lstStyle/>
                    <a:p>
                      <a:r>
                        <a:rPr lang="en-US" sz="1600" dirty="0" smtClean="0">
                          <a:latin typeface="+mj-lt"/>
                        </a:rPr>
                        <a:t>INTEVIEW</a:t>
                      </a:r>
                      <a:r>
                        <a:rPr lang="en-US" sz="1600" baseline="0" dirty="0" smtClean="0">
                          <a:latin typeface="+mj-lt"/>
                        </a:rPr>
                        <a:t> DATE:</a:t>
                      </a:r>
                      <a:endParaRPr lang="en-ZA" sz="1600" dirty="0">
                        <a:latin typeface="+mj-lt"/>
                      </a:endParaRPr>
                    </a:p>
                  </a:txBody>
                  <a:tcPr marL="91445" marR="91445" marT="45707" marB="45707"/>
                </a:tc>
                <a:tc>
                  <a:txBody>
                    <a:bodyPr/>
                    <a:lstStyle/>
                    <a:p>
                      <a:r>
                        <a:rPr lang="en-US" sz="1600" dirty="0" smtClean="0">
                          <a:latin typeface="+mj-lt"/>
                        </a:rPr>
                        <a:t>TV/STATION:</a:t>
                      </a:r>
                      <a:endParaRPr lang="en-ZA" sz="1600" dirty="0">
                        <a:latin typeface="+mj-lt"/>
                      </a:endParaRPr>
                    </a:p>
                  </a:txBody>
                  <a:tcPr marL="91445" marR="91445" marT="45707" marB="45707"/>
                </a:tc>
                <a:tc>
                  <a:txBody>
                    <a:bodyPr/>
                    <a:lstStyle/>
                    <a:p>
                      <a:r>
                        <a:rPr lang="en-US" sz="1600" dirty="0" smtClean="0">
                          <a:latin typeface="+mj-lt"/>
                        </a:rPr>
                        <a:t>TOPIC:</a:t>
                      </a:r>
                      <a:endParaRPr lang="en-ZA" sz="1600" dirty="0">
                        <a:latin typeface="+mj-lt"/>
                      </a:endParaRPr>
                    </a:p>
                  </a:txBody>
                  <a:tcPr marL="91445" marR="91445" marT="45707" marB="45707"/>
                </a:tc>
                <a:extLst>
                  <a:ext uri="{0D108BD9-81ED-4DB2-BD59-A6C34878D82A}">
                    <a16:rowId xmlns:a16="http://schemas.microsoft.com/office/drawing/2014/main" xmlns="" val="10000"/>
                  </a:ext>
                </a:extLst>
              </a:tr>
              <a:tr h="518134">
                <a:tc>
                  <a:txBody>
                    <a:bodyPr/>
                    <a:lstStyle/>
                    <a:p>
                      <a:r>
                        <a:rPr lang="en-US" sz="1600" dirty="0" smtClean="0">
                          <a:latin typeface="+mj-lt"/>
                          <a:cs typeface="Arial" pitchFamily="34" charset="0"/>
                        </a:rPr>
                        <a:t>10</a:t>
                      </a:r>
                      <a:r>
                        <a:rPr lang="en-US" sz="1600" baseline="0" dirty="0" smtClean="0">
                          <a:latin typeface="+mj-lt"/>
                          <a:cs typeface="Arial" pitchFamily="34" charset="0"/>
                        </a:rPr>
                        <a:t> </a:t>
                      </a:r>
                      <a:r>
                        <a:rPr lang="en-US" sz="1600" dirty="0" smtClean="0">
                          <a:latin typeface="+mj-lt"/>
                          <a:cs typeface="Arial" pitchFamily="34" charset="0"/>
                        </a:rPr>
                        <a:t>APRIL 2018</a:t>
                      </a:r>
                      <a:endParaRPr lang="en-ZA" sz="1600" dirty="0">
                        <a:latin typeface="+mj-lt"/>
                        <a:cs typeface="Arial" pitchFamily="34" charset="0"/>
                      </a:endParaRPr>
                    </a:p>
                  </a:txBody>
                  <a:tcPr marL="91445" marR="91445" marT="45707" marB="45707"/>
                </a:tc>
                <a:tc>
                  <a:txBody>
                    <a:bodyPr/>
                    <a:lstStyle/>
                    <a:p>
                      <a:r>
                        <a:rPr lang="en-ZA" sz="1600" dirty="0" smtClean="0">
                          <a:latin typeface="+mj-lt"/>
                          <a:cs typeface="Arial" pitchFamily="34" charset="0"/>
                        </a:rPr>
                        <a:t>PowerFM</a:t>
                      </a:r>
                      <a:endParaRPr lang="en-ZA" sz="1600" dirty="0">
                        <a:latin typeface="+mj-lt"/>
                        <a:cs typeface="Arial" pitchFamily="34" charset="0"/>
                      </a:endParaRPr>
                    </a:p>
                  </a:txBody>
                  <a:tcPr marL="91445" marR="91445" marT="45707" marB="45707"/>
                </a:tc>
                <a:tc>
                  <a:txBody>
                    <a:bodyPr/>
                    <a:lstStyle/>
                    <a:p>
                      <a:r>
                        <a:rPr lang="en-ZA" sz="1600" dirty="0" smtClean="0">
                          <a:latin typeface="+mj-lt"/>
                          <a:cs typeface="Arial" pitchFamily="34" charset="0"/>
                        </a:rPr>
                        <a:t>Collapse of a wall</a:t>
                      </a:r>
                      <a:r>
                        <a:rPr lang="en-ZA" sz="1600" baseline="0" dirty="0" smtClean="0">
                          <a:latin typeface="+mj-lt"/>
                          <a:cs typeface="Arial" pitchFamily="34" charset="0"/>
                        </a:rPr>
                        <a:t> that killed children </a:t>
                      </a:r>
                      <a:endParaRPr lang="en-ZA" sz="1600" dirty="0">
                        <a:latin typeface="+mj-lt"/>
                        <a:cs typeface="Arial" pitchFamily="34" charset="0"/>
                      </a:endParaRPr>
                    </a:p>
                  </a:txBody>
                  <a:tcPr marL="91445" marR="91445" marT="45707" marB="45707"/>
                </a:tc>
                <a:extLst>
                  <a:ext uri="{0D108BD9-81ED-4DB2-BD59-A6C34878D82A}">
                    <a16:rowId xmlns:a16="http://schemas.microsoft.com/office/drawing/2014/main" xmlns="" val="10001"/>
                  </a:ext>
                </a:extLst>
              </a:tr>
              <a:tr h="518134">
                <a:tc>
                  <a:txBody>
                    <a:bodyPr/>
                    <a:lstStyle/>
                    <a:p>
                      <a:r>
                        <a:rPr lang="en-US" sz="1600" dirty="0" smtClean="0">
                          <a:latin typeface="+mj-lt"/>
                          <a:cs typeface="Arial" pitchFamily="34" charset="0"/>
                        </a:rPr>
                        <a:t>10 APRIL 2018 </a:t>
                      </a:r>
                      <a:endParaRPr lang="en-ZA" sz="1600" dirty="0">
                        <a:latin typeface="+mj-lt"/>
                        <a:cs typeface="Arial" pitchFamily="34" charset="0"/>
                      </a:endParaRPr>
                    </a:p>
                  </a:txBody>
                  <a:tcPr marL="91445" marR="91445" marT="45707" marB="45707"/>
                </a:tc>
                <a:tc>
                  <a:txBody>
                    <a:bodyPr/>
                    <a:lstStyle/>
                    <a:p>
                      <a:r>
                        <a:rPr lang="en-US" sz="1600" dirty="0" smtClean="0">
                          <a:latin typeface="+mj-lt"/>
                          <a:cs typeface="Arial" pitchFamily="34" charset="0"/>
                        </a:rPr>
                        <a:t>Financial</a:t>
                      </a:r>
                      <a:r>
                        <a:rPr lang="en-US" sz="1600" baseline="0" dirty="0" smtClean="0">
                          <a:latin typeface="+mj-lt"/>
                          <a:cs typeface="Arial" pitchFamily="34" charset="0"/>
                        </a:rPr>
                        <a:t> Mail/Business Times  </a:t>
                      </a:r>
                      <a:endParaRPr lang="en-ZA" sz="1600" dirty="0">
                        <a:latin typeface="+mj-lt"/>
                        <a:cs typeface="Arial" pitchFamily="34" charset="0"/>
                      </a:endParaRPr>
                    </a:p>
                  </a:txBody>
                  <a:tcPr marL="91445" marR="91445" marT="45707" marB="45707"/>
                </a:tc>
                <a:tc>
                  <a:txBody>
                    <a:bodyPr/>
                    <a:lstStyle/>
                    <a:p>
                      <a:r>
                        <a:rPr lang="en-US" sz="1600" dirty="0" smtClean="0">
                          <a:latin typeface="+mj-lt"/>
                          <a:cs typeface="Arial" pitchFamily="34" charset="0"/>
                        </a:rPr>
                        <a:t>Implementation of National Minimum Wage</a:t>
                      </a:r>
                      <a:r>
                        <a:rPr lang="en-US" sz="1600" baseline="0" dirty="0" smtClean="0">
                          <a:latin typeface="+mj-lt"/>
                          <a:cs typeface="Arial" pitchFamily="34" charset="0"/>
                        </a:rPr>
                        <a:t>  </a:t>
                      </a:r>
                      <a:endParaRPr lang="en-ZA" sz="1600" dirty="0">
                        <a:latin typeface="+mj-lt"/>
                        <a:cs typeface="Arial" pitchFamily="34" charset="0"/>
                      </a:endParaRPr>
                    </a:p>
                  </a:txBody>
                  <a:tcPr marL="91445" marR="91445" marT="45707" marB="45707"/>
                </a:tc>
                <a:extLst>
                  <a:ext uri="{0D108BD9-81ED-4DB2-BD59-A6C34878D82A}">
                    <a16:rowId xmlns:a16="http://schemas.microsoft.com/office/drawing/2014/main" xmlns="" val="10002"/>
                  </a:ext>
                </a:extLst>
              </a:tr>
              <a:tr h="564310">
                <a:tc>
                  <a:txBody>
                    <a:bodyPr/>
                    <a:lstStyle/>
                    <a:p>
                      <a:r>
                        <a:rPr lang="en-US" sz="1600" dirty="0" smtClean="0">
                          <a:latin typeface="+mj-lt"/>
                          <a:cs typeface="Arial" pitchFamily="34" charset="0"/>
                        </a:rPr>
                        <a:t>17 APRIL 2018</a:t>
                      </a:r>
                      <a:r>
                        <a:rPr lang="en-US" sz="1600" baseline="0" dirty="0" smtClean="0">
                          <a:latin typeface="+mj-lt"/>
                          <a:cs typeface="Arial" pitchFamily="34" charset="0"/>
                        </a:rPr>
                        <a:t> </a:t>
                      </a:r>
                      <a:endParaRPr lang="en-ZA" sz="1600" dirty="0">
                        <a:latin typeface="+mj-lt"/>
                        <a:cs typeface="Arial" pitchFamily="34" charset="0"/>
                      </a:endParaRPr>
                    </a:p>
                  </a:txBody>
                  <a:tcPr marL="91445" marR="91445" marT="45707" marB="45707"/>
                </a:tc>
                <a:tc>
                  <a:txBody>
                    <a:bodyPr/>
                    <a:lstStyle/>
                    <a:p>
                      <a:r>
                        <a:rPr lang="en-US" sz="1600" dirty="0" smtClean="0">
                          <a:latin typeface="+mj-lt"/>
                          <a:cs typeface="Arial" pitchFamily="34" charset="0"/>
                        </a:rPr>
                        <a:t>SABC</a:t>
                      </a:r>
                      <a:r>
                        <a:rPr lang="en-US" sz="1600" baseline="0" dirty="0" smtClean="0">
                          <a:latin typeface="+mj-lt"/>
                          <a:cs typeface="Arial" pitchFamily="34" charset="0"/>
                        </a:rPr>
                        <a:t> 1 (Daily Thetha) </a:t>
                      </a:r>
                      <a:endParaRPr lang="en-ZA" sz="1600" dirty="0">
                        <a:latin typeface="+mj-lt"/>
                        <a:cs typeface="Arial" pitchFamily="34" charset="0"/>
                      </a:endParaRPr>
                    </a:p>
                  </a:txBody>
                  <a:tcPr marL="91445" marR="91445" marT="45707" marB="45707"/>
                </a:tc>
                <a:tc>
                  <a:txBody>
                    <a:bodyPr/>
                    <a:lstStyle/>
                    <a:p>
                      <a:r>
                        <a:rPr lang="en-US" sz="1600" dirty="0" smtClean="0">
                          <a:latin typeface="+mj-lt"/>
                          <a:cs typeface="Arial" pitchFamily="34" charset="0"/>
                        </a:rPr>
                        <a:t>NMW </a:t>
                      </a:r>
                      <a:endParaRPr lang="en-ZA" sz="1600" dirty="0">
                        <a:latin typeface="+mj-lt"/>
                        <a:cs typeface="Arial" pitchFamily="34" charset="0"/>
                      </a:endParaRPr>
                    </a:p>
                  </a:txBody>
                  <a:tcPr marL="91445" marR="91445" marT="45707" marB="45707"/>
                </a:tc>
                <a:extLst>
                  <a:ext uri="{0D108BD9-81ED-4DB2-BD59-A6C34878D82A}">
                    <a16:rowId xmlns:a16="http://schemas.microsoft.com/office/drawing/2014/main" xmlns="" val="10003"/>
                  </a:ext>
                </a:extLst>
              </a:tr>
              <a:tr h="497181">
                <a:tc>
                  <a:txBody>
                    <a:bodyPr/>
                    <a:lstStyle/>
                    <a:p>
                      <a:r>
                        <a:rPr lang="en-ZA" sz="1600" dirty="0" smtClean="0">
                          <a:latin typeface="+mj-lt"/>
                          <a:cs typeface="Arial" pitchFamily="34" charset="0"/>
                        </a:rPr>
                        <a:t>12</a:t>
                      </a:r>
                      <a:r>
                        <a:rPr lang="en-ZA" sz="1600" baseline="0" dirty="0" smtClean="0">
                          <a:latin typeface="+mj-lt"/>
                          <a:cs typeface="Arial" pitchFamily="34" charset="0"/>
                        </a:rPr>
                        <a:t> APRIL 2018 </a:t>
                      </a:r>
                      <a:r>
                        <a:rPr lang="en-ZA" sz="1600" dirty="0" smtClean="0">
                          <a:latin typeface="+mj-lt"/>
                          <a:cs typeface="Arial" pitchFamily="34" charset="0"/>
                        </a:rPr>
                        <a:t> </a:t>
                      </a:r>
                      <a:endParaRPr lang="en-ZA" sz="1600" dirty="0">
                        <a:latin typeface="+mj-lt"/>
                        <a:cs typeface="Arial" pitchFamily="34" charset="0"/>
                      </a:endParaRPr>
                    </a:p>
                  </a:txBody>
                  <a:tcPr marL="91445" marR="91445" marT="45707" marB="45707"/>
                </a:tc>
                <a:tc>
                  <a:txBody>
                    <a:bodyPr/>
                    <a:lstStyle/>
                    <a:p>
                      <a:r>
                        <a:rPr lang="en-ZA" sz="1600" dirty="0" smtClean="0">
                          <a:latin typeface="+mj-lt"/>
                          <a:cs typeface="Arial" pitchFamily="34" charset="0"/>
                        </a:rPr>
                        <a:t>AAN7 </a:t>
                      </a:r>
                      <a:endParaRPr lang="en-ZA" sz="1600" dirty="0">
                        <a:latin typeface="+mj-lt"/>
                        <a:cs typeface="Arial" pitchFamily="34" charset="0"/>
                      </a:endParaRPr>
                    </a:p>
                  </a:txBody>
                  <a:tcPr marL="91445" marR="91445" marT="45707" marB="45707"/>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mj-lt"/>
                          <a:cs typeface="Arial" pitchFamily="34" charset="0"/>
                        </a:rPr>
                        <a:t>NMW </a:t>
                      </a:r>
                      <a:endParaRPr lang="en-ZA" sz="1600" dirty="0" smtClean="0">
                        <a:latin typeface="+mj-lt"/>
                        <a:cs typeface="Arial" pitchFamily="34" charset="0"/>
                      </a:endParaRPr>
                    </a:p>
                    <a:p>
                      <a:endParaRPr lang="en-ZA" sz="1600" dirty="0">
                        <a:latin typeface="+mj-lt"/>
                      </a:endParaRPr>
                    </a:p>
                  </a:txBody>
                  <a:tcPr marL="91445" marR="91445" marT="45707" marB="45707"/>
                </a:tc>
                <a:extLst>
                  <a:ext uri="{0D108BD9-81ED-4DB2-BD59-A6C34878D82A}">
                    <a16:rowId xmlns:a16="http://schemas.microsoft.com/office/drawing/2014/main" xmlns="" val="10004"/>
                  </a:ext>
                </a:extLst>
              </a:tr>
              <a:tr h="64306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latin typeface="+mj-lt"/>
                          <a:cs typeface="Arial" pitchFamily="34" charset="0"/>
                        </a:rPr>
                        <a:t>23</a:t>
                      </a:r>
                      <a:r>
                        <a:rPr lang="en-ZA" sz="1600" baseline="0" dirty="0" smtClean="0">
                          <a:latin typeface="+mj-lt"/>
                          <a:cs typeface="Arial" pitchFamily="34" charset="0"/>
                        </a:rPr>
                        <a:t> APRIL 2018 </a:t>
                      </a:r>
                      <a:r>
                        <a:rPr lang="en-ZA" sz="1600" dirty="0" smtClean="0">
                          <a:latin typeface="+mj-lt"/>
                          <a:cs typeface="Arial" pitchFamily="34" charset="0"/>
                        </a:rPr>
                        <a:t> </a:t>
                      </a:r>
                    </a:p>
                    <a:p>
                      <a:endParaRPr lang="en-US" sz="1600" dirty="0" smtClean="0">
                        <a:latin typeface="+mj-lt"/>
                        <a:cs typeface="Arial" pitchFamily="34" charset="0"/>
                      </a:endParaRPr>
                    </a:p>
                  </a:txBody>
                  <a:tcPr marL="91445" marR="91445" marT="45707" marB="45707"/>
                </a:tc>
                <a:tc>
                  <a:txBody>
                    <a:bodyPr/>
                    <a:lstStyle/>
                    <a:p>
                      <a:r>
                        <a:rPr lang="en-ZA" sz="1600" dirty="0" smtClean="0">
                          <a:latin typeface="+mj-lt"/>
                          <a:cs typeface="Arial" pitchFamily="34" charset="0"/>
                        </a:rPr>
                        <a:t>WITS Radio</a:t>
                      </a:r>
                      <a:endParaRPr lang="en-ZA" sz="1600" dirty="0">
                        <a:latin typeface="+mj-lt"/>
                        <a:cs typeface="Arial" pitchFamily="34" charset="0"/>
                      </a:endParaRPr>
                    </a:p>
                  </a:txBody>
                  <a:tcPr marL="91445" marR="91445" marT="45707" marB="45707"/>
                </a:tc>
                <a:tc>
                  <a:txBody>
                    <a:bodyPr/>
                    <a:lstStyle/>
                    <a:p>
                      <a:r>
                        <a:rPr lang="en-US" sz="1600" dirty="0" smtClean="0">
                          <a:latin typeface="+mj-lt"/>
                          <a:cs typeface="Arial" pitchFamily="34" charset="0"/>
                        </a:rPr>
                        <a:t>Workers month commemoration</a:t>
                      </a:r>
                    </a:p>
                  </a:txBody>
                  <a:tcPr marL="91445" marR="91445" marT="45707" marB="45707"/>
                </a:tc>
                <a:extLst>
                  <a:ext uri="{0D108BD9-81ED-4DB2-BD59-A6C34878D82A}">
                    <a16:rowId xmlns:a16="http://schemas.microsoft.com/office/drawing/2014/main" xmlns="" val="10005"/>
                  </a:ext>
                </a:extLst>
              </a:tr>
              <a:tr h="578043">
                <a:tc>
                  <a:txBody>
                    <a:bodyPr/>
                    <a:lstStyle/>
                    <a:p>
                      <a:r>
                        <a:rPr lang="en-ZA" sz="1600" dirty="0" smtClean="0">
                          <a:latin typeface="+mj-lt"/>
                          <a:cs typeface="Arial" panose="020B0604020202020204" pitchFamily="34" charset="0"/>
                        </a:rPr>
                        <a:t>03 MAY 2018 </a:t>
                      </a:r>
                      <a:endParaRPr lang="en-ZA" sz="1600" dirty="0">
                        <a:latin typeface="+mj-lt"/>
                        <a:cs typeface="Arial" panose="020B0604020202020204" pitchFamily="34" charset="0"/>
                      </a:endParaRPr>
                    </a:p>
                  </a:txBody>
                  <a:tcPr marL="91445" marR="91445" marT="45707" marB="45707"/>
                </a:tc>
                <a:tc>
                  <a:txBody>
                    <a:bodyPr/>
                    <a:lstStyle/>
                    <a:p>
                      <a:r>
                        <a:rPr lang="en-ZA" sz="1600" dirty="0" smtClean="0">
                          <a:latin typeface="+mj-lt"/>
                          <a:cs typeface="Arial" pitchFamily="34" charset="0"/>
                        </a:rPr>
                        <a:t>SABC (</a:t>
                      </a:r>
                      <a:r>
                        <a:rPr lang="en-US" sz="1600" kern="1200" dirty="0" smtClean="0">
                          <a:solidFill>
                            <a:schemeClr val="dk1"/>
                          </a:solidFill>
                          <a:effectLst/>
                          <a:latin typeface="+mj-lt"/>
                          <a:ea typeface="+mn-ea"/>
                          <a:cs typeface="Arial" panose="020B0604020202020204" pitchFamily="34" charset="0"/>
                        </a:rPr>
                        <a:t>Zwamaramani Current Affairs show) </a:t>
                      </a:r>
                      <a:endParaRPr lang="en-ZA" sz="1600" dirty="0">
                        <a:latin typeface="+mj-lt"/>
                        <a:cs typeface="Arial" pitchFamily="34" charset="0"/>
                      </a:endParaRPr>
                    </a:p>
                  </a:txBody>
                  <a:tcPr marL="91445" marR="91445" marT="45707" marB="45707"/>
                </a:tc>
                <a:tc>
                  <a:txBody>
                    <a:bodyPr/>
                    <a:lstStyle/>
                    <a:p>
                      <a:r>
                        <a:rPr lang="en-ZA" sz="1600" dirty="0" smtClean="0">
                          <a:latin typeface="+mj-lt"/>
                          <a:cs typeface="Arial" panose="020B0604020202020204" pitchFamily="34" charset="0"/>
                        </a:rPr>
                        <a:t>Impact</a:t>
                      </a:r>
                      <a:r>
                        <a:rPr lang="en-ZA" sz="1600" baseline="0" dirty="0" smtClean="0">
                          <a:latin typeface="+mj-lt"/>
                          <a:cs typeface="Arial" panose="020B0604020202020204" pitchFamily="34" charset="0"/>
                        </a:rPr>
                        <a:t> of NMW on domestic workers </a:t>
                      </a:r>
                      <a:endParaRPr lang="en-ZA" sz="1600" dirty="0">
                        <a:latin typeface="+mj-lt"/>
                        <a:cs typeface="Arial" panose="020B0604020202020204" pitchFamily="34" charset="0"/>
                      </a:endParaRPr>
                    </a:p>
                  </a:txBody>
                  <a:tcPr marL="91445" marR="91445" marT="45707" marB="45707"/>
                </a:tc>
                <a:extLst>
                  <a:ext uri="{0D108BD9-81ED-4DB2-BD59-A6C34878D82A}">
                    <a16:rowId xmlns:a16="http://schemas.microsoft.com/office/drawing/2014/main" xmlns="" val="10006"/>
                  </a:ext>
                </a:extLst>
              </a:tr>
              <a:tr h="731494">
                <a:tc>
                  <a:txBody>
                    <a:bodyPr/>
                    <a:lstStyle/>
                    <a:p>
                      <a:r>
                        <a:rPr lang="en-ZA" sz="1600" dirty="0" smtClean="0">
                          <a:latin typeface="+mj-lt"/>
                          <a:cs typeface="Arial" panose="020B0604020202020204" pitchFamily="34" charset="0"/>
                        </a:rPr>
                        <a:t>26 APRIL 2018 </a:t>
                      </a:r>
                      <a:endParaRPr lang="en-ZA" sz="1600" dirty="0">
                        <a:latin typeface="+mj-lt"/>
                        <a:cs typeface="Arial" panose="020B0604020202020204" pitchFamily="34" charset="0"/>
                      </a:endParaRPr>
                    </a:p>
                  </a:txBody>
                  <a:tcPr marL="91445" marR="91445" marT="45707" marB="45707"/>
                </a:tc>
                <a:tc>
                  <a:txBody>
                    <a:bodyPr/>
                    <a:lstStyle/>
                    <a:p>
                      <a:r>
                        <a:rPr lang="en-ZA" sz="1600" dirty="0" smtClean="0">
                          <a:latin typeface="+mj-lt"/>
                          <a:cs typeface="Arial" pitchFamily="34" charset="0"/>
                        </a:rPr>
                        <a:t>Sunday Tribune </a:t>
                      </a:r>
                      <a:endParaRPr lang="en-ZA" sz="1600" dirty="0">
                        <a:latin typeface="+mj-lt"/>
                        <a:cs typeface="Arial" pitchFamily="34" charset="0"/>
                      </a:endParaRPr>
                    </a:p>
                  </a:txBody>
                  <a:tcPr marL="91445" marR="91445" marT="45707" marB="45707"/>
                </a:tc>
                <a:tc>
                  <a:txBody>
                    <a:bodyPr/>
                    <a:lstStyle/>
                    <a:p>
                      <a:r>
                        <a:rPr lang="en-ZA" sz="1600" dirty="0" smtClean="0">
                          <a:latin typeface="+mj-lt"/>
                          <a:cs typeface="Arial" panose="020B0604020202020204" pitchFamily="34" charset="0"/>
                        </a:rPr>
                        <a:t>Focus on Domestic,</a:t>
                      </a:r>
                      <a:r>
                        <a:rPr lang="en-ZA" sz="1600" baseline="0" dirty="0" smtClean="0">
                          <a:latin typeface="+mj-lt"/>
                          <a:cs typeface="Arial" panose="020B0604020202020204" pitchFamily="34" charset="0"/>
                        </a:rPr>
                        <a:t> Taxi and Farmworkers and the effect of NMW </a:t>
                      </a:r>
                      <a:endParaRPr lang="en-ZA" sz="1600" dirty="0">
                        <a:latin typeface="+mj-lt"/>
                        <a:cs typeface="Arial" panose="020B0604020202020204" pitchFamily="34" charset="0"/>
                      </a:endParaRPr>
                    </a:p>
                  </a:txBody>
                  <a:tcPr marL="91445" marR="91445" marT="45707" marB="45707"/>
                </a:tc>
                <a:extLst>
                  <a:ext uri="{0D108BD9-81ED-4DB2-BD59-A6C34878D82A}">
                    <a16:rowId xmlns:a16="http://schemas.microsoft.com/office/drawing/2014/main" xmlns="" val="10007"/>
                  </a:ext>
                </a:extLst>
              </a:tr>
              <a:tr h="579094">
                <a:tc>
                  <a:txBody>
                    <a:bodyPr/>
                    <a:lstStyle/>
                    <a:p>
                      <a:r>
                        <a:rPr lang="en-ZA" sz="1600" dirty="0" smtClean="0">
                          <a:latin typeface="+mj-lt"/>
                          <a:cs typeface="Arial" panose="020B0604020202020204" pitchFamily="34" charset="0"/>
                        </a:rPr>
                        <a:t>18 MAY 2018 </a:t>
                      </a:r>
                      <a:endParaRPr lang="en-ZA" sz="1600" dirty="0">
                        <a:latin typeface="+mj-lt"/>
                        <a:cs typeface="Arial" panose="020B0604020202020204" pitchFamily="34" charset="0"/>
                      </a:endParaRPr>
                    </a:p>
                  </a:txBody>
                  <a:tcPr marL="91445" marR="91445" marT="45707" marB="45707"/>
                </a:tc>
                <a:tc>
                  <a:txBody>
                    <a:bodyPr/>
                    <a:lstStyle/>
                    <a:p>
                      <a:r>
                        <a:rPr lang="en-ZA" sz="1600" dirty="0" smtClean="0">
                          <a:latin typeface="+mj-lt"/>
                          <a:cs typeface="Arial" pitchFamily="34" charset="0"/>
                        </a:rPr>
                        <a:t>SABC (Lesedi</a:t>
                      </a:r>
                      <a:r>
                        <a:rPr lang="en-ZA" sz="1600" baseline="0" dirty="0" smtClean="0">
                          <a:latin typeface="+mj-lt"/>
                          <a:cs typeface="Arial" pitchFamily="34" charset="0"/>
                        </a:rPr>
                        <a:t> FM)  </a:t>
                      </a:r>
                      <a:endParaRPr lang="en-ZA" sz="1600" dirty="0">
                        <a:latin typeface="+mj-lt"/>
                        <a:cs typeface="Arial" pitchFamily="34" charset="0"/>
                      </a:endParaRPr>
                    </a:p>
                  </a:txBody>
                  <a:tcPr marL="91445" marR="91445" marT="45707" marB="45707"/>
                </a:tc>
                <a:tc>
                  <a:txBody>
                    <a:bodyPr/>
                    <a:lstStyle/>
                    <a:p>
                      <a:r>
                        <a:rPr lang="en-ZA" sz="1600" dirty="0" smtClean="0">
                          <a:latin typeface="+mj-lt"/>
                          <a:cs typeface="Arial" panose="020B0604020202020204" pitchFamily="34" charset="0"/>
                        </a:rPr>
                        <a:t>Discussion on Affirmative action</a:t>
                      </a:r>
                      <a:r>
                        <a:rPr lang="en-ZA" sz="1600" baseline="0" dirty="0" smtClean="0">
                          <a:latin typeface="+mj-lt"/>
                          <a:cs typeface="Arial" panose="020B0604020202020204" pitchFamily="34" charset="0"/>
                        </a:rPr>
                        <a:t> </a:t>
                      </a:r>
                      <a:endParaRPr lang="en-ZA" sz="1600" dirty="0">
                        <a:latin typeface="+mj-lt"/>
                        <a:cs typeface="Arial" panose="020B0604020202020204" pitchFamily="34" charset="0"/>
                      </a:endParaRPr>
                    </a:p>
                  </a:txBody>
                  <a:tcPr marL="91445" marR="91445" marT="45707" marB="45707"/>
                </a:tc>
                <a:extLst>
                  <a:ext uri="{0D108BD9-81ED-4DB2-BD59-A6C34878D82A}">
                    <a16:rowId xmlns:a16="http://schemas.microsoft.com/office/drawing/2014/main" xmlns="" val="10008"/>
                  </a:ext>
                </a:extLst>
              </a:tr>
            </a:tbl>
          </a:graphicData>
        </a:graphic>
      </p:graphicFrame>
      <p:sp>
        <p:nvSpPr>
          <p:cNvPr id="6"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22</a:t>
            </a:fld>
            <a:endParaRPr lang="en-US" altLang="en-US" sz="1200" dirty="0" smtClean="0">
              <a:solidFill>
                <a:srgbClr val="898989"/>
              </a:solidFill>
            </a:endParaRPr>
          </a:p>
        </p:txBody>
      </p:sp>
    </p:spTree>
    <p:extLst>
      <p:ext uri="{BB962C8B-B14F-4D97-AF65-F5344CB8AC3E}">
        <p14:creationId xmlns:p14="http://schemas.microsoft.com/office/powerpoint/2010/main" xmlns="" val="291673186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229600" cy="562074"/>
          </a:xfrm>
        </p:spPr>
        <p:txBody>
          <a:bodyPr/>
          <a:lstStyle/>
          <a:p>
            <a:pPr>
              <a:defRPr/>
            </a:pPr>
            <a:r>
              <a:rPr lang="en-US" sz="2400" b="1" dirty="0" smtClean="0">
                <a:latin typeface="+mn-lt"/>
                <a:cs typeface="Arial" pitchFamily="34" charset="0"/>
              </a:rPr>
              <a:t>MEDIA LIAISON </a:t>
            </a:r>
            <a:r>
              <a:rPr lang="en-US" sz="2400" b="1" dirty="0" smtClean="0">
                <a:cs typeface="Arial" pitchFamily="34" charset="0"/>
              </a:rPr>
              <a:t>INTERVIEWS/ENQUIRIES</a:t>
            </a:r>
            <a:r>
              <a:rPr lang="en-US" sz="2400" b="1" dirty="0" smtClean="0">
                <a:latin typeface="+mn-lt"/>
                <a:cs typeface="Arial" pitchFamily="34" charset="0"/>
              </a:rPr>
              <a:t> DONE</a:t>
            </a:r>
            <a:endParaRPr lang="en-ZA" sz="2400" dirty="0">
              <a:latin typeface="+mn-lt"/>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116106869"/>
              </p:ext>
            </p:extLst>
          </p:nvPr>
        </p:nvGraphicFramePr>
        <p:xfrm>
          <a:off x="251521" y="1340769"/>
          <a:ext cx="8640959" cy="5256583"/>
        </p:xfrm>
        <a:graphic>
          <a:graphicData uri="http://schemas.openxmlformats.org/drawingml/2006/table">
            <a:tbl>
              <a:tblPr firstRow="1" bandRow="1">
                <a:tableStyleId>{5C22544A-7EE6-4342-B048-85BDC9FD1C3A}</a:tableStyleId>
              </a:tblPr>
              <a:tblGrid>
                <a:gridCol w="294888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948879">
                  <a:extLst>
                    <a:ext uri="{9D8B030D-6E8A-4147-A177-3AD203B41FA5}">
                      <a16:colId xmlns:a16="http://schemas.microsoft.com/office/drawing/2014/main" xmlns="" val="20002"/>
                    </a:ext>
                  </a:extLst>
                </a:gridCol>
              </a:tblGrid>
              <a:tr h="446688">
                <a:tc>
                  <a:txBody>
                    <a:bodyPr/>
                    <a:lstStyle/>
                    <a:p>
                      <a:r>
                        <a:rPr lang="en-US" sz="1600" dirty="0" smtClean="0">
                          <a:latin typeface="+mn-lt"/>
                        </a:rPr>
                        <a:t>INTEVIEW</a:t>
                      </a:r>
                      <a:r>
                        <a:rPr lang="en-US" sz="1600" baseline="0" dirty="0" smtClean="0">
                          <a:latin typeface="+mn-lt"/>
                        </a:rPr>
                        <a:t> DATE:</a:t>
                      </a:r>
                      <a:endParaRPr lang="en-ZA" sz="1600" dirty="0">
                        <a:latin typeface="+mn-lt"/>
                      </a:endParaRPr>
                    </a:p>
                  </a:txBody>
                  <a:tcPr marT="45594" marB="45594"/>
                </a:tc>
                <a:tc>
                  <a:txBody>
                    <a:bodyPr/>
                    <a:lstStyle/>
                    <a:p>
                      <a:r>
                        <a:rPr lang="en-US" sz="1600" dirty="0" smtClean="0">
                          <a:latin typeface="+mn-lt"/>
                        </a:rPr>
                        <a:t> TV/STATION:</a:t>
                      </a:r>
                      <a:endParaRPr lang="en-ZA" sz="1600" dirty="0">
                        <a:latin typeface="+mn-lt"/>
                      </a:endParaRPr>
                    </a:p>
                  </a:txBody>
                  <a:tcPr marT="45594" marB="45594"/>
                </a:tc>
                <a:tc>
                  <a:txBody>
                    <a:bodyPr/>
                    <a:lstStyle/>
                    <a:p>
                      <a:r>
                        <a:rPr lang="en-US" sz="1600" dirty="0" smtClean="0">
                          <a:latin typeface="+mn-lt"/>
                        </a:rPr>
                        <a:t>TOPIC:</a:t>
                      </a:r>
                      <a:endParaRPr lang="en-ZA" sz="1600" dirty="0">
                        <a:latin typeface="+mn-lt"/>
                      </a:endParaRPr>
                    </a:p>
                  </a:txBody>
                  <a:tcPr marT="45594" marB="45594"/>
                </a:tc>
                <a:extLst>
                  <a:ext uri="{0D108BD9-81ED-4DB2-BD59-A6C34878D82A}">
                    <a16:rowId xmlns:a16="http://schemas.microsoft.com/office/drawing/2014/main" xmlns="" val="10000"/>
                  </a:ext>
                </a:extLst>
              </a:tr>
              <a:tr h="633431">
                <a:tc>
                  <a:txBody>
                    <a:bodyPr/>
                    <a:lstStyle/>
                    <a:p>
                      <a:r>
                        <a:rPr lang="en-ZA" sz="1600" dirty="0" smtClean="0">
                          <a:latin typeface="+mn-lt"/>
                          <a:cs typeface="Arial" panose="020B0604020202020204" pitchFamily="34" charset="0"/>
                        </a:rPr>
                        <a:t>30 MAY 2018 </a:t>
                      </a:r>
                      <a:endParaRPr lang="en-ZA" sz="1600" dirty="0">
                        <a:latin typeface="+mn-lt"/>
                        <a:cs typeface="Arial" panose="020B0604020202020204" pitchFamily="34" charset="0"/>
                      </a:endParaRPr>
                    </a:p>
                  </a:txBody>
                  <a:tcPr marL="91445" marR="91445" marT="45699" marB="45699"/>
                </a:tc>
                <a:tc>
                  <a:txBody>
                    <a:bodyPr/>
                    <a:lstStyle/>
                    <a:p>
                      <a:r>
                        <a:rPr lang="en-ZA" sz="1600" dirty="0" smtClean="0">
                          <a:latin typeface="+mn-lt"/>
                          <a:cs typeface="Arial" pitchFamily="34" charset="0"/>
                        </a:rPr>
                        <a:t>Citizen newspaper </a:t>
                      </a:r>
                      <a:endParaRPr lang="en-ZA" sz="1600" dirty="0">
                        <a:latin typeface="+mn-lt"/>
                        <a:cs typeface="Arial" pitchFamily="34" charset="0"/>
                      </a:endParaRPr>
                    </a:p>
                  </a:txBody>
                  <a:tcPr marL="91445" marR="91445" marT="45699" marB="45699"/>
                </a:tc>
                <a:tc>
                  <a:txBody>
                    <a:bodyPr/>
                    <a:lstStyle/>
                    <a:p>
                      <a:r>
                        <a:rPr lang="en-ZA" sz="1600" dirty="0" smtClean="0">
                          <a:latin typeface="+mn-lt"/>
                          <a:cs typeface="Arial" pitchFamily="34" charset="0"/>
                        </a:rPr>
                        <a:t>Inquiry</a:t>
                      </a:r>
                      <a:r>
                        <a:rPr lang="en-ZA" sz="1600" baseline="0" dirty="0" smtClean="0">
                          <a:latin typeface="+mn-lt"/>
                          <a:cs typeface="Arial" pitchFamily="34" charset="0"/>
                        </a:rPr>
                        <a:t> on the YES initiative </a:t>
                      </a:r>
                      <a:endParaRPr lang="en-ZA" sz="1600" dirty="0">
                        <a:latin typeface="+mn-lt"/>
                        <a:cs typeface="Arial" panose="020B0604020202020204" pitchFamily="34" charset="0"/>
                      </a:endParaRPr>
                    </a:p>
                  </a:txBody>
                  <a:tcPr marL="91445" marR="91445" marT="45699" marB="45699"/>
                </a:tc>
                <a:extLst>
                  <a:ext uri="{0D108BD9-81ED-4DB2-BD59-A6C34878D82A}">
                    <a16:rowId xmlns:a16="http://schemas.microsoft.com/office/drawing/2014/main" xmlns="" val="10001"/>
                  </a:ext>
                </a:extLst>
              </a:tr>
              <a:tr h="731463">
                <a:tc>
                  <a:txBody>
                    <a:bodyPr/>
                    <a:lstStyle/>
                    <a:p>
                      <a:r>
                        <a:rPr lang="en-ZA" sz="1600" dirty="0" smtClean="0">
                          <a:latin typeface="+mn-lt"/>
                          <a:cs typeface="Arial" panose="020B0604020202020204" pitchFamily="34" charset="0"/>
                        </a:rPr>
                        <a:t>31 MAY 2018 </a:t>
                      </a:r>
                      <a:endParaRPr lang="en-ZA" sz="1600" dirty="0">
                        <a:latin typeface="+mn-lt"/>
                        <a:cs typeface="Arial" panose="020B0604020202020204" pitchFamily="34" charset="0"/>
                      </a:endParaRPr>
                    </a:p>
                  </a:txBody>
                  <a:tcPr marL="91445" marR="91445" marT="45699" marB="45699"/>
                </a:tc>
                <a:tc>
                  <a:txBody>
                    <a:bodyPr/>
                    <a:lstStyle/>
                    <a:p>
                      <a:r>
                        <a:rPr lang="en-ZA" sz="1600" dirty="0" smtClean="0">
                          <a:latin typeface="+mn-lt"/>
                          <a:cs typeface="Arial" pitchFamily="34" charset="0"/>
                        </a:rPr>
                        <a:t>Business Day </a:t>
                      </a:r>
                      <a:endParaRPr lang="en-ZA" sz="1600" dirty="0">
                        <a:latin typeface="+mn-lt"/>
                        <a:cs typeface="Arial" pitchFamily="34" charset="0"/>
                      </a:endParaRPr>
                    </a:p>
                  </a:txBody>
                  <a:tcPr marL="91445" marR="91445" marT="45699" marB="45699"/>
                </a:tc>
                <a:tc>
                  <a:txBody>
                    <a:bodyPr/>
                    <a:lstStyle/>
                    <a:p>
                      <a:r>
                        <a:rPr lang="en-ZA" sz="1600" dirty="0" smtClean="0">
                          <a:latin typeface="+mn-lt"/>
                          <a:cs typeface="Arial" panose="020B0604020202020204" pitchFamily="34" charset="0"/>
                        </a:rPr>
                        <a:t>Request to answer questions on retrenchments for a feature article</a:t>
                      </a:r>
                      <a:r>
                        <a:rPr lang="en-ZA" sz="1600" baseline="0" dirty="0" smtClean="0">
                          <a:latin typeface="+mn-lt"/>
                          <a:cs typeface="Arial" panose="020B0604020202020204" pitchFamily="34" charset="0"/>
                        </a:rPr>
                        <a:t> </a:t>
                      </a:r>
                      <a:endParaRPr lang="en-ZA" sz="1600" dirty="0">
                        <a:latin typeface="+mn-lt"/>
                        <a:cs typeface="Arial" panose="020B0604020202020204" pitchFamily="34" charset="0"/>
                      </a:endParaRPr>
                    </a:p>
                  </a:txBody>
                  <a:tcPr marL="91445" marR="91445" marT="45699" marB="45699"/>
                </a:tc>
                <a:extLst>
                  <a:ext uri="{0D108BD9-81ED-4DB2-BD59-A6C34878D82A}">
                    <a16:rowId xmlns:a16="http://schemas.microsoft.com/office/drawing/2014/main" xmlns="" val="10002"/>
                  </a:ext>
                </a:extLst>
              </a:tr>
              <a:tr h="761258">
                <a:tc>
                  <a:txBody>
                    <a:bodyPr/>
                    <a:lstStyle/>
                    <a:p>
                      <a:r>
                        <a:rPr lang="en-ZA" sz="1600" dirty="0" smtClean="0">
                          <a:latin typeface="+mn-lt"/>
                          <a:cs typeface="Arial" panose="020B0604020202020204" pitchFamily="34" charset="0"/>
                        </a:rPr>
                        <a:t>03</a:t>
                      </a:r>
                      <a:r>
                        <a:rPr lang="en-ZA" sz="1600" baseline="0" dirty="0" smtClean="0">
                          <a:latin typeface="+mn-lt"/>
                          <a:cs typeface="Arial" panose="020B0604020202020204" pitchFamily="34" charset="0"/>
                        </a:rPr>
                        <a:t> JUNE 2018 </a:t>
                      </a:r>
                      <a:endParaRPr lang="en-ZA" sz="1600" dirty="0">
                        <a:latin typeface="+mn-lt"/>
                        <a:cs typeface="Arial" panose="020B0604020202020204" pitchFamily="34" charset="0"/>
                      </a:endParaRPr>
                    </a:p>
                  </a:txBody>
                  <a:tcPr marL="91445" marR="91445" marT="45699" marB="45699"/>
                </a:tc>
                <a:tc>
                  <a:txBody>
                    <a:bodyPr/>
                    <a:lstStyle/>
                    <a:p>
                      <a:r>
                        <a:rPr lang="en-ZA" sz="1600" dirty="0" smtClean="0">
                          <a:latin typeface="+mn-lt"/>
                          <a:cs typeface="Arial" pitchFamily="34" charset="0"/>
                        </a:rPr>
                        <a:t>(SABC) Lesedi</a:t>
                      </a:r>
                      <a:r>
                        <a:rPr lang="en-ZA" sz="1600" baseline="0" dirty="0" smtClean="0">
                          <a:latin typeface="+mn-lt"/>
                          <a:cs typeface="Arial" pitchFamily="34" charset="0"/>
                        </a:rPr>
                        <a:t> FM</a:t>
                      </a:r>
                      <a:endParaRPr lang="en-ZA" sz="1600" dirty="0">
                        <a:latin typeface="+mn-lt"/>
                        <a:cs typeface="Arial" pitchFamily="34" charset="0"/>
                      </a:endParaRPr>
                    </a:p>
                  </a:txBody>
                  <a:tcPr marL="91445" marR="91445" marT="45699" marB="45699"/>
                </a:tc>
                <a:tc>
                  <a:txBody>
                    <a:bodyPr/>
                    <a:lstStyle/>
                    <a:p>
                      <a:r>
                        <a:rPr lang="en-ZA" sz="1600" dirty="0" smtClean="0">
                          <a:latin typeface="+mn-lt"/>
                          <a:cs typeface="Arial" panose="020B0604020202020204" pitchFamily="34" charset="0"/>
                        </a:rPr>
                        <a:t>Interview on the foreigners and work permits</a:t>
                      </a:r>
                      <a:endParaRPr lang="en-ZA" sz="1600" dirty="0">
                        <a:latin typeface="+mn-lt"/>
                        <a:cs typeface="Arial" panose="020B0604020202020204" pitchFamily="34" charset="0"/>
                      </a:endParaRPr>
                    </a:p>
                  </a:txBody>
                  <a:tcPr marL="91445" marR="91445" marT="45699" marB="45699"/>
                </a:tc>
                <a:extLst>
                  <a:ext uri="{0D108BD9-81ED-4DB2-BD59-A6C34878D82A}">
                    <a16:rowId xmlns:a16="http://schemas.microsoft.com/office/drawing/2014/main" xmlns="" val="10003"/>
                  </a:ext>
                </a:extLst>
              </a:tr>
              <a:tr h="2592288">
                <a:tc>
                  <a:txBody>
                    <a:bodyPr/>
                    <a:lstStyle/>
                    <a:p>
                      <a:endParaRPr lang="en-ZA" sz="1400" dirty="0">
                        <a:latin typeface="Arial" panose="020B0604020202020204" pitchFamily="34" charset="0"/>
                        <a:cs typeface="Arial" panose="020B0604020202020204" pitchFamily="34" charset="0"/>
                      </a:endParaRPr>
                    </a:p>
                  </a:txBody>
                  <a:tcPr marL="91445" marR="91445" marT="45699" marB="45699"/>
                </a:tc>
                <a:tc>
                  <a:txBody>
                    <a:bodyPr/>
                    <a:lstStyle/>
                    <a:p>
                      <a:endParaRPr lang="en-ZA" sz="1400" dirty="0">
                        <a:latin typeface="Arial" pitchFamily="34" charset="0"/>
                        <a:cs typeface="Arial" pitchFamily="34" charset="0"/>
                      </a:endParaRPr>
                    </a:p>
                  </a:txBody>
                  <a:tcPr marL="91445" marR="91445" marT="45699" marB="45699"/>
                </a:tc>
                <a:tc>
                  <a:txBody>
                    <a:bodyPr/>
                    <a:lstStyle/>
                    <a:p>
                      <a:endParaRPr lang="en-ZA" sz="1400" dirty="0">
                        <a:latin typeface="Arial" panose="020B0604020202020204" pitchFamily="34" charset="0"/>
                        <a:cs typeface="Arial" panose="020B0604020202020204" pitchFamily="34" charset="0"/>
                      </a:endParaRPr>
                    </a:p>
                  </a:txBody>
                  <a:tcPr marL="91445" marR="91445" marT="45699" marB="45699"/>
                </a:tc>
                <a:extLst>
                  <a:ext uri="{0D108BD9-81ED-4DB2-BD59-A6C34878D82A}">
                    <a16:rowId xmlns:a16="http://schemas.microsoft.com/office/drawing/2014/main" xmlns="" val="10004"/>
                  </a:ext>
                </a:extLst>
              </a:tr>
            </a:tbl>
          </a:graphicData>
        </a:graphic>
      </p:graphicFrame>
      <p:sp>
        <p:nvSpPr>
          <p:cNvPr id="3" name="Slide Number Placeholder 2"/>
          <p:cNvSpPr>
            <a:spLocks noGrp="1"/>
          </p:cNvSpPr>
          <p:nvPr>
            <p:ph type="sldNum" sz="quarter" idx="12"/>
          </p:nvPr>
        </p:nvSpPr>
        <p:spPr/>
        <p:txBody>
          <a:bodyPr/>
          <a:lstStyle/>
          <a:p>
            <a:fld id="{96CA8298-9D91-4CF9-AB6A-504DBB769D5D}" type="slidenum">
              <a:rPr lang="en-US" smtClean="0"/>
              <a:pPr/>
              <a:t>23</a:t>
            </a:fld>
            <a:endParaRPr lang="en-US" dirty="0"/>
          </a:p>
        </p:txBody>
      </p:sp>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23</a:t>
            </a:fld>
            <a:endParaRPr lang="en-US" altLang="en-US" sz="1200" dirty="0" smtClean="0">
              <a:solidFill>
                <a:srgbClr val="898989"/>
              </a:solidFill>
            </a:endParaRPr>
          </a:p>
        </p:txBody>
      </p:sp>
    </p:spTree>
    <p:extLst>
      <p:ext uri="{BB962C8B-B14F-4D97-AF65-F5344CB8AC3E}">
        <p14:creationId xmlns:p14="http://schemas.microsoft.com/office/powerpoint/2010/main" xmlns="" val="242964202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634082"/>
          </a:xfrm>
        </p:spPr>
        <p:txBody>
          <a:bodyPr/>
          <a:lstStyle/>
          <a:p>
            <a:r>
              <a:rPr lang="en-ZA" sz="2400" b="1" dirty="0" smtClean="0"/>
              <a:t>MARKETING AND ADVERTISING</a:t>
            </a:r>
            <a:endParaRPr lang="en-ZA" sz="2400" b="1" dirty="0"/>
          </a:p>
        </p:txBody>
      </p:sp>
      <p:sp>
        <p:nvSpPr>
          <p:cNvPr id="3" name="Content Placeholder 2"/>
          <p:cNvSpPr>
            <a:spLocks noGrp="1"/>
          </p:cNvSpPr>
          <p:nvPr>
            <p:ph idx="1"/>
          </p:nvPr>
        </p:nvSpPr>
        <p:spPr>
          <a:xfrm>
            <a:off x="251520" y="1484784"/>
            <a:ext cx="8640960" cy="4785395"/>
          </a:xfrm>
        </p:spPr>
        <p:txBody>
          <a:bodyPr/>
          <a:lstStyle/>
          <a:p>
            <a:r>
              <a:rPr lang="en-ZA" sz="1800" dirty="0"/>
              <a:t>Worker’s Month in Idol </a:t>
            </a:r>
            <a:r>
              <a:rPr lang="en-ZA" sz="1800" dirty="0" smtClean="0"/>
              <a:t> April  Edition</a:t>
            </a:r>
          </a:p>
          <a:p>
            <a:endParaRPr lang="en-ZA" sz="1800" dirty="0"/>
          </a:p>
          <a:p>
            <a:r>
              <a:rPr lang="en-ZA" sz="1800" dirty="0" smtClean="0"/>
              <a:t>National </a:t>
            </a:r>
            <a:r>
              <a:rPr lang="en-ZA" sz="1800" dirty="0"/>
              <a:t>Minimum </a:t>
            </a:r>
            <a:r>
              <a:rPr lang="en-ZA" sz="1800" dirty="0" smtClean="0"/>
              <a:t>Wage</a:t>
            </a:r>
          </a:p>
          <a:p>
            <a:endParaRPr lang="en-ZA" sz="1800" dirty="0"/>
          </a:p>
          <a:p>
            <a:r>
              <a:rPr lang="en-ZA" sz="1800" dirty="0" smtClean="0"/>
              <a:t>ILO </a:t>
            </a:r>
            <a:r>
              <a:rPr lang="en-ZA" sz="1800" dirty="0"/>
              <a:t>calls for stringent steps to be taken to ensure </a:t>
            </a:r>
            <a:r>
              <a:rPr lang="en-ZA" sz="1800" dirty="0" smtClean="0"/>
              <a:t>compliance</a:t>
            </a:r>
          </a:p>
          <a:p>
            <a:endParaRPr lang="en-ZA" sz="1800" dirty="0"/>
          </a:p>
          <a:p>
            <a:r>
              <a:rPr lang="en-ZA" sz="1800" dirty="0" smtClean="0"/>
              <a:t>Covered </a:t>
            </a:r>
            <a:r>
              <a:rPr lang="en-ZA" sz="1800" dirty="0"/>
              <a:t>and published Diving workshop in </a:t>
            </a:r>
            <a:r>
              <a:rPr lang="en-ZA" sz="1800" dirty="0" smtClean="0"/>
              <a:t>Durban</a:t>
            </a:r>
          </a:p>
          <a:p>
            <a:endParaRPr lang="en-ZA" sz="1800" dirty="0"/>
          </a:p>
          <a:p>
            <a:r>
              <a:rPr lang="en-ZA" sz="1800" dirty="0" smtClean="0"/>
              <a:t>Produced </a:t>
            </a:r>
            <a:r>
              <a:rPr lang="en-ZA" sz="1800" dirty="0"/>
              <a:t>3 editions of </a:t>
            </a:r>
            <a:r>
              <a:rPr lang="en-ZA" sz="1800" dirty="0" smtClean="0"/>
              <a:t>IDOL</a:t>
            </a:r>
          </a:p>
          <a:p>
            <a:endParaRPr lang="en-ZA" sz="1800" dirty="0"/>
          </a:p>
          <a:p>
            <a:r>
              <a:rPr lang="en-ZA" sz="1800" dirty="0" smtClean="0"/>
              <a:t>Ministerial </a:t>
            </a:r>
            <a:r>
              <a:rPr lang="en-ZA" sz="1800" dirty="0" err="1"/>
              <a:t>Imbizo</a:t>
            </a:r>
            <a:r>
              <a:rPr lang="en-ZA" sz="1800" dirty="0"/>
              <a:t> </a:t>
            </a:r>
            <a:r>
              <a:rPr lang="en-ZA" sz="1800" dirty="0" smtClean="0"/>
              <a:t> </a:t>
            </a:r>
            <a:r>
              <a:rPr lang="en-ZA" sz="1800" dirty="0" err="1" smtClean="0"/>
              <a:t>Lusikisiki</a:t>
            </a:r>
            <a:endParaRPr lang="en-ZA" sz="1800" dirty="0"/>
          </a:p>
          <a:p>
            <a:pPr marL="0" indent="0">
              <a:buNone/>
            </a:pPr>
            <a:endParaRPr lang="en-ZA" sz="2400" dirty="0"/>
          </a:p>
          <a:p>
            <a:endParaRPr lang="en-ZA" sz="2400" dirty="0"/>
          </a:p>
        </p:txBody>
      </p:sp>
      <p:sp>
        <p:nvSpPr>
          <p:cNvPr id="4" name="Slide Number Placeholder 3"/>
          <p:cNvSpPr>
            <a:spLocks noGrp="1"/>
          </p:cNvSpPr>
          <p:nvPr>
            <p:ph type="sldNum" sz="quarter" idx="12"/>
          </p:nvPr>
        </p:nvSpPr>
        <p:spPr/>
        <p:txBody>
          <a:bodyPr/>
          <a:lstStyle/>
          <a:p>
            <a:fld id="{96CA8298-9D91-4CF9-AB6A-504DBB769D5D}" type="slidenum">
              <a:rPr lang="en-US" smtClean="0"/>
              <a:pPr/>
              <a:t>24</a:t>
            </a:fld>
            <a:endParaRPr lang="en-US" dirty="0"/>
          </a:p>
        </p:txBody>
      </p:sp>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24</a:t>
            </a:fld>
            <a:endParaRPr lang="en-US" altLang="en-US" sz="1200" dirty="0" smtClean="0">
              <a:solidFill>
                <a:srgbClr val="898989"/>
              </a:solidFill>
            </a:endParaRPr>
          </a:p>
        </p:txBody>
      </p:sp>
    </p:spTree>
    <p:extLst>
      <p:ext uri="{BB962C8B-B14F-4D97-AF65-F5344CB8AC3E}">
        <p14:creationId xmlns:p14="http://schemas.microsoft.com/office/powerpoint/2010/main" xmlns="" val="1770985990"/>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371600" y="3140968"/>
            <a:ext cx="6400800" cy="2520280"/>
          </a:xfrm>
        </p:spPr>
        <p:txBody>
          <a:bodyPr/>
          <a:lstStyle/>
          <a:p>
            <a:endParaRPr lang="en-US" b="1" dirty="0"/>
          </a:p>
          <a:p>
            <a:endParaRPr lang="en-ZA" dirty="0"/>
          </a:p>
        </p:txBody>
      </p:sp>
      <p:sp>
        <p:nvSpPr>
          <p:cNvPr id="2" name="Rectangle 1"/>
          <p:cNvSpPr/>
          <p:nvPr/>
        </p:nvSpPr>
        <p:spPr>
          <a:xfrm>
            <a:off x="787063" y="2420888"/>
            <a:ext cx="7735369" cy="2554545"/>
          </a:xfrm>
          <a:prstGeom prst="rect">
            <a:avLst/>
          </a:prstGeom>
        </p:spPr>
        <p:txBody>
          <a:bodyPr wrap="square">
            <a:spAutoFit/>
          </a:bodyPr>
          <a:lstStyle/>
          <a:p>
            <a:pPr algn="ctr"/>
            <a:r>
              <a:rPr lang="en-ZA" sz="3200" b="1" dirty="0" smtClean="0"/>
              <a:t>PROGRAMME 2: </a:t>
            </a:r>
          </a:p>
          <a:p>
            <a:pPr algn="ctr"/>
            <a:r>
              <a:rPr lang="en-ZA" sz="3200" b="1" dirty="0" smtClean="0"/>
              <a:t>INSPECTION AND ENFORCEMENT SERVICES </a:t>
            </a:r>
          </a:p>
          <a:p>
            <a:pPr algn="ctr"/>
            <a:r>
              <a:rPr lang="en-ZA" sz="3200" b="1" dirty="0" smtClean="0"/>
              <a:t>(IES)</a:t>
            </a:r>
          </a:p>
          <a:p>
            <a:pPr algn="ctr"/>
            <a:endParaRPr lang="en-ZA" sz="3200" b="1" dirty="0" smtClean="0"/>
          </a:p>
          <a:p>
            <a:pPr algn="ctr"/>
            <a:r>
              <a:rPr lang="en-ZA" sz="3200" b="1" dirty="0" smtClean="0">
                <a:solidFill>
                  <a:srgbClr val="C00000"/>
                </a:solidFill>
              </a:rPr>
              <a:t>QUARTER 1: PERFORMANCE: 2018/19</a:t>
            </a:r>
            <a:endParaRPr lang="en-ZA" sz="3200" b="1" dirty="0">
              <a:solidFill>
                <a:srgbClr val="C00000"/>
              </a:solidFill>
            </a:endParaRPr>
          </a:p>
        </p:txBody>
      </p:sp>
      <p:sp>
        <p:nvSpPr>
          <p:cNvPr id="4" name="Slide Number Placeholder 1"/>
          <p:cNvSpPr>
            <a:spLocks noGrp="1"/>
          </p:cNvSpPr>
          <p:nvPr>
            <p:ph type="sldNum" sz="quarter" idx="12"/>
          </p:nvPr>
        </p:nvSpPr>
        <p:spPr bwMode="auto">
          <a:xfrm>
            <a:off x="6727825" y="63547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3A91E76-9EBF-4284-A71D-23B6CAFC73C1}" type="slidenum">
              <a:rPr lang="en-US" altLang="en-US" sz="1200" smtClean="0">
                <a:solidFill>
                  <a:srgbClr val="898989"/>
                </a:solidFill>
              </a:rPr>
              <a:pPr/>
              <a:t>25</a:t>
            </a:fld>
            <a:endParaRPr lang="en-US" altLang="en-US" sz="1200" dirty="0" smtClean="0">
              <a:solidFill>
                <a:srgbClr val="898989"/>
              </a:solidFill>
            </a:endParaRPr>
          </a:p>
        </p:txBody>
      </p:sp>
    </p:spTree>
    <p:extLst>
      <p:ext uri="{BB962C8B-B14F-4D97-AF65-F5344CB8AC3E}">
        <p14:creationId xmlns:p14="http://schemas.microsoft.com/office/powerpoint/2010/main" xmlns="" val="592967660"/>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ZA" sz="2400" b="1" dirty="0" smtClean="0"/>
              <a:t>FIRST QUARTER OVERALL PERFOMANCE</a:t>
            </a:r>
            <a:endParaRPr lang="en-ZA" sz="2400" b="1" dirty="0"/>
          </a:p>
        </p:txBody>
      </p:sp>
      <p:sp>
        <p:nvSpPr>
          <p:cNvPr id="3" name="Content Placeholder 2"/>
          <p:cNvSpPr>
            <a:spLocks noGrp="1"/>
          </p:cNvSpPr>
          <p:nvPr>
            <p:ph idx="1"/>
          </p:nvPr>
        </p:nvSpPr>
        <p:spPr>
          <a:xfrm>
            <a:off x="251520" y="1412776"/>
            <a:ext cx="8435280" cy="5040560"/>
          </a:xfrm>
        </p:spPr>
        <p:txBody>
          <a:bodyPr/>
          <a:lstStyle/>
          <a:p>
            <a:pPr algn="just"/>
            <a:r>
              <a:rPr lang="en-ZA" sz="1600" dirty="0" smtClean="0">
                <a:latin typeface="Arial" panose="020B0604020202020204" pitchFamily="34" charset="0"/>
                <a:cs typeface="Arial" panose="020B0604020202020204" pitchFamily="34" charset="0"/>
              </a:rPr>
              <a:t>The target for the Quarter 1 was 43 746 and 49 041 inspections were conducted which constitutes 112% Of those inspected 40 109 were found compliant and 5 295 were non-compliant as a result were all issued with enforcement notices.</a:t>
            </a:r>
          </a:p>
          <a:p>
            <a:pPr marL="0" indent="0">
              <a:buNone/>
            </a:pPr>
            <a:endParaRPr lang="en-ZA" dirty="0" smtClean="0"/>
          </a:p>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1844804165"/>
              </p:ext>
            </p:extLst>
          </p:nvPr>
        </p:nvGraphicFramePr>
        <p:xfrm>
          <a:off x="251521" y="2276876"/>
          <a:ext cx="8712966" cy="4320472"/>
        </p:xfrm>
        <a:graphic>
          <a:graphicData uri="http://schemas.openxmlformats.org/drawingml/2006/table">
            <a:tbl>
              <a:tblPr>
                <a:tableStyleId>{5C22544A-7EE6-4342-B048-85BDC9FD1C3A}</a:tableStyleId>
              </a:tblPr>
              <a:tblGrid>
                <a:gridCol w="1742594">
                  <a:extLst>
                    <a:ext uri="{9D8B030D-6E8A-4147-A177-3AD203B41FA5}">
                      <a16:colId xmlns:a16="http://schemas.microsoft.com/office/drawing/2014/main" xmlns="" val="20000"/>
                    </a:ext>
                  </a:extLst>
                </a:gridCol>
                <a:gridCol w="1742593">
                  <a:extLst>
                    <a:ext uri="{9D8B030D-6E8A-4147-A177-3AD203B41FA5}">
                      <a16:colId xmlns:a16="http://schemas.microsoft.com/office/drawing/2014/main" xmlns="" val="20001"/>
                    </a:ext>
                  </a:extLst>
                </a:gridCol>
                <a:gridCol w="1742593">
                  <a:extLst>
                    <a:ext uri="{9D8B030D-6E8A-4147-A177-3AD203B41FA5}">
                      <a16:colId xmlns:a16="http://schemas.microsoft.com/office/drawing/2014/main" xmlns="" val="20002"/>
                    </a:ext>
                  </a:extLst>
                </a:gridCol>
                <a:gridCol w="1742593">
                  <a:extLst>
                    <a:ext uri="{9D8B030D-6E8A-4147-A177-3AD203B41FA5}">
                      <a16:colId xmlns:a16="http://schemas.microsoft.com/office/drawing/2014/main" xmlns="" val="20003"/>
                    </a:ext>
                  </a:extLst>
                </a:gridCol>
                <a:gridCol w="1742593">
                  <a:extLst>
                    <a:ext uri="{9D8B030D-6E8A-4147-A177-3AD203B41FA5}">
                      <a16:colId xmlns:a16="http://schemas.microsoft.com/office/drawing/2014/main" xmlns="" val="20004"/>
                    </a:ext>
                  </a:extLst>
                </a:gridCol>
              </a:tblGrid>
              <a:tr h="925817">
                <a:tc>
                  <a:txBody>
                    <a:bodyPr/>
                    <a:lstStyle/>
                    <a:p>
                      <a:pPr algn="l" fontAlgn="b"/>
                      <a:r>
                        <a:rPr lang="en-ZA" sz="1600" b="1" u="none" strike="noStrike" dirty="0">
                          <a:effectLst/>
                        </a:rPr>
                        <a:t>PROVINCE</a:t>
                      </a:r>
                      <a:endParaRPr lang="en-ZA" sz="16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b"/>
                      <a:r>
                        <a:rPr lang="en-ZA" sz="1600" b="1" u="none" strike="noStrike" dirty="0">
                          <a:effectLst/>
                        </a:rPr>
                        <a:t>TARGET</a:t>
                      </a:r>
                      <a:endParaRPr lang="en-ZA" sz="16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b"/>
                      <a:r>
                        <a:rPr lang="en-ZA" sz="1600" b="1" u="none" strike="noStrike" dirty="0">
                          <a:effectLst/>
                        </a:rPr>
                        <a:t>ACTUAL</a:t>
                      </a:r>
                      <a:endParaRPr lang="en-ZA" sz="16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b"/>
                      <a:r>
                        <a:rPr lang="en-ZA" sz="1600" b="1" u="none" strike="noStrike" dirty="0">
                          <a:effectLst/>
                        </a:rPr>
                        <a:t>COMPLIED</a:t>
                      </a:r>
                      <a:endParaRPr lang="en-ZA" sz="16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b"/>
                      <a:r>
                        <a:rPr lang="en-ZA" sz="1600" b="1" u="none" strike="noStrike" dirty="0">
                          <a:effectLst/>
                        </a:rPr>
                        <a:t>NON-COMPLIED</a:t>
                      </a:r>
                      <a:endParaRPr lang="en-ZA" sz="16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extLst>
                  <a:ext uri="{0D108BD9-81ED-4DB2-BD59-A6C34878D82A}">
                    <a16:rowId xmlns:a16="http://schemas.microsoft.com/office/drawing/2014/main" xmlns="" val="10000"/>
                  </a:ext>
                </a:extLst>
              </a:tr>
              <a:tr h="308605">
                <a:tc>
                  <a:txBody>
                    <a:bodyPr/>
                    <a:lstStyle/>
                    <a:p>
                      <a:pPr algn="l" fontAlgn="b"/>
                      <a:r>
                        <a:rPr lang="en-ZA" sz="1600" b="1" u="none" strike="noStrike" dirty="0">
                          <a:effectLst/>
                        </a:rPr>
                        <a:t>EC</a:t>
                      </a:r>
                      <a:endParaRPr lang="en-ZA" sz="16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ctr"/>
                      <a:r>
                        <a:rPr lang="en-ZA" sz="1600" b="1" i="0" u="none" strike="noStrike" dirty="0">
                          <a:solidFill>
                            <a:srgbClr val="000000"/>
                          </a:solidFill>
                          <a:effectLst/>
                          <a:latin typeface="Calibri"/>
                        </a:rPr>
                        <a:t>4 331</a:t>
                      </a:r>
                    </a:p>
                  </a:txBody>
                  <a:tcPr marL="9525" marR="9525" marT="9525" marB="0" anchor="ctr"/>
                </a:tc>
                <a:tc>
                  <a:txBody>
                    <a:bodyPr/>
                    <a:lstStyle/>
                    <a:p>
                      <a:pPr algn="ctr" fontAlgn="b"/>
                      <a:r>
                        <a:rPr lang="en-ZA" sz="1600" b="1" i="0" u="none" strike="noStrike" dirty="0" smtClean="0">
                          <a:solidFill>
                            <a:srgbClr val="000000"/>
                          </a:solidFill>
                          <a:effectLst/>
                          <a:latin typeface="Calibri"/>
                        </a:rPr>
                        <a:t>5 341</a:t>
                      </a:r>
                      <a:endParaRPr lang="en-ZA" sz="1600" b="1" i="0" u="none" strike="noStrike" dirty="0">
                        <a:solidFill>
                          <a:srgbClr val="000000"/>
                        </a:solidFill>
                        <a:effectLst/>
                        <a:latin typeface="Calibri"/>
                      </a:endParaRPr>
                    </a:p>
                  </a:txBody>
                  <a:tcPr marL="9525" marR="9525" marT="9525" marB="0" anchor="b"/>
                </a:tc>
                <a:tc>
                  <a:txBody>
                    <a:bodyPr/>
                    <a:lstStyle/>
                    <a:p>
                      <a:pPr algn="ctr" fontAlgn="b"/>
                      <a:r>
                        <a:rPr lang="en-ZA" sz="1600" b="1" i="0" u="none" strike="noStrike" dirty="0" smtClean="0">
                          <a:solidFill>
                            <a:srgbClr val="000000"/>
                          </a:solidFill>
                          <a:effectLst/>
                          <a:latin typeface="Calibri"/>
                        </a:rPr>
                        <a:t>4 485</a:t>
                      </a:r>
                      <a:endParaRPr lang="en-ZA" sz="1600" b="1" i="0" u="none" strike="noStrike" dirty="0">
                        <a:solidFill>
                          <a:srgbClr val="000000"/>
                        </a:solidFill>
                        <a:effectLst/>
                        <a:latin typeface="Calibri"/>
                      </a:endParaRPr>
                    </a:p>
                  </a:txBody>
                  <a:tcPr marL="9525" marR="9525" marT="9525" marB="0" anchor="b"/>
                </a:tc>
                <a:tc>
                  <a:txBody>
                    <a:bodyPr/>
                    <a:lstStyle/>
                    <a:p>
                      <a:pPr algn="ctr" fontAlgn="b"/>
                      <a:r>
                        <a:rPr lang="en-ZA" sz="1600" b="1" i="0" u="none" strike="noStrike" dirty="0" smtClean="0">
                          <a:solidFill>
                            <a:srgbClr val="000000"/>
                          </a:solidFill>
                          <a:effectLst/>
                          <a:latin typeface="Calibri"/>
                        </a:rPr>
                        <a:t>1 010</a:t>
                      </a:r>
                      <a:endParaRPr lang="en-ZA" sz="16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1"/>
                  </a:ext>
                </a:extLst>
              </a:tr>
              <a:tr h="308605">
                <a:tc>
                  <a:txBody>
                    <a:bodyPr/>
                    <a:lstStyle/>
                    <a:p>
                      <a:pPr algn="l" fontAlgn="b"/>
                      <a:r>
                        <a:rPr lang="en-ZA" sz="1600" b="1" u="none" strike="noStrike">
                          <a:effectLst/>
                        </a:rPr>
                        <a:t>FS</a:t>
                      </a:r>
                      <a:endParaRPr lang="en-ZA" sz="1600" b="1" i="0" u="none" strike="noStrike">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ctr"/>
                      <a:r>
                        <a:rPr lang="en-ZA" sz="1600" b="1" i="0" u="none" strike="noStrike" dirty="0">
                          <a:solidFill>
                            <a:srgbClr val="000000"/>
                          </a:solidFill>
                          <a:effectLst/>
                          <a:latin typeface="Calibri"/>
                        </a:rPr>
                        <a:t>3 718</a:t>
                      </a:r>
                    </a:p>
                  </a:txBody>
                  <a:tcPr marL="9525" marR="9525" marT="9525" marB="0" anchor="ctr"/>
                </a:tc>
                <a:tc>
                  <a:txBody>
                    <a:bodyPr/>
                    <a:lstStyle/>
                    <a:p>
                      <a:pPr algn="ctr" fontAlgn="b"/>
                      <a:r>
                        <a:rPr lang="en-ZA" sz="1600" b="1" i="0" u="none" strike="noStrike" dirty="0" smtClean="0">
                          <a:solidFill>
                            <a:srgbClr val="000000"/>
                          </a:solidFill>
                          <a:effectLst/>
                          <a:latin typeface="Calibri"/>
                        </a:rPr>
                        <a:t>4 127</a:t>
                      </a:r>
                      <a:endParaRPr lang="en-ZA" sz="1600" b="1" i="0" u="none" strike="noStrike" dirty="0">
                        <a:solidFill>
                          <a:srgbClr val="000000"/>
                        </a:solidFill>
                        <a:effectLst/>
                        <a:latin typeface="Calibri"/>
                      </a:endParaRPr>
                    </a:p>
                  </a:txBody>
                  <a:tcPr marL="9525" marR="9525" marT="9525" marB="0" anchor="b"/>
                </a:tc>
                <a:tc>
                  <a:txBody>
                    <a:bodyPr/>
                    <a:lstStyle/>
                    <a:p>
                      <a:pPr algn="ctr" fontAlgn="b"/>
                      <a:r>
                        <a:rPr lang="en-ZA" sz="1600" b="1" i="0" u="none" strike="noStrike" dirty="0" smtClean="0">
                          <a:solidFill>
                            <a:srgbClr val="000000"/>
                          </a:solidFill>
                          <a:effectLst/>
                          <a:latin typeface="Calibri"/>
                        </a:rPr>
                        <a:t>3 669</a:t>
                      </a:r>
                      <a:endParaRPr lang="en-ZA" sz="1600" b="1" i="0" u="none" strike="noStrike" dirty="0">
                        <a:solidFill>
                          <a:srgbClr val="000000"/>
                        </a:solidFill>
                        <a:effectLst/>
                        <a:latin typeface="Calibri"/>
                      </a:endParaRPr>
                    </a:p>
                  </a:txBody>
                  <a:tcPr marL="9525" marR="9525" marT="9525" marB="0" anchor="b"/>
                </a:tc>
                <a:tc>
                  <a:txBody>
                    <a:bodyPr/>
                    <a:lstStyle/>
                    <a:p>
                      <a:pPr algn="ctr" fontAlgn="b"/>
                      <a:r>
                        <a:rPr lang="en-ZA" sz="1600" b="1" i="0" u="none" strike="noStrike" dirty="0" smtClean="0">
                          <a:solidFill>
                            <a:srgbClr val="000000"/>
                          </a:solidFill>
                          <a:effectLst/>
                          <a:latin typeface="Calibri"/>
                        </a:rPr>
                        <a:t>409</a:t>
                      </a:r>
                      <a:endParaRPr lang="en-ZA" sz="16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2"/>
                  </a:ext>
                </a:extLst>
              </a:tr>
              <a:tr h="308605">
                <a:tc>
                  <a:txBody>
                    <a:bodyPr/>
                    <a:lstStyle/>
                    <a:p>
                      <a:pPr algn="l" fontAlgn="b"/>
                      <a:r>
                        <a:rPr lang="en-ZA" sz="1600" b="1" u="none" strike="noStrike">
                          <a:effectLst/>
                        </a:rPr>
                        <a:t>GP</a:t>
                      </a:r>
                      <a:endParaRPr lang="en-ZA" sz="1600" b="1" i="0" u="none" strike="noStrike">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ctr"/>
                      <a:r>
                        <a:rPr lang="en-ZA" sz="1600" b="1" i="0" u="none" strike="noStrike" dirty="0">
                          <a:solidFill>
                            <a:srgbClr val="000000"/>
                          </a:solidFill>
                          <a:effectLst/>
                          <a:latin typeface="Calibri"/>
                        </a:rPr>
                        <a:t>10 455</a:t>
                      </a:r>
                    </a:p>
                  </a:txBody>
                  <a:tcPr marL="9525" marR="9525" marT="9525" marB="0" anchor="ctr"/>
                </a:tc>
                <a:tc>
                  <a:txBody>
                    <a:bodyPr/>
                    <a:lstStyle/>
                    <a:p>
                      <a:pPr algn="ctr" fontAlgn="b"/>
                      <a:r>
                        <a:rPr lang="en-ZA" sz="1600" b="1" i="0" u="none" strike="noStrike" dirty="0" smtClean="0">
                          <a:solidFill>
                            <a:srgbClr val="000000"/>
                          </a:solidFill>
                          <a:effectLst/>
                          <a:latin typeface="Calibri"/>
                        </a:rPr>
                        <a:t>10 378</a:t>
                      </a:r>
                      <a:endParaRPr lang="en-ZA" sz="1600" b="1" i="0" u="none" strike="noStrike" dirty="0">
                        <a:solidFill>
                          <a:srgbClr val="000000"/>
                        </a:solidFill>
                        <a:effectLst/>
                        <a:latin typeface="Calibri"/>
                      </a:endParaRPr>
                    </a:p>
                  </a:txBody>
                  <a:tcPr marL="9525" marR="9525" marT="9525" marB="0" anchor="b"/>
                </a:tc>
                <a:tc>
                  <a:txBody>
                    <a:bodyPr/>
                    <a:lstStyle/>
                    <a:p>
                      <a:pPr algn="ctr" fontAlgn="b"/>
                      <a:r>
                        <a:rPr lang="en-ZA" sz="1600" b="1" i="0" u="none" strike="noStrike" dirty="0" smtClean="0">
                          <a:solidFill>
                            <a:srgbClr val="000000"/>
                          </a:solidFill>
                          <a:effectLst/>
                          <a:latin typeface="Calibri"/>
                        </a:rPr>
                        <a:t>9 018</a:t>
                      </a:r>
                      <a:endParaRPr lang="en-ZA" sz="1600" b="1" i="0" u="none" strike="noStrike" dirty="0">
                        <a:solidFill>
                          <a:srgbClr val="000000"/>
                        </a:solidFill>
                        <a:effectLst/>
                        <a:latin typeface="Calibri"/>
                      </a:endParaRPr>
                    </a:p>
                  </a:txBody>
                  <a:tcPr marL="9525" marR="9525" marT="9525" marB="0" anchor="b"/>
                </a:tc>
                <a:tc>
                  <a:txBody>
                    <a:bodyPr/>
                    <a:lstStyle/>
                    <a:p>
                      <a:pPr algn="ctr" fontAlgn="b"/>
                      <a:r>
                        <a:rPr lang="en-ZA" sz="1600" b="1" i="0" u="none" strike="noStrike" dirty="0" smtClean="0">
                          <a:solidFill>
                            <a:srgbClr val="000000"/>
                          </a:solidFill>
                          <a:effectLst/>
                          <a:latin typeface="Calibri"/>
                        </a:rPr>
                        <a:t>-77</a:t>
                      </a:r>
                      <a:endParaRPr lang="en-ZA" sz="16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3"/>
                  </a:ext>
                </a:extLst>
              </a:tr>
              <a:tr h="308605">
                <a:tc>
                  <a:txBody>
                    <a:bodyPr/>
                    <a:lstStyle/>
                    <a:p>
                      <a:pPr algn="l" fontAlgn="b"/>
                      <a:r>
                        <a:rPr lang="en-ZA" sz="1600" b="1" u="none" strike="noStrike">
                          <a:effectLst/>
                        </a:rPr>
                        <a:t>KZN</a:t>
                      </a:r>
                      <a:endParaRPr lang="en-ZA" sz="1600" b="1" i="0" u="none" strike="noStrike">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ctr"/>
                      <a:r>
                        <a:rPr lang="en-ZA" sz="1600" b="1" i="0" u="none" strike="noStrike" dirty="0">
                          <a:solidFill>
                            <a:srgbClr val="000000"/>
                          </a:solidFill>
                          <a:effectLst/>
                          <a:latin typeface="Calibri"/>
                        </a:rPr>
                        <a:t>8 968</a:t>
                      </a:r>
                    </a:p>
                  </a:txBody>
                  <a:tcPr marL="9525" marR="9525" marT="9525" marB="0" anchor="ctr"/>
                </a:tc>
                <a:tc>
                  <a:txBody>
                    <a:bodyPr/>
                    <a:lstStyle/>
                    <a:p>
                      <a:pPr algn="ctr" fontAlgn="b"/>
                      <a:r>
                        <a:rPr lang="en-ZA" sz="1600" b="1" i="0" u="none" strike="noStrike" dirty="0" smtClean="0">
                          <a:solidFill>
                            <a:srgbClr val="000000"/>
                          </a:solidFill>
                          <a:effectLst/>
                          <a:latin typeface="Calibri"/>
                        </a:rPr>
                        <a:t>10 450</a:t>
                      </a:r>
                      <a:endParaRPr lang="en-ZA" sz="1600" b="1" i="0" u="none" strike="noStrike" dirty="0">
                        <a:solidFill>
                          <a:srgbClr val="000000"/>
                        </a:solidFill>
                        <a:effectLst/>
                        <a:latin typeface="Calibri"/>
                      </a:endParaRPr>
                    </a:p>
                  </a:txBody>
                  <a:tcPr marL="9525" marR="9525" marT="9525" marB="0" anchor="b"/>
                </a:tc>
                <a:tc>
                  <a:txBody>
                    <a:bodyPr/>
                    <a:lstStyle/>
                    <a:p>
                      <a:pPr algn="ctr" fontAlgn="b"/>
                      <a:r>
                        <a:rPr lang="en-ZA" sz="1600" b="1" i="0" u="none" strike="noStrike" dirty="0" smtClean="0">
                          <a:solidFill>
                            <a:srgbClr val="000000"/>
                          </a:solidFill>
                          <a:effectLst/>
                          <a:latin typeface="Calibri"/>
                        </a:rPr>
                        <a:t>8 224</a:t>
                      </a:r>
                      <a:endParaRPr lang="en-ZA" sz="1600" b="1" i="0" u="none" strike="noStrike" dirty="0">
                        <a:solidFill>
                          <a:srgbClr val="000000"/>
                        </a:solidFill>
                        <a:effectLst/>
                        <a:latin typeface="Calibri"/>
                      </a:endParaRPr>
                    </a:p>
                  </a:txBody>
                  <a:tcPr marL="9525" marR="9525" marT="9525" marB="0" anchor="b"/>
                </a:tc>
                <a:tc>
                  <a:txBody>
                    <a:bodyPr/>
                    <a:lstStyle/>
                    <a:p>
                      <a:pPr algn="ctr" fontAlgn="b"/>
                      <a:r>
                        <a:rPr lang="en-ZA" sz="1600" b="1" i="0" u="none" strike="noStrike" dirty="0" smtClean="0">
                          <a:solidFill>
                            <a:srgbClr val="000000"/>
                          </a:solidFill>
                          <a:effectLst/>
                          <a:latin typeface="Calibri"/>
                        </a:rPr>
                        <a:t>1 482</a:t>
                      </a:r>
                      <a:endParaRPr lang="en-ZA" sz="16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4"/>
                  </a:ext>
                </a:extLst>
              </a:tr>
              <a:tr h="308605">
                <a:tc>
                  <a:txBody>
                    <a:bodyPr/>
                    <a:lstStyle/>
                    <a:p>
                      <a:pPr algn="l" fontAlgn="b"/>
                      <a:r>
                        <a:rPr lang="en-ZA" sz="1600" b="1" u="none" strike="noStrike">
                          <a:effectLst/>
                        </a:rPr>
                        <a:t>LP</a:t>
                      </a:r>
                      <a:endParaRPr lang="en-ZA" sz="1600" b="1" i="0" u="none" strike="noStrike">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ctr"/>
                      <a:r>
                        <a:rPr lang="en-ZA" sz="1600" b="1" i="0" u="none" strike="noStrike" dirty="0">
                          <a:solidFill>
                            <a:srgbClr val="000000"/>
                          </a:solidFill>
                          <a:effectLst/>
                          <a:latin typeface="Calibri"/>
                        </a:rPr>
                        <a:t>3 937</a:t>
                      </a:r>
                    </a:p>
                  </a:txBody>
                  <a:tcPr marL="9525" marR="9525" marT="9525" marB="0" anchor="ctr"/>
                </a:tc>
                <a:tc>
                  <a:txBody>
                    <a:bodyPr/>
                    <a:lstStyle/>
                    <a:p>
                      <a:pPr algn="ctr" fontAlgn="b"/>
                      <a:r>
                        <a:rPr lang="en-ZA" sz="1600" b="1" i="0" u="none" strike="noStrike" dirty="0" smtClean="0">
                          <a:solidFill>
                            <a:srgbClr val="000000"/>
                          </a:solidFill>
                          <a:effectLst/>
                          <a:latin typeface="Calibri"/>
                        </a:rPr>
                        <a:t>4 537</a:t>
                      </a:r>
                      <a:endParaRPr lang="en-ZA" sz="1600" b="1" i="0" u="none" strike="noStrike" dirty="0">
                        <a:solidFill>
                          <a:srgbClr val="000000"/>
                        </a:solidFill>
                        <a:effectLst/>
                        <a:latin typeface="Calibri"/>
                      </a:endParaRPr>
                    </a:p>
                  </a:txBody>
                  <a:tcPr marL="9525" marR="9525" marT="9525" marB="0" anchor="b"/>
                </a:tc>
                <a:tc>
                  <a:txBody>
                    <a:bodyPr/>
                    <a:lstStyle/>
                    <a:p>
                      <a:pPr algn="ctr" fontAlgn="b"/>
                      <a:r>
                        <a:rPr lang="en-ZA" sz="1600" b="1" i="0" u="none" strike="noStrike" dirty="0" smtClean="0">
                          <a:solidFill>
                            <a:srgbClr val="000000"/>
                          </a:solidFill>
                          <a:effectLst/>
                          <a:latin typeface="Calibri"/>
                        </a:rPr>
                        <a:t>3 603</a:t>
                      </a:r>
                      <a:endParaRPr lang="en-ZA" sz="1600" b="1" i="0" u="none" strike="noStrike" dirty="0">
                        <a:solidFill>
                          <a:srgbClr val="000000"/>
                        </a:solidFill>
                        <a:effectLst/>
                        <a:latin typeface="Calibri"/>
                      </a:endParaRPr>
                    </a:p>
                  </a:txBody>
                  <a:tcPr marL="9525" marR="9525" marT="9525" marB="0" anchor="b"/>
                </a:tc>
                <a:tc>
                  <a:txBody>
                    <a:bodyPr/>
                    <a:lstStyle/>
                    <a:p>
                      <a:pPr algn="ctr" fontAlgn="b"/>
                      <a:r>
                        <a:rPr lang="en-ZA" sz="1600" b="1" i="0" u="none" strike="noStrike" dirty="0" smtClean="0">
                          <a:solidFill>
                            <a:srgbClr val="000000"/>
                          </a:solidFill>
                          <a:effectLst/>
                          <a:latin typeface="Calibri"/>
                        </a:rPr>
                        <a:t>600</a:t>
                      </a:r>
                      <a:endParaRPr lang="en-ZA" sz="16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5"/>
                  </a:ext>
                </a:extLst>
              </a:tr>
              <a:tr h="308605">
                <a:tc>
                  <a:txBody>
                    <a:bodyPr/>
                    <a:lstStyle/>
                    <a:p>
                      <a:pPr algn="l" fontAlgn="b"/>
                      <a:r>
                        <a:rPr lang="en-ZA" sz="1600" b="1" u="none" strike="noStrike">
                          <a:effectLst/>
                        </a:rPr>
                        <a:t>MP</a:t>
                      </a:r>
                      <a:endParaRPr lang="en-ZA" sz="1600" b="1" i="0" u="none" strike="noStrike">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ctr"/>
                      <a:r>
                        <a:rPr lang="en-ZA" sz="1600" b="1" i="0" u="none" strike="noStrike" dirty="0">
                          <a:solidFill>
                            <a:srgbClr val="000000"/>
                          </a:solidFill>
                          <a:effectLst/>
                          <a:latin typeface="Calibri"/>
                        </a:rPr>
                        <a:t>3 193</a:t>
                      </a:r>
                    </a:p>
                  </a:txBody>
                  <a:tcPr marL="9525" marR="9525" marT="9525" marB="0" anchor="ctr"/>
                </a:tc>
                <a:tc>
                  <a:txBody>
                    <a:bodyPr/>
                    <a:lstStyle/>
                    <a:p>
                      <a:pPr algn="ctr" fontAlgn="b"/>
                      <a:r>
                        <a:rPr lang="en-ZA" sz="1600" b="1" i="0" u="none" strike="noStrike" dirty="0" smtClean="0">
                          <a:solidFill>
                            <a:srgbClr val="000000"/>
                          </a:solidFill>
                          <a:effectLst/>
                          <a:latin typeface="Calibri"/>
                        </a:rPr>
                        <a:t>3 937</a:t>
                      </a:r>
                      <a:endParaRPr lang="en-ZA" sz="1600" b="1" i="0" u="none" strike="noStrike" dirty="0">
                        <a:solidFill>
                          <a:srgbClr val="000000"/>
                        </a:solidFill>
                        <a:effectLst/>
                        <a:latin typeface="Calibri"/>
                      </a:endParaRPr>
                    </a:p>
                  </a:txBody>
                  <a:tcPr marL="9525" marR="9525" marT="9525" marB="0" anchor="b"/>
                </a:tc>
                <a:tc>
                  <a:txBody>
                    <a:bodyPr/>
                    <a:lstStyle/>
                    <a:p>
                      <a:pPr algn="ctr" fontAlgn="b"/>
                      <a:r>
                        <a:rPr lang="en-ZA" sz="1600" b="1" i="0" u="none" strike="noStrike" dirty="0" smtClean="0">
                          <a:solidFill>
                            <a:srgbClr val="000000"/>
                          </a:solidFill>
                          <a:effectLst/>
                          <a:latin typeface="Calibri"/>
                        </a:rPr>
                        <a:t>3 321</a:t>
                      </a:r>
                      <a:endParaRPr lang="en-ZA" sz="1600" b="1" i="0" u="none" strike="noStrike" dirty="0">
                        <a:solidFill>
                          <a:srgbClr val="000000"/>
                        </a:solidFill>
                        <a:effectLst/>
                        <a:latin typeface="Calibri"/>
                      </a:endParaRPr>
                    </a:p>
                  </a:txBody>
                  <a:tcPr marL="9525" marR="9525" marT="9525" marB="0" anchor="b"/>
                </a:tc>
                <a:tc>
                  <a:txBody>
                    <a:bodyPr/>
                    <a:lstStyle/>
                    <a:p>
                      <a:pPr algn="ctr" fontAlgn="b"/>
                      <a:r>
                        <a:rPr lang="en-ZA" sz="1600" b="1" i="0" u="none" strike="noStrike" dirty="0" smtClean="0">
                          <a:solidFill>
                            <a:srgbClr val="000000"/>
                          </a:solidFill>
                          <a:effectLst/>
                          <a:latin typeface="Calibri"/>
                        </a:rPr>
                        <a:t>744</a:t>
                      </a:r>
                      <a:endParaRPr lang="en-ZA" sz="16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6"/>
                  </a:ext>
                </a:extLst>
              </a:tr>
              <a:tr h="308605">
                <a:tc>
                  <a:txBody>
                    <a:bodyPr/>
                    <a:lstStyle/>
                    <a:p>
                      <a:pPr algn="l" fontAlgn="b"/>
                      <a:r>
                        <a:rPr lang="en-ZA" sz="1600" b="1" u="none" strike="noStrike">
                          <a:effectLst/>
                        </a:rPr>
                        <a:t>NC</a:t>
                      </a:r>
                      <a:endParaRPr lang="en-ZA" sz="1600" b="1" i="0" u="none" strike="noStrike">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ctr"/>
                      <a:r>
                        <a:rPr lang="en-ZA" sz="1600" b="1" i="0" u="none" strike="noStrike" dirty="0">
                          <a:solidFill>
                            <a:srgbClr val="000000"/>
                          </a:solidFill>
                          <a:effectLst/>
                          <a:latin typeface="Calibri"/>
                        </a:rPr>
                        <a:t>1 794</a:t>
                      </a:r>
                    </a:p>
                  </a:txBody>
                  <a:tcPr marL="9525" marR="9525" marT="9525" marB="0" anchor="ctr"/>
                </a:tc>
                <a:tc>
                  <a:txBody>
                    <a:bodyPr/>
                    <a:lstStyle/>
                    <a:p>
                      <a:pPr algn="ctr" fontAlgn="b"/>
                      <a:r>
                        <a:rPr lang="en-ZA" sz="1600" b="1" i="0" u="none" strike="noStrike" dirty="0" smtClean="0">
                          <a:solidFill>
                            <a:srgbClr val="000000"/>
                          </a:solidFill>
                          <a:effectLst/>
                          <a:latin typeface="Calibri"/>
                        </a:rPr>
                        <a:t>1 760</a:t>
                      </a:r>
                      <a:endParaRPr lang="en-ZA" sz="1600" b="1" i="0" u="none" strike="noStrike" dirty="0">
                        <a:solidFill>
                          <a:srgbClr val="000000"/>
                        </a:solidFill>
                        <a:effectLst/>
                        <a:latin typeface="Calibri"/>
                      </a:endParaRPr>
                    </a:p>
                  </a:txBody>
                  <a:tcPr marL="9525" marR="9525" marT="9525" marB="0" anchor="b"/>
                </a:tc>
                <a:tc>
                  <a:txBody>
                    <a:bodyPr/>
                    <a:lstStyle/>
                    <a:p>
                      <a:pPr algn="ctr" fontAlgn="b"/>
                      <a:r>
                        <a:rPr lang="en-ZA" sz="1600" b="1" i="0" u="none" strike="noStrike" dirty="0" smtClean="0">
                          <a:solidFill>
                            <a:srgbClr val="000000"/>
                          </a:solidFill>
                          <a:effectLst/>
                          <a:latin typeface="Calibri"/>
                        </a:rPr>
                        <a:t>1 381</a:t>
                      </a:r>
                      <a:endParaRPr lang="en-ZA" sz="1600" b="1" i="0" u="none" strike="noStrike" dirty="0">
                        <a:solidFill>
                          <a:srgbClr val="000000"/>
                        </a:solidFill>
                        <a:effectLst/>
                        <a:latin typeface="Calibri"/>
                      </a:endParaRPr>
                    </a:p>
                  </a:txBody>
                  <a:tcPr marL="9525" marR="9525" marT="9525" marB="0" anchor="b"/>
                </a:tc>
                <a:tc>
                  <a:txBody>
                    <a:bodyPr/>
                    <a:lstStyle/>
                    <a:p>
                      <a:pPr algn="ctr" fontAlgn="b"/>
                      <a:r>
                        <a:rPr lang="en-ZA" sz="1600" b="1" i="0" u="none" strike="noStrike" dirty="0" smtClean="0">
                          <a:solidFill>
                            <a:srgbClr val="000000"/>
                          </a:solidFill>
                          <a:effectLst/>
                          <a:latin typeface="Calibri"/>
                        </a:rPr>
                        <a:t>-34</a:t>
                      </a:r>
                      <a:endParaRPr lang="en-ZA" sz="16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7"/>
                  </a:ext>
                </a:extLst>
              </a:tr>
              <a:tr h="308605">
                <a:tc>
                  <a:txBody>
                    <a:bodyPr/>
                    <a:lstStyle/>
                    <a:p>
                      <a:pPr algn="l" fontAlgn="b"/>
                      <a:r>
                        <a:rPr lang="en-ZA" sz="1600" b="1" u="none" strike="noStrike" dirty="0">
                          <a:effectLst/>
                        </a:rPr>
                        <a:t>NW</a:t>
                      </a:r>
                      <a:endParaRPr lang="en-ZA" sz="16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ctr"/>
                      <a:r>
                        <a:rPr lang="en-ZA" sz="1600" b="1" i="0" u="none" strike="noStrike" dirty="0">
                          <a:solidFill>
                            <a:srgbClr val="000000"/>
                          </a:solidFill>
                          <a:effectLst/>
                          <a:latin typeface="Calibri"/>
                        </a:rPr>
                        <a:t>2 931</a:t>
                      </a:r>
                    </a:p>
                  </a:txBody>
                  <a:tcPr marL="9525" marR="9525" marT="9525" marB="0" anchor="ctr"/>
                </a:tc>
                <a:tc>
                  <a:txBody>
                    <a:bodyPr/>
                    <a:lstStyle/>
                    <a:p>
                      <a:pPr algn="ctr" fontAlgn="b"/>
                      <a:r>
                        <a:rPr lang="en-ZA" sz="1600" b="1" i="0" u="none" strike="noStrike" dirty="0" smtClean="0">
                          <a:solidFill>
                            <a:srgbClr val="000000"/>
                          </a:solidFill>
                          <a:effectLst/>
                          <a:latin typeface="Calibri"/>
                        </a:rPr>
                        <a:t>3 379</a:t>
                      </a:r>
                      <a:endParaRPr lang="en-ZA" sz="1600" b="1" i="0" u="none" strike="noStrike" dirty="0">
                        <a:solidFill>
                          <a:srgbClr val="000000"/>
                        </a:solidFill>
                        <a:effectLst/>
                        <a:latin typeface="Calibri"/>
                      </a:endParaRPr>
                    </a:p>
                  </a:txBody>
                  <a:tcPr marL="9525" marR="9525" marT="9525" marB="0" anchor="b"/>
                </a:tc>
                <a:tc>
                  <a:txBody>
                    <a:bodyPr/>
                    <a:lstStyle/>
                    <a:p>
                      <a:pPr algn="ctr" fontAlgn="b"/>
                      <a:r>
                        <a:rPr lang="en-ZA" sz="1600" b="1" i="0" u="none" strike="noStrike" dirty="0" smtClean="0">
                          <a:solidFill>
                            <a:srgbClr val="000000"/>
                          </a:solidFill>
                          <a:effectLst/>
                          <a:latin typeface="Calibri"/>
                        </a:rPr>
                        <a:t>2 526</a:t>
                      </a:r>
                      <a:endParaRPr lang="en-ZA" sz="1600" b="1" i="0" u="none" strike="noStrike" dirty="0">
                        <a:solidFill>
                          <a:srgbClr val="000000"/>
                        </a:solidFill>
                        <a:effectLst/>
                        <a:latin typeface="Calibri"/>
                      </a:endParaRPr>
                    </a:p>
                  </a:txBody>
                  <a:tcPr marL="9525" marR="9525" marT="9525" marB="0" anchor="b"/>
                </a:tc>
                <a:tc>
                  <a:txBody>
                    <a:bodyPr/>
                    <a:lstStyle/>
                    <a:p>
                      <a:pPr algn="ctr" fontAlgn="b"/>
                      <a:r>
                        <a:rPr lang="en-ZA" sz="1600" b="1" i="0" u="none" strike="noStrike" dirty="0" smtClean="0">
                          <a:solidFill>
                            <a:srgbClr val="000000"/>
                          </a:solidFill>
                          <a:effectLst/>
                          <a:latin typeface="Calibri"/>
                        </a:rPr>
                        <a:t>448</a:t>
                      </a:r>
                      <a:endParaRPr lang="en-ZA" sz="16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8"/>
                  </a:ext>
                </a:extLst>
              </a:tr>
              <a:tr h="308605">
                <a:tc>
                  <a:txBody>
                    <a:bodyPr/>
                    <a:lstStyle/>
                    <a:p>
                      <a:pPr algn="l" fontAlgn="b"/>
                      <a:r>
                        <a:rPr lang="en-ZA" sz="1600" b="1" u="none" strike="noStrike">
                          <a:effectLst/>
                        </a:rPr>
                        <a:t>WC</a:t>
                      </a:r>
                      <a:endParaRPr lang="en-ZA" sz="1600" b="1" i="0" u="none" strike="noStrike">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ctr"/>
                      <a:r>
                        <a:rPr lang="en-ZA" sz="1600" b="1" i="0" u="none" strike="noStrike" dirty="0">
                          <a:solidFill>
                            <a:srgbClr val="000000"/>
                          </a:solidFill>
                          <a:effectLst/>
                          <a:latin typeface="Calibri"/>
                        </a:rPr>
                        <a:t>4 375</a:t>
                      </a:r>
                    </a:p>
                  </a:txBody>
                  <a:tcPr marL="9525" marR="9525" marT="9525" marB="0" anchor="ctr"/>
                </a:tc>
                <a:tc>
                  <a:txBody>
                    <a:bodyPr/>
                    <a:lstStyle/>
                    <a:p>
                      <a:pPr algn="ctr" fontAlgn="b"/>
                      <a:r>
                        <a:rPr lang="en-ZA" sz="1600" b="1" i="0" u="none" strike="noStrike" dirty="0" smtClean="0">
                          <a:solidFill>
                            <a:srgbClr val="000000"/>
                          </a:solidFill>
                          <a:effectLst/>
                          <a:latin typeface="Calibri"/>
                        </a:rPr>
                        <a:t>5 049</a:t>
                      </a:r>
                      <a:endParaRPr lang="en-ZA" sz="1600" b="1" i="0" u="none" strike="noStrike" dirty="0">
                        <a:solidFill>
                          <a:srgbClr val="000000"/>
                        </a:solidFill>
                        <a:effectLst/>
                        <a:latin typeface="Calibri"/>
                      </a:endParaRPr>
                    </a:p>
                  </a:txBody>
                  <a:tcPr marL="9525" marR="9525" marT="9525" marB="0" anchor="b"/>
                </a:tc>
                <a:tc>
                  <a:txBody>
                    <a:bodyPr/>
                    <a:lstStyle/>
                    <a:p>
                      <a:pPr algn="ctr" fontAlgn="b"/>
                      <a:r>
                        <a:rPr lang="en-ZA" sz="1600" b="1" i="0" u="none" strike="noStrike" dirty="0" smtClean="0">
                          <a:solidFill>
                            <a:srgbClr val="000000"/>
                          </a:solidFill>
                          <a:effectLst/>
                          <a:latin typeface="Calibri"/>
                        </a:rPr>
                        <a:t>3 814</a:t>
                      </a:r>
                      <a:endParaRPr lang="en-ZA" sz="1600" b="1" i="0" u="none" strike="noStrike" dirty="0">
                        <a:solidFill>
                          <a:srgbClr val="000000"/>
                        </a:solidFill>
                        <a:effectLst/>
                        <a:latin typeface="Calibri"/>
                      </a:endParaRPr>
                    </a:p>
                  </a:txBody>
                  <a:tcPr marL="9525" marR="9525" marT="9525" marB="0" anchor="b"/>
                </a:tc>
                <a:tc>
                  <a:txBody>
                    <a:bodyPr/>
                    <a:lstStyle/>
                    <a:p>
                      <a:pPr algn="ctr" fontAlgn="b"/>
                      <a:r>
                        <a:rPr lang="en-ZA" sz="1600" b="1" i="0" u="none" strike="noStrike" dirty="0" smtClean="0">
                          <a:solidFill>
                            <a:srgbClr val="000000"/>
                          </a:solidFill>
                          <a:effectLst/>
                          <a:latin typeface="Calibri"/>
                        </a:rPr>
                        <a:t>674</a:t>
                      </a:r>
                      <a:endParaRPr lang="en-ZA" sz="16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9"/>
                  </a:ext>
                </a:extLst>
              </a:tr>
              <a:tr h="308605">
                <a:tc>
                  <a:txBody>
                    <a:bodyPr/>
                    <a:lstStyle/>
                    <a:p>
                      <a:pPr algn="l" fontAlgn="b"/>
                      <a:r>
                        <a:rPr lang="en-ZA" sz="1600" b="1" u="none" strike="noStrike">
                          <a:effectLst/>
                        </a:rPr>
                        <a:t>HO</a:t>
                      </a:r>
                      <a:endParaRPr lang="en-ZA" sz="1600" b="1" i="0" u="none" strike="noStrike">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ctr"/>
                      <a:r>
                        <a:rPr lang="en-ZA" sz="1600" b="1" i="0" u="none" strike="noStrike" dirty="0">
                          <a:solidFill>
                            <a:srgbClr val="000000"/>
                          </a:solidFill>
                          <a:effectLst/>
                          <a:latin typeface="Calibri"/>
                        </a:rPr>
                        <a:t>44</a:t>
                      </a:r>
                    </a:p>
                  </a:txBody>
                  <a:tcPr marL="9525" marR="9525" marT="9525" marB="0" anchor="ctr"/>
                </a:tc>
                <a:tc>
                  <a:txBody>
                    <a:bodyPr/>
                    <a:lstStyle/>
                    <a:p>
                      <a:pPr algn="ctr" fontAlgn="b"/>
                      <a:r>
                        <a:rPr lang="en-ZA" sz="1600" b="1" i="0" u="none" strike="noStrike">
                          <a:solidFill>
                            <a:srgbClr val="000000"/>
                          </a:solidFill>
                          <a:effectLst/>
                          <a:latin typeface="Calibri"/>
                        </a:rPr>
                        <a:t>83</a:t>
                      </a:r>
                    </a:p>
                  </a:txBody>
                  <a:tcPr marL="9525" marR="9525" marT="9525" marB="0" anchor="b"/>
                </a:tc>
                <a:tc>
                  <a:txBody>
                    <a:bodyPr/>
                    <a:lstStyle/>
                    <a:p>
                      <a:pPr algn="ctr" fontAlgn="b"/>
                      <a:r>
                        <a:rPr lang="en-ZA" sz="1600" b="1" i="0" u="none" strike="noStrike">
                          <a:solidFill>
                            <a:srgbClr val="000000"/>
                          </a:solidFill>
                          <a:effectLst/>
                          <a:latin typeface="Calibri"/>
                        </a:rPr>
                        <a:t>68</a:t>
                      </a:r>
                    </a:p>
                  </a:txBody>
                  <a:tcPr marL="9525" marR="9525" marT="9525" marB="0" anchor="b"/>
                </a:tc>
                <a:tc>
                  <a:txBody>
                    <a:bodyPr/>
                    <a:lstStyle/>
                    <a:p>
                      <a:pPr algn="ctr" fontAlgn="b"/>
                      <a:r>
                        <a:rPr lang="en-ZA" sz="1600" b="1" i="0" u="none" strike="noStrike" dirty="0" smtClean="0">
                          <a:solidFill>
                            <a:srgbClr val="000000"/>
                          </a:solidFill>
                          <a:effectLst/>
                          <a:latin typeface="Calibri"/>
                        </a:rPr>
                        <a:t>39</a:t>
                      </a:r>
                      <a:endParaRPr lang="en-ZA" sz="16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10"/>
                  </a:ext>
                </a:extLst>
              </a:tr>
              <a:tr h="308605">
                <a:tc>
                  <a:txBody>
                    <a:bodyPr/>
                    <a:lstStyle/>
                    <a:p>
                      <a:pPr algn="l" fontAlgn="b"/>
                      <a:r>
                        <a:rPr lang="en-ZA" sz="1600" b="1" u="none" strike="noStrike" dirty="0">
                          <a:effectLst/>
                        </a:rPr>
                        <a:t>TOTAL</a:t>
                      </a:r>
                      <a:endParaRPr lang="en-ZA" sz="16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ctr"/>
                      <a:r>
                        <a:rPr lang="en-ZA" sz="1600" b="1" i="0" u="none" strike="noStrike" dirty="0">
                          <a:solidFill>
                            <a:srgbClr val="000000"/>
                          </a:solidFill>
                          <a:effectLst/>
                          <a:latin typeface="Calibri"/>
                        </a:rPr>
                        <a:t>43 746</a:t>
                      </a:r>
                    </a:p>
                  </a:txBody>
                  <a:tcPr marL="9525" marR="9525" marT="9525" marB="0" anchor="ctr">
                    <a:solidFill>
                      <a:schemeClr val="accent2">
                        <a:lumMod val="60000"/>
                        <a:lumOff val="40000"/>
                      </a:schemeClr>
                    </a:solidFill>
                  </a:tcPr>
                </a:tc>
                <a:tc>
                  <a:txBody>
                    <a:bodyPr/>
                    <a:lstStyle/>
                    <a:p>
                      <a:pPr algn="ctr" fontAlgn="b"/>
                      <a:r>
                        <a:rPr lang="en-ZA" sz="1600" b="1" i="0" u="none" strike="noStrike" dirty="0" smtClean="0">
                          <a:solidFill>
                            <a:srgbClr val="000000"/>
                          </a:solidFill>
                          <a:effectLst/>
                          <a:latin typeface="Calibri"/>
                        </a:rPr>
                        <a:t>49 041</a:t>
                      </a:r>
                      <a:endParaRPr lang="en-ZA" sz="16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b"/>
                      <a:r>
                        <a:rPr lang="en-ZA" sz="1600" b="1" i="0" u="none" strike="noStrike" dirty="0" smtClean="0">
                          <a:solidFill>
                            <a:srgbClr val="000000"/>
                          </a:solidFill>
                          <a:effectLst/>
                          <a:latin typeface="Calibri"/>
                        </a:rPr>
                        <a:t>40 109</a:t>
                      </a:r>
                      <a:endParaRPr lang="en-ZA" sz="16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b"/>
                      <a:r>
                        <a:rPr lang="en-ZA" sz="1600" b="1" i="0" u="none" strike="noStrike" dirty="0" smtClean="0">
                          <a:solidFill>
                            <a:srgbClr val="000000"/>
                          </a:solidFill>
                          <a:effectLst/>
                          <a:latin typeface="Calibri"/>
                        </a:rPr>
                        <a:t>5 295</a:t>
                      </a:r>
                      <a:endParaRPr lang="en-ZA" sz="16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extLst>
                  <a:ext uri="{0D108BD9-81ED-4DB2-BD59-A6C34878D82A}">
                    <a16:rowId xmlns:a16="http://schemas.microsoft.com/office/drawing/2014/main" xmlns="" val="10011"/>
                  </a:ext>
                </a:extLst>
              </a:tr>
            </a:tbl>
          </a:graphicData>
        </a:graphic>
      </p:graphicFrame>
      <p:sp>
        <p:nvSpPr>
          <p:cNvPr id="5" name="Slide Number Placeholder 1"/>
          <p:cNvSpPr>
            <a:spLocks noGrp="1"/>
          </p:cNvSpPr>
          <p:nvPr>
            <p:ph type="sldNum" sz="quarter" idx="12"/>
          </p:nvPr>
        </p:nvSpPr>
        <p:spPr bwMode="auto">
          <a:xfrm>
            <a:off x="6727825" y="63547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3A91E76-9EBF-4284-A71D-23B6CAFC73C1}" type="slidenum">
              <a:rPr lang="en-US" altLang="en-US" sz="1200" smtClean="0">
                <a:solidFill>
                  <a:srgbClr val="898989"/>
                </a:solidFill>
              </a:rPr>
              <a:pPr/>
              <a:t>26</a:t>
            </a:fld>
            <a:endParaRPr lang="en-US" altLang="en-US" sz="1200" dirty="0" smtClean="0">
              <a:solidFill>
                <a:srgbClr val="898989"/>
              </a:solidFill>
            </a:endParaRPr>
          </a:p>
        </p:txBody>
      </p:sp>
    </p:spTree>
    <p:extLst>
      <p:ext uri="{BB962C8B-B14F-4D97-AF65-F5344CB8AC3E}">
        <p14:creationId xmlns:p14="http://schemas.microsoft.com/office/powerpoint/2010/main" xmlns="" val="87015208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759" y="548680"/>
            <a:ext cx="8229600" cy="792088"/>
          </a:xfrm>
        </p:spPr>
        <p:txBody>
          <a:bodyPr/>
          <a:lstStyle/>
          <a:p>
            <a:pPr algn="l"/>
            <a:r>
              <a:rPr lang="en-ZA" sz="2400" b="1" dirty="0" smtClean="0"/>
              <a:t/>
            </a:r>
            <a:br>
              <a:rPr lang="en-ZA" sz="2400" b="1" dirty="0" smtClean="0"/>
            </a:br>
            <a:r>
              <a:rPr lang="en-ZA" sz="2400" b="1" dirty="0"/>
              <a:t/>
            </a:r>
            <a:br>
              <a:rPr lang="en-ZA" sz="2400" b="1" dirty="0"/>
            </a:br>
            <a:r>
              <a:rPr lang="en-ZA" sz="2400" b="1" dirty="0" smtClean="0"/>
              <a:t/>
            </a:r>
            <a:br>
              <a:rPr lang="en-ZA" sz="2400" b="1" dirty="0" smtClean="0"/>
            </a:br>
            <a:r>
              <a:rPr lang="en-ZA" sz="2400" b="1" dirty="0"/>
              <a:t/>
            </a:r>
            <a:br>
              <a:rPr lang="en-ZA" sz="2400" b="1" dirty="0"/>
            </a:br>
            <a:r>
              <a:rPr lang="en-ZA" sz="2400" b="1" dirty="0" smtClean="0"/>
              <a:t/>
            </a:r>
            <a:br>
              <a:rPr lang="en-ZA" sz="2400" b="1" dirty="0" smtClean="0"/>
            </a:br>
            <a:r>
              <a:rPr lang="en-ZA" sz="1600" dirty="0" smtClean="0">
                <a:latin typeface="+mn-lt"/>
                <a:cs typeface="Arial" panose="020B0604020202020204" pitchFamily="34" charset="0"/>
              </a:rPr>
              <a:t>The target for quarter 1 was 467 Director General Reviews and 356 were conducted. Only 20 of those complied at the first initial review and 336 that failed to comply were issued with Director-General Recommendation to comply within 60 days</a:t>
            </a:r>
            <a:endParaRPr lang="en-ZA" sz="1600" dirty="0">
              <a:latin typeface="+mn-lt"/>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171577786"/>
              </p:ext>
            </p:extLst>
          </p:nvPr>
        </p:nvGraphicFramePr>
        <p:xfrm>
          <a:off x="179510" y="2420888"/>
          <a:ext cx="8784974" cy="4248476"/>
        </p:xfrm>
        <a:graphic>
          <a:graphicData uri="http://schemas.openxmlformats.org/drawingml/2006/table">
            <a:tbl>
              <a:tblPr>
                <a:tableStyleId>{5C22544A-7EE6-4342-B048-85BDC9FD1C3A}</a:tableStyleId>
              </a:tblPr>
              <a:tblGrid>
                <a:gridCol w="1350979">
                  <a:extLst>
                    <a:ext uri="{9D8B030D-6E8A-4147-A177-3AD203B41FA5}">
                      <a16:colId xmlns:a16="http://schemas.microsoft.com/office/drawing/2014/main" xmlns="" val="20000"/>
                    </a:ext>
                  </a:extLst>
                </a:gridCol>
                <a:gridCol w="1210450">
                  <a:extLst>
                    <a:ext uri="{9D8B030D-6E8A-4147-A177-3AD203B41FA5}">
                      <a16:colId xmlns:a16="http://schemas.microsoft.com/office/drawing/2014/main" xmlns="" val="20001"/>
                    </a:ext>
                  </a:extLst>
                </a:gridCol>
                <a:gridCol w="1244709">
                  <a:extLst>
                    <a:ext uri="{9D8B030D-6E8A-4147-A177-3AD203B41FA5}">
                      <a16:colId xmlns:a16="http://schemas.microsoft.com/office/drawing/2014/main" xmlns="" val="20002"/>
                    </a:ext>
                  </a:extLst>
                </a:gridCol>
                <a:gridCol w="1244709">
                  <a:extLst>
                    <a:ext uri="{9D8B030D-6E8A-4147-A177-3AD203B41FA5}">
                      <a16:colId xmlns:a16="http://schemas.microsoft.com/office/drawing/2014/main" xmlns="" val="20003"/>
                    </a:ext>
                  </a:extLst>
                </a:gridCol>
                <a:gridCol w="1244709">
                  <a:extLst>
                    <a:ext uri="{9D8B030D-6E8A-4147-A177-3AD203B41FA5}">
                      <a16:colId xmlns:a16="http://schemas.microsoft.com/office/drawing/2014/main" xmlns="" val="20004"/>
                    </a:ext>
                  </a:extLst>
                </a:gridCol>
                <a:gridCol w="1244709">
                  <a:extLst>
                    <a:ext uri="{9D8B030D-6E8A-4147-A177-3AD203B41FA5}">
                      <a16:colId xmlns:a16="http://schemas.microsoft.com/office/drawing/2014/main" xmlns="" val="20005"/>
                    </a:ext>
                  </a:extLst>
                </a:gridCol>
                <a:gridCol w="1244709">
                  <a:extLst>
                    <a:ext uri="{9D8B030D-6E8A-4147-A177-3AD203B41FA5}">
                      <a16:colId xmlns:a16="http://schemas.microsoft.com/office/drawing/2014/main" xmlns="" val="20006"/>
                    </a:ext>
                  </a:extLst>
                </a:gridCol>
              </a:tblGrid>
              <a:tr h="1025150">
                <a:tc>
                  <a:txBody>
                    <a:bodyPr/>
                    <a:lstStyle/>
                    <a:p>
                      <a:pPr algn="l" fontAlgn="b"/>
                      <a:r>
                        <a:rPr lang="en-ZA" sz="1600" b="1" u="none" strike="noStrike" dirty="0">
                          <a:effectLst/>
                        </a:rPr>
                        <a:t>PROVINCE</a:t>
                      </a:r>
                      <a:endParaRPr lang="en-ZA" sz="16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b"/>
                      <a:r>
                        <a:rPr lang="en-ZA" sz="1600" b="1" u="none" strike="noStrike" dirty="0">
                          <a:effectLst/>
                        </a:rPr>
                        <a:t>TARGET</a:t>
                      </a:r>
                      <a:endParaRPr lang="en-ZA" sz="16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b"/>
                      <a:r>
                        <a:rPr lang="en-ZA" sz="1600" b="1" u="none" strike="noStrike" dirty="0">
                          <a:effectLst/>
                        </a:rPr>
                        <a:t>ACTUAL</a:t>
                      </a:r>
                      <a:endParaRPr lang="en-ZA" sz="16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b"/>
                      <a:r>
                        <a:rPr lang="en-ZA" sz="1600" b="1" u="none" strike="noStrike" dirty="0">
                          <a:effectLst/>
                        </a:rPr>
                        <a:t>VARIANCE</a:t>
                      </a:r>
                      <a:endParaRPr lang="en-ZA" sz="16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b"/>
                      <a:r>
                        <a:rPr lang="en-ZA" sz="1600" b="1" u="none" strike="noStrike" dirty="0">
                          <a:effectLst/>
                        </a:rPr>
                        <a:t>COMPLIANT</a:t>
                      </a:r>
                      <a:endParaRPr lang="en-ZA" sz="16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b"/>
                      <a:r>
                        <a:rPr lang="en-ZA" sz="1600" b="1" u="none" strike="noStrike" dirty="0">
                          <a:effectLst/>
                        </a:rPr>
                        <a:t>NON-COMPLIANT</a:t>
                      </a:r>
                      <a:endParaRPr lang="en-ZA" sz="16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b"/>
                      <a:r>
                        <a:rPr lang="en-ZA" sz="1600" b="1" i="0" u="none" strike="noStrike" dirty="0">
                          <a:solidFill>
                            <a:srgbClr val="000000"/>
                          </a:solidFill>
                          <a:effectLst/>
                          <a:latin typeface="Calibri"/>
                        </a:rPr>
                        <a:t>NO COMPLIED</a:t>
                      </a:r>
                      <a:r>
                        <a:rPr lang="en-ZA" sz="1600" b="1" i="0" u="none" strike="noStrike" baseline="0" dirty="0">
                          <a:solidFill>
                            <a:srgbClr val="000000"/>
                          </a:solidFill>
                          <a:effectLst/>
                          <a:latin typeface="Calibri"/>
                        </a:rPr>
                        <a:t> WITH RECOMMENDATIONS</a:t>
                      </a:r>
                      <a:endParaRPr lang="en-ZA" sz="16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extLst>
                  <a:ext uri="{0D108BD9-81ED-4DB2-BD59-A6C34878D82A}">
                    <a16:rowId xmlns:a16="http://schemas.microsoft.com/office/drawing/2014/main" xmlns="" val="10000"/>
                  </a:ext>
                </a:extLst>
              </a:tr>
              <a:tr h="295454">
                <a:tc>
                  <a:txBody>
                    <a:bodyPr/>
                    <a:lstStyle/>
                    <a:p>
                      <a:pPr algn="l" fontAlgn="b"/>
                      <a:r>
                        <a:rPr lang="en-ZA" sz="1600" b="1" u="none" strike="noStrike" dirty="0">
                          <a:effectLst/>
                        </a:rPr>
                        <a:t>EC</a:t>
                      </a:r>
                      <a:endParaRPr lang="en-ZA" sz="16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dirty="0">
                          <a:effectLst/>
                          <a:latin typeface="Calibri"/>
                          <a:ea typeface="Calibri"/>
                          <a:cs typeface="Times New Roman"/>
                        </a:rPr>
                        <a:t>62</a:t>
                      </a:r>
                    </a:p>
                  </a:txBody>
                  <a:tcPr marL="68580" marR="68580" marT="0" marB="0"/>
                </a:tc>
                <a:tc>
                  <a:txBody>
                    <a:bodyPr/>
                    <a:lstStyle/>
                    <a:p>
                      <a:pPr algn="ctr" fontAlgn="b"/>
                      <a:r>
                        <a:rPr lang="en-ZA" sz="1600" b="0" i="0" u="none" strike="noStrike" dirty="0">
                          <a:solidFill>
                            <a:srgbClr val="000000"/>
                          </a:solidFill>
                          <a:effectLst/>
                          <a:latin typeface="Calibri"/>
                        </a:rPr>
                        <a:t>66</a:t>
                      </a:r>
                    </a:p>
                  </a:txBody>
                  <a:tcPr marL="9525" marR="9525" marT="9525" marB="0" anchor="b"/>
                </a:tc>
                <a:tc>
                  <a:txBody>
                    <a:bodyPr/>
                    <a:lstStyle/>
                    <a:p>
                      <a:pPr algn="ctr" fontAlgn="b"/>
                      <a:r>
                        <a:rPr lang="en-ZA" sz="1600" b="0" i="0" u="none" strike="noStrike" dirty="0" smtClean="0">
                          <a:solidFill>
                            <a:srgbClr val="C00000"/>
                          </a:solidFill>
                          <a:effectLst/>
                          <a:latin typeface="Calibri"/>
                        </a:rPr>
                        <a:t>4</a:t>
                      </a:r>
                      <a:endParaRPr lang="en-ZA" sz="1600" b="0" i="0" u="none" strike="noStrike" dirty="0">
                        <a:solidFill>
                          <a:srgbClr val="C00000"/>
                        </a:solidFill>
                        <a:effectLst/>
                        <a:latin typeface="Calibri"/>
                      </a:endParaRPr>
                    </a:p>
                  </a:txBody>
                  <a:tcPr marL="9525" marR="9525" marT="9525" marB="0" anchor="b"/>
                </a:tc>
                <a:tc>
                  <a:txBody>
                    <a:bodyPr/>
                    <a:lstStyle/>
                    <a:p>
                      <a:pPr algn="ctr" fontAlgn="b"/>
                      <a:r>
                        <a:rPr lang="en-ZA" sz="1600" b="0" i="0" u="none" strike="noStrike">
                          <a:solidFill>
                            <a:srgbClr val="000000"/>
                          </a:solidFill>
                          <a:effectLst/>
                          <a:latin typeface="Calibri"/>
                        </a:rPr>
                        <a:t>3</a:t>
                      </a:r>
                    </a:p>
                  </a:txBody>
                  <a:tcPr marL="9525" marR="9525" marT="9525" marB="0" anchor="b"/>
                </a:tc>
                <a:tc>
                  <a:txBody>
                    <a:bodyPr/>
                    <a:lstStyle/>
                    <a:p>
                      <a:pPr algn="ctr" fontAlgn="b"/>
                      <a:r>
                        <a:rPr lang="en-ZA" sz="1600" b="0" i="0" u="none" strike="noStrike">
                          <a:solidFill>
                            <a:srgbClr val="000000"/>
                          </a:solidFill>
                          <a:effectLst/>
                          <a:latin typeface="Calibri"/>
                        </a:rPr>
                        <a:t>63</a:t>
                      </a:r>
                    </a:p>
                  </a:txBody>
                  <a:tcPr marL="9525" marR="9525" marT="9525" marB="0" anchor="b"/>
                </a:tc>
                <a:tc>
                  <a:txBody>
                    <a:bodyPr/>
                    <a:lstStyle/>
                    <a:p>
                      <a:pPr algn="ctr" fontAlgn="b"/>
                      <a:r>
                        <a:rPr lang="en-ZA" sz="1600" b="0" i="0" u="none" strike="noStrike" dirty="0" smtClean="0">
                          <a:solidFill>
                            <a:srgbClr val="C00000"/>
                          </a:solidFill>
                          <a:effectLst/>
                          <a:latin typeface="Calibri"/>
                        </a:rPr>
                        <a:t>0</a:t>
                      </a:r>
                      <a:endParaRPr lang="en-ZA" sz="1600" b="0" i="0" u="none" strike="noStrike" dirty="0">
                        <a:solidFill>
                          <a:srgbClr val="C00000"/>
                        </a:solidFill>
                        <a:effectLst/>
                        <a:latin typeface="Calibri"/>
                      </a:endParaRPr>
                    </a:p>
                  </a:txBody>
                  <a:tcPr marL="9525" marR="9525" marT="9525" marB="0" anchor="b"/>
                </a:tc>
                <a:extLst>
                  <a:ext uri="{0D108BD9-81ED-4DB2-BD59-A6C34878D82A}">
                    <a16:rowId xmlns:a16="http://schemas.microsoft.com/office/drawing/2014/main" xmlns="" val="10001"/>
                  </a:ext>
                </a:extLst>
              </a:tr>
              <a:tr h="295454">
                <a:tc>
                  <a:txBody>
                    <a:bodyPr/>
                    <a:lstStyle/>
                    <a:p>
                      <a:pPr algn="l" fontAlgn="b"/>
                      <a:r>
                        <a:rPr lang="en-ZA" sz="1600" b="1" u="none" strike="noStrike" dirty="0">
                          <a:effectLst/>
                        </a:rPr>
                        <a:t>FS</a:t>
                      </a:r>
                      <a:endParaRPr lang="en-ZA" sz="16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a:effectLst/>
                          <a:latin typeface="Calibri"/>
                          <a:ea typeface="Calibri"/>
                          <a:cs typeface="Times New Roman"/>
                        </a:rPr>
                        <a:t>12</a:t>
                      </a:r>
                    </a:p>
                  </a:txBody>
                  <a:tcPr marL="68580" marR="68580" marT="0" marB="0"/>
                </a:tc>
                <a:tc>
                  <a:txBody>
                    <a:bodyPr/>
                    <a:lstStyle/>
                    <a:p>
                      <a:pPr algn="ctr" fontAlgn="b"/>
                      <a:r>
                        <a:rPr lang="en-ZA" sz="1600" b="0" i="0" u="none" strike="noStrike">
                          <a:solidFill>
                            <a:srgbClr val="000000"/>
                          </a:solidFill>
                          <a:effectLst/>
                          <a:latin typeface="Calibri"/>
                        </a:rPr>
                        <a:t>1</a:t>
                      </a:r>
                    </a:p>
                  </a:txBody>
                  <a:tcPr marL="9525" marR="9525" marT="9525" marB="0" anchor="b"/>
                </a:tc>
                <a:tc>
                  <a:txBody>
                    <a:bodyPr/>
                    <a:lstStyle/>
                    <a:p>
                      <a:pPr algn="ctr" fontAlgn="b"/>
                      <a:r>
                        <a:rPr lang="en-ZA" sz="1600" b="0" i="0" u="none" strike="noStrike" dirty="0" smtClean="0">
                          <a:solidFill>
                            <a:srgbClr val="C00000"/>
                          </a:solidFill>
                          <a:effectLst/>
                          <a:latin typeface="Calibri"/>
                        </a:rPr>
                        <a:t>-11</a:t>
                      </a:r>
                      <a:endParaRPr lang="en-ZA" sz="1600" b="0" i="0" u="none" strike="noStrike" dirty="0">
                        <a:solidFill>
                          <a:srgbClr val="C00000"/>
                        </a:solidFill>
                        <a:effectLst/>
                        <a:latin typeface="Calibri"/>
                      </a:endParaRPr>
                    </a:p>
                  </a:txBody>
                  <a:tcPr marL="9525" marR="9525" marT="9525" marB="0" anchor="b"/>
                </a:tc>
                <a:tc>
                  <a:txBody>
                    <a:bodyPr/>
                    <a:lstStyle/>
                    <a:p>
                      <a:pPr algn="ctr" fontAlgn="b"/>
                      <a:r>
                        <a:rPr lang="en-ZA" sz="1600" b="0" i="0" u="none" strike="noStrike" dirty="0">
                          <a:solidFill>
                            <a:srgbClr val="000000"/>
                          </a:solidFill>
                          <a:effectLst/>
                          <a:latin typeface="Calibri"/>
                        </a:rPr>
                        <a:t>0</a:t>
                      </a:r>
                    </a:p>
                  </a:txBody>
                  <a:tcPr marL="9525" marR="9525" marT="9525" marB="0" anchor="b"/>
                </a:tc>
                <a:tc>
                  <a:txBody>
                    <a:bodyPr/>
                    <a:lstStyle/>
                    <a:p>
                      <a:pPr algn="ctr" fontAlgn="b"/>
                      <a:r>
                        <a:rPr lang="en-ZA" sz="1600" b="0" i="0" u="none" strike="noStrike">
                          <a:solidFill>
                            <a:srgbClr val="000000"/>
                          </a:solidFill>
                          <a:effectLst/>
                          <a:latin typeface="Calibri"/>
                        </a:rPr>
                        <a:t>1</a:t>
                      </a:r>
                    </a:p>
                  </a:txBody>
                  <a:tcPr marL="9525" marR="9525" marT="9525" marB="0" anchor="b"/>
                </a:tc>
                <a:tc>
                  <a:txBody>
                    <a:bodyPr/>
                    <a:lstStyle/>
                    <a:p>
                      <a:pPr algn="ctr" fontAlgn="b"/>
                      <a:r>
                        <a:rPr lang="en-ZA" sz="1600" b="0" i="0" u="none" strike="noStrike" dirty="0" smtClean="0">
                          <a:solidFill>
                            <a:srgbClr val="C00000"/>
                          </a:solidFill>
                          <a:effectLst/>
                          <a:latin typeface="Calibri"/>
                        </a:rPr>
                        <a:t>0</a:t>
                      </a:r>
                      <a:endParaRPr lang="en-ZA" sz="1600" b="0" i="0" u="none" strike="noStrike" dirty="0">
                        <a:solidFill>
                          <a:srgbClr val="C00000"/>
                        </a:solidFill>
                        <a:effectLst/>
                        <a:latin typeface="Calibri"/>
                      </a:endParaRPr>
                    </a:p>
                  </a:txBody>
                  <a:tcPr marL="9525" marR="9525" marT="9525" marB="0" anchor="b"/>
                </a:tc>
                <a:extLst>
                  <a:ext uri="{0D108BD9-81ED-4DB2-BD59-A6C34878D82A}">
                    <a16:rowId xmlns:a16="http://schemas.microsoft.com/office/drawing/2014/main" xmlns="" val="10002"/>
                  </a:ext>
                </a:extLst>
              </a:tr>
              <a:tr h="295454">
                <a:tc>
                  <a:txBody>
                    <a:bodyPr/>
                    <a:lstStyle/>
                    <a:p>
                      <a:pPr algn="l" fontAlgn="b"/>
                      <a:r>
                        <a:rPr lang="en-ZA" sz="1600" b="1" u="none" strike="noStrike" dirty="0">
                          <a:effectLst/>
                        </a:rPr>
                        <a:t>GP</a:t>
                      </a:r>
                      <a:endParaRPr lang="en-ZA" sz="16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a:effectLst/>
                          <a:latin typeface="Calibri"/>
                          <a:ea typeface="Calibri"/>
                          <a:cs typeface="Times New Roman"/>
                        </a:rPr>
                        <a:t>106</a:t>
                      </a:r>
                    </a:p>
                  </a:txBody>
                  <a:tcPr marL="68580" marR="68580" marT="0" marB="0"/>
                </a:tc>
                <a:tc>
                  <a:txBody>
                    <a:bodyPr/>
                    <a:lstStyle/>
                    <a:p>
                      <a:pPr algn="ctr" fontAlgn="b"/>
                      <a:r>
                        <a:rPr lang="en-ZA" sz="1600" b="0" i="0" u="none" strike="noStrike">
                          <a:solidFill>
                            <a:srgbClr val="000000"/>
                          </a:solidFill>
                          <a:effectLst/>
                          <a:latin typeface="Calibri"/>
                        </a:rPr>
                        <a:t>53</a:t>
                      </a:r>
                    </a:p>
                  </a:txBody>
                  <a:tcPr marL="9525" marR="9525" marT="9525" marB="0" anchor="b"/>
                </a:tc>
                <a:tc>
                  <a:txBody>
                    <a:bodyPr/>
                    <a:lstStyle/>
                    <a:p>
                      <a:pPr algn="ctr" fontAlgn="b"/>
                      <a:r>
                        <a:rPr lang="en-ZA" sz="1600" b="0" i="0" u="none" strike="noStrike" dirty="0" smtClean="0">
                          <a:solidFill>
                            <a:srgbClr val="C00000"/>
                          </a:solidFill>
                          <a:effectLst/>
                          <a:latin typeface="Calibri"/>
                        </a:rPr>
                        <a:t>-53</a:t>
                      </a:r>
                      <a:endParaRPr lang="en-ZA" sz="1600" b="0" i="0" u="none" strike="noStrike" dirty="0">
                        <a:solidFill>
                          <a:srgbClr val="C00000"/>
                        </a:solidFill>
                        <a:effectLst/>
                        <a:latin typeface="Calibri"/>
                      </a:endParaRPr>
                    </a:p>
                  </a:txBody>
                  <a:tcPr marL="9525" marR="9525" marT="9525" marB="0" anchor="b"/>
                </a:tc>
                <a:tc>
                  <a:txBody>
                    <a:bodyPr/>
                    <a:lstStyle/>
                    <a:p>
                      <a:pPr algn="ctr" fontAlgn="b"/>
                      <a:r>
                        <a:rPr lang="en-ZA" sz="1600" b="0" i="0" u="none" strike="noStrike" dirty="0">
                          <a:solidFill>
                            <a:srgbClr val="000000"/>
                          </a:solidFill>
                          <a:effectLst/>
                          <a:latin typeface="Calibri"/>
                        </a:rPr>
                        <a:t>0</a:t>
                      </a:r>
                    </a:p>
                  </a:txBody>
                  <a:tcPr marL="9525" marR="9525" marT="9525" marB="0" anchor="b"/>
                </a:tc>
                <a:tc>
                  <a:txBody>
                    <a:bodyPr/>
                    <a:lstStyle/>
                    <a:p>
                      <a:pPr algn="ctr" fontAlgn="b"/>
                      <a:r>
                        <a:rPr lang="en-ZA" sz="1600" b="0" i="0" u="none" strike="noStrike" dirty="0">
                          <a:solidFill>
                            <a:srgbClr val="000000"/>
                          </a:solidFill>
                          <a:effectLst/>
                          <a:latin typeface="Calibri"/>
                        </a:rPr>
                        <a:t>53</a:t>
                      </a:r>
                    </a:p>
                  </a:txBody>
                  <a:tcPr marL="9525" marR="9525" marT="9525" marB="0" anchor="b"/>
                </a:tc>
                <a:tc>
                  <a:txBody>
                    <a:bodyPr/>
                    <a:lstStyle/>
                    <a:p>
                      <a:pPr algn="ctr" fontAlgn="b"/>
                      <a:r>
                        <a:rPr lang="en-ZA" sz="1600" b="0" i="0" u="none" strike="noStrike" dirty="0" smtClean="0">
                          <a:solidFill>
                            <a:srgbClr val="C00000"/>
                          </a:solidFill>
                          <a:effectLst/>
                          <a:latin typeface="Calibri"/>
                        </a:rPr>
                        <a:t>0</a:t>
                      </a:r>
                      <a:endParaRPr lang="en-ZA" sz="1600" b="0" i="0" u="none" strike="noStrike" dirty="0">
                        <a:solidFill>
                          <a:srgbClr val="C00000"/>
                        </a:solidFill>
                        <a:effectLst/>
                        <a:latin typeface="Calibri"/>
                      </a:endParaRPr>
                    </a:p>
                  </a:txBody>
                  <a:tcPr marL="9525" marR="9525" marT="9525" marB="0" anchor="b"/>
                </a:tc>
                <a:extLst>
                  <a:ext uri="{0D108BD9-81ED-4DB2-BD59-A6C34878D82A}">
                    <a16:rowId xmlns:a16="http://schemas.microsoft.com/office/drawing/2014/main" xmlns="" val="10003"/>
                  </a:ext>
                </a:extLst>
              </a:tr>
              <a:tr h="295454">
                <a:tc>
                  <a:txBody>
                    <a:bodyPr/>
                    <a:lstStyle/>
                    <a:p>
                      <a:pPr algn="l" fontAlgn="b"/>
                      <a:r>
                        <a:rPr lang="en-ZA" sz="1600" b="1" u="none" strike="noStrike" dirty="0">
                          <a:effectLst/>
                        </a:rPr>
                        <a:t>KZN</a:t>
                      </a:r>
                      <a:endParaRPr lang="en-ZA" sz="16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a:effectLst/>
                          <a:latin typeface="Calibri"/>
                          <a:ea typeface="Calibri"/>
                          <a:cs typeface="Times New Roman"/>
                        </a:rPr>
                        <a:t>60</a:t>
                      </a:r>
                    </a:p>
                  </a:txBody>
                  <a:tcPr marL="68580" marR="68580" marT="0" marB="0"/>
                </a:tc>
                <a:tc>
                  <a:txBody>
                    <a:bodyPr/>
                    <a:lstStyle/>
                    <a:p>
                      <a:pPr algn="ctr" fontAlgn="b"/>
                      <a:r>
                        <a:rPr lang="en-ZA" sz="1600" b="0" i="0" u="none" strike="noStrike">
                          <a:solidFill>
                            <a:srgbClr val="000000"/>
                          </a:solidFill>
                          <a:effectLst/>
                          <a:latin typeface="Calibri"/>
                        </a:rPr>
                        <a:t>33</a:t>
                      </a:r>
                    </a:p>
                  </a:txBody>
                  <a:tcPr marL="9525" marR="9525" marT="9525" marB="0" anchor="b"/>
                </a:tc>
                <a:tc>
                  <a:txBody>
                    <a:bodyPr/>
                    <a:lstStyle/>
                    <a:p>
                      <a:pPr algn="ctr" fontAlgn="b"/>
                      <a:r>
                        <a:rPr lang="en-ZA" sz="1600" b="0" i="0" u="none" strike="noStrike" dirty="0" smtClean="0">
                          <a:solidFill>
                            <a:srgbClr val="C00000"/>
                          </a:solidFill>
                          <a:effectLst/>
                          <a:latin typeface="Calibri"/>
                        </a:rPr>
                        <a:t>-27</a:t>
                      </a:r>
                      <a:endParaRPr lang="en-ZA" sz="1600" b="0" i="0" u="none" strike="noStrike" dirty="0">
                        <a:solidFill>
                          <a:srgbClr val="C00000"/>
                        </a:solidFill>
                        <a:effectLst/>
                        <a:latin typeface="Calibri"/>
                      </a:endParaRPr>
                    </a:p>
                  </a:txBody>
                  <a:tcPr marL="9525" marR="9525" marT="9525" marB="0" anchor="b"/>
                </a:tc>
                <a:tc>
                  <a:txBody>
                    <a:bodyPr/>
                    <a:lstStyle/>
                    <a:p>
                      <a:pPr algn="ctr" fontAlgn="b"/>
                      <a:r>
                        <a:rPr lang="en-ZA" sz="1600" b="0" i="0" u="none" strike="noStrike">
                          <a:solidFill>
                            <a:srgbClr val="000000"/>
                          </a:solidFill>
                          <a:effectLst/>
                          <a:latin typeface="Calibri"/>
                        </a:rPr>
                        <a:t>3</a:t>
                      </a:r>
                    </a:p>
                  </a:txBody>
                  <a:tcPr marL="9525" marR="9525" marT="9525" marB="0" anchor="b"/>
                </a:tc>
                <a:tc>
                  <a:txBody>
                    <a:bodyPr/>
                    <a:lstStyle/>
                    <a:p>
                      <a:pPr algn="ctr" fontAlgn="b"/>
                      <a:r>
                        <a:rPr lang="en-ZA" sz="1600" b="0" i="0" u="none" strike="noStrike" dirty="0">
                          <a:solidFill>
                            <a:srgbClr val="000000"/>
                          </a:solidFill>
                          <a:effectLst/>
                          <a:latin typeface="Calibri"/>
                        </a:rPr>
                        <a:t>30</a:t>
                      </a:r>
                    </a:p>
                  </a:txBody>
                  <a:tcPr marL="9525" marR="9525" marT="9525" marB="0" anchor="b"/>
                </a:tc>
                <a:tc>
                  <a:txBody>
                    <a:bodyPr/>
                    <a:lstStyle/>
                    <a:p>
                      <a:pPr algn="ctr" fontAlgn="b"/>
                      <a:r>
                        <a:rPr lang="en-ZA" sz="1600" b="0" i="0" u="none" strike="noStrike" dirty="0" smtClean="0">
                          <a:solidFill>
                            <a:srgbClr val="C00000"/>
                          </a:solidFill>
                          <a:effectLst/>
                          <a:latin typeface="Calibri"/>
                        </a:rPr>
                        <a:t>0</a:t>
                      </a:r>
                      <a:endParaRPr lang="en-ZA" sz="1600" b="0" i="0" u="none" strike="noStrike" dirty="0">
                        <a:solidFill>
                          <a:srgbClr val="C00000"/>
                        </a:solidFill>
                        <a:effectLst/>
                        <a:latin typeface="Calibri"/>
                      </a:endParaRPr>
                    </a:p>
                  </a:txBody>
                  <a:tcPr marL="9525" marR="9525" marT="9525" marB="0" anchor="b"/>
                </a:tc>
                <a:extLst>
                  <a:ext uri="{0D108BD9-81ED-4DB2-BD59-A6C34878D82A}">
                    <a16:rowId xmlns:a16="http://schemas.microsoft.com/office/drawing/2014/main" xmlns="" val="10004"/>
                  </a:ext>
                </a:extLst>
              </a:tr>
              <a:tr h="295454">
                <a:tc>
                  <a:txBody>
                    <a:bodyPr/>
                    <a:lstStyle/>
                    <a:p>
                      <a:pPr algn="l" fontAlgn="b"/>
                      <a:r>
                        <a:rPr lang="en-ZA" sz="1600" b="1" u="none" strike="noStrike" dirty="0">
                          <a:effectLst/>
                        </a:rPr>
                        <a:t>LP</a:t>
                      </a:r>
                      <a:endParaRPr lang="en-ZA" sz="16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a:effectLst/>
                          <a:latin typeface="Calibri"/>
                          <a:ea typeface="Calibri"/>
                          <a:cs typeface="Times New Roman"/>
                        </a:rPr>
                        <a:t>50</a:t>
                      </a:r>
                    </a:p>
                  </a:txBody>
                  <a:tcPr marL="68580" marR="68580" marT="0" marB="0"/>
                </a:tc>
                <a:tc>
                  <a:txBody>
                    <a:bodyPr/>
                    <a:lstStyle/>
                    <a:p>
                      <a:pPr algn="ctr" fontAlgn="b"/>
                      <a:r>
                        <a:rPr lang="en-ZA" sz="1600" b="0" i="0" u="none" strike="noStrike">
                          <a:solidFill>
                            <a:srgbClr val="000000"/>
                          </a:solidFill>
                          <a:effectLst/>
                          <a:latin typeface="Calibri"/>
                        </a:rPr>
                        <a:t>62</a:t>
                      </a:r>
                    </a:p>
                  </a:txBody>
                  <a:tcPr marL="9525" marR="9525" marT="9525" marB="0" anchor="b"/>
                </a:tc>
                <a:tc>
                  <a:txBody>
                    <a:bodyPr/>
                    <a:lstStyle/>
                    <a:p>
                      <a:pPr algn="ctr" fontAlgn="b"/>
                      <a:r>
                        <a:rPr lang="en-ZA" sz="1600" b="0" i="0" u="none" strike="noStrike" dirty="0" smtClean="0">
                          <a:solidFill>
                            <a:schemeClr val="tx1"/>
                          </a:solidFill>
                          <a:effectLst/>
                          <a:latin typeface="Calibri"/>
                        </a:rPr>
                        <a:t>12</a:t>
                      </a:r>
                      <a:endParaRPr lang="en-ZA" sz="1600" b="0" i="0" u="none" strike="noStrike" dirty="0">
                        <a:solidFill>
                          <a:schemeClr val="tx1"/>
                        </a:solidFill>
                        <a:effectLst/>
                        <a:latin typeface="Calibri"/>
                      </a:endParaRPr>
                    </a:p>
                  </a:txBody>
                  <a:tcPr marL="9525" marR="9525" marT="9525" marB="0" anchor="b"/>
                </a:tc>
                <a:tc>
                  <a:txBody>
                    <a:bodyPr/>
                    <a:lstStyle/>
                    <a:p>
                      <a:pPr algn="ctr" fontAlgn="b"/>
                      <a:r>
                        <a:rPr lang="en-ZA" sz="1600" b="0" i="0" u="none" strike="noStrike">
                          <a:solidFill>
                            <a:srgbClr val="000000"/>
                          </a:solidFill>
                          <a:effectLst/>
                          <a:latin typeface="Calibri"/>
                        </a:rPr>
                        <a:t>4</a:t>
                      </a:r>
                    </a:p>
                  </a:txBody>
                  <a:tcPr marL="9525" marR="9525" marT="9525" marB="0" anchor="b"/>
                </a:tc>
                <a:tc>
                  <a:txBody>
                    <a:bodyPr/>
                    <a:lstStyle/>
                    <a:p>
                      <a:pPr algn="ctr" fontAlgn="b"/>
                      <a:r>
                        <a:rPr lang="en-ZA" sz="1600" b="0" i="0" u="none" strike="noStrike">
                          <a:solidFill>
                            <a:srgbClr val="000000"/>
                          </a:solidFill>
                          <a:effectLst/>
                          <a:latin typeface="Calibri"/>
                        </a:rPr>
                        <a:t>58</a:t>
                      </a:r>
                    </a:p>
                  </a:txBody>
                  <a:tcPr marL="9525" marR="9525" marT="9525" marB="0" anchor="b"/>
                </a:tc>
                <a:tc>
                  <a:txBody>
                    <a:bodyPr/>
                    <a:lstStyle/>
                    <a:p>
                      <a:pPr algn="ctr" fontAlgn="b"/>
                      <a:r>
                        <a:rPr lang="en-ZA" sz="1600" b="0" i="0" u="none" strike="noStrike" dirty="0" smtClean="0">
                          <a:solidFill>
                            <a:srgbClr val="C00000"/>
                          </a:solidFill>
                          <a:effectLst/>
                          <a:latin typeface="Calibri"/>
                        </a:rPr>
                        <a:t>0</a:t>
                      </a:r>
                      <a:endParaRPr lang="en-ZA" sz="1600" b="0" i="0" u="none" strike="noStrike" dirty="0">
                        <a:solidFill>
                          <a:srgbClr val="C00000"/>
                        </a:solidFill>
                        <a:effectLst/>
                        <a:latin typeface="Calibri"/>
                      </a:endParaRPr>
                    </a:p>
                  </a:txBody>
                  <a:tcPr marL="9525" marR="9525" marT="9525" marB="0" anchor="b"/>
                </a:tc>
                <a:extLst>
                  <a:ext uri="{0D108BD9-81ED-4DB2-BD59-A6C34878D82A}">
                    <a16:rowId xmlns:a16="http://schemas.microsoft.com/office/drawing/2014/main" xmlns="" val="10005"/>
                  </a:ext>
                </a:extLst>
              </a:tr>
              <a:tr h="295454">
                <a:tc>
                  <a:txBody>
                    <a:bodyPr/>
                    <a:lstStyle/>
                    <a:p>
                      <a:pPr algn="l" fontAlgn="b"/>
                      <a:r>
                        <a:rPr lang="en-ZA" sz="1600" b="1" u="none" strike="noStrike" dirty="0">
                          <a:effectLst/>
                        </a:rPr>
                        <a:t>MP</a:t>
                      </a:r>
                      <a:endParaRPr lang="en-ZA" sz="16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a:effectLst/>
                          <a:latin typeface="Calibri"/>
                          <a:ea typeface="Calibri"/>
                          <a:cs typeface="Times New Roman"/>
                        </a:rPr>
                        <a:t>53</a:t>
                      </a:r>
                    </a:p>
                  </a:txBody>
                  <a:tcPr marL="68580" marR="68580" marT="0" marB="0"/>
                </a:tc>
                <a:tc>
                  <a:txBody>
                    <a:bodyPr/>
                    <a:lstStyle/>
                    <a:p>
                      <a:pPr algn="ctr" fontAlgn="b"/>
                      <a:r>
                        <a:rPr lang="en-ZA" sz="1600" b="0" i="0" u="none" strike="noStrike">
                          <a:solidFill>
                            <a:srgbClr val="000000"/>
                          </a:solidFill>
                          <a:effectLst/>
                          <a:latin typeface="Calibri"/>
                        </a:rPr>
                        <a:t>27</a:t>
                      </a:r>
                    </a:p>
                  </a:txBody>
                  <a:tcPr marL="9525" marR="9525" marT="9525" marB="0" anchor="b"/>
                </a:tc>
                <a:tc>
                  <a:txBody>
                    <a:bodyPr/>
                    <a:lstStyle/>
                    <a:p>
                      <a:pPr algn="ctr" fontAlgn="b"/>
                      <a:r>
                        <a:rPr lang="en-ZA" sz="1600" b="0" i="0" u="none" strike="noStrike" dirty="0" smtClean="0">
                          <a:solidFill>
                            <a:srgbClr val="C00000"/>
                          </a:solidFill>
                          <a:effectLst/>
                          <a:latin typeface="Calibri"/>
                        </a:rPr>
                        <a:t>-26</a:t>
                      </a:r>
                      <a:endParaRPr lang="en-ZA" sz="1600" b="0" i="0" u="none" strike="noStrike" dirty="0">
                        <a:solidFill>
                          <a:srgbClr val="C00000"/>
                        </a:solidFill>
                        <a:effectLst/>
                        <a:latin typeface="Calibri"/>
                      </a:endParaRPr>
                    </a:p>
                  </a:txBody>
                  <a:tcPr marL="9525" marR="9525" marT="9525" marB="0" anchor="b"/>
                </a:tc>
                <a:tc>
                  <a:txBody>
                    <a:bodyPr/>
                    <a:lstStyle/>
                    <a:p>
                      <a:pPr algn="ctr" fontAlgn="b"/>
                      <a:r>
                        <a:rPr lang="en-ZA" sz="1600" b="0" i="0" u="none" strike="noStrike">
                          <a:solidFill>
                            <a:srgbClr val="000000"/>
                          </a:solidFill>
                          <a:effectLst/>
                          <a:latin typeface="Calibri"/>
                        </a:rPr>
                        <a:t>5</a:t>
                      </a:r>
                    </a:p>
                  </a:txBody>
                  <a:tcPr marL="9525" marR="9525" marT="9525" marB="0" anchor="b"/>
                </a:tc>
                <a:tc>
                  <a:txBody>
                    <a:bodyPr/>
                    <a:lstStyle/>
                    <a:p>
                      <a:pPr algn="ctr" fontAlgn="b"/>
                      <a:r>
                        <a:rPr lang="en-ZA" sz="1600" b="0" i="0" u="none" strike="noStrike">
                          <a:solidFill>
                            <a:srgbClr val="000000"/>
                          </a:solidFill>
                          <a:effectLst/>
                          <a:latin typeface="Calibri"/>
                        </a:rPr>
                        <a:t>22</a:t>
                      </a:r>
                    </a:p>
                  </a:txBody>
                  <a:tcPr marL="9525" marR="9525" marT="9525" marB="0" anchor="b"/>
                </a:tc>
                <a:tc>
                  <a:txBody>
                    <a:bodyPr/>
                    <a:lstStyle/>
                    <a:p>
                      <a:pPr algn="ctr" fontAlgn="b"/>
                      <a:r>
                        <a:rPr lang="en-ZA" sz="1600" b="0" i="0" u="none" strike="noStrike" dirty="0" smtClean="0">
                          <a:solidFill>
                            <a:srgbClr val="C00000"/>
                          </a:solidFill>
                          <a:effectLst/>
                          <a:latin typeface="Calibri"/>
                        </a:rPr>
                        <a:t>0</a:t>
                      </a:r>
                      <a:endParaRPr lang="en-ZA" sz="1600" b="0" i="0" u="none" strike="noStrike" dirty="0">
                        <a:solidFill>
                          <a:srgbClr val="C00000"/>
                        </a:solidFill>
                        <a:effectLst/>
                        <a:latin typeface="Calibri"/>
                      </a:endParaRPr>
                    </a:p>
                  </a:txBody>
                  <a:tcPr marL="9525" marR="9525" marT="9525" marB="0" anchor="b"/>
                </a:tc>
                <a:extLst>
                  <a:ext uri="{0D108BD9-81ED-4DB2-BD59-A6C34878D82A}">
                    <a16:rowId xmlns:a16="http://schemas.microsoft.com/office/drawing/2014/main" xmlns="" val="10006"/>
                  </a:ext>
                </a:extLst>
              </a:tr>
              <a:tr h="295454">
                <a:tc>
                  <a:txBody>
                    <a:bodyPr/>
                    <a:lstStyle/>
                    <a:p>
                      <a:pPr algn="l" fontAlgn="b"/>
                      <a:r>
                        <a:rPr lang="en-ZA" sz="1600" b="1" u="none" strike="noStrike" dirty="0">
                          <a:effectLst/>
                        </a:rPr>
                        <a:t>NC</a:t>
                      </a:r>
                      <a:endParaRPr lang="en-ZA" sz="16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a:effectLst/>
                          <a:latin typeface="Calibri"/>
                          <a:ea typeface="Calibri"/>
                          <a:cs typeface="Times New Roman"/>
                        </a:rPr>
                        <a:t>22</a:t>
                      </a:r>
                    </a:p>
                  </a:txBody>
                  <a:tcPr marL="68580" marR="68580" marT="0" marB="0"/>
                </a:tc>
                <a:tc>
                  <a:txBody>
                    <a:bodyPr/>
                    <a:lstStyle/>
                    <a:p>
                      <a:pPr algn="ctr" fontAlgn="b"/>
                      <a:r>
                        <a:rPr lang="en-ZA" sz="1600" b="0" i="0" u="none" strike="noStrike">
                          <a:solidFill>
                            <a:srgbClr val="000000"/>
                          </a:solidFill>
                          <a:effectLst/>
                          <a:latin typeface="Calibri"/>
                        </a:rPr>
                        <a:t>23</a:t>
                      </a:r>
                    </a:p>
                  </a:txBody>
                  <a:tcPr marL="9525" marR="9525" marT="9525" marB="0" anchor="b"/>
                </a:tc>
                <a:tc>
                  <a:txBody>
                    <a:bodyPr/>
                    <a:lstStyle/>
                    <a:p>
                      <a:pPr algn="ctr" fontAlgn="b"/>
                      <a:r>
                        <a:rPr lang="en-ZA" sz="1600" b="0" i="0" u="none" strike="noStrike" dirty="0" smtClean="0">
                          <a:solidFill>
                            <a:srgbClr val="C00000"/>
                          </a:solidFill>
                          <a:effectLst/>
                          <a:latin typeface="Calibri"/>
                        </a:rPr>
                        <a:t>-1</a:t>
                      </a:r>
                      <a:endParaRPr lang="en-ZA" sz="1600" b="0" i="0" u="none" strike="noStrike" dirty="0">
                        <a:solidFill>
                          <a:srgbClr val="C00000"/>
                        </a:solidFill>
                        <a:effectLst/>
                        <a:latin typeface="Calibri"/>
                      </a:endParaRPr>
                    </a:p>
                  </a:txBody>
                  <a:tcPr marL="9525" marR="9525" marT="9525" marB="0" anchor="b"/>
                </a:tc>
                <a:tc>
                  <a:txBody>
                    <a:bodyPr/>
                    <a:lstStyle/>
                    <a:p>
                      <a:pPr algn="ctr" fontAlgn="b"/>
                      <a:r>
                        <a:rPr lang="en-ZA" sz="1600" b="0" i="0" u="none" strike="noStrike">
                          <a:solidFill>
                            <a:srgbClr val="000000"/>
                          </a:solidFill>
                          <a:effectLst/>
                          <a:latin typeface="Calibri"/>
                        </a:rPr>
                        <a:t>0</a:t>
                      </a:r>
                    </a:p>
                  </a:txBody>
                  <a:tcPr marL="9525" marR="9525" marT="9525" marB="0" anchor="b"/>
                </a:tc>
                <a:tc>
                  <a:txBody>
                    <a:bodyPr/>
                    <a:lstStyle/>
                    <a:p>
                      <a:pPr algn="ctr" fontAlgn="b"/>
                      <a:r>
                        <a:rPr lang="en-ZA" sz="1600" b="0" i="0" u="none" strike="noStrike">
                          <a:solidFill>
                            <a:srgbClr val="000000"/>
                          </a:solidFill>
                          <a:effectLst/>
                          <a:latin typeface="Calibri"/>
                        </a:rPr>
                        <a:t>23</a:t>
                      </a:r>
                    </a:p>
                  </a:txBody>
                  <a:tcPr marL="9525" marR="9525" marT="9525" marB="0" anchor="b"/>
                </a:tc>
                <a:tc>
                  <a:txBody>
                    <a:bodyPr/>
                    <a:lstStyle/>
                    <a:p>
                      <a:pPr algn="ctr" fontAlgn="b"/>
                      <a:r>
                        <a:rPr lang="en-ZA" sz="1600" b="0" i="0" u="none" strike="noStrike" dirty="0" smtClean="0">
                          <a:solidFill>
                            <a:srgbClr val="C00000"/>
                          </a:solidFill>
                          <a:effectLst/>
                          <a:latin typeface="Calibri"/>
                        </a:rPr>
                        <a:t>0</a:t>
                      </a:r>
                      <a:endParaRPr lang="en-ZA" sz="1600" b="0" i="0" u="none" strike="noStrike" dirty="0">
                        <a:solidFill>
                          <a:srgbClr val="C00000"/>
                        </a:solidFill>
                        <a:effectLst/>
                        <a:latin typeface="Calibri"/>
                      </a:endParaRPr>
                    </a:p>
                  </a:txBody>
                  <a:tcPr marL="9525" marR="9525" marT="9525" marB="0" anchor="b"/>
                </a:tc>
                <a:extLst>
                  <a:ext uri="{0D108BD9-81ED-4DB2-BD59-A6C34878D82A}">
                    <a16:rowId xmlns:a16="http://schemas.microsoft.com/office/drawing/2014/main" xmlns="" val="10007"/>
                  </a:ext>
                </a:extLst>
              </a:tr>
              <a:tr h="295454">
                <a:tc>
                  <a:txBody>
                    <a:bodyPr/>
                    <a:lstStyle/>
                    <a:p>
                      <a:pPr algn="l" fontAlgn="b"/>
                      <a:r>
                        <a:rPr lang="en-ZA" sz="1600" b="1" u="none" strike="noStrike" dirty="0">
                          <a:effectLst/>
                        </a:rPr>
                        <a:t>NW</a:t>
                      </a:r>
                      <a:endParaRPr lang="en-ZA" sz="16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a:effectLst/>
                          <a:latin typeface="Calibri"/>
                          <a:ea typeface="Calibri"/>
                          <a:cs typeface="Times New Roman"/>
                        </a:rPr>
                        <a:t>38</a:t>
                      </a:r>
                    </a:p>
                  </a:txBody>
                  <a:tcPr marL="68580" marR="68580" marT="0" marB="0"/>
                </a:tc>
                <a:tc>
                  <a:txBody>
                    <a:bodyPr/>
                    <a:lstStyle/>
                    <a:p>
                      <a:pPr algn="ctr" fontAlgn="b"/>
                      <a:r>
                        <a:rPr lang="en-ZA" sz="1600" b="0" i="0" u="none" strike="noStrike">
                          <a:solidFill>
                            <a:srgbClr val="000000"/>
                          </a:solidFill>
                          <a:effectLst/>
                          <a:latin typeface="Calibri"/>
                        </a:rPr>
                        <a:t>25</a:t>
                      </a:r>
                    </a:p>
                  </a:txBody>
                  <a:tcPr marL="9525" marR="9525" marT="9525" marB="0" anchor="b"/>
                </a:tc>
                <a:tc>
                  <a:txBody>
                    <a:bodyPr/>
                    <a:lstStyle/>
                    <a:p>
                      <a:pPr algn="ctr" fontAlgn="b"/>
                      <a:r>
                        <a:rPr lang="en-ZA" sz="1600" b="0" i="0" u="none" strike="noStrike" dirty="0" smtClean="0">
                          <a:solidFill>
                            <a:srgbClr val="C00000"/>
                          </a:solidFill>
                          <a:effectLst/>
                          <a:latin typeface="Calibri"/>
                        </a:rPr>
                        <a:t>-13</a:t>
                      </a:r>
                      <a:endParaRPr lang="en-ZA" sz="1600" b="0" i="0" u="none" strike="noStrike" dirty="0">
                        <a:solidFill>
                          <a:srgbClr val="C00000"/>
                        </a:solidFill>
                        <a:effectLst/>
                        <a:latin typeface="Calibri"/>
                      </a:endParaRPr>
                    </a:p>
                  </a:txBody>
                  <a:tcPr marL="9525" marR="9525" marT="9525" marB="0" anchor="b"/>
                </a:tc>
                <a:tc>
                  <a:txBody>
                    <a:bodyPr/>
                    <a:lstStyle/>
                    <a:p>
                      <a:pPr algn="ctr" fontAlgn="b"/>
                      <a:r>
                        <a:rPr lang="en-ZA" sz="1600" b="0" i="0" u="none" strike="noStrike">
                          <a:solidFill>
                            <a:srgbClr val="000000"/>
                          </a:solidFill>
                          <a:effectLst/>
                          <a:latin typeface="Calibri"/>
                        </a:rPr>
                        <a:t>0</a:t>
                      </a:r>
                    </a:p>
                  </a:txBody>
                  <a:tcPr marL="9525" marR="9525" marT="9525" marB="0" anchor="b"/>
                </a:tc>
                <a:tc>
                  <a:txBody>
                    <a:bodyPr/>
                    <a:lstStyle/>
                    <a:p>
                      <a:pPr algn="ctr" fontAlgn="b"/>
                      <a:r>
                        <a:rPr lang="en-ZA" sz="1600" b="0" i="0" u="none" strike="noStrike">
                          <a:solidFill>
                            <a:srgbClr val="000000"/>
                          </a:solidFill>
                          <a:effectLst/>
                          <a:latin typeface="Calibri"/>
                        </a:rPr>
                        <a:t>25</a:t>
                      </a:r>
                    </a:p>
                  </a:txBody>
                  <a:tcPr marL="9525" marR="9525" marT="9525" marB="0" anchor="b"/>
                </a:tc>
                <a:tc>
                  <a:txBody>
                    <a:bodyPr/>
                    <a:lstStyle/>
                    <a:p>
                      <a:pPr algn="ctr" fontAlgn="b"/>
                      <a:r>
                        <a:rPr lang="en-ZA" sz="1600" b="0" i="0" u="none" strike="noStrike" dirty="0" smtClean="0">
                          <a:solidFill>
                            <a:srgbClr val="C00000"/>
                          </a:solidFill>
                          <a:effectLst/>
                          <a:latin typeface="Calibri"/>
                        </a:rPr>
                        <a:t>0</a:t>
                      </a:r>
                      <a:endParaRPr lang="en-ZA" sz="1600" b="0" i="0" u="none" strike="noStrike" dirty="0">
                        <a:solidFill>
                          <a:srgbClr val="C00000"/>
                        </a:solidFill>
                        <a:effectLst/>
                        <a:latin typeface="Calibri"/>
                      </a:endParaRPr>
                    </a:p>
                  </a:txBody>
                  <a:tcPr marL="9525" marR="9525" marT="9525" marB="0" anchor="b"/>
                </a:tc>
                <a:extLst>
                  <a:ext uri="{0D108BD9-81ED-4DB2-BD59-A6C34878D82A}">
                    <a16:rowId xmlns:a16="http://schemas.microsoft.com/office/drawing/2014/main" xmlns="" val="10008"/>
                  </a:ext>
                </a:extLst>
              </a:tr>
              <a:tr h="295454">
                <a:tc>
                  <a:txBody>
                    <a:bodyPr/>
                    <a:lstStyle/>
                    <a:p>
                      <a:pPr algn="l" fontAlgn="b"/>
                      <a:r>
                        <a:rPr lang="en-ZA" sz="1600" b="1" u="none" strike="noStrike" dirty="0">
                          <a:effectLst/>
                        </a:rPr>
                        <a:t>WC</a:t>
                      </a:r>
                      <a:endParaRPr lang="en-ZA" sz="16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a:effectLst/>
                          <a:latin typeface="Calibri"/>
                          <a:ea typeface="Calibri"/>
                          <a:cs typeface="Times New Roman"/>
                        </a:rPr>
                        <a:t>63</a:t>
                      </a:r>
                    </a:p>
                  </a:txBody>
                  <a:tcPr marL="68580" marR="68580" marT="0" marB="0"/>
                </a:tc>
                <a:tc>
                  <a:txBody>
                    <a:bodyPr/>
                    <a:lstStyle/>
                    <a:p>
                      <a:pPr algn="ctr" fontAlgn="b"/>
                      <a:r>
                        <a:rPr lang="en-ZA" sz="1600" b="0" i="0" u="none" strike="noStrike">
                          <a:solidFill>
                            <a:srgbClr val="000000"/>
                          </a:solidFill>
                          <a:effectLst/>
                          <a:latin typeface="Calibri"/>
                        </a:rPr>
                        <a:t>66</a:t>
                      </a:r>
                    </a:p>
                  </a:txBody>
                  <a:tcPr marL="9525" marR="9525" marT="9525" marB="0" anchor="b"/>
                </a:tc>
                <a:tc>
                  <a:txBody>
                    <a:bodyPr/>
                    <a:lstStyle/>
                    <a:p>
                      <a:pPr algn="ctr" fontAlgn="b"/>
                      <a:r>
                        <a:rPr lang="en-ZA" sz="1600" b="0" i="0" u="none" strike="noStrike" dirty="0" smtClean="0">
                          <a:solidFill>
                            <a:schemeClr val="tx1"/>
                          </a:solidFill>
                          <a:effectLst/>
                          <a:latin typeface="Calibri"/>
                        </a:rPr>
                        <a:t>3</a:t>
                      </a:r>
                      <a:endParaRPr lang="en-ZA" sz="1600" b="0" i="0" u="none" strike="noStrike" dirty="0">
                        <a:solidFill>
                          <a:schemeClr val="tx1"/>
                        </a:solidFill>
                        <a:effectLst/>
                        <a:latin typeface="Calibri"/>
                      </a:endParaRPr>
                    </a:p>
                  </a:txBody>
                  <a:tcPr marL="9525" marR="9525" marT="9525" marB="0" anchor="b"/>
                </a:tc>
                <a:tc>
                  <a:txBody>
                    <a:bodyPr/>
                    <a:lstStyle/>
                    <a:p>
                      <a:pPr algn="ctr" fontAlgn="b"/>
                      <a:r>
                        <a:rPr lang="en-ZA" sz="1600" b="0" i="0" u="none" strike="noStrike" dirty="0">
                          <a:solidFill>
                            <a:srgbClr val="000000"/>
                          </a:solidFill>
                          <a:effectLst/>
                          <a:latin typeface="Calibri"/>
                        </a:rPr>
                        <a:t>5</a:t>
                      </a:r>
                    </a:p>
                  </a:txBody>
                  <a:tcPr marL="9525" marR="9525" marT="9525" marB="0" anchor="b"/>
                </a:tc>
                <a:tc>
                  <a:txBody>
                    <a:bodyPr/>
                    <a:lstStyle/>
                    <a:p>
                      <a:pPr algn="ctr" fontAlgn="b"/>
                      <a:r>
                        <a:rPr lang="en-ZA" sz="1600" b="0" i="0" u="none" strike="noStrike">
                          <a:solidFill>
                            <a:srgbClr val="000000"/>
                          </a:solidFill>
                          <a:effectLst/>
                          <a:latin typeface="Calibri"/>
                        </a:rPr>
                        <a:t>61</a:t>
                      </a:r>
                    </a:p>
                  </a:txBody>
                  <a:tcPr marL="9525" marR="9525" marT="9525" marB="0" anchor="b"/>
                </a:tc>
                <a:tc>
                  <a:txBody>
                    <a:bodyPr/>
                    <a:lstStyle/>
                    <a:p>
                      <a:pPr algn="ctr" fontAlgn="b"/>
                      <a:r>
                        <a:rPr lang="en-ZA" sz="1600" b="0" i="0" u="none" strike="noStrike" dirty="0" smtClean="0">
                          <a:solidFill>
                            <a:srgbClr val="C00000"/>
                          </a:solidFill>
                          <a:effectLst/>
                          <a:latin typeface="Calibri"/>
                        </a:rPr>
                        <a:t>0</a:t>
                      </a:r>
                      <a:endParaRPr lang="en-ZA" sz="1600" b="0" i="0" u="none" strike="noStrike" dirty="0">
                        <a:solidFill>
                          <a:srgbClr val="C00000"/>
                        </a:solidFill>
                        <a:effectLst/>
                        <a:latin typeface="Calibri"/>
                      </a:endParaRPr>
                    </a:p>
                  </a:txBody>
                  <a:tcPr marL="9525" marR="9525" marT="9525" marB="0" anchor="b"/>
                </a:tc>
                <a:extLst>
                  <a:ext uri="{0D108BD9-81ED-4DB2-BD59-A6C34878D82A}">
                    <a16:rowId xmlns:a16="http://schemas.microsoft.com/office/drawing/2014/main" xmlns="" val="10009"/>
                  </a:ext>
                </a:extLst>
              </a:tr>
              <a:tr h="295454">
                <a:tc>
                  <a:txBody>
                    <a:bodyPr/>
                    <a:lstStyle/>
                    <a:p>
                      <a:pPr algn="l" fontAlgn="b"/>
                      <a:r>
                        <a:rPr lang="en-ZA" sz="1600" b="1" i="0" u="none" strike="noStrike" dirty="0" smtClean="0">
                          <a:solidFill>
                            <a:srgbClr val="000000"/>
                          </a:solidFill>
                          <a:effectLst/>
                          <a:latin typeface="Calibri"/>
                        </a:rPr>
                        <a:t>HO</a:t>
                      </a:r>
                      <a:endParaRPr lang="en-ZA" sz="16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dirty="0" smtClean="0">
                          <a:effectLst/>
                          <a:latin typeface="Calibri"/>
                          <a:ea typeface="Calibri"/>
                          <a:cs typeface="Times New Roman"/>
                        </a:rPr>
                        <a:t>0</a:t>
                      </a:r>
                      <a:endParaRPr lang="en-ZA" sz="1600" dirty="0">
                        <a:effectLst/>
                        <a:latin typeface="Calibri"/>
                        <a:ea typeface="Calibri"/>
                        <a:cs typeface="Times New Roman"/>
                      </a:endParaRPr>
                    </a:p>
                  </a:txBody>
                  <a:tcPr marL="68580" marR="68580" marT="0" marB="0"/>
                </a:tc>
                <a:tc>
                  <a:txBody>
                    <a:bodyPr/>
                    <a:lstStyle/>
                    <a:p>
                      <a:pPr algn="ctr" fontAlgn="b"/>
                      <a:r>
                        <a:rPr lang="en-ZA" sz="1600" b="0" i="0" u="none" strike="noStrike" dirty="0" smtClean="0">
                          <a:solidFill>
                            <a:srgbClr val="000000"/>
                          </a:solidFill>
                          <a:effectLst/>
                          <a:latin typeface="Calibri"/>
                        </a:rPr>
                        <a:t>0</a:t>
                      </a:r>
                      <a:endParaRPr lang="en-ZA" sz="1600" b="0" i="0" u="none" strike="noStrike" dirty="0">
                        <a:solidFill>
                          <a:srgbClr val="000000"/>
                        </a:solidFill>
                        <a:effectLst/>
                        <a:latin typeface="Calibri"/>
                      </a:endParaRPr>
                    </a:p>
                  </a:txBody>
                  <a:tcPr marL="9525" marR="9525" marT="9525" marB="0" anchor="b"/>
                </a:tc>
                <a:tc>
                  <a:txBody>
                    <a:bodyPr/>
                    <a:lstStyle/>
                    <a:p>
                      <a:pPr algn="ctr" fontAlgn="b"/>
                      <a:r>
                        <a:rPr lang="en-ZA" sz="1600" b="0" i="0" u="none" strike="noStrike" dirty="0" smtClean="0">
                          <a:solidFill>
                            <a:srgbClr val="FF0000"/>
                          </a:solidFill>
                          <a:effectLst/>
                          <a:latin typeface="Calibri"/>
                        </a:rPr>
                        <a:t>0</a:t>
                      </a:r>
                      <a:endParaRPr lang="en-ZA" sz="1600" b="0" i="0" u="none" strike="noStrike" dirty="0">
                        <a:solidFill>
                          <a:srgbClr val="FF0000"/>
                        </a:solidFill>
                        <a:effectLst/>
                        <a:latin typeface="Calibri"/>
                      </a:endParaRPr>
                    </a:p>
                  </a:txBody>
                  <a:tcPr marL="9525" marR="9525" marT="9525" marB="0" anchor="b"/>
                </a:tc>
                <a:tc>
                  <a:txBody>
                    <a:bodyPr/>
                    <a:lstStyle/>
                    <a:p>
                      <a:pPr algn="ctr" fontAlgn="b"/>
                      <a:r>
                        <a:rPr lang="en-ZA" sz="1600" b="0" i="0" u="none" strike="noStrike" dirty="0" smtClean="0">
                          <a:solidFill>
                            <a:srgbClr val="000000"/>
                          </a:solidFill>
                          <a:effectLst/>
                          <a:latin typeface="Calibri"/>
                        </a:rPr>
                        <a:t>0</a:t>
                      </a:r>
                      <a:endParaRPr lang="en-ZA" sz="1600" b="0" i="0" u="none" strike="noStrike" dirty="0">
                        <a:solidFill>
                          <a:srgbClr val="000000"/>
                        </a:solidFill>
                        <a:effectLst/>
                        <a:latin typeface="Calibri"/>
                      </a:endParaRPr>
                    </a:p>
                  </a:txBody>
                  <a:tcPr marL="9525" marR="9525" marT="9525" marB="0" anchor="b"/>
                </a:tc>
                <a:tc>
                  <a:txBody>
                    <a:bodyPr/>
                    <a:lstStyle/>
                    <a:p>
                      <a:pPr algn="ctr" fontAlgn="b"/>
                      <a:r>
                        <a:rPr lang="en-ZA" sz="1600" b="0" i="0" u="none" strike="noStrike" dirty="0" smtClean="0">
                          <a:solidFill>
                            <a:srgbClr val="000000"/>
                          </a:solidFill>
                          <a:effectLst/>
                          <a:latin typeface="Calibri"/>
                        </a:rPr>
                        <a:t>0</a:t>
                      </a:r>
                      <a:endParaRPr lang="en-ZA" sz="1600" b="0" i="0" u="none" strike="noStrike" dirty="0">
                        <a:solidFill>
                          <a:srgbClr val="000000"/>
                        </a:solidFill>
                        <a:effectLst/>
                        <a:latin typeface="Calibri"/>
                      </a:endParaRPr>
                    </a:p>
                  </a:txBody>
                  <a:tcPr marL="9525" marR="9525" marT="9525" marB="0" anchor="b"/>
                </a:tc>
                <a:tc>
                  <a:txBody>
                    <a:bodyPr/>
                    <a:lstStyle/>
                    <a:p>
                      <a:pPr algn="ctr" fontAlgn="b"/>
                      <a:r>
                        <a:rPr lang="en-ZA" sz="1600" b="0" i="0" u="none" strike="noStrike" dirty="0" smtClean="0">
                          <a:solidFill>
                            <a:srgbClr val="C00000"/>
                          </a:solidFill>
                          <a:effectLst/>
                          <a:latin typeface="Calibri"/>
                        </a:rPr>
                        <a:t>0</a:t>
                      </a:r>
                      <a:endParaRPr lang="en-ZA" sz="1600" b="0" i="0" u="none" strike="noStrike" dirty="0">
                        <a:solidFill>
                          <a:srgbClr val="C00000"/>
                        </a:solidFill>
                        <a:effectLst/>
                        <a:latin typeface="Calibri"/>
                      </a:endParaRPr>
                    </a:p>
                  </a:txBody>
                  <a:tcPr marL="9525" marR="9525" marT="9525" marB="0" anchor="b"/>
                </a:tc>
                <a:extLst>
                  <a:ext uri="{0D108BD9-81ED-4DB2-BD59-A6C34878D82A}">
                    <a16:rowId xmlns:a16="http://schemas.microsoft.com/office/drawing/2014/main" xmlns="" val="10010"/>
                  </a:ext>
                </a:extLst>
              </a:tr>
              <a:tr h="268786">
                <a:tc>
                  <a:txBody>
                    <a:bodyPr/>
                    <a:lstStyle/>
                    <a:p>
                      <a:pPr algn="l" fontAlgn="b"/>
                      <a:r>
                        <a:rPr lang="en-ZA" sz="1600" b="1" u="none" strike="noStrike" dirty="0">
                          <a:effectLst/>
                        </a:rPr>
                        <a:t>TOTAL</a:t>
                      </a:r>
                      <a:endParaRPr lang="en-ZA" sz="1600" b="1"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a:r>
                        <a:rPr lang="en-ZA" sz="1600" b="1" dirty="0" smtClean="0"/>
                        <a:t>467</a:t>
                      </a:r>
                      <a:endParaRPr lang="en-ZA" sz="1600" b="1" dirty="0"/>
                    </a:p>
                  </a:txBody>
                  <a:tcPr marL="9525" marR="9525" marT="9525" marB="0" anchor="b">
                    <a:solidFill>
                      <a:schemeClr val="accent2">
                        <a:lumMod val="60000"/>
                        <a:lumOff val="40000"/>
                      </a:schemeClr>
                    </a:solidFill>
                  </a:tcPr>
                </a:tc>
                <a:tc>
                  <a:txBody>
                    <a:bodyPr/>
                    <a:lstStyle/>
                    <a:p>
                      <a:pPr algn="ctr" fontAlgn="b"/>
                      <a:r>
                        <a:rPr lang="en-ZA" sz="1600" b="0" i="0" u="none" strike="noStrike" dirty="0">
                          <a:solidFill>
                            <a:srgbClr val="000000"/>
                          </a:solidFill>
                          <a:effectLst/>
                          <a:latin typeface="Calibri"/>
                        </a:rPr>
                        <a:t>356</a:t>
                      </a:r>
                    </a:p>
                  </a:txBody>
                  <a:tcPr marL="9525" marR="9525" marT="9525" marB="0" anchor="b">
                    <a:solidFill>
                      <a:schemeClr val="accent2">
                        <a:lumMod val="60000"/>
                        <a:lumOff val="40000"/>
                      </a:schemeClr>
                    </a:solidFill>
                  </a:tcPr>
                </a:tc>
                <a:tc>
                  <a:txBody>
                    <a:bodyPr/>
                    <a:lstStyle/>
                    <a:p>
                      <a:pPr algn="ctr" fontAlgn="b"/>
                      <a:r>
                        <a:rPr lang="en-ZA" sz="1600" b="1" i="0" u="none" strike="noStrike" dirty="0" smtClean="0">
                          <a:solidFill>
                            <a:srgbClr val="C00000"/>
                          </a:solidFill>
                          <a:effectLst/>
                          <a:latin typeface="Calibri"/>
                        </a:rPr>
                        <a:t>-111</a:t>
                      </a:r>
                      <a:endParaRPr lang="en-ZA" sz="1600" b="1" i="0" u="none" strike="noStrike" dirty="0">
                        <a:solidFill>
                          <a:srgbClr val="C00000"/>
                        </a:solidFill>
                        <a:effectLst/>
                        <a:latin typeface="Calibri"/>
                      </a:endParaRPr>
                    </a:p>
                  </a:txBody>
                  <a:tcPr marL="9525" marR="9525" marT="9525" marB="0" anchor="b">
                    <a:solidFill>
                      <a:schemeClr val="accent2">
                        <a:lumMod val="60000"/>
                        <a:lumOff val="40000"/>
                      </a:schemeClr>
                    </a:solidFill>
                  </a:tcPr>
                </a:tc>
                <a:tc>
                  <a:txBody>
                    <a:bodyPr/>
                    <a:lstStyle/>
                    <a:p>
                      <a:pPr algn="ctr" fontAlgn="b"/>
                      <a:r>
                        <a:rPr lang="en-ZA" sz="1600" b="0" i="0" u="none" strike="noStrike" dirty="0">
                          <a:solidFill>
                            <a:srgbClr val="000000"/>
                          </a:solidFill>
                          <a:effectLst/>
                          <a:latin typeface="Calibri"/>
                        </a:rPr>
                        <a:t>20</a:t>
                      </a:r>
                    </a:p>
                  </a:txBody>
                  <a:tcPr marL="9525" marR="9525" marT="9525" marB="0" anchor="b">
                    <a:solidFill>
                      <a:schemeClr val="accent2">
                        <a:lumMod val="60000"/>
                        <a:lumOff val="40000"/>
                      </a:schemeClr>
                    </a:solidFill>
                  </a:tcPr>
                </a:tc>
                <a:tc>
                  <a:txBody>
                    <a:bodyPr/>
                    <a:lstStyle/>
                    <a:p>
                      <a:pPr algn="ctr" fontAlgn="b"/>
                      <a:r>
                        <a:rPr lang="en-ZA" sz="1600" b="0" i="0" u="none" strike="noStrike" dirty="0">
                          <a:solidFill>
                            <a:srgbClr val="000000"/>
                          </a:solidFill>
                          <a:effectLst/>
                          <a:latin typeface="Calibri"/>
                        </a:rPr>
                        <a:t>336</a:t>
                      </a:r>
                    </a:p>
                  </a:txBody>
                  <a:tcPr marL="9525" marR="9525" marT="9525" marB="0" anchor="b">
                    <a:solidFill>
                      <a:schemeClr val="accent2">
                        <a:lumMod val="60000"/>
                        <a:lumOff val="40000"/>
                      </a:schemeClr>
                    </a:solidFill>
                  </a:tcPr>
                </a:tc>
                <a:tc>
                  <a:txBody>
                    <a:bodyPr/>
                    <a:lstStyle/>
                    <a:p>
                      <a:pPr algn="ctr" fontAlgn="b"/>
                      <a:r>
                        <a:rPr lang="en-ZA" sz="1600" b="1" i="0" u="none" strike="noStrike" dirty="0" smtClean="0">
                          <a:solidFill>
                            <a:srgbClr val="C00000"/>
                          </a:solidFill>
                          <a:effectLst/>
                          <a:latin typeface="Calibri"/>
                        </a:rPr>
                        <a:t>0</a:t>
                      </a:r>
                      <a:endParaRPr lang="en-ZA" sz="1600" b="1" i="0" u="none" strike="noStrike" dirty="0">
                        <a:solidFill>
                          <a:srgbClr val="C00000"/>
                        </a:solidFill>
                        <a:effectLst/>
                        <a:latin typeface="Calibri"/>
                      </a:endParaRPr>
                    </a:p>
                  </a:txBody>
                  <a:tcPr marL="9525" marR="9525" marT="9525" marB="0" anchor="b">
                    <a:solidFill>
                      <a:schemeClr val="accent2">
                        <a:lumMod val="60000"/>
                        <a:lumOff val="40000"/>
                      </a:schemeClr>
                    </a:solidFill>
                  </a:tcPr>
                </a:tc>
                <a:extLst>
                  <a:ext uri="{0D108BD9-81ED-4DB2-BD59-A6C34878D82A}">
                    <a16:rowId xmlns:a16="http://schemas.microsoft.com/office/drawing/2014/main" xmlns="" val="10011"/>
                  </a:ext>
                </a:extLst>
              </a:tr>
            </a:tbl>
          </a:graphicData>
        </a:graphic>
      </p:graphicFrame>
      <p:sp>
        <p:nvSpPr>
          <p:cNvPr id="3" name="Slide Number Placeholder 2"/>
          <p:cNvSpPr>
            <a:spLocks noGrp="1"/>
          </p:cNvSpPr>
          <p:nvPr>
            <p:ph type="sldNum" sz="quarter" idx="12"/>
          </p:nvPr>
        </p:nvSpPr>
        <p:spPr/>
        <p:txBody>
          <a:bodyPr/>
          <a:lstStyle/>
          <a:p>
            <a:fld id="{96CA8298-9D91-4CF9-AB6A-504DBB769D5D}" type="slidenum">
              <a:rPr lang="en-US" smtClean="0">
                <a:solidFill>
                  <a:prstClr val="white"/>
                </a:solidFill>
              </a:rPr>
              <a:pPr/>
              <a:t>27</a:t>
            </a:fld>
            <a:endParaRPr lang="en-US">
              <a:solidFill>
                <a:prstClr val="white"/>
              </a:solidFill>
            </a:endParaRPr>
          </a:p>
        </p:txBody>
      </p:sp>
      <p:sp>
        <p:nvSpPr>
          <p:cNvPr id="5" name="Title 1"/>
          <p:cNvSpPr txBox="1">
            <a:spLocks/>
          </p:cNvSpPr>
          <p:nvPr/>
        </p:nvSpPr>
        <p:spPr bwMode="auto">
          <a:xfrm>
            <a:off x="611560" y="404664"/>
            <a:ext cx="8229600" cy="778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a:lstStyle>
          <a:p>
            <a:r>
              <a:rPr lang="en-ZA" sz="2400" b="1" dirty="0" smtClean="0"/>
              <a:t>DIRECTOR GENERAL REVIEW PERFOMANCE</a:t>
            </a:r>
            <a:endParaRPr lang="en-ZA" sz="2400" b="1" dirty="0"/>
          </a:p>
        </p:txBody>
      </p:sp>
      <p:sp>
        <p:nvSpPr>
          <p:cNvPr id="6"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27</a:t>
            </a:fld>
            <a:endParaRPr lang="en-US" altLang="en-US" sz="1200" dirty="0" smtClean="0">
              <a:solidFill>
                <a:srgbClr val="898989"/>
              </a:solidFill>
            </a:endParaRPr>
          </a:p>
        </p:txBody>
      </p:sp>
    </p:spTree>
    <p:extLst>
      <p:ext uri="{BB962C8B-B14F-4D97-AF65-F5344CB8AC3E}">
        <p14:creationId xmlns:p14="http://schemas.microsoft.com/office/powerpoint/2010/main" xmlns="" val="123996753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50106"/>
          </a:xfrm>
        </p:spPr>
        <p:txBody>
          <a:bodyPr/>
          <a:lstStyle/>
          <a:p>
            <a:r>
              <a:rPr lang="en-ZA" sz="2400" b="1" dirty="0" smtClean="0"/>
              <a:t>SECTORS REVIEWED</a:t>
            </a:r>
            <a:endParaRPr lang="en-ZA" sz="24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165348487"/>
              </p:ext>
            </p:extLst>
          </p:nvPr>
        </p:nvGraphicFramePr>
        <p:xfrm>
          <a:off x="179513" y="1340768"/>
          <a:ext cx="8712967" cy="5400600"/>
        </p:xfrm>
        <a:graphic>
          <a:graphicData uri="http://schemas.openxmlformats.org/drawingml/2006/table">
            <a:tbl>
              <a:tblPr firstRow="1" bandRow="1">
                <a:tableStyleId>{93296810-A885-4BE3-A3E7-6D5BEEA58F35}</a:tableStyleId>
              </a:tblPr>
              <a:tblGrid>
                <a:gridCol w="2127531">
                  <a:extLst>
                    <a:ext uri="{9D8B030D-6E8A-4147-A177-3AD203B41FA5}">
                      <a16:colId xmlns:a16="http://schemas.microsoft.com/office/drawing/2014/main" xmlns="" val="20000"/>
                    </a:ext>
                  </a:extLst>
                </a:gridCol>
                <a:gridCol w="2755887">
                  <a:extLst>
                    <a:ext uri="{9D8B030D-6E8A-4147-A177-3AD203B41FA5}">
                      <a16:colId xmlns:a16="http://schemas.microsoft.com/office/drawing/2014/main" xmlns="" val="20001"/>
                    </a:ext>
                  </a:extLst>
                </a:gridCol>
                <a:gridCol w="3829549">
                  <a:extLst>
                    <a:ext uri="{9D8B030D-6E8A-4147-A177-3AD203B41FA5}">
                      <a16:colId xmlns:a16="http://schemas.microsoft.com/office/drawing/2014/main" xmlns="" val="20002"/>
                    </a:ext>
                  </a:extLst>
                </a:gridCol>
              </a:tblGrid>
              <a:tr h="587305">
                <a:tc>
                  <a:txBody>
                    <a:bodyPr/>
                    <a:lstStyle/>
                    <a:p>
                      <a:pPr algn="ctr"/>
                      <a:r>
                        <a:rPr lang="en-ZA" sz="1600" dirty="0" smtClean="0">
                          <a:latin typeface="+mn-lt"/>
                        </a:rPr>
                        <a:t>SECTOR</a:t>
                      </a:r>
                      <a:endParaRPr lang="en-ZA" sz="1600" dirty="0">
                        <a:latin typeface="+mn-lt"/>
                      </a:endParaRPr>
                    </a:p>
                  </a:txBody>
                  <a:tcPr/>
                </a:tc>
                <a:tc>
                  <a:txBody>
                    <a:bodyPr/>
                    <a:lstStyle/>
                    <a:p>
                      <a:pPr algn="ctr"/>
                      <a:r>
                        <a:rPr lang="en-ZA" sz="1600" dirty="0" smtClean="0">
                          <a:latin typeface="+mn-lt"/>
                        </a:rPr>
                        <a:t>NUMBER REVIEWED</a:t>
                      </a:r>
                      <a:endParaRPr lang="en-ZA" sz="1600" dirty="0">
                        <a:latin typeface="+mn-lt"/>
                      </a:endParaRPr>
                    </a:p>
                  </a:txBody>
                  <a:tcPr/>
                </a:tc>
                <a:tc>
                  <a:txBody>
                    <a:bodyPr/>
                    <a:lstStyle/>
                    <a:p>
                      <a:pPr algn="ctr"/>
                      <a:r>
                        <a:rPr lang="en-ZA" sz="1600" dirty="0" smtClean="0">
                          <a:latin typeface="+mn-lt"/>
                        </a:rPr>
                        <a:t>SECTIONS CONTRAVENED</a:t>
                      </a:r>
                      <a:endParaRPr lang="en-ZA" sz="1600" dirty="0">
                        <a:latin typeface="+mn-lt"/>
                      </a:endParaRPr>
                    </a:p>
                  </a:txBody>
                  <a:tcPr/>
                </a:tc>
                <a:extLst>
                  <a:ext uri="{0D108BD9-81ED-4DB2-BD59-A6C34878D82A}">
                    <a16:rowId xmlns:a16="http://schemas.microsoft.com/office/drawing/2014/main" xmlns="" val="10000"/>
                  </a:ext>
                </a:extLst>
              </a:tr>
              <a:tr h="300589">
                <a:tc>
                  <a:txBody>
                    <a:bodyPr/>
                    <a:lstStyle/>
                    <a:p>
                      <a:pPr algn="l" fontAlgn="b"/>
                      <a:r>
                        <a:rPr lang="en-ZA" sz="1600" b="1" i="0" u="none" strike="noStrike" dirty="0" smtClean="0">
                          <a:solidFill>
                            <a:srgbClr val="000000"/>
                          </a:solidFill>
                          <a:effectLst/>
                          <a:latin typeface="+mn-lt"/>
                        </a:rPr>
                        <a:t>Agriculture</a:t>
                      </a:r>
                      <a:endParaRPr lang="en-ZA" sz="1600" b="1" i="0" u="none" strike="noStrike" dirty="0">
                        <a:solidFill>
                          <a:srgbClr val="000000"/>
                        </a:solidFill>
                        <a:effectLst/>
                        <a:latin typeface="+mn-lt"/>
                      </a:endParaRPr>
                    </a:p>
                  </a:txBody>
                  <a:tcPr marL="0" marR="0" marT="0" marB="0" anchor="ctr"/>
                </a:tc>
                <a:tc>
                  <a:txBody>
                    <a:bodyPr/>
                    <a:lstStyle/>
                    <a:p>
                      <a:pPr algn="ctr" fontAlgn="ctr"/>
                      <a:r>
                        <a:rPr lang="en-ZA" sz="1600" b="1" i="0" u="none" strike="noStrike" dirty="0" smtClean="0">
                          <a:solidFill>
                            <a:srgbClr val="000000"/>
                          </a:solidFill>
                          <a:effectLst/>
                          <a:latin typeface="+mn-lt"/>
                        </a:rPr>
                        <a:t>76</a:t>
                      </a:r>
                      <a:endParaRPr lang="en-ZA" sz="1600" b="1" i="0" u="none" strike="noStrike" dirty="0">
                        <a:solidFill>
                          <a:srgbClr val="000000"/>
                        </a:solidFill>
                        <a:effectLst/>
                        <a:latin typeface="+mn-lt"/>
                      </a:endParaRPr>
                    </a:p>
                  </a:txBody>
                  <a:tcPr marL="0" marR="0" marT="0" marB="0" anchor="ctr"/>
                </a:tc>
                <a:tc>
                  <a:txBody>
                    <a:bodyPr/>
                    <a:lstStyle/>
                    <a:p>
                      <a:pPr algn="ctr" fontAlgn="ctr"/>
                      <a:r>
                        <a:rPr lang="en-ZA" sz="1600" b="1" i="0" u="none" strike="noStrike" dirty="0" smtClean="0">
                          <a:solidFill>
                            <a:srgbClr val="000000"/>
                          </a:solidFill>
                          <a:effectLst/>
                          <a:latin typeface="+mn-lt"/>
                          <a:cs typeface="Arial" panose="020B0604020202020204" pitchFamily="34" charset="0"/>
                        </a:rPr>
                        <a:t>Sections 16, 19 20, 24, 25, 26</a:t>
                      </a:r>
                      <a:endParaRPr lang="en-ZA" sz="16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a16="http://schemas.microsoft.com/office/drawing/2014/main" xmlns="" val="10001"/>
                  </a:ext>
                </a:extLst>
              </a:tr>
              <a:tr h="300589">
                <a:tc>
                  <a:txBody>
                    <a:bodyPr/>
                    <a:lstStyle/>
                    <a:p>
                      <a:pPr algn="l" fontAlgn="b"/>
                      <a:r>
                        <a:rPr lang="en-ZA" sz="1600" b="1" i="0" u="none" strike="noStrike" dirty="0" smtClean="0">
                          <a:solidFill>
                            <a:srgbClr val="000000"/>
                          </a:solidFill>
                          <a:effectLst/>
                          <a:latin typeface="+mn-lt"/>
                        </a:rPr>
                        <a:t>Mining</a:t>
                      </a:r>
                      <a:r>
                        <a:rPr lang="en-ZA" sz="1600" b="1" i="0" u="none" strike="noStrike" baseline="0" dirty="0" smtClean="0">
                          <a:solidFill>
                            <a:srgbClr val="000000"/>
                          </a:solidFill>
                          <a:effectLst/>
                          <a:latin typeface="+mn-lt"/>
                        </a:rPr>
                        <a:t> &amp; Quarrying</a:t>
                      </a:r>
                      <a:endParaRPr lang="en-ZA" sz="1600" b="1" i="0" u="none" strike="noStrike" dirty="0">
                        <a:solidFill>
                          <a:srgbClr val="000000"/>
                        </a:solidFill>
                        <a:effectLst/>
                        <a:latin typeface="+mn-lt"/>
                      </a:endParaRPr>
                    </a:p>
                  </a:txBody>
                  <a:tcPr marL="0" marR="0" marT="0" marB="0" anchor="ctr"/>
                </a:tc>
                <a:tc>
                  <a:txBody>
                    <a:bodyPr/>
                    <a:lstStyle/>
                    <a:p>
                      <a:pPr algn="ctr" fontAlgn="ctr"/>
                      <a:r>
                        <a:rPr lang="en-ZA" sz="1600" b="1" i="0" u="none" strike="noStrike" dirty="0" smtClean="0">
                          <a:solidFill>
                            <a:srgbClr val="000000"/>
                          </a:solidFill>
                          <a:effectLst/>
                          <a:latin typeface="+mn-lt"/>
                        </a:rPr>
                        <a:t>18</a:t>
                      </a:r>
                      <a:endParaRPr lang="en-ZA" sz="1600" b="1" i="0" u="none" strike="noStrike" dirty="0">
                        <a:solidFill>
                          <a:srgbClr val="000000"/>
                        </a:solidFill>
                        <a:effectLst/>
                        <a:latin typeface="+mn-lt"/>
                      </a:endParaRPr>
                    </a:p>
                  </a:txBody>
                  <a:tcPr marL="0" marR="0" marT="0" marB="0" anchor="ctr"/>
                </a:tc>
                <a:tc>
                  <a:txBody>
                    <a:bodyPr/>
                    <a:lstStyle/>
                    <a:p>
                      <a:pPr algn="ctr" fontAlgn="ctr"/>
                      <a:r>
                        <a:rPr lang="en-ZA" sz="1600" b="1" i="0" u="none" strike="noStrike" dirty="0" smtClean="0">
                          <a:solidFill>
                            <a:srgbClr val="000000"/>
                          </a:solidFill>
                          <a:effectLst/>
                          <a:latin typeface="+mn-lt"/>
                          <a:cs typeface="Arial" panose="020B0604020202020204" pitchFamily="34" charset="0"/>
                        </a:rPr>
                        <a:t>Sections 16, 19 20, 25</a:t>
                      </a:r>
                      <a:endParaRPr lang="en-ZA" sz="16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a16="http://schemas.microsoft.com/office/drawing/2014/main" xmlns="" val="10002"/>
                  </a:ext>
                </a:extLst>
              </a:tr>
              <a:tr h="300589">
                <a:tc>
                  <a:txBody>
                    <a:bodyPr/>
                    <a:lstStyle/>
                    <a:p>
                      <a:pPr algn="l" fontAlgn="b"/>
                      <a:r>
                        <a:rPr lang="en-ZA" sz="1600" b="1" i="0" u="none" strike="noStrike" dirty="0" smtClean="0">
                          <a:solidFill>
                            <a:srgbClr val="000000"/>
                          </a:solidFill>
                          <a:effectLst/>
                          <a:latin typeface="+mn-lt"/>
                        </a:rPr>
                        <a:t>Manufacturing</a:t>
                      </a:r>
                      <a:endParaRPr lang="en-ZA" sz="1600" b="1" i="0" u="none" strike="noStrike" dirty="0">
                        <a:solidFill>
                          <a:srgbClr val="000000"/>
                        </a:solidFill>
                        <a:effectLst/>
                        <a:latin typeface="+mn-lt"/>
                      </a:endParaRPr>
                    </a:p>
                  </a:txBody>
                  <a:tcPr marL="0" marR="0" marT="0" marB="0" anchor="ctr"/>
                </a:tc>
                <a:tc>
                  <a:txBody>
                    <a:bodyPr/>
                    <a:lstStyle/>
                    <a:p>
                      <a:pPr algn="ctr" fontAlgn="ctr"/>
                      <a:r>
                        <a:rPr lang="en-ZA" sz="1600" b="1" i="0" u="none" strike="noStrike" dirty="0" smtClean="0">
                          <a:solidFill>
                            <a:srgbClr val="000000"/>
                          </a:solidFill>
                          <a:effectLst/>
                          <a:latin typeface="+mn-lt"/>
                        </a:rPr>
                        <a:t>87</a:t>
                      </a:r>
                      <a:endParaRPr lang="en-ZA" sz="1600" b="1" i="0" u="none" strike="noStrike" dirty="0">
                        <a:solidFill>
                          <a:srgbClr val="000000"/>
                        </a:solidFill>
                        <a:effectLst/>
                        <a:latin typeface="+mn-lt"/>
                      </a:endParaRPr>
                    </a:p>
                  </a:txBody>
                  <a:tcPr marL="0" marR="0" marT="0" marB="0" anchor="ctr"/>
                </a:tc>
                <a:tc>
                  <a:txBody>
                    <a:bodyPr/>
                    <a:lstStyle/>
                    <a:p>
                      <a:pPr algn="ctr" fontAlgn="ctr"/>
                      <a:r>
                        <a:rPr lang="en-ZA" sz="1600" b="1" i="0" u="none" strike="noStrike" dirty="0" smtClean="0">
                          <a:solidFill>
                            <a:srgbClr val="000000"/>
                          </a:solidFill>
                          <a:effectLst/>
                          <a:latin typeface="+mn-lt"/>
                          <a:cs typeface="Arial" panose="020B0604020202020204" pitchFamily="34" charset="0"/>
                        </a:rPr>
                        <a:t>Sections 16, 17,19 20, 2425</a:t>
                      </a:r>
                      <a:endParaRPr lang="en-ZA" sz="16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a16="http://schemas.microsoft.com/office/drawing/2014/main" xmlns="" val="10003"/>
                  </a:ext>
                </a:extLst>
              </a:tr>
              <a:tr h="515106">
                <a:tc>
                  <a:txBody>
                    <a:bodyPr/>
                    <a:lstStyle/>
                    <a:p>
                      <a:pPr algn="l" fontAlgn="b"/>
                      <a:r>
                        <a:rPr lang="en-ZA" sz="1600" b="1" i="0" u="none" strike="noStrike" dirty="0" smtClean="0">
                          <a:solidFill>
                            <a:srgbClr val="000000"/>
                          </a:solidFill>
                          <a:effectLst/>
                          <a:latin typeface="+mn-lt"/>
                        </a:rPr>
                        <a:t>Electricity, Gas &amp; Water</a:t>
                      </a:r>
                      <a:endParaRPr lang="en-ZA" sz="1600" b="1" i="0" u="none" strike="noStrike" dirty="0">
                        <a:solidFill>
                          <a:srgbClr val="000000"/>
                        </a:solidFill>
                        <a:effectLst/>
                        <a:latin typeface="+mn-lt"/>
                      </a:endParaRPr>
                    </a:p>
                  </a:txBody>
                  <a:tcPr marL="0" marR="0" marT="0" marB="0" anchor="ctr"/>
                </a:tc>
                <a:tc>
                  <a:txBody>
                    <a:bodyPr/>
                    <a:lstStyle/>
                    <a:p>
                      <a:pPr algn="ctr" fontAlgn="ctr"/>
                      <a:r>
                        <a:rPr lang="en-ZA" sz="1600" b="1" i="0" u="none" strike="noStrike" dirty="0" smtClean="0">
                          <a:solidFill>
                            <a:srgbClr val="000000"/>
                          </a:solidFill>
                          <a:effectLst/>
                          <a:latin typeface="+mn-lt"/>
                        </a:rPr>
                        <a:t>8</a:t>
                      </a:r>
                      <a:endParaRPr lang="en-ZA" sz="1600" b="1" i="0" u="none" strike="noStrike" dirty="0">
                        <a:solidFill>
                          <a:srgbClr val="000000"/>
                        </a:solidFill>
                        <a:effectLst/>
                        <a:latin typeface="+mn-lt"/>
                      </a:endParaRPr>
                    </a:p>
                  </a:txBody>
                  <a:tcPr marL="0" marR="0" marT="0" marB="0" anchor="ctr"/>
                </a:tc>
                <a:tc>
                  <a:txBody>
                    <a:bodyPr/>
                    <a:lstStyle/>
                    <a:p>
                      <a:pPr algn="ctr" fontAlgn="ctr"/>
                      <a:r>
                        <a:rPr lang="en-ZA" sz="1600" b="1" i="0" u="none" strike="noStrike" dirty="0" smtClean="0">
                          <a:solidFill>
                            <a:srgbClr val="000000"/>
                          </a:solidFill>
                          <a:effectLst/>
                          <a:latin typeface="+mn-lt"/>
                          <a:cs typeface="Arial" panose="020B0604020202020204" pitchFamily="34" charset="0"/>
                        </a:rPr>
                        <a:t>Sections 16, 19 20, 25</a:t>
                      </a:r>
                      <a:endParaRPr lang="en-ZA" sz="16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a16="http://schemas.microsoft.com/office/drawing/2014/main" xmlns="" val="10004"/>
                  </a:ext>
                </a:extLst>
              </a:tr>
              <a:tr h="300589">
                <a:tc>
                  <a:txBody>
                    <a:bodyPr/>
                    <a:lstStyle/>
                    <a:p>
                      <a:pPr algn="l" fontAlgn="b"/>
                      <a:r>
                        <a:rPr lang="en-ZA" sz="1600" b="1" i="0" u="none" strike="noStrike" dirty="0" smtClean="0">
                          <a:solidFill>
                            <a:srgbClr val="000000"/>
                          </a:solidFill>
                          <a:effectLst/>
                          <a:latin typeface="+mn-lt"/>
                        </a:rPr>
                        <a:t>Construction</a:t>
                      </a:r>
                      <a:endParaRPr lang="en-ZA" sz="1600" b="1" i="0" u="none" strike="noStrike" dirty="0">
                        <a:solidFill>
                          <a:srgbClr val="000000"/>
                        </a:solidFill>
                        <a:effectLst/>
                        <a:latin typeface="+mn-lt"/>
                      </a:endParaRPr>
                    </a:p>
                  </a:txBody>
                  <a:tcPr marL="0" marR="0" marT="0" marB="0" anchor="ctr"/>
                </a:tc>
                <a:tc>
                  <a:txBody>
                    <a:bodyPr/>
                    <a:lstStyle/>
                    <a:p>
                      <a:pPr algn="ctr" fontAlgn="ctr"/>
                      <a:r>
                        <a:rPr lang="en-ZA" sz="1600" b="1" i="0" u="none" strike="noStrike" dirty="0" smtClean="0">
                          <a:solidFill>
                            <a:srgbClr val="000000"/>
                          </a:solidFill>
                          <a:effectLst/>
                          <a:latin typeface="+mn-lt"/>
                        </a:rPr>
                        <a:t>22</a:t>
                      </a:r>
                      <a:endParaRPr lang="en-ZA" sz="1600" b="1" i="0" u="none" strike="noStrike" dirty="0">
                        <a:solidFill>
                          <a:srgbClr val="000000"/>
                        </a:solidFill>
                        <a:effectLst/>
                        <a:latin typeface="+mn-lt"/>
                      </a:endParaRPr>
                    </a:p>
                  </a:txBody>
                  <a:tcPr marL="0" marR="0" marT="0" marB="0" anchor="ctr"/>
                </a:tc>
                <a:tc>
                  <a:txBody>
                    <a:bodyPr/>
                    <a:lstStyle/>
                    <a:p>
                      <a:pPr algn="ctr" fontAlgn="ctr"/>
                      <a:r>
                        <a:rPr lang="en-ZA" sz="1600" b="1" i="0" u="none" strike="noStrike" dirty="0" smtClean="0">
                          <a:solidFill>
                            <a:srgbClr val="000000"/>
                          </a:solidFill>
                          <a:effectLst/>
                          <a:latin typeface="+mn-lt"/>
                          <a:cs typeface="Arial" panose="020B0604020202020204" pitchFamily="34" charset="0"/>
                        </a:rPr>
                        <a:t>Sections 16, 19 20, 25</a:t>
                      </a:r>
                      <a:endParaRPr lang="en-ZA" sz="16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a16="http://schemas.microsoft.com/office/drawing/2014/main" xmlns="" val="10005"/>
                  </a:ext>
                </a:extLst>
              </a:tr>
              <a:tr h="300589">
                <a:tc>
                  <a:txBody>
                    <a:bodyPr/>
                    <a:lstStyle/>
                    <a:p>
                      <a:pPr algn="l" fontAlgn="b"/>
                      <a:r>
                        <a:rPr lang="en-ZA" sz="1600" b="1" i="0" u="none" strike="noStrike" dirty="0" smtClean="0">
                          <a:solidFill>
                            <a:srgbClr val="000000"/>
                          </a:solidFill>
                          <a:effectLst/>
                          <a:latin typeface="+mn-lt"/>
                        </a:rPr>
                        <a:t>Retail, Motor Trade</a:t>
                      </a:r>
                      <a:endParaRPr lang="en-ZA" sz="1600" b="1" i="0" u="none" strike="noStrike" dirty="0">
                        <a:solidFill>
                          <a:srgbClr val="000000"/>
                        </a:solidFill>
                        <a:effectLst/>
                        <a:latin typeface="+mn-lt"/>
                      </a:endParaRPr>
                    </a:p>
                  </a:txBody>
                  <a:tcPr marL="0" marR="0" marT="0" marB="0" anchor="ctr"/>
                </a:tc>
                <a:tc>
                  <a:txBody>
                    <a:bodyPr/>
                    <a:lstStyle/>
                    <a:p>
                      <a:pPr algn="ctr" fontAlgn="ctr"/>
                      <a:r>
                        <a:rPr lang="en-ZA" sz="1600" b="1" i="0" u="none" strike="noStrike" dirty="0" smtClean="0">
                          <a:solidFill>
                            <a:srgbClr val="000000"/>
                          </a:solidFill>
                          <a:effectLst/>
                          <a:latin typeface="+mn-lt"/>
                        </a:rPr>
                        <a:t>33</a:t>
                      </a:r>
                      <a:endParaRPr lang="en-ZA" sz="1600" b="1" i="0" u="none" strike="noStrike" dirty="0">
                        <a:solidFill>
                          <a:srgbClr val="000000"/>
                        </a:solidFill>
                        <a:effectLst/>
                        <a:latin typeface="+mn-lt"/>
                      </a:endParaRPr>
                    </a:p>
                  </a:txBody>
                  <a:tcPr marL="0" marR="0" marT="0" marB="0" anchor="ctr"/>
                </a:tc>
                <a:tc>
                  <a:txBody>
                    <a:bodyPr/>
                    <a:lstStyle/>
                    <a:p>
                      <a:pPr algn="ctr" fontAlgn="ctr"/>
                      <a:r>
                        <a:rPr lang="en-ZA" sz="1600" b="1" i="0" u="none" strike="noStrike" dirty="0" smtClean="0">
                          <a:solidFill>
                            <a:srgbClr val="000000"/>
                          </a:solidFill>
                          <a:effectLst/>
                          <a:latin typeface="+mn-lt"/>
                          <a:cs typeface="Arial" panose="020B0604020202020204" pitchFamily="34" charset="0"/>
                        </a:rPr>
                        <a:t>Sections 16, 19 20, 25</a:t>
                      </a:r>
                      <a:endParaRPr lang="en-ZA" sz="16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a16="http://schemas.microsoft.com/office/drawing/2014/main" xmlns="" val="10006"/>
                  </a:ext>
                </a:extLst>
              </a:tr>
              <a:tr h="515106">
                <a:tc>
                  <a:txBody>
                    <a:bodyPr/>
                    <a:lstStyle/>
                    <a:p>
                      <a:pPr algn="l" fontAlgn="b"/>
                      <a:r>
                        <a:rPr lang="en-ZA" sz="1600" b="1" i="0" u="none" strike="noStrike" dirty="0" smtClean="0">
                          <a:solidFill>
                            <a:srgbClr val="000000"/>
                          </a:solidFill>
                          <a:effectLst/>
                          <a:latin typeface="+mn-lt"/>
                        </a:rPr>
                        <a:t>Wholesale Trade, Commercial Trades</a:t>
                      </a:r>
                      <a:endParaRPr lang="en-ZA" sz="1600" b="1" i="0" u="none" strike="noStrike" dirty="0">
                        <a:solidFill>
                          <a:srgbClr val="000000"/>
                        </a:solidFill>
                        <a:effectLst/>
                        <a:latin typeface="+mn-lt"/>
                      </a:endParaRPr>
                    </a:p>
                  </a:txBody>
                  <a:tcPr marL="0" marR="0" marT="0" marB="0" anchor="ctr"/>
                </a:tc>
                <a:tc>
                  <a:txBody>
                    <a:bodyPr/>
                    <a:lstStyle/>
                    <a:p>
                      <a:pPr algn="ctr" fontAlgn="ctr"/>
                      <a:r>
                        <a:rPr lang="en-ZA" sz="1600" b="1" i="0" u="none" strike="noStrike" dirty="0" smtClean="0">
                          <a:solidFill>
                            <a:srgbClr val="000000"/>
                          </a:solidFill>
                          <a:effectLst/>
                          <a:latin typeface="+mn-lt"/>
                        </a:rPr>
                        <a:t>33</a:t>
                      </a:r>
                      <a:endParaRPr lang="en-ZA" sz="1600" b="1" i="0" u="none" strike="noStrike" dirty="0">
                        <a:solidFill>
                          <a:srgbClr val="000000"/>
                        </a:solidFill>
                        <a:effectLst/>
                        <a:latin typeface="+mn-lt"/>
                      </a:endParaRPr>
                    </a:p>
                  </a:txBody>
                  <a:tcPr marL="0" marR="0" marT="0" marB="0" anchor="ctr"/>
                </a:tc>
                <a:tc>
                  <a:txBody>
                    <a:bodyPr/>
                    <a:lstStyle/>
                    <a:p>
                      <a:pPr algn="ctr" fontAlgn="ctr"/>
                      <a:r>
                        <a:rPr lang="en-ZA" sz="1600" b="1" i="0" u="none" strike="noStrike" dirty="0" smtClean="0">
                          <a:solidFill>
                            <a:srgbClr val="000000"/>
                          </a:solidFill>
                          <a:effectLst/>
                          <a:latin typeface="+mn-lt"/>
                          <a:cs typeface="Arial" panose="020B0604020202020204" pitchFamily="34" charset="0"/>
                        </a:rPr>
                        <a:t>Sections 16, 19 20, 25</a:t>
                      </a:r>
                      <a:endParaRPr lang="en-ZA" sz="16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a16="http://schemas.microsoft.com/office/drawing/2014/main" xmlns="" val="10007"/>
                  </a:ext>
                </a:extLst>
              </a:tr>
              <a:tr h="601179">
                <a:tc>
                  <a:txBody>
                    <a:bodyPr/>
                    <a:lstStyle/>
                    <a:p>
                      <a:pPr algn="l" fontAlgn="b"/>
                      <a:r>
                        <a:rPr lang="en-ZA" sz="1600" b="1" i="0" u="none" strike="noStrike" dirty="0" smtClean="0">
                          <a:solidFill>
                            <a:srgbClr val="000000"/>
                          </a:solidFill>
                          <a:effectLst/>
                          <a:latin typeface="+mn-lt"/>
                        </a:rPr>
                        <a:t>Catering, Accommodation</a:t>
                      </a:r>
                      <a:endParaRPr lang="en-ZA" sz="1600" b="1" i="0" u="none" strike="noStrike" dirty="0">
                        <a:solidFill>
                          <a:srgbClr val="000000"/>
                        </a:solidFill>
                        <a:effectLst/>
                        <a:latin typeface="+mn-lt"/>
                      </a:endParaRPr>
                    </a:p>
                  </a:txBody>
                  <a:tcPr marL="0" marR="0" marT="0" marB="0" anchor="ctr"/>
                </a:tc>
                <a:tc>
                  <a:txBody>
                    <a:bodyPr/>
                    <a:lstStyle/>
                    <a:p>
                      <a:pPr algn="ctr" fontAlgn="ctr"/>
                      <a:r>
                        <a:rPr lang="en-ZA" sz="1600" b="1" i="0" u="none" strike="noStrike" dirty="0" smtClean="0">
                          <a:solidFill>
                            <a:srgbClr val="000000"/>
                          </a:solidFill>
                          <a:effectLst/>
                          <a:latin typeface="+mn-lt"/>
                        </a:rPr>
                        <a:t>36</a:t>
                      </a:r>
                      <a:endParaRPr lang="en-ZA" sz="1600" b="1" i="0" u="none" strike="noStrike" dirty="0">
                        <a:solidFill>
                          <a:srgbClr val="000000"/>
                        </a:solidFill>
                        <a:effectLst/>
                        <a:latin typeface="+mn-lt"/>
                      </a:endParaRPr>
                    </a:p>
                  </a:txBody>
                  <a:tcPr marL="0" marR="0" marT="0" marB="0" anchor="ctr"/>
                </a:tc>
                <a:tc>
                  <a:txBody>
                    <a:bodyPr/>
                    <a:lstStyle/>
                    <a:p>
                      <a:pPr algn="ctr" fontAlgn="ctr"/>
                      <a:r>
                        <a:rPr lang="en-ZA" sz="1600" b="1" i="0" u="none" strike="noStrike" dirty="0" smtClean="0">
                          <a:solidFill>
                            <a:srgbClr val="000000"/>
                          </a:solidFill>
                          <a:effectLst/>
                          <a:latin typeface="+mn-lt"/>
                          <a:cs typeface="Arial" panose="020B0604020202020204" pitchFamily="34" charset="0"/>
                        </a:rPr>
                        <a:t>Sections 16, 19 20, 24, 25</a:t>
                      </a:r>
                      <a:endParaRPr lang="en-ZA" sz="16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a16="http://schemas.microsoft.com/office/drawing/2014/main" xmlns="" val="10008"/>
                  </a:ext>
                </a:extLst>
              </a:tr>
              <a:tr h="515106">
                <a:tc>
                  <a:txBody>
                    <a:bodyPr/>
                    <a:lstStyle/>
                    <a:p>
                      <a:pPr algn="l" fontAlgn="b"/>
                      <a:r>
                        <a:rPr lang="en-ZA" sz="1600" b="1" i="0" u="none" strike="noStrike" dirty="0" smtClean="0">
                          <a:solidFill>
                            <a:srgbClr val="000000"/>
                          </a:solidFill>
                          <a:effectLst/>
                          <a:latin typeface="+mn-lt"/>
                        </a:rPr>
                        <a:t>Transport, Storage &amp; Communications</a:t>
                      </a:r>
                      <a:endParaRPr lang="en-ZA" sz="1600" b="1" i="0" u="none" strike="noStrike" dirty="0">
                        <a:solidFill>
                          <a:srgbClr val="000000"/>
                        </a:solidFill>
                        <a:effectLst/>
                        <a:latin typeface="+mn-lt"/>
                      </a:endParaRPr>
                    </a:p>
                  </a:txBody>
                  <a:tcPr marL="0" marR="0" marT="0" marB="0" anchor="ctr"/>
                </a:tc>
                <a:tc>
                  <a:txBody>
                    <a:bodyPr/>
                    <a:lstStyle/>
                    <a:p>
                      <a:pPr algn="ctr" fontAlgn="ctr"/>
                      <a:r>
                        <a:rPr lang="en-ZA" sz="1600" b="1" i="0" u="none" strike="noStrike" dirty="0" smtClean="0">
                          <a:solidFill>
                            <a:srgbClr val="000000"/>
                          </a:solidFill>
                          <a:effectLst/>
                          <a:latin typeface="+mn-lt"/>
                        </a:rPr>
                        <a:t>12</a:t>
                      </a:r>
                      <a:endParaRPr lang="en-ZA" sz="1600" b="1" i="0" u="none" strike="noStrike" dirty="0">
                        <a:solidFill>
                          <a:srgbClr val="000000"/>
                        </a:solidFill>
                        <a:effectLst/>
                        <a:latin typeface="+mn-lt"/>
                      </a:endParaRPr>
                    </a:p>
                  </a:txBody>
                  <a:tcPr marL="0" marR="0" marT="0" marB="0" anchor="ctr"/>
                </a:tc>
                <a:tc>
                  <a:txBody>
                    <a:bodyPr/>
                    <a:lstStyle/>
                    <a:p>
                      <a:pPr algn="ctr" fontAlgn="ctr"/>
                      <a:r>
                        <a:rPr lang="en-ZA" sz="1600" b="1" i="0" u="none" strike="noStrike" dirty="0" smtClean="0">
                          <a:solidFill>
                            <a:srgbClr val="000000"/>
                          </a:solidFill>
                          <a:effectLst/>
                          <a:latin typeface="+mn-lt"/>
                          <a:cs typeface="Arial" panose="020B0604020202020204" pitchFamily="34" charset="0"/>
                        </a:rPr>
                        <a:t>Sections 16, 19 20, 25</a:t>
                      </a:r>
                      <a:endParaRPr lang="en-ZA" sz="16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a16="http://schemas.microsoft.com/office/drawing/2014/main" xmlns="" val="10009"/>
                  </a:ext>
                </a:extLst>
              </a:tr>
              <a:tr h="300589">
                <a:tc>
                  <a:txBody>
                    <a:bodyPr/>
                    <a:lstStyle/>
                    <a:p>
                      <a:pPr algn="l" fontAlgn="b"/>
                      <a:r>
                        <a:rPr lang="en-ZA" sz="1600" b="1" i="0" u="none" strike="noStrike" dirty="0" smtClean="0">
                          <a:solidFill>
                            <a:srgbClr val="000000"/>
                          </a:solidFill>
                          <a:effectLst/>
                          <a:latin typeface="+mn-lt"/>
                        </a:rPr>
                        <a:t>Finance and Business</a:t>
                      </a:r>
                      <a:endParaRPr lang="en-ZA" sz="1600" b="1" i="0" u="none" strike="noStrike" dirty="0">
                        <a:solidFill>
                          <a:srgbClr val="000000"/>
                        </a:solidFill>
                        <a:effectLst/>
                        <a:latin typeface="+mn-lt"/>
                      </a:endParaRPr>
                    </a:p>
                  </a:txBody>
                  <a:tcPr marL="0" marR="0" marT="0" marB="0" anchor="ctr"/>
                </a:tc>
                <a:tc>
                  <a:txBody>
                    <a:bodyPr/>
                    <a:lstStyle/>
                    <a:p>
                      <a:pPr algn="ctr" fontAlgn="ctr"/>
                      <a:r>
                        <a:rPr lang="en-ZA" sz="1600" b="1" i="0" u="none" strike="noStrike" dirty="0" smtClean="0">
                          <a:solidFill>
                            <a:srgbClr val="000000"/>
                          </a:solidFill>
                          <a:effectLst/>
                          <a:latin typeface="+mn-lt"/>
                        </a:rPr>
                        <a:t>12</a:t>
                      </a:r>
                      <a:endParaRPr lang="en-ZA" sz="1600" b="1" i="0" u="none" strike="noStrike" dirty="0">
                        <a:solidFill>
                          <a:srgbClr val="000000"/>
                        </a:solidFill>
                        <a:effectLst/>
                        <a:latin typeface="+mn-lt"/>
                      </a:endParaRPr>
                    </a:p>
                  </a:txBody>
                  <a:tcPr marL="0" marR="0" marT="0" marB="0" anchor="ctr"/>
                </a:tc>
                <a:tc>
                  <a:txBody>
                    <a:bodyPr/>
                    <a:lstStyle/>
                    <a:p>
                      <a:pPr algn="ctr" fontAlgn="ctr"/>
                      <a:r>
                        <a:rPr lang="en-ZA" sz="1600" b="1" i="0" u="none" strike="noStrike" dirty="0" smtClean="0">
                          <a:solidFill>
                            <a:srgbClr val="000000"/>
                          </a:solidFill>
                          <a:effectLst/>
                          <a:latin typeface="+mn-lt"/>
                          <a:cs typeface="Arial" panose="020B0604020202020204" pitchFamily="34" charset="0"/>
                        </a:rPr>
                        <a:t>Sections 16, 19 20, 25</a:t>
                      </a:r>
                      <a:endParaRPr lang="en-ZA" sz="16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a16="http://schemas.microsoft.com/office/drawing/2014/main" xmlns="" val="10010"/>
                  </a:ext>
                </a:extLst>
              </a:tr>
              <a:tr h="515106">
                <a:tc>
                  <a:txBody>
                    <a:bodyPr/>
                    <a:lstStyle/>
                    <a:p>
                      <a:pPr algn="l" fontAlgn="b"/>
                      <a:r>
                        <a:rPr lang="en-ZA" sz="1600" b="1" i="0" u="none" strike="noStrike" dirty="0" smtClean="0">
                          <a:solidFill>
                            <a:srgbClr val="000000"/>
                          </a:solidFill>
                          <a:effectLst/>
                          <a:latin typeface="+mn-lt"/>
                        </a:rPr>
                        <a:t>Community,  Special &amp; Personal Services</a:t>
                      </a:r>
                      <a:endParaRPr lang="en-ZA" sz="1600" b="1" i="0" u="none" strike="noStrike" dirty="0">
                        <a:solidFill>
                          <a:srgbClr val="000000"/>
                        </a:solidFill>
                        <a:effectLst/>
                        <a:latin typeface="+mn-lt"/>
                      </a:endParaRPr>
                    </a:p>
                  </a:txBody>
                  <a:tcPr marL="0" marR="0" marT="0" marB="0" anchor="ctr"/>
                </a:tc>
                <a:tc>
                  <a:txBody>
                    <a:bodyPr/>
                    <a:lstStyle/>
                    <a:p>
                      <a:pPr algn="ctr" fontAlgn="ctr"/>
                      <a:r>
                        <a:rPr lang="en-ZA" sz="1600" b="1" i="0" u="none" strike="noStrike" dirty="0" smtClean="0">
                          <a:solidFill>
                            <a:srgbClr val="000000"/>
                          </a:solidFill>
                          <a:effectLst/>
                          <a:latin typeface="+mn-lt"/>
                        </a:rPr>
                        <a:t>19</a:t>
                      </a:r>
                      <a:endParaRPr lang="en-ZA" sz="1600" b="1" i="0" u="none" strike="noStrike" dirty="0">
                        <a:solidFill>
                          <a:srgbClr val="000000"/>
                        </a:solidFill>
                        <a:effectLst/>
                        <a:latin typeface="+mn-lt"/>
                      </a:endParaRPr>
                    </a:p>
                  </a:txBody>
                  <a:tcPr marL="0" marR="0" marT="0" marB="0" anchor="ctr"/>
                </a:tc>
                <a:tc>
                  <a:txBody>
                    <a:bodyPr/>
                    <a:lstStyle/>
                    <a:p>
                      <a:pPr algn="ctr" fontAlgn="ctr"/>
                      <a:r>
                        <a:rPr lang="en-ZA" sz="1600" b="1" i="0" u="none" strike="noStrike" dirty="0" smtClean="0">
                          <a:solidFill>
                            <a:srgbClr val="000000"/>
                          </a:solidFill>
                          <a:effectLst/>
                          <a:latin typeface="+mn-lt"/>
                          <a:cs typeface="Arial" panose="020B0604020202020204" pitchFamily="34" charset="0"/>
                        </a:rPr>
                        <a:t>Sections 16, 19 20, 25</a:t>
                      </a:r>
                      <a:endParaRPr lang="en-ZA" sz="16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a16="http://schemas.microsoft.com/office/drawing/2014/main" xmlns="" val="10011"/>
                  </a:ext>
                </a:extLst>
              </a:tr>
              <a:tr h="34815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b="1" dirty="0" smtClean="0">
                          <a:latin typeface="+mn-lt"/>
                        </a:rPr>
                        <a:t>TOTAL</a:t>
                      </a:r>
                    </a:p>
                  </a:txBody>
                  <a:tcPr anchor="ctr">
                    <a:solidFill>
                      <a:schemeClr val="accent6">
                        <a:lumMod val="60000"/>
                        <a:lumOff val="40000"/>
                      </a:schemeClr>
                    </a:solidFill>
                  </a:tcPr>
                </a:tc>
                <a:tc>
                  <a:txBody>
                    <a:bodyPr/>
                    <a:lstStyle/>
                    <a:p>
                      <a:pPr algn="ctr" fontAlgn="ctr"/>
                      <a:r>
                        <a:rPr lang="en-ZA" sz="1600" b="1" i="0" u="none" strike="noStrike" dirty="0" smtClean="0">
                          <a:solidFill>
                            <a:srgbClr val="000000"/>
                          </a:solidFill>
                          <a:effectLst/>
                          <a:latin typeface="+mn-lt"/>
                        </a:rPr>
                        <a:t>356</a:t>
                      </a:r>
                      <a:endParaRPr lang="en-ZA" sz="1600" b="1" i="0" u="none" strike="noStrike" dirty="0">
                        <a:solidFill>
                          <a:srgbClr val="000000"/>
                        </a:solidFill>
                        <a:effectLst/>
                        <a:latin typeface="+mn-lt"/>
                      </a:endParaRPr>
                    </a:p>
                  </a:txBody>
                  <a:tcPr marL="0" marR="0" marT="0" marB="0" anchor="ctr">
                    <a:solidFill>
                      <a:schemeClr val="accent6">
                        <a:lumMod val="60000"/>
                        <a:lumOff val="40000"/>
                      </a:schemeClr>
                    </a:solidFill>
                  </a:tcPr>
                </a:tc>
                <a:tc>
                  <a:txBody>
                    <a:bodyPr/>
                    <a:lstStyle/>
                    <a:p>
                      <a:pPr algn="ctr" fontAlgn="ctr"/>
                      <a:r>
                        <a:rPr lang="en-ZA" sz="1600" b="1" i="0" u="none" strike="noStrike" dirty="0" smtClean="0">
                          <a:solidFill>
                            <a:srgbClr val="000000"/>
                          </a:solidFill>
                          <a:effectLst/>
                          <a:latin typeface="+mn-lt"/>
                          <a:cs typeface="Arial" panose="020B0604020202020204" pitchFamily="34" charset="0"/>
                        </a:rPr>
                        <a:t>Sections 16, 19 20, 25</a:t>
                      </a:r>
                      <a:endParaRPr lang="en-ZA" sz="1600" b="1" i="0" u="none" strike="noStrike" dirty="0">
                        <a:solidFill>
                          <a:srgbClr val="000000"/>
                        </a:solidFill>
                        <a:effectLst/>
                        <a:latin typeface="+mn-lt"/>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xmlns="" val="10012"/>
                  </a:ext>
                </a:extLst>
              </a:tr>
            </a:tbl>
          </a:graphicData>
        </a:graphic>
      </p:graphicFrame>
      <p:sp>
        <p:nvSpPr>
          <p:cNvPr id="4" name="Slide Number Placeholder 3"/>
          <p:cNvSpPr>
            <a:spLocks noGrp="1"/>
          </p:cNvSpPr>
          <p:nvPr>
            <p:ph type="sldNum" sz="quarter" idx="12"/>
          </p:nvPr>
        </p:nvSpPr>
        <p:spPr/>
        <p:txBody>
          <a:bodyPr/>
          <a:lstStyle/>
          <a:p>
            <a:fld id="{C88F8AA9-DFB0-4371-BB00-DC18305C6D98}" type="slidenum">
              <a:rPr lang="en-US" smtClean="0">
                <a:solidFill>
                  <a:prstClr val="white"/>
                </a:solidFill>
              </a:rPr>
              <a:pPr/>
              <a:t>28</a:t>
            </a:fld>
            <a:endParaRPr lang="en-US">
              <a:solidFill>
                <a:prstClr val="white"/>
              </a:solidFill>
            </a:endParaRPr>
          </a:p>
        </p:txBody>
      </p:sp>
      <p:sp>
        <p:nvSpPr>
          <p:cNvPr id="6"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28</a:t>
            </a:fld>
            <a:endParaRPr lang="en-US" altLang="en-US" sz="1200" dirty="0" smtClean="0">
              <a:solidFill>
                <a:srgbClr val="898989"/>
              </a:solidFill>
            </a:endParaRPr>
          </a:p>
        </p:txBody>
      </p:sp>
    </p:spTree>
    <p:extLst>
      <p:ext uri="{BB962C8B-B14F-4D97-AF65-F5344CB8AC3E}">
        <p14:creationId xmlns:p14="http://schemas.microsoft.com/office/powerpoint/2010/main" xmlns="" val="148996938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ZA" sz="2400" b="1" dirty="0" smtClean="0"/>
              <a:t>ANALYSIS BY SECTOR</a:t>
            </a:r>
            <a:endParaRPr lang="en-ZA"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882017299"/>
              </p:ext>
            </p:extLst>
          </p:nvPr>
        </p:nvGraphicFramePr>
        <p:xfrm>
          <a:off x="251520" y="1412776"/>
          <a:ext cx="8640960"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6CA8298-9D91-4CF9-AB6A-504DBB769D5D}" type="slidenum">
              <a:rPr lang="en-US" smtClean="0">
                <a:solidFill>
                  <a:prstClr val="white"/>
                </a:solidFill>
              </a:rPr>
              <a:pPr/>
              <a:t>29</a:t>
            </a:fld>
            <a:endParaRPr lang="en-US" dirty="0">
              <a:solidFill>
                <a:prstClr val="white"/>
              </a:solidFill>
            </a:endParaRPr>
          </a:p>
        </p:txBody>
      </p:sp>
      <p:sp>
        <p:nvSpPr>
          <p:cNvPr id="6"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29</a:t>
            </a:fld>
            <a:endParaRPr lang="en-US" altLang="en-US" sz="1200" dirty="0" smtClean="0">
              <a:solidFill>
                <a:srgbClr val="898989"/>
              </a:solidFill>
            </a:endParaRPr>
          </a:p>
        </p:txBody>
      </p:sp>
    </p:spTree>
    <p:extLst>
      <p:ext uri="{BB962C8B-B14F-4D97-AF65-F5344CB8AC3E}">
        <p14:creationId xmlns:p14="http://schemas.microsoft.com/office/powerpoint/2010/main" xmlns="" val="3769066072"/>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PURPOSE OF THE PRESENTATION</a:t>
            </a:r>
            <a:endParaRPr lang="en-ZA" sz="2400" b="1" dirty="0"/>
          </a:p>
        </p:txBody>
      </p:sp>
      <p:sp>
        <p:nvSpPr>
          <p:cNvPr id="3" name="Content Placeholder 2"/>
          <p:cNvSpPr>
            <a:spLocks noGrp="1"/>
          </p:cNvSpPr>
          <p:nvPr>
            <p:ph idx="1"/>
          </p:nvPr>
        </p:nvSpPr>
        <p:spPr>
          <a:xfrm>
            <a:off x="467544" y="1268760"/>
            <a:ext cx="8229600" cy="4525963"/>
          </a:xfrm>
        </p:spPr>
        <p:txBody>
          <a:bodyPr/>
          <a:lstStyle/>
          <a:p>
            <a:pPr marL="0" indent="0">
              <a:buNone/>
            </a:pPr>
            <a:endParaRPr lang="en-US" dirty="0">
              <a:solidFill>
                <a:prstClr val="black"/>
              </a:solidFill>
            </a:endParaRPr>
          </a:p>
          <a:p>
            <a:pPr marL="0" indent="0">
              <a:buNone/>
            </a:pPr>
            <a:endParaRPr lang="en-US" sz="2400" dirty="0">
              <a:solidFill>
                <a:prstClr val="black"/>
              </a:solidFill>
            </a:endParaRPr>
          </a:p>
          <a:p>
            <a:pPr marL="0" indent="0" algn="ctr">
              <a:buNone/>
            </a:pPr>
            <a:r>
              <a:rPr lang="en-US" sz="2400" dirty="0">
                <a:solidFill>
                  <a:prstClr val="black"/>
                </a:solidFill>
              </a:rPr>
              <a:t>....</a:t>
            </a:r>
            <a:r>
              <a:rPr lang="en-US" sz="2400" b="1" i="1" dirty="0">
                <a:solidFill>
                  <a:prstClr val="black"/>
                </a:solidFill>
              </a:rPr>
              <a:t>To give feedback on the </a:t>
            </a:r>
            <a:r>
              <a:rPr lang="en-US" sz="2400" b="1" i="1" dirty="0" smtClean="0">
                <a:solidFill>
                  <a:srgbClr val="C00000"/>
                </a:solidFill>
              </a:rPr>
              <a:t>QUARTER 1</a:t>
            </a:r>
            <a:r>
              <a:rPr lang="en-US" sz="2400" b="1" i="1" dirty="0" smtClean="0">
                <a:solidFill>
                  <a:prstClr val="black"/>
                </a:solidFill>
              </a:rPr>
              <a:t> performance, impact analysis and  </a:t>
            </a:r>
            <a:r>
              <a:rPr lang="en-US" sz="2400" b="1" i="1" dirty="0">
                <a:solidFill>
                  <a:prstClr val="black"/>
                </a:solidFill>
              </a:rPr>
              <a:t>strategies intended </a:t>
            </a:r>
            <a:endParaRPr lang="en-US" sz="2400" b="1" i="1" dirty="0" smtClean="0">
              <a:solidFill>
                <a:prstClr val="black"/>
              </a:solidFill>
            </a:endParaRPr>
          </a:p>
          <a:p>
            <a:pPr marL="0" indent="0" algn="ctr">
              <a:buNone/>
            </a:pPr>
            <a:r>
              <a:rPr lang="en-US" sz="2400" b="1" i="1" dirty="0" smtClean="0">
                <a:solidFill>
                  <a:prstClr val="black"/>
                </a:solidFill>
              </a:rPr>
              <a:t>to </a:t>
            </a:r>
            <a:r>
              <a:rPr lang="en-US" sz="2400" b="1" i="1" dirty="0">
                <a:solidFill>
                  <a:prstClr val="black"/>
                </a:solidFill>
              </a:rPr>
              <a:t>achieve </a:t>
            </a:r>
            <a:r>
              <a:rPr lang="en-US" sz="2400" b="1" i="1" dirty="0" smtClean="0">
                <a:solidFill>
                  <a:prstClr val="black"/>
                </a:solidFill>
              </a:rPr>
              <a:t>Q1 </a:t>
            </a:r>
            <a:r>
              <a:rPr lang="en-US" sz="2400" b="1" i="1" dirty="0">
                <a:solidFill>
                  <a:prstClr val="black"/>
                </a:solidFill>
              </a:rPr>
              <a:t>set </a:t>
            </a:r>
            <a:r>
              <a:rPr lang="en-US" sz="2400" b="1" i="1" dirty="0" smtClean="0">
                <a:solidFill>
                  <a:prstClr val="black"/>
                </a:solidFill>
              </a:rPr>
              <a:t>targets </a:t>
            </a:r>
            <a:r>
              <a:rPr lang="en-US" sz="2400" b="1" i="1" dirty="0">
                <a:solidFill>
                  <a:prstClr val="black"/>
                </a:solidFill>
              </a:rPr>
              <a:t>with focus </a:t>
            </a:r>
            <a:endParaRPr lang="en-US" sz="2400" b="1" i="1" dirty="0" smtClean="0">
              <a:solidFill>
                <a:prstClr val="black"/>
              </a:solidFill>
            </a:endParaRPr>
          </a:p>
          <a:p>
            <a:pPr marL="0" indent="0" algn="ctr">
              <a:buNone/>
            </a:pPr>
            <a:r>
              <a:rPr lang="en-US" sz="2400" b="1" i="1" dirty="0" smtClean="0">
                <a:solidFill>
                  <a:prstClr val="black"/>
                </a:solidFill>
              </a:rPr>
              <a:t>on procedural </a:t>
            </a:r>
            <a:r>
              <a:rPr lang="en-US" sz="2400" b="1" i="1" dirty="0">
                <a:solidFill>
                  <a:prstClr val="black"/>
                </a:solidFill>
              </a:rPr>
              <a:t>and </a:t>
            </a:r>
            <a:endParaRPr lang="en-US" sz="2400" b="1" i="1" dirty="0" smtClean="0">
              <a:solidFill>
                <a:prstClr val="black"/>
              </a:solidFill>
            </a:endParaRPr>
          </a:p>
          <a:p>
            <a:pPr marL="0" indent="0" algn="ctr">
              <a:buNone/>
            </a:pPr>
            <a:r>
              <a:rPr lang="en-US" sz="2400" b="1" i="1" dirty="0" smtClean="0">
                <a:solidFill>
                  <a:prstClr val="black"/>
                </a:solidFill>
              </a:rPr>
              <a:t>substantive aspects</a:t>
            </a:r>
            <a:r>
              <a:rPr lang="en-US" sz="2400" b="1" i="1" dirty="0">
                <a:solidFill>
                  <a:prstClr val="black"/>
                </a:solidFill>
              </a:rPr>
              <a:t>........</a:t>
            </a:r>
            <a:endParaRPr lang="en-ZA" sz="2400" b="1" i="1" dirty="0"/>
          </a:p>
        </p:txBody>
      </p:sp>
      <p:sp>
        <p:nvSpPr>
          <p:cNvPr id="4" name="Slide Number Placeholder 3"/>
          <p:cNvSpPr>
            <a:spLocks noGrp="1"/>
          </p:cNvSpPr>
          <p:nvPr>
            <p:ph type="sldNum" sz="quarter" idx="12"/>
          </p:nvPr>
        </p:nvSpPr>
        <p:spPr/>
        <p:txBody>
          <a:bodyPr/>
          <a:lstStyle/>
          <a:p>
            <a:fld id="{96CA8298-9D91-4CF9-AB6A-504DBB769D5D}" type="slidenum">
              <a:rPr lang="en-US" smtClean="0"/>
              <a:pPr/>
              <a:t>3</a:t>
            </a:fld>
            <a:endParaRPr lang="en-US"/>
          </a:p>
        </p:txBody>
      </p:sp>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3</a:t>
            </a:fld>
            <a:endParaRPr lang="en-US" altLang="en-US" sz="1200" dirty="0" smtClean="0">
              <a:solidFill>
                <a:srgbClr val="898989"/>
              </a:solidFill>
            </a:endParaRPr>
          </a:p>
        </p:txBody>
      </p:sp>
    </p:spTree>
    <p:extLst>
      <p:ext uri="{BB962C8B-B14F-4D97-AF65-F5344CB8AC3E}">
        <p14:creationId xmlns:p14="http://schemas.microsoft.com/office/powerpoint/2010/main" xmlns="" val="183278563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706090"/>
          </a:xfrm>
        </p:spPr>
        <p:txBody>
          <a:bodyPr/>
          <a:lstStyle/>
          <a:p>
            <a:r>
              <a:rPr lang="en-ZA" sz="2400" b="1" dirty="0" smtClean="0"/>
              <a:t>AREAS OF NON-COMPLIANCE</a:t>
            </a:r>
            <a:endParaRPr lang="en-ZA" sz="2400" b="1" dirty="0"/>
          </a:p>
        </p:txBody>
      </p:sp>
      <p:sp>
        <p:nvSpPr>
          <p:cNvPr id="3" name="Content Placeholder 2"/>
          <p:cNvSpPr>
            <a:spLocks noGrp="1"/>
          </p:cNvSpPr>
          <p:nvPr>
            <p:ph idx="1"/>
          </p:nvPr>
        </p:nvSpPr>
        <p:spPr>
          <a:xfrm>
            <a:off x="395536" y="1484784"/>
            <a:ext cx="8229600" cy="4997152"/>
          </a:xfrm>
        </p:spPr>
        <p:txBody>
          <a:bodyPr/>
          <a:lstStyle/>
          <a:p>
            <a:pPr marL="355600" lvl="0" indent="-355600" algn="just" defTabSz="914400" eaLnBrk="1" hangingPunct="1">
              <a:lnSpc>
                <a:spcPct val="80000"/>
              </a:lnSpc>
              <a:spcBef>
                <a:spcPct val="0"/>
              </a:spcBef>
              <a:spcAft>
                <a:spcPct val="120000"/>
              </a:spcAft>
              <a:buFont typeface="Wingdings" pitchFamily="2" charset="2"/>
              <a:buChar char="§"/>
              <a:defRPr/>
            </a:pPr>
            <a:r>
              <a:rPr lang="en-ZA" sz="1800" kern="0" dirty="0" smtClean="0">
                <a:solidFill>
                  <a:srgbClr val="2F1311"/>
                </a:solidFill>
                <a:ea typeface="ＭＳ Ｐゴシック" pitchFamily="80" charset="-128"/>
              </a:rPr>
              <a:t>There </a:t>
            </a:r>
            <a:r>
              <a:rPr lang="en-ZA" sz="1800" kern="0" dirty="0">
                <a:solidFill>
                  <a:srgbClr val="2F1311"/>
                </a:solidFill>
                <a:ea typeface="ＭＳ Ｐゴシック" pitchFamily="80" charset="-128"/>
              </a:rPr>
              <a:t>are </a:t>
            </a:r>
            <a:r>
              <a:rPr lang="en-ZA" sz="1800" kern="0" dirty="0" smtClean="0">
                <a:solidFill>
                  <a:srgbClr val="2F1311"/>
                </a:solidFill>
                <a:ea typeface="ＭＳ Ｐゴシック" pitchFamily="80" charset="-128"/>
              </a:rPr>
              <a:t> </a:t>
            </a:r>
            <a:r>
              <a:rPr lang="en-ZA" sz="1800" kern="0" dirty="0">
                <a:solidFill>
                  <a:srgbClr val="2F1311"/>
                </a:solidFill>
                <a:ea typeface="ＭＳ Ｐゴシック" pitchFamily="80" charset="-128"/>
              </a:rPr>
              <a:t>consultative forums </a:t>
            </a:r>
            <a:r>
              <a:rPr lang="en-ZA" sz="1800" kern="0" dirty="0" smtClean="0">
                <a:solidFill>
                  <a:srgbClr val="2F1311"/>
                </a:solidFill>
                <a:ea typeface="ＭＳ Ｐゴシック" pitchFamily="80" charset="-128"/>
              </a:rPr>
              <a:t>however not </a:t>
            </a:r>
            <a:r>
              <a:rPr lang="en-ZA" sz="1800" kern="0" dirty="0">
                <a:solidFill>
                  <a:srgbClr val="2F1311"/>
                </a:solidFill>
                <a:ea typeface="ＭＳ Ｐゴシック" pitchFamily="80" charset="-128"/>
              </a:rPr>
              <a:t>properly constituted as required by </a:t>
            </a:r>
            <a:r>
              <a:rPr lang="en-ZA" sz="1800" kern="0" dirty="0" smtClean="0">
                <a:solidFill>
                  <a:srgbClr val="2F1311"/>
                </a:solidFill>
                <a:ea typeface="ＭＳ Ｐゴシック" pitchFamily="80" charset="-128"/>
              </a:rPr>
              <a:t>S16 read with 17 </a:t>
            </a:r>
            <a:r>
              <a:rPr lang="en-ZA" sz="1800" kern="0" dirty="0">
                <a:solidFill>
                  <a:srgbClr val="2F1311"/>
                </a:solidFill>
                <a:ea typeface="ＭＳ Ｐゴシック" pitchFamily="80" charset="-128"/>
              </a:rPr>
              <a:t>of the EE Act</a:t>
            </a:r>
          </a:p>
          <a:p>
            <a:pPr marL="355600" lvl="0" indent="-355600" algn="just" defTabSz="914400" eaLnBrk="1" hangingPunct="1">
              <a:lnSpc>
                <a:spcPct val="80000"/>
              </a:lnSpc>
              <a:spcBef>
                <a:spcPct val="0"/>
              </a:spcBef>
              <a:spcAft>
                <a:spcPct val="120000"/>
              </a:spcAft>
              <a:buFont typeface="Wingdings" pitchFamily="2" charset="2"/>
              <a:buChar char="§"/>
              <a:defRPr/>
            </a:pPr>
            <a:r>
              <a:rPr lang="en-ZA" sz="1800" kern="0" dirty="0">
                <a:solidFill>
                  <a:srgbClr val="2F1311"/>
                </a:solidFill>
                <a:ea typeface="ＭＳ Ｐゴシック" pitchFamily="80" charset="-128"/>
              </a:rPr>
              <a:t>Assigned Senior EE Managers </a:t>
            </a:r>
            <a:r>
              <a:rPr lang="en-ZA" sz="1800" kern="0" dirty="0" smtClean="0">
                <a:solidFill>
                  <a:srgbClr val="2F1311"/>
                </a:solidFill>
                <a:ea typeface="ＭＳ Ｐゴシック" pitchFamily="80" charset="-128"/>
              </a:rPr>
              <a:t>assigned are junior staff who </a:t>
            </a:r>
            <a:r>
              <a:rPr lang="en-ZA" sz="1800" kern="0" dirty="0">
                <a:solidFill>
                  <a:srgbClr val="2F1311"/>
                </a:solidFill>
                <a:ea typeface="ＭＳ Ｐゴシック" pitchFamily="80" charset="-128"/>
              </a:rPr>
              <a:t>do not have the necessary authority or resources to execute their </a:t>
            </a:r>
            <a:r>
              <a:rPr lang="en-ZA" sz="1800" kern="0" dirty="0" smtClean="0">
                <a:solidFill>
                  <a:srgbClr val="2F1311"/>
                </a:solidFill>
                <a:ea typeface="ＭＳ Ｐゴシック" pitchFamily="80" charset="-128"/>
              </a:rPr>
              <a:t>mandate as required by S24</a:t>
            </a:r>
            <a:endParaRPr lang="en-ZA" sz="1800" kern="0" dirty="0">
              <a:solidFill>
                <a:srgbClr val="2F1311"/>
              </a:solidFill>
              <a:ea typeface="ＭＳ Ｐゴシック" pitchFamily="80" charset="-128"/>
            </a:endParaRPr>
          </a:p>
          <a:p>
            <a:pPr marL="355600" lvl="0" indent="-355600" algn="just" defTabSz="914400" eaLnBrk="1" hangingPunct="1">
              <a:lnSpc>
                <a:spcPct val="80000"/>
              </a:lnSpc>
              <a:spcBef>
                <a:spcPct val="0"/>
              </a:spcBef>
              <a:spcAft>
                <a:spcPct val="120000"/>
              </a:spcAft>
              <a:buFont typeface="Wingdings" pitchFamily="2" charset="2"/>
              <a:buChar char="§"/>
              <a:defRPr/>
            </a:pPr>
            <a:r>
              <a:rPr lang="en-ZA" sz="1800" kern="0" dirty="0">
                <a:solidFill>
                  <a:srgbClr val="2F1311"/>
                </a:solidFill>
                <a:ea typeface="ＭＳ Ｐゴシック" pitchFamily="80" charset="-128"/>
              </a:rPr>
              <a:t>Employers are preparing </a:t>
            </a:r>
            <a:r>
              <a:rPr lang="en-ZA" sz="1800" kern="0" dirty="0" smtClean="0">
                <a:solidFill>
                  <a:srgbClr val="2F1311"/>
                </a:solidFill>
                <a:ea typeface="ＭＳ Ｐゴシック" pitchFamily="80" charset="-128"/>
              </a:rPr>
              <a:t>Employment Equity </a:t>
            </a:r>
            <a:r>
              <a:rPr lang="en-ZA" sz="1800" kern="0" dirty="0">
                <a:solidFill>
                  <a:srgbClr val="2F1311"/>
                </a:solidFill>
                <a:ea typeface="ＭＳ Ｐゴシック" pitchFamily="80" charset="-128"/>
              </a:rPr>
              <a:t>Plans that are not informed by a proper audit &amp; analysis as required by S19</a:t>
            </a:r>
          </a:p>
          <a:p>
            <a:pPr marL="355600" lvl="0" indent="-355600" algn="just" defTabSz="914400" eaLnBrk="1" hangingPunct="1">
              <a:lnSpc>
                <a:spcPct val="80000"/>
              </a:lnSpc>
              <a:spcBef>
                <a:spcPct val="0"/>
              </a:spcBef>
              <a:spcAft>
                <a:spcPct val="120000"/>
              </a:spcAft>
              <a:buFont typeface="Wingdings" pitchFamily="2" charset="2"/>
              <a:buChar char="§"/>
              <a:defRPr/>
            </a:pPr>
            <a:r>
              <a:rPr lang="en-ZA" sz="1800" kern="0" dirty="0" smtClean="0">
                <a:solidFill>
                  <a:srgbClr val="2F1311"/>
                </a:solidFill>
                <a:ea typeface="ＭＳ Ｐゴシック" pitchFamily="80" charset="-128"/>
              </a:rPr>
              <a:t>Employment Equity Plans prepared do </a:t>
            </a:r>
            <a:r>
              <a:rPr lang="en-ZA" sz="1800" kern="0" dirty="0">
                <a:solidFill>
                  <a:srgbClr val="2F1311"/>
                </a:solidFill>
                <a:ea typeface="ＭＳ Ｐゴシック" pitchFamily="80" charset="-128"/>
              </a:rPr>
              <a:t>not comply with the requirements of </a:t>
            </a:r>
            <a:r>
              <a:rPr lang="en-ZA" sz="1800" kern="0" dirty="0" smtClean="0">
                <a:solidFill>
                  <a:srgbClr val="2F1311"/>
                </a:solidFill>
                <a:ea typeface="ＭＳ Ｐゴシック" pitchFamily="80" charset="-128"/>
              </a:rPr>
              <a:t>S20 and no implementation where there is compliance</a:t>
            </a:r>
            <a:endParaRPr lang="en-ZA" sz="1800" kern="0" dirty="0">
              <a:solidFill>
                <a:srgbClr val="2F1311"/>
              </a:solidFill>
              <a:ea typeface="ＭＳ Ｐゴシック" pitchFamily="80" charset="-128"/>
            </a:endParaRPr>
          </a:p>
          <a:p>
            <a:pPr marL="355600" lvl="0" indent="-355600" algn="just" defTabSz="914400" eaLnBrk="1" hangingPunct="1">
              <a:lnSpc>
                <a:spcPct val="80000"/>
              </a:lnSpc>
              <a:spcBef>
                <a:spcPct val="0"/>
              </a:spcBef>
              <a:spcAft>
                <a:spcPct val="120000"/>
              </a:spcAft>
              <a:buFont typeface="Wingdings" pitchFamily="2" charset="2"/>
              <a:buChar char="§"/>
              <a:defRPr/>
            </a:pPr>
            <a:r>
              <a:rPr lang="en-ZA" sz="1800" kern="0" dirty="0" smtClean="0">
                <a:solidFill>
                  <a:srgbClr val="2F1311"/>
                </a:solidFill>
                <a:ea typeface="ＭＳ Ｐゴシック" pitchFamily="80" charset="-128"/>
              </a:rPr>
              <a:t>Employment Equity Reports (EEA 2) as required by S21 are </a:t>
            </a:r>
            <a:r>
              <a:rPr lang="en-ZA" sz="1800" kern="0" dirty="0">
                <a:solidFill>
                  <a:srgbClr val="2F1311"/>
                </a:solidFill>
                <a:ea typeface="ＭＳ Ｐゴシック" pitchFamily="80" charset="-128"/>
              </a:rPr>
              <a:t>not informed by an EE Plan and submitted to the Director-General without proper consultation</a:t>
            </a:r>
          </a:p>
          <a:p>
            <a:pPr marL="355600" lvl="0" indent="-355600" algn="just" defTabSz="914400" eaLnBrk="1" hangingPunct="1">
              <a:lnSpc>
                <a:spcPct val="80000"/>
              </a:lnSpc>
              <a:spcBef>
                <a:spcPct val="0"/>
              </a:spcBef>
              <a:spcAft>
                <a:spcPct val="120000"/>
              </a:spcAft>
              <a:buFont typeface="Wingdings" pitchFamily="2" charset="2"/>
              <a:buChar char="§"/>
              <a:defRPr/>
            </a:pPr>
            <a:r>
              <a:rPr lang="en-US" sz="1800" kern="0" dirty="0">
                <a:solidFill>
                  <a:srgbClr val="2F1311"/>
                </a:solidFill>
                <a:ea typeface="ＭＳ Ｐゴシック" pitchFamily="80" charset="-128"/>
              </a:rPr>
              <a:t>There are no communication strategies in place to inform the employees of the EE Act</a:t>
            </a:r>
          </a:p>
          <a:p>
            <a:pPr marL="355600" lvl="0" indent="-355600" algn="just" defTabSz="914400" eaLnBrk="1" hangingPunct="1">
              <a:lnSpc>
                <a:spcPct val="80000"/>
              </a:lnSpc>
              <a:spcBef>
                <a:spcPct val="0"/>
              </a:spcBef>
              <a:spcAft>
                <a:spcPct val="120000"/>
              </a:spcAft>
              <a:buFont typeface="Wingdings" pitchFamily="2" charset="2"/>
              <a:buChar char="§"/>
              <a:defRPr/>
            </a:pPr>
            <a:r>
              <a:rPr lang="en-US" sz="1800" kern="0" dirty="0">
                <a:solidFill>
                  <a:srgbClr val="2F1311"/>
                </a:solidFill>
                <a:ea typeface="ＭＳ Ｐゴシック" pitchFamily="80" charset="-128"/>
              </a:rPr>
              <a:t>Failure to keep records as required by S26</a:t>
            </a:r>
          </a:p>
          <a:p>
            <a:endParaRPr lang="en-ZA"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732240" y="6381328"/>
            <a:ext cx="2133600" cy="365125"/>
          </a:xfrm>
        </p:spPr>
        <p:txBody>
          <a:bodyPr/>
          <a:lstStyle/>
          <a:p>
            <a:pPr>
              <a:defRPr/>
            </a:pPr>
            <a:fld id="{416AF1B2-E7A4-446A-84DC-90AA83BA6A19}" type="slidenum">
              <a:rPr lang="en-US" smtClean="0"/>
              <a:pPr>
                <a:defRPr/>
              </a:pPr>
              <a:t>30</a:t>
            </a:fld>
            <a:endParaRPr lang="en-US" dirty="0"/>
          </a:p>
        </p:txBody>
      </p:sp>
    </p:spTree>
    <p:extLst>
      <p:ext uri="{BB962C8B-B14F-4D97-AF65-F5344CB8AC3E}">
        <p14:creationId xmlns:p14="http://schemas.microsoft.com/office/powerpoint/2010/main" xmlns="" val="39950568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ZA" sz="2400" b="1" dirty="0" smtClean="0"/>
              <a:t>INTERVENTIONS</a:t>
            </a:r>
            <a:endParaRPr lang="en-ZA" sz="2400" b="1" dirty="0"/>
          </a:p>
        </p:txBody>
      </p:sp>
      <p:sp>
        <p:nvSpPr>
          <p:cNvPr id="3" name="Content Placeholder 2"/>
          <p:cNvSpPr>
            <a:spLocks noGrp="1"/>
          </p:cNvSpPr>
          <p:nvPr>
            <p:ph idx="1"/>
          </p:nvPr>
        </p:nvSpPr>
        <p:spPr/>
        <p:txBody>
          <a:bodyPr/>
          <a:lstStyle/>
          <a:p>
            <a:pPr marL="0" indent="0">
              <a:buNone/>
            </a:pPr>
            <a:r>
              <a:rPr lang="en-ZA" sz="2400" dirty="0" smtClean="0">
                <a:cs typeface="Arial" panose="020B0604020202020204" pitchFamily="34" charset="0"/>
              </a:rPr>
              <a:t>To conduct advocacy sessions on:</a:t>
            </a:r>
          </a:p>
          <a:p>
            <a:pPr marL="0" indent="0">
              <a:buNone/>
            </a:pPr>
            <a:endParaRPr lang="en-ZA" sz="2800" dirty="0" smtClean="0">
              <a:cs typeface="Arial" panose="020B0604020202020204" pitchFamily="34" charset="0"/>
            </a:endParaRPr>
          </a:p>
          <a:p>
            <a:pPr>
              <a:buFont typeface="Wingdings" panose="05000000000000000000" pitchFamily="2" charset="2"/>
              <a:buChar char="§"/>
            </a:pPr>
            <a:r>
              <a:rPr lang="en-ZA" sz="2000" dirty="0" smtClean="0">
                <a:cs typeface="Arial" panose="020B0604020202020204" pitchFamily="34" charset="0"/>
              </a:rPr>
              <a:t>Employer Organisations; and</a:t>
            </a:r>
          </a:p>
          <a:p>
            <a:pPr>
              <a:buFont typeface="Wingdings" panose="05000000000000000000" pitchFamily="2" charset="2"/>
              <a:buChar char="§"/>
            </a:pPr>
            <a:r>
              <a:rPr lang="en-ZA" sz="2000" dirty="0" smtClean="0">
                <a:cs typeface="Arial" panose="020B0604020202020204" pitchFamily="34" charset="0"/>
              </a:rPr>
              <a:t>Trade Union Federations</a:t>
            </a:r>
          </a:p>
        </p:txBody>
      </p:sp>
      <p:sp>
        <p:nvSpPr>
          <p:cNvPr id="4" name="Slide Number Placeholder 3"/>
          <p:cNvSpPr>
            <a:spLocks noGrp="1"/>
          </p:cNvSpPr>
          <p:nvPr>
            <p:ph type="sldNum" sz="quarter" idx="12"/>
          </p:nvPr>
        </p:nvSpPr>
        <p:spPr>
          <a:xfrm>
            <a:off x="6732240" y="6381328"/>
            <a:ext cx="2133600" cy="365125"/>
          </a:xfrm>
        </p:spPr>
        <p:txBody>
          <a:bodyPr/>
          <a:lstStyle/>
          <a:p>
            <a:pPr>
              <a:defRPr/>
            </a:pPr>
            <a:fld id="{416AF1B2-E7A4-446A-84DC-90AA83BA6A19}" type="slidenum">
              <a:rPr lang="en-US" smtClean="0"/>
              <a:pPr>
                <a:defRPr/>
              </a:pPr>
              <a:t>31</a:t>
            </a:fld>
            <a:endParaRPr lang="en-US" dirty="0"/>
          </a:p>
        </p:txBody>
      </p:sp>
    </p:spTree>
    <p:extLst>
      <p:ext uri="{BB962C8B-B14F-4D97-AF65-F5344CB8AC3E}">
        <p14:creationId xmlns:p14="http://schemas.microsoft.com/office/powerpoint/2010/main" xmlns="" val="28805811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78098"/>
          </a:xfrm>
        </p:spPr>
        <p:txBody>
          <a:bodyPr/>
          <a:lstStyle/>
          <a:p>
            <a:r>
              <a:rPr lang="en-ZA" sz="2400" b="1" dirty="0" smtClean="0"/>
              <a:t>EMPLOYMENT EQUITY PROCEDURAL</a:t>
            </a:r>
            <a:endParaRPr lang="en-ZA" sz="2400" b="1" dirty="0"/>
          </a:p>
        </p:txBody>
      </p:sp>
      <p:sp>
        <p:nvSpPr>
          <p:cNvPr id="5" name="Content Placeholder 4"/>
          <p:cNvSpPr>
            <a:spLocks noGrp="1"/>
          </p:cNvSpPr>
          <p:nvPr>
            <p:ph idx="1"/>
          </p:nvPr>
        </p:nvSpPr>
        <p:spPr>
          <a:xfrm>
            <a:off x="251520" y="1340768"/>
            <a:ext cx="8712968" cy="5328592"/>
          </a:xfrm>
        </p:spPr>
        <p:txBody>
          <a:bodyPr/>
          <a:lstStyle/>
          <a:p>
            <a:pPr algn="just"/>
            <a:r>
              <a:rPr lang="en-ZA" sz="1600" dirty="0" smtClean="0">
                <a:cs typeface="Arial" panose="020B0604020202020204" pitchFamily="34" charset="0"/>
              </a:rPr>
              <a:t>The target for the 1</a:t>
            </a:r>
            <a:r>
              <a:rPr lang="en-ZA" sz="1600" baseline="30000" dirty="0" smtClean="0">
                <a:cs typeface="Arial" panose="020B0604020202020204" pitchFamily="34" charset="0"/>
              </a:rPr>
              <a:t>st</a:t>
            </a:r>
            <a:r>
              <a:rPr lang="en-ZA" sz="1600" dirty="0" smtClean="0">
                <a:cs typeface="Arial" panose="020B0604020202020204" pitchFamily="34" charset="0"/>
              </a:rPr>
              <a:t> Quarter was 259 and 330 employers were inspected, 197 of those inspected were found compliant and 133 were found to be non-compliant. All non-complying employers were dealt with.</a:t>
            </a:r>
          </a:p>
          <a:p>
            <a:pPr marL="0" indent="0">
              <a:buNone/>
            </a:pPr>
            <a:endParaRPr lang="en-ZA" sz="1600" dirty="0"/>
          </a:p>
        </p:txBody>
      </p:sp>
      <p:graphicFrame>
        <p:nvGraphicFramePr>
          <p:cNvPr id="6" name="Table 5"/>
          <p:cNvGraphicFramePr>
            <a:graphicFrameLocks noGrp="1"/>
          </p:cNvGraphicFramePr>
          <p:nvPr>
            <p:extLst>
              <p:ext uri="{D42A27DB-BD31-4B8C-83A1-F6EECF244321}">
                <p14:modId xmlns:p14="http://schemas.microsoft.com/office/powerpoint/2010/main" xmlns="" val="955710625"/>
              </p:ext>
            </p:extLst>
          </p:nvPr>
        </p:nvGraphicFramePr>
        <p:xfrm>
          <a:off x="179512" y="2204864"/>
          <a:ext cx="8712966" cy="4464495"/>
        </p:xfrm>
        <a:graphic>
          <a:graphicData uri="http://schemas.openxmlformats.org/drawingml/2006/table">
            <a:tbl>
              <a:tblPr>
                <a:tableStyleId>{5C22544A-7EE6-4342-B048-85BDC9FD1C3A}</a:tableStyleId>
              </a:tblPr>
              <a:tblGrid>
                <a:gridCol w="1452161">
                  <a:extLst>
                    <a:ext uri="{9D8B030D-6E8A-4147-A177-3AD203B41FA5}">
                      <a16:colId xmlns:a16="http://schemas.microsoft.com/office/drawing/2014/main" xmlns="" val="20000"/>
                    </a:ext>
                  </a:extLst>
                </a:gridCol>
                <a:gridCol w="1452161">
                  <a:extLst>
                    <a:ext uri="{9D8B030D-6E8A-4147-A177-3AD203B41FA5}">
                      <a16:colId xmlns:a16="http://schemas.microsoft.com/office/drawing/2014/main" xmlns="" val="20001"/>
                    </a:ext>
                  </a:extLst>
                </a:gridCol>
                <a:gridCol w="1452161">
                  <a:extLst>
                    <a:ext uri="{9D8B030D-6E8A-4147-A177-3AD203B41FA5}">
                      <a16:colId xmlns:a16="http://schemas.microsoft.com/office/drawing/2014/main" xmlns="" val="20002"/>
                    </a:ext>
                  </a:extLst>
                </a:gridCol>
                <a:gridCol w="1452161">
                  <a:extLst>
                    <a:ext uri="{9D8B030D-6E8A-4147-A177-3AD203B41FA5}">
                      <a16:colId xmlns:a16="http://schemas.microsoft.com/office/drawing/2014/main" xmlns="" val="20003"/>
                    </a:ext>
                  </a:extLst>
                </a:gridCol>
                <a:gridCol w="1452161">
                  <a:extLst>
                    <a:ext uri="{9D8B030D-6E8A-4147-A177-3AD203B41FA5}">
                      <a16:colId xmlns:a16="http://schemas.microsoft.com/office/drawing/2014/main" xmlns="" val="20004"/>
                    </a:ext>
                  </a:extLst>
                </a:gridCol>
                <a:gridCol w="1452161">
                  <a:extLst>
                    <a:ext uri="{9D8B030D-6E8A-4147-A177-3AD203B41FA5}">
                      <a16:colId xmlns:a16="http://schemas.microsoft.com/office/drawing/2014/main" xmlns="" val="20005"/>
                    </a:ext>
                  </a:extLst>
                </a:gridCol>
              </a:tblGrid>
              <a:tr h="966748">
                <a:tc>
                  <a:txBody>
                    <a:bodyPr/>
                    <a:lstStyle/>
                    <a:p>
                      <a:pPr algn="l" fontAlgn="b"/>
                      <a:r>
                        <a:rPr lang="en-ZA" sz="1600" b="1" u="none" strike="noStrike" dirty="0" smtClean="0">
                          <a:effectLst/>
                          <a:latin typeface="+mn-lt"/>
                        </a:rPr>
                        <a:t>PROVINCE</a:t>
                      </a:r>
                      <a:endParaRPr lang="en-ZA" sz="16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600" b="1" u="none" strike="noStrike" dirty="0" smtClean="0">
                          <a:effectLst/>
                          <a:latin typeface="+mn-lt"/>
                        </a:rPr>
                        <a:t>TARGET</a:t>
                      </a:r>
                      <a:endParaRPr lang="en-ZA" sz="16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600" b="1" u="none" strike="noStrike" dirty="0" smtClean="0">
                          <a:effectLst/>
                          <a:latin typeface="+mn-lt"/>
                        </a:rPr>
                        <a:t>ACTUAL</a:t>
                      </a:r>
                      <a:endParaRPr lang="en-ZA" sz="16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600" b="1" u="none" strike="noStrike" dirty="0" smtClean="0">
                          <a:effectLst/>
                          <a:latin typeface="+mn-lt"/>
                        </a:rPr>
                        <a:t>VARIANCE</a:t>
                      </a:r>
                      <a:endParaRPr lang="en-ZA" sz="16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600" b="1" u="none" strike="noStrike" dirty="0" smtClean="0">
                          <a:effectLst/>
                          <a:latin typeface="+mn-lt"/>
                        </a:rPr>
                        <a:t>COMPLIANT</a:t>
                      </a:r>
                      <a:endParaRPr lang="en-ZA" sz="16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600" b="1" u="none" strike="noStrike" dirty="0" smtClean="0">
                          <a:effectLst/>
                          <a:latin typeface="+mn-lt"/>
                        </a:rPr>
                        <a:t>NON-COMPLIANT</a:t>
                      </a:r>
                      <a:endParaRPr lang="en-ZA" sz="1600" b="1" i="0" u="none" strike="noStrike" dirty="0">
                        <a:solidFill>
                          <a:srgbClr val="000000"/>
                        </a:solidFill>
                        <a:effectLst/>
                        <a:latin typeface="+mn-lt"/>
                      </a:endParaRPr>
                    </a:p>
                  </a:txBody>
                  <a:tcPr marL="9525" marR="9525" marT="9525" marB="0" anchor="b">
                    <a:solidFill>
                      <a:schemeClr val="accent2">
                        <a:lumMod val="60000"/>
                        <a:lumOff val="40000"/>
                      </a:schemeClr>
                    </a:solidFill>
                  </a:tcPr>
                </a:tc>
                <a:extLst>
                  <a:ext uri="{0D108BD9-81ED-4DB2-BD59-A6C34878D82A}">
                    <a16:rowId xmlns:a16="http://schemas.microsoft.com/office/drawing/2014/main" xmlns="" val="10000"/>
                  </a:ext>
                </a:extLst>
              </a:tr>
              <a:tr h="322250">
                <a:tc>
                  <a:txBody>
                    <a:bodyPr/>
                    <a:lstStyle/>
                    <a:p>
                      <a:pPr algn="l" fontAlgn="b"/>
                      <a:r>
                        <a:rPr lang="en-ZA" sz="1600" b="1" u="none" strike="noStrike" dirty="0">
                          <a:effectLst/>
                          <a:latin typeface="+mn-lt"/>
                        </a:rPr>
                        <a:t>EC</a:t>
                      </a:r>
                      <a:endParaRPr lang="en-ZA" sz="16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dirty="0">
                          <a:effectLst/>
                          <a:latin typeface="+mn-lt"/>
                          <a:ea typeface="Calibri"/>
                          <a:cs typeface="Times New Roman"/>
                        </a:rPr>
                        <a:t>29</a:t>
                      </a:r>
                    </a:p>
                  </a:txBody>
                  <a:tcPr marL="68580" marR="68580" marT="0" marB="0"/>
                </a:tc>
                <a:tc>
                  <a:txBody>
                    <a:bodyPr/>
                    <a:lstStyle/>
                    <a:p>
                      <a:pPr algn="ctr" fontAlgn="b"/>
                      <a:r>
                        <a:rPr lang="en-ZA" sz="1600" b="0" i="0" u="none" strike="noStrike" dirty="0">
                          <a:solidFill>
                            <a:srgbClr val="000000"/>
                          </a:solidFill>
                          <a:effectLst/>
                          <a:latin typeface="+mn-lt"/>
                        </a:rPr>
                        <a:t>31</a:t>
                      </a:r>
                    </a:p>
                  </a:txBody>
                  <a:tcPr marL="9525" marR="9525" marT="9525" marB="0" anchor="b"/>
                </a:tc>
                <a:tc>
                  <a:txBody>
                    <a:bodyPr/>
                    <a:lstStyle/>
                    <a:p>
                      <a:pPr algn="ctr" fontAlgn="b"/>
                      <a:r>
                        <a:rPr lang="en-ZA" sz="1600" b="0" i="0" u="none" strike="noStrike" dirty="0" smtClean="0">
                          <a:solidFill>
                            <a:srgbClr val="000000"/>
                          </a:solidFill>
                          <a:effectLst/>
                          <a:latin typeface="+mn-lt"/>
                        </a:rPr>
                        <a:t>2</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a:solidFill>
                            <a:srgbClr val="000000"/>
                          </a:solidFill>
                          <a:effectLst/>
                          <a:latin typeface="+mn-lt"/>
                        </a:rPr>
                        <a:t>16</a:t>
                      </a:r>
                    </a:p>
                  </a:txBody>
                  <a:tcPr marL="9525" marR="9525" marT="9525" marB="0" anchor="b"/>
                </a:tc>
                <a:tc>
                  <a:txBody>
                    <a:bodyPr/>
                    <a:lstStyle/>
                    <a:p>
                      <a:pPr algn="ctr" fontAlgn="b"/>
                      <a:r>
                        <a:rPr lang="en-ZA" sz="1600" b="0" i="0" u="none" strike="noStrike" dirty="0">
                          <a:solidFill>
                            <a:srgbClr val="000000"/>
                          </a:solidFill>
                          <a:effectLst/>
                          <a:latin typeface="+mn-lt"/>
                        </a:rPr>
                        <a:t>2</a:t>
                      </a:r>
                    </a:p>
                  </a:txBody>
                  <a:tcPr marL="9525" marR="9525" marT="9525" marB="0" anchor="b"/>
                </a:tc>
                <a:extLst>
                  <a:ext uri="{0D108BD9-81ED-4DB2-BD59-A6C34878D82A}">
                    <a16:rowId xmlns:a16="http://schemas.microsoft.com/office/drawing/2014/main" xmlns="" val="10001"/>
                  </a:ext>
                </a:extLst>
              </a:tr>
              <a:tr h="322250">
                <a:tc>
                  <a:txBody>
                    <a:bodyPr/>
                    <a:lstStyle/>
                    <a:p>
                      <a:pPr algn="l" fontAlgn="b"/>
                      <a:r>
                        <a:rPr lang="en-ZA" sz="1600" b="1" u="none" strike="noStrike">
                          <a:effectLst/>
                          <a:latin typeface="+mn-lt"/>
                        </a:rPr>
                        <a:t>FS</a:t>
                      </a:r>
                      <a:endParaRPr lang="en-ZA" sz="1600" b="1" i="0" u="none" strike="noStrike">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dirty="0">
                          <a:effectLst/>
                          <a:latin typeface="+mn-lt"/>
                          <a:ea typeface="Calibri"/>
                          <a:cs typeface="Times New Roman"/>
                        </a:rPr>
                        <a:t>34</a:t>
                      </a:r>
                    </a:p>
                  </a:txBody>
                  <a:tcPr marL="68580" marR="68580" marT="0" marB="0"/>
                </a:tc>
                <a:tc>
                  <a:txBody>
                    <a:bodyPr/>
                    <a:lstStyle/>
                    <a:p>
                      <a:pPr algn="ctr" fontAlgn="b"/>
                      <a:r>
                        <a:rPr lang="en-ZA" sz="1600" b="0" i="0" u="none" strike="noStrike" dirty="0">
                          <a:solidFill>
                            <a:srgbClr val="000000"/>
                          </a:solidFill>
                          <a:effectLst/>
                          <a:latin typeface="+mn-lt"/>
                        </a:rPr>
                        <a:t>8</a:t>
                      </a:r>
                    </a:p>
                  </a:txBody>
                  <a:tcPr marL="9525" marR="9525" marT="9525" marB="0" anchor="b"/>
                </a:tc>
                <a:tc>
                  <a:txBody>
                    <a:bodyPr/>
                    <a:lstStyle/>
                    <a:p>
                      <a:pPr algn="ctr" fontAlgn="b"/>
                      <a:r>
                        <a:rPr lang="en-ZA" sz="1600" b="0" i="0" u="none" strike="noStrike" dirty="0" smtClean="0">
                          <a:solidFill>
                            <a:srgbClr val="000000"/>
                          </a:solidFill>
                          <a:effectLst/>
                          <a:latin typeface="+mn-lt"/>
                        </a:rPr>
                        <a:t>-26</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a:solidFill>
                            <a:srgbClr val="000000"/>
                          </a:solidFill>
                          <a:effectLst/>
                          <a:latin typeface="+mn-lt"/>
                        </a:rPr>
                        <a:t>6</a:t>
                      </a:r>
                    </a:p>
                  </a:txBody>
                  <a:tcPr marL="9525" marR="9525" marT="9525" marB="0" anchor="b"/>
                </a:tc>
                <a:tc>
                  <a:txBody>
                    <a:bodyPr/>
                    <a:lstStyle/>
                    <a:p>
                      <a:pPr algn="ctr" fontAlgn="b"/>
                      <a:r>
                        <a:rPr lang="en-ZA" sz="1600" b="0" i="0" u="none" strike="noStrike" dirty="0">
                          <a:solidFill>
                            <a:srgbClr val="000000"/>
                          </a:solidFill>
                          <a:effectLst/>
                          <a:latin typeface="+mn-lt"/>
                        </a:rPr>
                        <a:t>30</a:t>
                      </a:r>
                    </a:p>
                  </a:txBody>
                  <a:tcPr marL="9525" marR="9525" marT="9525" marB="0" anchor="b"/>
                </a:tc>
                <a:extLst>
                  <a:ext uri="{0D108BD9-81ED-4DB2-BD59-A6C34878D82A}">
                    <a16:rowId xmlns:a16="http://schemas.microsoft.com/office/drawing/2014/main" xmlns="" val="10002"/>
                  </a:ext>
                </a:extLst>
              </a:tr>
              <a:tr h="322250">
                <a:tc>
                  <a:txBody>
                    <a:bodyPr/>
                    <a:lstStyle/>
                    <a:p>
                      <a:pPr algn="l" fontAlgn="b"/>
                      <a:r>
                        <a:rPr lang="en-ZA" sz="1600" b="1" u="none" strike="noStrike">
                          <a:effectLst/>
                          <a:latin typeface="+mn-lt"/>
                        </a:rPr>
                        <a:t>GP</a:t>
                      </a:r>
                      <a:endParaRPr lang="en-ZA" sz="1600" b="1" i="0" u="none" strike="noStrike">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dirty="0">
                          <a:effectLst/>
                          <a:latin typeface="+mn-lt"/>
                          <a:ea typeface="Calibri"/>
                          <a:cs typeface="Times New Roman"/>
                        </a:rPr>
                        <a:t>55</a:t>
                      </a:r>
                    </a:p>
                  </a:txBody>
                  <a:tcPr marL="68580" marR="68580" marT="0" marB="0"/>
                </a:tc>
                <a:tc>
                  <a:txBody>
                    <a:bodyPr/>
                    <a:lstStyle/>
                    <a:p>
                      <a:pPr algn="ctr" fontAlgn="b"/>
                      <a:r>
                        <a:rPr lang="en-ZA" sz="1600" b="0" i="0" u="none" strike="noStrike">
                          <a:solidFill>
                            <a:srgbClr val="000000"/>
                          </a:solidFill>
                          <a:effectLst/>
                          <a:latin typeface="+mn-lt"/>
                        </a:rPr>
                        <a:t>118</a:t>
                      </a:r>
                    </a:p>
                  </a:txBody>
                  <a:tcPr marL="9525" marR="9525" marT="9525" marB="0" anchor="b"/>
                </a:tc>
                <a:tc>
                  <a:txBody>
                    <a:bodyPr/>
                    <a:lstStyle/>
                    <a:p>
                      <a:pPr algn="ctr" fontAlgn="b"/>
                      <a:r>
                        <a:rPr lang="en-ZA" sz="1600" b="0" i="0" u="none" strike="noStrike" dirty="0" smtClean="0">
                          <a:solidFill>
                            <a:srgbClr val="000000"/>
                          </a:solidFill>
                          <a:effectLst/>
                          <a:latin typeface="+mn-lt"/>
                        </a:rPr>
                        <a:t>63</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a:solidFill>
                            <a:srgbClr val="000000"/>
                          </a:solidFill>
                          <a:effectLst/>
                          <a:latin typeface="+mn-lt"/>
                        </a:rPr>
                        <a:t>88</a:t>
                      </a:r>
                    </a:p>
                  </a:txBody>
                  <a:tcPr marL="9525" marR="9525" marT="9525" marB="0" anchor="b"/>
                </a:tc>
                <a:tc>
                  <a:txBody>
                    <a:bodyPr/>
                    <a:lstStyle/>
                    <a:p>
                      <a:pPr algn="ctr" fontAlgn="b"/>
                      <a:r>
                        <a:rPr lang="en-ZA" sz="1600" b="0" i="0" u="none" strike="noStrike" dirty="0">
                          <a:solidFill>
                            <a:srgbClr val="000000"/>
                          </a:solidFill>
                          <a:effectLst/>
                          <a:latin typeface="+mn-lt"/>
                        </a:rPr>
                        <a:t>17</a:t>
                      </a:r>
                    </a:p>
                  </a:txBody>
                  <a:tcPr marL="9525" marR="9525" marT="9525" marB="0" anchor="b"/>
                </a:tc>
                <a:extLst>
                  <a:ext uri="{0D108BD9-81ED-4DB2-BD59-A6C34878D82A}">
                    <a16:rowId xmlns:a16="http://schemas.microsoft.com/office/drawing/2014/main" xmlns="" val="10003"/>
                  </a:ext>
                </a:extLst>
              </a:tr>
              <a:tr h="322250">
                <a:tc>
                  <a:txBody>
                    <a:bodyPr/>
                    <a:lstStyle/>
                    <a:p>
                      <a:pPr algn="l" fontAlgn="b"/>
                      <a:r>
                        <a:rPr lang="en-ZA" sz="1600" b="1" u="none" strike="noStrike">
                          <a:effectLst/>
                          <a:latin typeface="+mn-lt"/>
                        </a:rPr>
                        <a:t>KZN</a:t>
                      </a:r>
                      <a:endParaRPr lang="en-ZA" sz="1600" b="1" i="0" u="none" strike="noStrike">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dirty="0">
                          <a:effectLst/>
                          <a:latin typeface="+mn-lt"/>
                          <a:ea typeface="Calibri"/>
                          <a:cs typeface="Times New Roman"/>
                        </a:rPr>
                        <a:t>29</a:t>
                      </a:r>
                    </a:p>
                  </a:txBody>
                  <a:tcPr marL="68580" marR="68580" marT="0" marB="0"/>
                </a:tc>
                <a:tc>
                  <a:txBody>
                    <a:bodyPr/>
                    <a:lstStyle/>
                    <a:p>
                      <a:pPr algn="ctr" fontAlgn="b"/>
                      <a:r>
                        <a:rPr lang="en-ZA" sz="1600" b="0" i="0" u="none" strike="noStrike" dirty="0">
                          <a:solidFill>
                            <a:srgbClr val="000000"/>
                          </a:solidFill>
                          <a:effectLst/>
                          <a:latin typeface="+mn-lt"/>
                        </a:rPr>
                        <a:t>47</a:t>
                      </a:r>
                    </a:p>
                  </a:txBody>
                  <a:tcPr marL="9525" marR="9525" marT="9525" marB="0" anchor="b"/>
                </a:tc>
                <a:tc>
                  <a:txBody>
                    <a:bodyPr/>
                    <a:lstStyle/>
                    <a:p>
                      <a:pPr algn="ctr" fontAlgn="b"/>
                      <a:r>
                        <a:rPr lang="en-ZA" sz="1600" b="0" i="0" u="none" strike="noStrike" dirty="0" smtClean="0">
                          <a:solidFill>
                            <a:srgbClr val="000000"/>
                          </a:solidFill>
                          <a:effectLst/>
                          <a:latin typeface="+mn-lt"/>
                        </a:rPr>
                        <a:t>20</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a:solidFill>
                            <a:srgbClr val="000000"/>
                          </a:solidFill>
                          <a:effectLst/>
                          <a:latin typeface="+mn-lt"/>
                        </a:rPr>
                        <a:t>30</a:t>
                      </a:r>
                    </a:p>
                  </a:txBody>
                  <a:tcPr marL="9525" marR="9525" marT="9525" marB="0" anchor="b"/>
                </a:tc>
                <a:tc>
                  <a:txBody>
                    <a:bodyPr/>
                    <a:lstStyle/>
                    <a:p>
                      <a:pPr algn="ctr" fontAlgn="b"/>
                      <a:r>
                        <a:rPr lang="en-ZA" sz="1600" b="0" i="0" u="none" strike="noStrike" dirty="0">
                          <a:solidFill>
                            <a:srgbClr val="000000"/>
                          </a:solidFill>
                          <a:effectLst/>
                          <a:latin typeface="+mn-lt"/>
                        </a:rPr>
                        <a:t>20</a:t>
                      </a:r>
                    </a:p>
                  </a:txBody>
                  <a:tcPr marL="9525" marR="9525" marT="9525" marB="0" anchor="b"/>
                </a:tc>
                <a:extLst>
                  <a:ext uri="{0D108BD9-81ED-4DB2-BD59-A6C34878D82A}">
                    <a16:rowId xmlns:a16="http://schemas.microsoft.com/office/drawing/2014/main" xmlns="" val="10004"/>
                  </a:ext>
                </a:extLst>
              </a:tr>
              <a:tr h="322250">
                <a:tc>
                  <a:txBody>
                    <a:bodyPr/>
                    <a:lstStyle/>
                    <a:p>
                      <a:pPr algn="l" fontAlgn="b"/>
                      <a:r>
                        <a:rPr lang="en-ZA" sz="1600" b="1" u="none" strike="noStrike">
                          <a:effectLst/>
                          <a:latin typeface="+mn-lt"/>
                        </a:rPr>
                        <a:t>LP</a:t>
                      </a:r>
                      <a:endParaRPr lang="en-ZA" sz="1600" b="1" i="0" u="none" strike="noStrike">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a:effectLst/>
                          <a:latin typeface="+mn-lt"/>
                          <a:ea typeface="Calibri"/>
                          <a:cs typeface="Times New Roman"/>
                        </a:rPr>
                        <a:t>34</a:t>
                      </a:r>
                    </a:p>
                  </a:txBody>
                  <a:tcPr marL="68580" marR="68580" marT="0" marB="0"/>
                </a:tc>
                <a:tc>
                  <a:txBody>
                    <a:bodyPr/>
                    <a:lstStyle/>
                    <a:p>
                      <a:pPr algn="ctr" fontAlgn="b"/>
                      <a:r>
                        <a:rPr lang="en-ZA" sz="1600" b="0" i="0" u="none" strike="noStrike" dirty="0">
                          <a:solidFill>
                            <a:srgbClr val="000000"/>
                          </a:solidFill>
                          <a:effectLst/>
                          <a:latin typeface="+mn-lt"/>
                        </a:rPr>
                        <a:t>37</a:t>
                      </a:r>
                    </a:p>
                  </a:txBody>
                  <a:tcPr marL="9525" marR="9525" marT="9525" marB="0" anchor="b"/>
                </a:tc>
                <a:tc>
                  <a:txBody>
                    <a:bodyPr/>
                    <a:lstStyle/>
                    <a:p>
                      <a:pPr algn="ctr" fontAlgn="b"/>
                      <a:r>
                        <a:rPr lang="en-ZA" sz="1600" b="0" i="0" u="none" strike="noStrike" dirty="0" smtClean="0">
                          <a:solidFill>
                            <a:srgbClr val="000000"/>
                          </a:solidFill>
                          <a:effectLst/>
                          <a:latin typeface="+mn-lt"/>
                        </a:rPr>
                        <a:t>6</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a:solidFill>
                            <a:srgbClr val="000000"/>
                          </a:solidFill>
                          <a:effectLst/>
                          <a:latin typeface="+mn-lt"/>
                        </a:rPr>
                        <a:t>17</a:t>
                      </a:r>
                    </a:p>
                  </a:txBody>
                  <a:tcPr marL="9525" marR="9525" marT="9525" marB="0" anchor="b"/>
                </a:tc>
                <a:tc>
                  <a:txBody>
                    <a:bodyPr/>
                    <a:lstStyle/>
                    <a:p>
                      <a:pPr algn="ctr" fontAlgn="b"/>
                      <a:r>
                        <a:rPr lang="en-ZA" sz="1600" b="0" i="0" u="none" strike="noStrike" dirty="0">
                          <a:solidFill>
                            <a:srgbClr val="000000"/>
                          </a:solidFill>
                          <a:effectLst/>
                          <a:latin typeface="+mn-lt"/>
                        </a:rPr>
                        <a:t>8</a:t>
                      </a:r>
                    </a:p>
                  </a:txBody>
                  <a:tcPr marL="9525" marR="9525" marT="9525" marB="0" anchor="b"/>
                </a:tc>
                <a:extLst>
                  <a:ext uri="{0D108BD9-81ED-4DB2-BD59-A6C34878D82A}">
                    <a16:rowId xmlns:a16="http://schemas.microsoft.com/office/drawing/2014/main" xmlns="" val="10005"/>
                  </a:ext>
                </a:extLst>
              </a:tr>
              <a:tr h="322250">
                <a:tc>
                  <a:txBody>
                    <a:bodyPr/>
                    <a:lstStyle/>
                    <a:p>
                      <a:pPr algn="l" fontAlgn="b"/>
                      <a:r>
                        <a:rPr lang="en-ZA" sz="1600" b="1" u="none" strike="noStrike">
                          <a:effectLst/>
                          <a:latin typeface="+mn-lt"/>
                        </a:rPr>
                        <a:t>MP</a:t>
                      </a:r>
                      <a:endParaRPr lang="en-ZA" sz="1600" b="1" i="0" u="none" strike="noStrike">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a:effectLst/>
                          <a:latin typeface="+mn-lt"/>
                          <a:ea typeface="Calibri"/>
                          <a:cs typeface="Times New Roman"/>
                        </a:rPr>
                        <a:t>24</a:t>
                      </a:r>
                    </a:p>
                  </a:txBody>
                  <a:tcPr marL="68580" marR="68580" marT="0" marB="0"/>
                </a:tc>
                <a:tc>
                  <a:txBody>
                    <a:bodyPr/>
                    <a:lstStyle/>
                    <a:p>
                      <a:pPr algn="ctr" fontAlgn="b"/>
                      <a:r>
                        <a:rPr lang="en-ZA" sz="1600" b="0" i="0" u="none" strike="noStrike" dirty="0">
                          <a:solidFill>
                            <a:srgbClr val="000000"/>
                          </a:solidFill>
                          <a:effectLst/>
                          <a:latin typeface="+mn-lt"/>
                        </a:rPr>
                        <a:t>29</a:t>
                      </a:r>
                    </a:p>
                  </a:txBody>
                  <a:tcPr marL="9525" marR="9525" marT="9525" marB="0" anchor="b"/>
                </a:tc>
                <a:tc>
                  <a:txBody>
                    <a:bodyPr/>
                    <a:lstStyle/>
                    <a:p>
                      <a:pPr algn="ctr" fontAlgn="b"/>
                      <a:r>
                        <a:rPr lang="en-ZA" sz="1600" b="0" i="0" u="none" strike="noStrike" dirty="0" smtClean="0">
                          <a:solidFill>
                            <a:srgbClr val="000000"/>
                          </a:solidFill>
                          <a:effectLst/>
                          <a:latin typeface="+mn-lt"/>
                        </a:rPr>
                        <a:t>5</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a:solidFill>
                            <a:srgbClr val="000000"/>
                          </a:solidFill>
                          <a:effectLst/>
                          <a:latin typeface="+mn-lt"/>
                        </a:rPr>
                        <a:t>21</a:t>
                      </a:r>
                    </a:p>
                  </a:txBody>
                  <a:tcPr marL="9525" marR="9525" marT="9525" marB="0" anchor="b"/>
                </a:tc>
                <a:tc>
                  <a:txBody>
                    <a:bodyPr/>
                    <a:lstStyle/>
                    <a:p>
                      <a:pPr algn="ctr" fontAlgn="b"/>
                      <a:r>
                        <a:rPr lang="en-ZA" sz="1600" b="0" i="0" u="none" strike="noStrike" dirty="0">
                          <a:solidFill>
                            <a:srgbClr val="000000"/>
                          </a:solidFill>
                          <a:effectLst/>
                          <a:latin typeface="+mn-lt"/>
                        </a:rPr>
                        <a:t>7</a:t>
                      </a:r>
                    </a:p>
                  </a:txBody>
                  <a:tcPr marL="9525" marR="9525" marT="9525" marB="0" anchor="b"/>
                </a:tc>
                <a:extLst>
                  <a:ext uri="{0D108BD9-81ED-4DB2-BD59-A6C34878D82A}">
                    <a16:rowId xmlns:a16="http://schemas.microsoft.com/office/drawing/2014/main" xmlns="" val="10006"/>
                  </a:ext>
                </a:extLst>
              </a:tr>
              <a:tr h="322250">
                <a:tc>
                  <a:txBody>
                    <a:bodyPr/>
                    <a:lstStyle/>
                    <a:p>
                      <a:pPr algn="l" fontAlgn="b"/>
                      <a:r>
                        <a:rPr lang="en-ZA" sz="1600" b="1" u="none" strike="noStrike">
                          <a:effectLst/>
                          <a:latin typeface="+mn-lt"/>
                        </a:rPr>
                        <a:t>NC</a:t>
                      </a:r>
                      <a:endParaRPr lang="en-ZA" sz="1600" b="1" i="0" u="none" strike="noStrike">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a:effectLst/>
                          <a:latin typeface="+mn-lt"/>
                          <a:ea typeface="Calibri"/>
                          <a:cs typeface="Times New Roman"/>
                        </a:rPr>
                        <a:t>7</a:t>
                      </a:r>
                    </a:p>
                  </a:txBody>
                  <a:tcPr marL="68580" marR="68580" marT="0" marB="0"/>
                </a:tc>
                <a:tc>
                  <a:txBody>
                    <a:bodyPr/>
                    <a:lstStyle/>
                    <a:p>
                      <a:pPr algn="ctr" fontAlgn="b"/>
                      <a:r>
                        <a:rPr lang="en-ZA" sz="1600" b="0" i="0" u="none" strike="noStrike">
                          <a:solidFill>
                            <a:srgbClr val="000000"/>
                          </a:solidFill>
                          <a:effectLst/>
                          <a:latin typeface="+mn-lt"/>
                        </a:rPr>
                        <a:t>10</a:t>
                      </a:r>
                    </a:p>
                  </a:txBody>
                  <a:tcPr marL="9525" marR="9525" marT="9525" marB="0" anchor="b"/>
                </a:tc>
                <a:tc>
                  <a:txBody>
                    <a:bodyPr/>
                    <a:lstStyle/>
                    <a:p>
                      <a:pPr algn="ctr" fontAlgn="b"/>
                      <a:r>
                        <a:rPr lang="en-ZA" sz="1600" b="0" i="0" u="none" strike="noStrike" dirty="0" smtClean="0">
                          <a:solidFill>
                            <a:srgbClr val="000000"/>
                          </a:solidFill>
                          <a:effectLst/>
                          <a:latin typeface="+mn-lt"/>
                        </a:rPr>
                        <a:t>3</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a:solidFill>
                            <a:srgbClr val="000000"/>
                          </a:solidFill>
                          <a:effectLst/>
                          <a:latin typeface="+mn-lt"/>
                        </a:rPr>
                        <a:t>3</a:t>
                      </a:r>
                    </a:p>
                  </a:txBody>
                  <a:tcPr marL="9525" marR="9525" marT="9525" marB="0" anchor="b"/>
                </a:tc>
                <a:tc>
                  <a:txBody>
                    <a:bodyPr/>
                    <a:lstStyle/>
                    <a:p>
                      <a:pPr algn="ctr" fontAlgn="b"/>
                      <a:r>
                        <a:rPr lang="en-ZA" sz="1600" b="0" i="0" u="none" strike="noStrike" dirty="0">
                          <a:solidFill>
                            <a:srgbClr val="000000"/>
                          </a:solidFill>
                          <a:effectLst/>
                          <a:latin typeface="+mn-lt"/>
                        </a:rPr>
                        <a:t>6</a:t>
                      </a:r>
                    </a:p>
                  </a:txBody>
                  <a:tcPr marL="9525" marR="9525" marT="9525" marB="0" anchor="b"/>
                </a:tc>
                <a:extLst>
                  <a:ext uri="{0D108BD9-81ED-4DB2-BD59-A6C34878D82A}">
                    <a16:rowId xmlns:a16="http://schemas.microsoft.com/office/drawing/2014/main" xmlns="" val="10007"/>
                  </a:ext>
                </a:extLst>
              </a:tr>
              <a:tr h="322250">
                <a:tc>
                  <a:txBody>
                    <a:bodyPr/>
                    <a:lstStyle/>
                    <a:p>
                      <a:pPr algn="l" fontAlgn="b"/>
                      <a:r>
                        <a:rPr lang="en-ZA" sz="1600" b="1" u="none" strike="noStrike">
                          <a:effectLst/>
                          <a:latin typeface="+mn-lt"/>
                        </a:rPr>
                        <a:t>NW</a:t>
                      </a:r>
                      <a:endParaRPr lang="en-ZA" sz="1600" b="1" i="0" u="none" strike="noStrike">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a:effectLst/>
                          <a:latin typeface="+mn-lt"/>
                          <a:ea typeface="Calibri"/>
                          <a:cs typeface="Times New Roman"/>
                        </a:rPr>
                        <a:t>12</a:t>
                      </a:r>
                    </a:p>
                  </a:txBody>
                  <a:tcPr marL="68580" marR="68580" marT="0" marB="0"/>
                </a:tc>
                <a:tc>
                  <a:txBody>
                    <a:bodyPr/>
                    <a:lstStyle/>
                    <a:p>
                      <a:pPr algn="ctr" fontAlgn="b"/>
                      <a:r>
                        <a:rPr lang="en-ZA" sz="1600" b="0" i="0" u="none" strike="noStrike" dirty="0">
                          <a:solidFill>
                            <a:srgbClr val="000000"/>
                          </a:solidFill>
                          <a:effectLst/>
                          <a:latin typeface="+mn-lt"/>
                        </a:rPr>
                        <a:t>10</a:t>
                      </a:r>
                    </a:p>
                  </a:txBody>
                  <a:tcPr marL="9525" marR="9525" marT="9525" marB="0" anchor="b"/>
                </a:tc>
                <a:tc>
                  <a:txBody>
                    <a:bodyPr/>
                    <a:lstStyle/>
                    <a:p>
                      <a:pPr algn="ctr" fontAlgn="b"/>
                      <a:r>
                        <a:rPr lang="en-ZA" sz="1600" b="0" i="0" u="none" strike="noStrike" dirty="0" smtClean="0">
                          <a:solidFill>
                            <a:srgbClr val="000000"/>
                          </a:solidFill>
                          <a:effectLst/>
                          <a:latin typeface="+mn-lt"/>
                        </a:rPr>
                        <a:t>-2</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a:solidFill>
                            <a:srgbClr val="000000"/>
                          </a:solidFill>
                          <a:effectLst/>
                          <a:latin typeface="+mn-lt"/>
                        </a:rPr>
                        <a:t>4</a:t>
                      </a:r>
                    </a:p>
                  </a:txBody>
                  <a:tcPr marL="9525" marR="9525" marT="9525" marB="0" anchor="b"/>
                </a:tc>
                <a:tc>
                  <a:txBody>
                    <a:bodyPr/>
                    <a:lstStyle/>
                    <a:p>
                      <a:pPr algn="ctr" fontAlgn="b"/>
                      <a:r>
                        <a:rPr lang="en-ZA" sz="1600" b="0" i="0" u="none" strike="noStrike" dirty="0">
                          <a:solidFill>
                            <a:srgbClr val="000000"/>
                          </a:solidFill>
                          <a:effectLst/>
                          <a:latin typeface="+mn-lt"/>
                        </a:rPr>
                        <a:t>28</a:t>
                      </a:r>
                    </a:p>
                  </a:txBody>
                  <a:tcPr marL="9525" marR="9525" marT="9525" marB="0" anchor="b"/>
                </a:tc>
                <a:extLst>
                  <a:ext uri="{0D108BD9-81ED-4DB2-BD59-A6C34878D82A}">
                    <a16:rowId xmlns:a16="http://schemas.microsoft.com/office/drawing/2014/main" xmlns="" val="10008"/>
                  </a:ext>
                </a:extLst>
              </a:tr>
              <a:tr h="322250">
                <a:tc>
                  <a:txBody>
                    <a:bodyPr/>
                    <a:lstStyle/>
                    <a:p>
                      <a:pPr algn="l" fontAlgn="b"/>
                      <a:r>
                        <a:rPr lang="en-ZA" sz="1600" b="1" u="none" strike="noStrike">
                          <a:effectLst/>
                          <a:latin typeface="+mn-lt"/>
                        </a:rPr>
                        <a:t>WC</a:t>
                      </a:r>
                      <a:endParaRPr lang="en-ZA" sz="1600" b="1" i="0" u="none" strike="noStrike">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a:effectLst/>
                          <a:latin typeface="+mn-lt"/>
                          <a:ea typeface="Calibri"/>
                          <a:cs typeface="Times New Roman"/>
                        </a:rPr>
                        <a:t>36</a:t>
                      </a:r>
                    </a:p>
                  </a:txBody>
                  <a:tcPr marL="68580" marR="68580" marT="0" marB="0"/>
                </a:tc>
                <a:tc>
                  <a:txBody>
                    <a:bodyPr/>
                    <a:lstStyle/>
                    <a:p>
                      <a:pPr algn="ctr" fontAlgn="b"/>
                      <a:r>
                        <a:rPr lang="en-ZA" sz="1600" b="0" i="0" u="none" strike="noStrike">
                          <a:solidFill>
                            <a:srgbClr val="000000"/>
                          </a:solidFill>
                          <a:effectLst/>
                          <a:latin typeface="+mn-lt"/>
                        </a:rPr>
                        <a:t>40</a:t>
                      </a:r>
                    </a:p>
                  </a:txBody>
                  <a:tcPr marL="9525" marR="9525" marT="9525" marB="0" anchor="b"/>
                </a:tc>
                <a:tc>
                  <a:txBody>
                    <a:bodyPr/>
                    <a:lstStyle/>
                    <a:p>
                      <a:pPr algn="ctr" fontAlgn="b"/>
                      <a:r>
                        <a:rPr lang="en-ZA" sz="1600" b="0" i="0" u="none" strike="noStrike" dirty="0" smtClean="0">
                          <a:solidFill>
                            <a:srgbClr val="000000"/>
                          </a:solidFill>
                          <a:effectLst/>
                          <a:latin typeface="+mn-lt"/>
                        </a:rPr>
                        <a:t>4</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a:solidFill>
                            <a:srgbClr val="000000"/>
                          </a:solidFill>
                          <a:effectLst/>
                          <a:latin typeface="+mn-lt"/>
                        </a:rPr>
                        <a:t>12</a:t>
                      </a:r>
                    </a:p>
                  </a:txBody>
                  <a:tcPr marL="9525" marR="9525" marT="9525" marB="0" anchor="b"/>
                </a:tc>
                <a:tc>
                  <a:txBody>
                    <a:bodyPr/>
                    <a:lstStyle/>
                    <a:p>
                      <a:pPr algn="ctr" fontAlgn="b"/>
                      <a:r>
                        <a:rPr lang="en-ZA" sz="1600" b="0" i="0" u="none" strike="noStrike" dirty="0">
                          <a:solidFill>
                            <a:srgbClr val="000000"/>
                          </a:solidFill>
                          <a:effectLst/>
                          <a:latin typeface="+mn-lt"/>
                        </a:rPr>
                        <a:t>2</a:t>
                      </a:r>
                    </a:p>
                  </a:txBody>
                  <a:tcPr marL="9525" marR="9525" marT="9525" marB="0" anchor="b"/>
                </a:tc>
                <a:extLst>
                  <a:ext uri="{0D108BD9-81ED-4DB2-BD59-A6C34878D82A}">
                    <a16:rowId xmlns:a16="http://schemas.microsoft.com/office/drawing/2014/main" xmlns="" val="10009"/>
                  </a:ext>
                </a:extLst>
              </a:tr>
              <a:tr h="597497">
                <a:tc>
                  <a:txBody>
                    <a:bodyPr/>
                    <a:lstStyle/>
                    <a:p>
                      <a:pPr algn="l" fontAlgn="b"/>
                      <a:r>
                        <a:rPr lang="en-ZA" sz="1600" b="1" u="none" strike="noStrike" dirty="0">
                          <a:effectLst/>
                          <a:latin typeface="+mn-lt"/>
                        </a:rPr>
                        <a:t>TOTAL</a:t>
                      </a:r>
                      <a:endParaRPr lang="en-ZA" sz="1600" b="1" i="0" u="none" strike="noStrike" dirty="0">
                        <a:solidFill>
                          <a:srgbClr val="000000"/>
                        </a:solidFill>
                        <a:effectLst/>
                        <a:latin typeface="+mn-lt"/>
                      </a:endParaRPr>
                    </a:p>
                  </a:txBody>
                  <a:tcPr marL="9525" marR="9525" marT="9525" marB="0" anchor="ctr">
                    <a:solidFill>
                      <a:schemeClr val="accent2">
                        <a:lumMod val="60000"/>
                        <a:lumOff val="40000"/>
                      </a:schemeClr>
                    </a:solidFill>
                  </a:tcPr>
                </a:tc>
                <a:tc>
                  <a:txBody>
                    <a:bodyPr/>
                    <a:lstStyle/>
                    <a:p>
                      <a:pPr algn="ctr">
                        <a:lnSpc>
                          <a:spcPct val="115000"/>
                        </a:lnSpc>
                        <a:spcAft>
                          <a:spcPts val="0"/>
                        </a:spcAft>
                      </a:pPr>
                      <a:r>
                        <a:rPr lang="en-ZA" sz="1600" b="1" dirty="0" smtClean="0">
                          <a:effectLst/>
                          <a:latin typeface="+mn-lt"/>
                          <a:ea typeface="Calibri"/>
                          <a:cs typeface="Times New Roman"/>
                        </a:rPr>
                        <a:t>259</a:t>
                      </a:r>
                      <a:endParaRPr lang="en-ZA" sz="1600" b="1" dirty="0">
                        <a:effectLst/>
                        <a:latin typeface="+mn-lt"/>
                        <a:ea typeface="Calibri"/>
                        <a:cs typeface="Times New Roman"/>
                      </a:endParaRPr>
                    </a:p>
                  </a:txBody>
                  <a:tcPr marL="68580" marR="68580" marT="0" marB="0" anchor="ctr">
                    <a:solidFill>
                      <a:schemeClr val="accent2">
                        <a:lumMod val="60000"/>
                        <a:lumOff val="40000"/>
                      </a:schemeClr>
                    </a:solidFill>
                  </a:tcPr>
                </a:tc>
                <a:tc>
                  <a:txBody>
                    <a:bodyPr/>
                    <a:lstStyle/>
                    <a:p>
                      <a:pPr algn="ctr" fontAlgn="b"/>
                      <a:r>
                        <a:rPr lang="en-ZA" sz="1600" b="1" i="0" u="none" strike="noStrike" dirty="0">
                          <a:solidFill>
                            <a:srgbClr val="000000"/>
                          </a:solidFill>
                          <a:effectLst/>
                          <a:latin typeface="+mn-lt"/>
                        </a:rPr>
                        <a:t> </a:t>
                      </a:r>
                      <a:r>
                        <a:rPr lang="en-ZA" sz="1600" b="1" i="0" u="none" strike="noStrike" dirty="0" smtClean="0">
                          <a:solidFill>
                            <a:srgbClr val="000000"/>
                          </a:solidFill>
                          <a:effectLst/>
                          <a:latin typeface="+mn-lt"/>
                        </a:rPr>
                        <a:t>330</a:t>
                      </a:r>
                      <a:endParaRPr lang="en-ZA" sz="1600" b="1" i="0" u="none" strike="noStrike" dirty="0">
                        <a:solidFill>
                          <a:srgbClr val="000000"/>
                        </a:solidFill>
                        <a:effectLst/>
                        <a:latin typeface="+mn-lt"/>
                      </a:endParaRPr>
                    </a:p>
                  </a:txBody>
                  <a:tcPr marL="9525" marR="9525" marT="9525" marB="0" anchor="ctr">
                    <a:solidFill>
                      <a:schemeClr val="accent2">
                        <a:lumMod val="60000"/>
                        <a:lumOff val="40000"/>
                      </a:schemeClr>
                    </a:solidFill>
                  </a:tcPr>
                </a:tc>
                <a:tc>
                  <a:txBody>
                    <a:bodyPr/>
                    <a:lstStyle/>
                    <a:p>
                      <a:pPr algn="ctr" fontAlgn="b"/>
                      <a:r>
                        <a:rPr lang="en-ZA" sz="1600" b="1" i="0" u="none" strike="noStrike" dirty="0" smtClean="0">
                          <a:solidFill>
                            <a:srgbClr val="000000"/>
                          </a:solidFill>
                          <a:effectLst/>
                          <a:latin typeface="+mn-lt"/>
                        </a:rPr>
                        <a:t>71</a:t>
                      </a:r>
                      <a:endParaRPr lang="en-ZA" sz="1600" b="1" i="0" u="none" strike="noStrike" dirty="0">
                        <a:solidFill>
                          <a:srgbClr val="000000"/>
                        </a:solidFill>
                        <a:effectLst/>
                        <a:latin typeface="+mn-lt"/>
                      </a:endParaRPr>
                    </a:p>
                  </a:txBody>
                  <a:tcPr marL="9525" marR="9525" marT="9525" marB="0" anchor="ctr">
                    <a:solidFill>
                      <a:schemeClr val="accent2">
                        <a:lumMod val="60000"/>
                        <a:lumOff val="40000"/>
                      </a:schemeClr>
                    </a:solidFill>
                  </a:tcPr>
                </a:tc>
                <a:tc>
                  <a:txBody>
                    <a:bodyPr/>
                    <a:lstStyle/>
                    <a:p>
                      <a:pPr algn="ctr" fontAlgn="b"/>
                      <a:r>
                        <a:rPr lang="en-ZA" sz="1600" b="1" i="0" u="none" strike="noStrike" dirty="0" smtClean="0">
                          <a:solidFill>
                            <a:srgbClr val="000000"/>
                          </a:solidFill>
                          <a:effectLst/>
                          <a:latin typeface="+mn-lt"/>
                        </a:rPr>
                        <a:t>197</a:t>
                      </a:r>
                      <a:endParaRPr lang="en-ZA" sz="1600" b="1" i="0" u="none" strike="noStrike" dirty="0">
                        <a:solidFill>
                          <a:srgbClr val="000000"/>
                        </a:solidFill>
                        <a:effectLst/>
                        <a:latin typeface="+mn-lt"/>
                      </a:endParaRPr>
                    </a:p>
                  </a:txBody>
                  <a:tcPr marL="9525" marR="9525" marT="9525" marB="0" anchor="ctr">
                    <a:solidFill>
                      <a:schemeClr val="accent2">
                        <a:lumMod val="60000"/>
                        <a:lumOff val="40000"/>
                      </a:schemeClr>
                    </a:solidFill>
                  </a:tcPr>
                </a:tc>
                <a:tc>
                  <a:txBody>
                    <a:bodyPr/>
                    <a:lstStyle/>
                    <a:p>
                      <a:pPr algn="ctr" fontAlgn="b"/>
                      <a:r>
                        <a:rPr lang="en-ZA" sz="1600" b="1" i="0" u="none" strike="noStrike" dirty="0" smtClean="0">
                          <a:solidFill>
                            <a:srgbClr val="000000"/>
                          </a:solidFill>
                          <a:effectLst/>
                          <a:latin typeface="+mn-lt"/>
                        </a:rPr>
                        <a:t>133</a:t>
                      </a:r>
                      <a:endParaRPr lang="en-ZA" sz="1600" b="1" i="0" u="none" strike="noStrike" dirty="0">
                        <a:solidFill>
                          <a:srgbClr val="000000"/>
                        </a:solidFill>
                        <a:effectLst/>
                        <a:latin typeface="+mn-lt"/>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xmlns="" val="10010"/>
                  </a:ext>
                </a:extLst>
              </a:tr>
            </a:tbl>
          </a:graphicData>
        </a:graphic>
      </p:graphicFrame>
      <p:sp>
        <p:nvSpPr>
          <p:cNvPr id="7" name="Slide Number Placeholder 1"/>
          <p:cNvSpPr>
            <a:spLocks noGrp="1"/>
          </p:cNvSpPr>
          <p:nvPr>
            <p:ph type="sldNum" sz="quarter" idx="12"/>
          </p:nvPr>
        </p:nvSpPr>
        <p:spPr bwMode="auto">
          <a:xfrm>
            <a:off x="6727825" y="63547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3A91E76-9EBF-4284-A71D-23B6CAFC73C1}" type="slidenum">
              <a:rPr lang="en-US" altLang="en-US" sz="1200" smtClean="0">
                <a:solidFill>
                  <a:srgbClr val="898989"/>
                </a:solidFill>
              </a:rPr>
              <a:pPr/>
              <a:t>32</a:t>
            </a:fld>
            <a:endParaRPr lang="en-US" altLang="en-US" sz="1200" dirty="0" smtClean="0">
              <a:solidFill>
                <a:srgbClr val="898989"/>
              </a:solidFill>
            </a:endParaRPr>
          </a:p>
        </p:txBody>
      </p:sp>
    </p:spTree>
    <p:extLst>
      <p:ext uri="{BB962C8B-B14F-4D97-AF65-F5344CB8AC3E}">
        <p14:creationId xmlns:p14="http://schemas.microsoft.com/office/powerpoint/2010/main" xmlns="" val="4002588000"/>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78098"/>
          </a:xfrm>
        </p:spPr>
        <p:txBody>
          <a:bodyPr/>
          <a:lstStyle/>
          <a:p>
            <a:r>
              <a:rPr lang="en-ZA" sz="2400" b="1" dirty="0" smtClean="0"/>
              <a:t>SECTORS INSPECTED</a:t>
            </a:r>
            <a:endParaRPr lang="en-ZA" sz="24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60866762"/>
              </p:ext>
            </p:extLst>
          </p:nvPr>
        </p:nvGraphicFramePr>
        <p:xfrm>
          <a:off x="179512" y="1340771"/>
          <a:ext cx="8712967" cy="5408059"/>
        </p:xfrm>
        <a:graphic>
          <a:graphicData uri="http://schemas.openxmlformats.org/drawingml/2006/table">
            <a:tbl>
              <a:tblPr firstRow="1" bandRow="1">
                <a:tableStyleId>{93296810-A885-4BE3-A3E7-6D5BEEA58F35}</a:tableStyleId>
              </a:tblPr>
              <a:tblGrid>
                <a:gridCol w="2376264">
                  <a:extLst>
                    <a:ext uri="{9D8B030D-6E8A-4147-A177-3AD203B41FA5}">
                      <a16:colId xmlns:a16="http://schemas.microsoft.com/office/drawing/2014/main" xmlns="" val="20000"/>
                    </a:ext>
                  </a:extLst>
                </a:gridCol>
                <a:gridCol w="2880320">
                  <a:extLst>
                    <a:ext uri="{9D8B030D-6E8A-4147-A177-3AD203B41FA5}">
                      <a16:colId xmlns:a16="http://schemas.microsoft.com/office/drawing/2014/main" xmlns="" val="20001"/>
                    </a:ext>
                  </a:extLst>
                </a:gridCol>
                <a:gridCol w="3456383">
                  <a:extLst>
                    <a:ext uri="{9D8B030D-6E8A-4147-A177-3AD203B41FA5}">
                      <a16:colId xmlns:a16="http://schemas.microsoft.com/office/drawing/2014/main" xmlns="" val="20002"/>
                    </a:ext>
                  </a:extLst>
                </a:gridCol>
              </a:tblGrid>
              <a:tr h="458361">
                <a:tc>
                  <a:txBody>
                    <a:bodyPr/>
                    <a:lstStyle/>
                    <a:p>
                      <a:r>
                        <a:rPr lang="en-ZA" sz="1600" dirty="0" smtClean="0">
                          <a:latin typeface="+mn-lt"/>
                        </a:rPr>
                        <a:t>SECTOR</a:t>
                      </a:r>
                      <a:endParaRPr lang="en-ZA" sz="1600" dirty="0">
                        <a:latin typeface="+mn-lt"/>
                      </a:endParaRPr>
                    </a:p>
                  </a:txBody>
                  <a:tcPr/>
                </a:tc>
                <a:tc>
                  <a:txBody>
                    <a:bodyPr/>
                    <a:lstStyle/>
                    <a:p>
                      <a:r>
                        <a:rPr lang="en-ZA" sz="1600" dirty="0" smtClean="0">
                          <a:latin typeface="+mn-lt"/>
                        </a:rPr>
                        <a:t>NUMBER INSPECTED</a:t>
                      </a:r>
                      <a:endParaRPr lang="en-ZA" sz="1600" dirty="0">
                        <a:latin typeface="+mn-lt"/>
                      </a:endParaRPr>
                    </a:p>
                  </a:txBody>
                  <a:tcPr/>
                </a:tc>
                <a:tc>
                  <a:txBody>
                    <a:bodyPr/>
                    <a:lstStyle/>
                    <a:p>
                      <a:pPr algn="ctr"/>
                      <a:r>
                        <a:rPr lang="en-ZA" sz="1600" dirty="0" smtClean="0">
                          <a:latin typeface="+mn-lt"/>
                        </a:rPr>
                        <a:t>SECTIONS CONTRAVENED</a:t>
                      </a:r>
                      <a:endParaRPr lang="en-ZA" sz="1600" dirty="0">
                        <a:latin typeface="+mn-lt"/>
                      </a:endParaRPr>
                    </a:p>
                  </a:txBody>
                  <a:tcPr/>
                </a:tc>
                <a:extLst>
                  <a:ext uri="{0D108BD9-81ED-4DB2-BD59-A6C34878D82A}">
                    <a16:rowId xmlns:a16="http://schemas.microsoft.com/office/drawing/2014/main" xmlns="" val="10000"/>
                  </a:ext>
                </a:extLst>
              </a:tr>
              <a:tr h="356184">
                <a:tc>
                  <a:txBody>
                    <a:bodyPr/>
                    <a:lstStyle/>
                    <a:p>
                      <a:pPr algn="l" fontAlgn="b"/>
                      <a:r>
                        <a:rPr lang="en-ZA" sz="1600" b="0" i="0" u="none" strike="noStrike" dirty="0" smtClean="0">
                          <a:solidFill>
                            <a:srgbClr val="000000"/>
                          </a:solidFill>
                          <a:effectLst/>
                          <a:latin typeface="+mn-lt"/>
                        </a:rPr>
                        <a:t>Agriculture</a:t>
                      </a:r>
                      <a:endParaRPr lang="en-ZA" sz="1600" b="0" i="0" u="none" strike="noStrike" dirty="0">
                        <a:solidFill>
                          <a:srgbClr val="000000"/>
                        </a:solidFill>
                        <a:effectLst/>
                        <a:latin typeface="+mn-lt"/>
                      </a:endParaRPr>
                    </a:p>
                  </a:txBody>
                  <a:tcPr marL="0" marR="0" marT="0" marB="0" anchor="ctr"/>
                </a:tc>
                <a:tc>
                  <a:txBody>
                    <a:bodyPr/>
                    <a:lstStyle/>
                    <a:p>
                      <a:pPr algn="ctr" fontAlgn="b"/>
                      <a:r>
                        <a:rPr lang="en-ZA" sz="1600" b="0" i="0" u="none" strike="noStrike" dirty="0" smtClean="0">
                          <a:solidFill>
                            <a:srgbClr val="000000"/>
                          </a:solidFill>
                          <a:effectLst/>
                          <a:latin typeface="+mn-lt"/>
                        </a:rPr>
                        <a:t>64</a:t>
                      </a:r>
                      <a:endParaRPr lang="en-ZA" sz="1600" b="0" i="0" u="none" strike="noStrike" dirty="0">
                        <a:solidFill>
                          <a:srgbClr val="000000"/>
                        </a:solidFill>
                        <a:effectLst/>
                        <a:latin typeface="+mn-lt"/>
                      </a:endParaRPr>
                    </a:p>
                  </a:txBody>
                  <a:tcPr marL="0" marR="0" marT="0" marB="0" anchor="ctr"/>
                </a:tc>
                <a:tc>
                  <a:txBody>
                    <a:bodyPr/>
                    <a:lstStyle/>
                    <a:p>
                      <a:pPr algn="ctr" fontAlgn="ctr"/>
                      <a:r>
                        <a:rPr lang="en-ZA" sz="1600" b="1" i="0" u="none" strike="noStrike" dirty="0" smtClean="0">
                          <a:solidFill>
                            <a:srgbClr val="000000"/>
                          </a:solidFill>
                          <a:effectLst/>
                          <a:latin typeface="+mn-lt"/>
                          <a:cs typeface="Arial" panose="020B0604020202020204" pitchFamily="34" charset="0"/>
                        </a:rPr>
                        <a:t>Sections 16, 19 20, 24, 25, 26</a:t>
                      </a:r>
                      <a:endParaRPr lang="en-ZA" sz="16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a16="http://schemas.microsoft.com/office/drawing/2014/main" xmlns="" val="10001"/>
                  </a:ext>
                </a:extLst>
              </a:tr>
              <a:tr h="539033">
                <a:tc>
                  <a:txBody>
                    <a:bodyPr/>
                    <a:lstStyle/>
                    <a:p>
                      <a:pPr algn="l" fontAlgn="b"/>
                      <a:r>
                        <a:rPr lang="en-ZA" sz="1600" b="0" i="0" u="none" strike="noStrike" dirty="0" smtClean="0">
                          <a:solidFill>
                            <a:srgbClr val="000000"/>
                          </a:solidFill>
                          <a:effectLst/>
                          <a:latin typeface="+mn-lt"/>
                        </a:rPr>
                        <a:t>Mining</a:t>
                      </a:r>
                      <a:r>
                        <a:rPr lang="en-ZA" sz="1600" b="0" i="0" u="none" strike="noStrike" baseline="0" dirty="0" smtClean="0">
                          <a:solidFill>
                            <a:srgbClr val="000000"/>
                          </a:solidFill>
                          <a:effectLst/>
                          <a:latin typeface="+mn-lt"/>
                        </a:rPr>
                        <a:t> &amp; Quarrying</a:t>
                      </a:r>
                      <a:endParaRPr lang="en-ZA" sz="1600" b="0" i="0" u="none" strike="noStrike" dirty="0">
                        <a:solidFill>
                          <a:srgbClr val="000000"/>
                        </a:solidFill>
                        <a:effectLst/>
                        <a:latin typeface="+mn-lt"/>
                      </a:endParaRPr>
                    </a:p>
                  </a:txBody>
                  <a:tcPr marL="0" marR="0" marT="0" marB="0" anchor="ctr"/>
                </a:tc>
                <a:tc>
                  <a:txBody>
                    <a:bodyPr/>
                    <a:lstStyle/>
                    <a:p>
                      <a:pPr algn="ctr" fontAlgn="b"/>
                      <a:r>
                        <a:rPr lang="en-ZA" sz="1600" b="0" i="0" u="none" strike="noStrike" dirty="0" smtClean="0">
                          <a:solidFill>
                            <a:srgbClr val="000000"/>
                          </a:solidFill>
                          <a:effectLst/>
                          <a:latin typeface="+mn-lt"/>
                        </a:rPr>
                        <a:t>12</a:t>
                      </a:r>
                      <a:endParaRPr lang="en-ZA" sz="1600" b="0" i="0" u="none" strike="noStrike" dirty="0">
                        <a:solidFill>
                          <a:srgbClr val="000000"/>
                        </a:solidFill>
                        <a:effectLst/>
                        <a:latin typeface="+mn-lt"/>
                      </a:endParaRPr>
                    </a:p>
                  </a:txBody>
                  <a:tcPr marL="0" marR="0" marT="0" marB="0" anchor="ctr"/>
                </a:tc>
                <a:tc>
                  <a:txBody>
                    <a:bodyPr/>
                    <a:lstStyle/>
                    <a:p>
                      <a:pPr algn="ctr" fontAlgn="ctr"/>
                      <a:r>
                        <a:rPr lang="en-ZA" sz="1600" b="1" i="0" u="none" strike="noStrike" dirty="0" smtClean="0">
                          <a:solidFill>
                            <a:srgbClr val="000000"/>
                          </a:solidFill>
                          <a:effectLst/>
                          <a:latin typeface="+mn-lt"/>
                          <a:cs typeface="Arial" panose="020B0604020202020204" pitchFamily="34" charset="0"/>
                        </a:rPr>
                        <a:t>Sections 16, 19 20, 25</a:t>
                      </a:r>
                      <a:endParaRPr lang="en-ZA" sz="16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a16="http://schemas.microsoft.com/office/drawing/2014/main" xmlns="" val="10002"/>
                  </a:ext>
                </a:extLst>
              </a:tr>
              <a:tr h="356184">
                <a:tc>
                  <a:txBody>
                    <a:bodyPr/>
                    <a:lstStyle/>
                    <a:p>
                      <a:pPr algn="l" fontAlgn="b"/>
                      <a:r>
                        <a:rPr lang="en-ZA" sz="1600" b="0" i="0" u="none" strike="noStrike" dirty="0" smtClean="0">
                          <a:solidFill>
                            <a:srgbClr val="000000"/>
                          </a:solidFill>
                          <a:effectLst/>
                          <a:latin typeface="+mn-lt"/>
                        </a:rPr>
                        <a:t>Manufacturing</a:t>
                      </a:r>
                      <a:endParaRPr lang="en-ZA" sz="1600" b="0" i="0" u="none" strike="noStrike" dirty="0">
                        <a:solidFill>
                          <a:srgbClr val="000000"/>
                        </a:solidFill>
                        <a:effectLst/>
                        <a:latin typeface="+mn-lt"/>
                      </a:endParaRPr>
                    </a:p>
                  </a:txBody>
                  <a:tcPr marL="0" marR="0" marT="0" marB="0" anchor="ctr"/>
                </a:tc>
                <a:tc>
                  <a:txBody>
                    <a:bodyPr/>
                    <a:lstStyle/>
                    <a:p>
                      <a:pPr algn="ctr" fontAlgn="b"/>
                      <a:r>
                        <a:rPr lang="en-ZA" sz="1600" b="0" i="0" u="none" strike="noStrike" dirty="0" smtClean="0">
                          <a:solidFill>
                            <a:srgbClr val="000000"/>
                          </a:solidFill>
                          <a:effectLst/>
                          <a:latin typeface="+mn-lt"/>
                        </a:rPr>
                        <a:t>74</a:t>
                      </a:r>
                      <a:endParaRPr lang="en-ZA" sz="1600" b="0" i="0" u="none" strike="noStrike" dirty="0">
                        <a:solidFill>
                          <a:srgbClr val="000000"/>
                        </a:solidFill>
                        <a:effectLst/>
                        <a:latin typeface="+mn-lt"/>
                      </a:endParaRPr>
                    </a:p>
                  </a:txBody>
                  <a:tcPr marL="0" marR="0" marT="0" marB="0" anchor="ctr"/>
                </a:tc>
                <a:tc>
                  <a:txBody>
                    <a:bodyPr/>
                    <a:lstStyle/>
                    <a:p>
                      <a:pPr algn="ctr" fontAlgn="ctr"/>
                      <a:r>
                        <a:rPr lang="en-ZA" sz="1600" b="1" i="0" u="none" strike="noStrike" dirty="0" smtClean="0">
                          <a:solidFill>
                            <a:srgbClr val="000000"/>
                          </a:solidFill>
                          <a:effectLst/>
                          <a:latin typeface="+mn-lt"/>
                          <a:cs typeface="Arial" panose="020B0604020202020204" pitchFamily="34" charset="0"/>
                        </a:rPr>
                        <a:t>Sections 16, 17,19 20, 2425</a:t>
                      </a:r>
                      <a:endParaRPr lang="en-ZA" sz="16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a16="http://schemas.microsoft.com/office/drawing/2014/main" xmlns="" val="10003"/>
                  </a:ext>
                </a:extLst>
              </a:tr>
              <a:tr h="356184">
                <a:tc>
                  <a:txBody>
                    <a:bodyPr/>
                    <a:lstStyle/>
                    <a:p>
                      <a:pPr algn="l" fontAlgn="b"/>
                      <a:r>
                        <a:rPr lang="en-ZA" sz="1600" b="0" i="0" u="none" strike="noStrike" dirty="0" smtClean="0">
                          <a:solidFill>
                            <a:srgbClr val="000000"/>
                          </a:solidFill>
                          <a:effectLst/>
                          <a:latin typeface="+mn-lt"/>
                        </a:rPr>
                        <a:t>Electricity, Gas &amp; Water</a:t>
                      </a:r>
                      <a:endParaRPr lang="en-ZA" sz="1600" b="0" i="0" u="none" strike="noStrike" dirty="0">
                        <a:solidFill>
                          <a:srgbClr val="000000"/>
                        </a:solidFill>
                        <a:effectLst/>
                        <a:latin typeface="+mn-lt"/>
                      </a:endParaRPr>
                    </a:p>
                  </a:txBody>
                  <a:tcPr marL="0" marR="0" marT="0" marB="0" anchor="ctr"/>
                </a:tc>
                <a:tc>
                  <a:txBody>
                    <a:bodyPr/>
                    <a:lstStyle/>
                    <a:p>
                      <a:pPr algn="ctr" fontAlgn="b"/>
                      <a:r>
                        <a:rPr lang="en-ZA" sz="1600" b="0" i="0" u="none" strike="noStrike" dirty="0" smtClean="0">
                          <a:solidFill>
                            <a:srgbClr val="000000"/>
                          </a:solidFill>
                          <a:effectLst/>
                          <a:latin typeface="+mn-lt"/>
                        </a:rPr>
                        <a:t>7</a:t>
                      </a:r>
                      <a:endParaRPr lang="en-ZA" sz="1600" b="0" i="0" u="none" strike="noStrike" dirty="0">
                        <a:solidFill>
                          <a:srgbClr val="000000"/>
                        </a:solidFill>
                        <a:effectLst/>
                        <a:latin typeface="+mn-lt"/>
                      </a:endParaRPr>
                    </a:p>
                  </a:txBody>
                  <a:tcPr marL="0" marR="0" marT="0" marB="0" anchor="ctr"/>
                </a:tc>
                <a:tc>
                  <a:txBody>
                    <a:bodyPr/>
                    <a:lstStyle/>
                    <a:p>
                      <a:pPr algn="ctr" fontAlgn="ctr"/>
                      <a:r>
                        <a:rPr lang="en-ZA" sz="1600" b="1" i="0" u="none" strike="noStrike" dirty="0" smtClean="0">
                          <a:solidFill>
                            <a:srgbClr val="000000"/>
                          </a:solidFill>
                          <a:effectLst/>
                          <a:latin typeface="+mn-lt"/>
                          <a:cs typeface="Arial" panose="020B0604020202020204" pitchFamily="34" charset="0"/>
                        </a:rPr>
                        <a:t>Sections 16, 19 20, 25</a:t>
                      </a:r>
                      <a:endParaRPr lang="en-ZA" sz="16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a16="http://schemas.microsoft.com/office/drawing/2014/main" xmlns="" val="10004"/>
                  </a:ext>
                </a:extLst>
              </a:tr>
              <a:tr h="356184">
                <a:tc>
                  <a:txBody>
                    <a:bodyPr/>
                    <a:lstStyle/>
                    <a:p>
                      <a:pPr algn="l" fontAlgn="b"/>
                      <a:r>
                        <a:rPr lang="en-ZA" sz="1600" b="0" i="0" u="none" strike="noStrike" dirty="0" smtClean="0">
                          <a:solidFill>
                            <a:srgbClr val="000000"/>
                          </a:solidFill>
                          <a:effectLst/>
                          <a:latin typeface="+mn-lt"/>
                        </a:rPr>
                        <a:t>Construction</a:t>
                      </a:r>
                      <a:endParaRPr lang="en-ZA" sz="1600" b="0" i="0" u="none" strike="noStrike" dirty="0">
                        <a:solidFill>
                          <a:srgbClr val="000000"/>
                        </a:solidFill>
                        <a:effectLst/>
                        <a:latin typeface="+mn-lt"/>
                      </a:endParaRPr>
                    </a:p>
                  </a:txBody>
                  <a:tcPr marL="0" marR="0" marT="0" marB="0" anchor="ctr"/>
                </a:tc>
                <a:tc>
                  <a:txBody>
                    <a:bodyPr/>
                    <a:lstStyle/>
                    <a:p>
                      <a:pPr algn="ctr" fontAlgn="b"/>
                      <a:r>
                        <a:rPr lang="en-ZA" sz="1600" b="0" i="0" u="none" strike="noStrike" dirty="0" smtClean="0">
                          <a:solidFill>
                            <a:srgbClr val="000000"/>
                          </a:solidFill>
                          <a:effectLst/>
                          <a:latin typeface="+mn-lt"/>
                        </a:rPr>
                        <a:t>15</a:t>
                      </a:r>
                      <a:endParaRPr lang="en-ZA" sz="1600" b="0" i="0" u="none" strike="noStrike" dirty="0">
                        <a:solidFill>
                          <a:srgbClr val="000000"/>
                        </a:solidFill>
                        <a:effectLst/>
                        <a:latin typeface="+mn-lt"/>
                      </a:endParaRPr>
                    </a:p>
                  </a:txBody>
                  <a:tcPr marL="0" marR="0" marT="0" marB="0" anchor="ctr"/>
                </a:tc>
                <a:tc>
                  <a:txBody>
                    <a:bodyPr/>
                    <a:lstStyle/>
                    <a:p>
                      <a:pPr algn="ctr" fontAlgn="ctr"/>
                      <a:r>
                        <a:rPr lang="en-ZA" sz="1600" b="1" i="0" u="none" strike="noStrike" dirty="0" smtClean="0">
                          <a:solidFill>
                            <a:srgbClr val="000000"/>
                          </a:solidFill>
                          <a:effectLst/>
                          <a:latin typeface="+mn-lt"/>
                          <a:cs typeface="Arial" panose="020B0604020202020204" pitchFamily="34" charset="0"/>
                        </a:rPr>
                        <a:t>Sections 16, 19 20, 25</a:t>
                      </a:r>
                      <a:endParaRPr lang="en-ZA" sz="16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a16="http://schemas.microsoft.com/office/drawing/2014/main" xmlns="" val="10005"/>
                  </a:ext>
                </a:extLst>
              </a:tr>
              <a:tr h="267378">
                <a:tc>
                  <a:txBody>
                    <a:bodyPr/>
                    <a:lstStyle/>
                    <a:p>
                      <a:pPr algn="l" fontAlgn="b"/>
                      <a:r>
                        <a:rPr lang="en-ZA" sz="1600" b="0" i="0" u="none" strike="noStrike" dirty="0" smtClean="0">
                          <a:solidFill>
                            <a:srgbClr val="000000"/>
                          </a:solidFill>
                          <a:effectLst/>
                          <a:latin typeface="+mn-lt"/>
                        </a:rPr>
                        <a:t>Retail, Motor Trade</a:t>
                      </a:r>
                      <a:endParaRPr lang="en-ZA" sz="1600" b="0" i="0" u="none" strike="noStrike" dirty="0">
                        <a:solidFill>
                          <a:srgbClr val="000000"/>
                        </a:solidFill>
                        <a:effectLst/>
                        <a:latin typeface="+mn-lt"/>
                      </a:endParaRPr>
                    </a:p>
                  </a:txBody>
                  <a:tcPr marL="0" marR="0" marT="0" marB="0" anchor="ctr"/>
                </a:tc>
                <a:tc>
                  <a:txBody>
                    <a:bodyPr/>
                    <a:lstStyle/>
                    <a:p>
                      <a:pPr algn="ctr" fontAlgn="b"/>
                      <a:r>
                        <a:rPr lang="en-ZA" sz="1600" b="0" i="0" u="none" strike="noStrike" dirty="0" smtClean="0">
                          <a:solidFill>
                            <a:srgbClr val="000000"/>
                          </a:solidFill>
                          <a:effectLst/>
                          <a:latin typeface="+mn-lt"/>
                        </a:rPr>
                        <a:t>5</a:t>
                      </a:r>
                      <a:endParaRPr lang="en-ZA" sz="1600" b="0" i="0" u="none" strike="noStrike" dirty="0">
                        <a:solidFill>
                          <a:srgbClr val="000000"/>
                        </a:solidFill>
                        <a:effectLst/>
                        <a:latin typeface="+mn-lt"/>
                      </a:endParaRPr>
                    </a:p>
                  </a:txBody>
                  <a:tcPr marL="0" marR="0" marT="0" marB="0" anchor="ctr"/>
                </a:tc>
                <a:tc>
                  <a:txBody>
                    <a:bodyPr/>
                    <a:lstStyle/>
                    <a:p>
                      <a:pPr algn="ctr" fontAlgn="ctr"/>
                      <a:r>
                        <a:rPr lang="en-ZA" sz="1600" b="1" i="0" u="none" strike="noStrike" dirty="0" smtClean="0">
                          <a:solidFill>
                            <a:srgbClr val="000000"/>
                          </a:solidFill>
                          <a:effectLst/>
                          <a:latin typeface="+mn-lt"/>
                          <a:cs typeface="Arial" panose="020B0604020202020204" pitchFamily="34" charset="0"/>
                        </a:rPr>
                        <a:t>Sections 16, 19 20, 25</a:t>
                      </a:r>
                      <a:endParaRPr lang="en-ZA" sz="16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a16="http://schemas.microsoft.com/office/drawing/2014/main" xmlns="" val="10006"/>
                  </a:ext>
                </a:extLst>
              </a:tr>
              <a:tr h="534755">
                <a:tc>
                  <a:txBody>
                    <a:bodyPr/>
                    <a:lstStyle/>
                    <a:p>
                      <a:pPr algn="l" fontAlgn="b"/>
                      <a:r>
                        <a:rPr lang="en-ZA" sz="1600" b="0" i="0" u="none" strike="noStrike" dirty="0" smtClean="0">
                          <a:solidFill>
                            <a:srgbClr val="000000"/>
                          </a:solidFill>
                          <a:effectLst/>
                          <a:latin typeface="+mn-lt"/>
                        </a:rPr>
                        <a:t>Wholesale Trade, Commercial Trades</a:t>
                      </a:r>
                      <a:endParaRPr lang="en-ZA" sz="1600" b="0" i="0" u="none" strike="noStrike" dirty="0">
                        <a:solidFill>
                          <a:srgbClr val="000000"/>
                        </a:solidFill>
                        <a:effectLst/>
                        <a:latin typeface="+mn-lt"/>
                      </a:endParaRPr>
                    </a:p>
                  </a:txBody>
                  <a:tcPr marL="0" marR="0" marT="0" marB="0" anchor="ctr"/>
                </a:tc>
                <a:tc>
                  <a:txBody>
                    <a:bodyPr/>
                    <a:lstStyle/>
                    <a:p>
                      <a:pPr algn="ctr" fontAlgn="b"/>
                      <a:r>
                        <a:rPr lang="en-ZA" sz="1600" b="0" i="0" u="none" strike="noStrike" dirty="0" smtClean="0">
                          <a:solidFill>
                            <a:srgbClr val="000000"/>
                          </a:solidFill>
                          <a:effectLst/>
                          <a:latin typeface="+mn-lt"/>
                        </a:rPr>
                        <a:t>65</a:t>
                      </a:r>
                      <a:endParaRPr lang="en-ZA" sz="1600" b="0" i="0" u="none" strike="noStrike" dirty="0">
                        <a:solidFill>
                          <a:srgbClr val="000000"/>
                        </a:solidFill>
                        <a:effectLst/>
                        <a:latin typeface="+mn-lt"/>
                      </a:endParaRPr>
                    </a:p>
                  </a:txBody>
                  <a:tcPr marL="0" marR="0" marT="0" marB="0" anchor="ctr"/>
                </a:tc>
                <a:tc>
                  <a:txBody>
                    <a:bodyPr/>
                    <a:lstStyle/>
                    <a:p>
                      <a:pPr algn="ctr" fontAlgn="ctr"/>
                      <a:r>
                        <a:rPr lang="en-ZA" sz="1600" b="1" i="0" u="none" strike="noStrike" dirty="0" smtClean="0">
                          <a:solidFill>
                            <a:srgbClr val="000000"/>
                          </a:solidFill>
                          <a:effectLst/>
                          <a:latin typeface="+mn-lt"/>
                          <a:cs typeface="Arial" panose="020B0604020202020204" pitchFamily="34" charset="0"/>
                        </a:rPr>
                        <a:t>Sections 16, 19 20, 25</a:t>
                      </a:r>
                      <a:endParaRPr lang="en-ZA" sz="16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a16="http://schemas.microsoft.com/office/drawing/2014/main" xmlns="" val="10007"/>
                  </a:ext>
                </a:extLst>
              </a:tr>
              <a:tr h="376134">
                <a:tc>
                  <a:txBody>
                    <a:bodyPr/>
                    <a:lstStyle/>
                    <a:p>
                      <a:pPr algn="l" fontAlgn="b"/>
                      <a:r>
                        <a:rPr lang="en-ZA" sz="1600" b="0" i="0" u="none" strike="noStrike" dirty="0" smtClean="0">
                          <a:solidFill>
                            <a:srgbClr val="000000"/>
                          </a:solidFill>
                          <a:effectLst/>
                          <a:latin typeface="+mn-lt"/>
                        </a:rPr>
                        <a:t>Catering, Accommodation</a:t>
                      </a:r>
                      <a:endParaRPr lang="en-ZA" sz="1600" b="0" i="0" u="none" strike="noStrike" dirty="0">
                        <a:solidFill>
                          <a:srgbClr val="000000"/>
                        </a:solidFill>
                        <a:effectLst/>
                        <a:latin typeface="+mn-lt"/>
                      </a:endParaRPr>
                    </a:p>
                  </a:txBody>
                  <a:tcPr marL="0" marR="0" marT="0" marB="0" anchor="ctr"/>
                </a:tc>
                <a:tc>
                  <a:txBody>
                    <a:bodyPr/>
                    <a:lstStyle/>
                    <a:p>
                      <a:pPr algn="ctr" fontAlgn="b"/>
                      <a:r>
                        <a:rPr lang="en-ZA" sz="1600" b="0" i="0" u="none" strike="noStrike" dirty="0" smtClean="0">
                          <a:solidFill>
                            <a:srgbClr val="000000"/>
                          </a:solidFill>
                          <a:effectLst/>
                          <a:latin typeface="+mn-lt"/>
                        </a:rPr>
                        <a:t>36</a:t>
                      </a:r>
                      <a:endParaRPr lang="en-ZA" sz="1600" b="0" i="0" u="none" strike="noStrike" dirty="0">
                        <a:solidFill>
                          <a:srgbClr val="000000"/>
                        </a:solidFill>
                        <a:effectLst/>
                        <a:latin typeface="+mn-lt"/>
                      </a:endParaRPr>
                    </a:p>
                  </a:txBody>
                  <a:tcPr marL="0" marR="0" marT="0" marB="0" anchor="ctr"/>
                </a:tc>
                <a:tc>
                  <a:txBody>
                    <a:bodyPr/>
                    <a:lstStyle/>
                    <a:p>
                      <a:pPr algn="ctr" fontAlgn="ctr"/>
                      <a:r>
                        <a:rPr lang="en-ZA" sz="1600" b="1" i="0" u="none" strike="noStrike" dirty="0" smtClean="0">
                          <a:solidFill>
                            <a:srgbClr val="000000"/>
                          </a:solidFill>
                          <a:effectLst/>
                          <a:latin typeface="+mn-lt"/>
                          <a:cs typeface="Arial" panose="020B0604020202020204" pitchFamily="34" charset="0"/>
                        </a:rPr>
                        <a:t>Sections 16, 19 20, 24, 25</a:t>
                      </a:r>
                      <a:endParaRPr lang="en-ZA" sz="16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a16="http://schemas.microsoft.com/office/drawing/2014/main" xmlns="" val="10008"/>
                  </a:ext>
                </a:extLst>
              </a:tr>
              <a:tr h="534755">
                <a:tc>
                  <a:txBody>
                    <a:bodyPr/>
                    <a:lstStyle/>
                    <a:p>
                      <a:pPr algn="l" fontAlgn="b"/>
                      <a:r>
                        <a:rPr lang="en-ZA" sz="1600" b="0" i="0" u="none" strike="noStrike" dirty="0" smtClean="0">
                          <a:solidFill>
                            <a:srgbClr val="000000"/>
                          </a:solidFill>
                          <a:effectLst/>
                          <a:latin typeface="+mn-lt"/>
                        </a:rPr>
                        <a:t>Transport, Storage &amp; Communications</a:t>
                      </a:r>
                      <a:endParaRPr lang="en-ZA" sz="1600" b="0" i="0" u="none" strike="noStrike" dirty="0">
                        <a:solidFill>
                          <a:srgbClr val="000000"/>
                        </a:solidFill>
                        <a:effectLst/>
                        <a:latin typeface="+mn-lt"/>
                      </a:endParaRPr>
                    </a:p>
                  </a:txBody>
                  <a:tcPr marL="0" marR="0" marT="0" marB="0" anchor="ctr"/>
                </a:tc>
                <a:tc>
                  <a:txBody>
                    <a:bodyPr/>
                    <a:lstStyle/>
                    <a:p>
                      <a:pPr algn="ctr" fontAlgn="b"/>
                      <a:r>
                        <a:rPr lang="en-ZA" sz="1600" b="0" i="0" u="none" strike="noStrike" dirty="0" smtClean="0">
                          <a:solidFill>
                            <a:srgbClr val="000000"/>
                          </a:solidFill>
                          <a:effectLst/>
                          <a:latin typeface="+mn-lt"/>
                        </a:rPr>
                        <a:t>11</a:t>
                      </a:r>
                      <a:endParaRPr lang="en-ZA" sz="1600" b="0" i="0" u="none" strike="noStrike" dirty="0">
                        <a:solidFill>
                          <a:srgbClr val="000000"/>
                        </a:solidFill>
                        <a:effectLst/>
                        <a:latin typeface="+mn-lt"/>
                      </a:endParaRPr>
                    </a:p>
                  </a:txBody>
                  <a:tcPr marL="0" marR="0" marT="0" marB="0" anchor="ctr"/>
                </a:tc>
                <a:tc>
                  <a:txBody>
                    <a:bodyPr/>
                    <a:lstStyle/>
                    <a:p>
                      <a:pPr algn="ctr" fontAlgn="ctr"/>
                      <a:r>
                        <a:rPr lang="en-ZA" sz="1600" b="1" i="0" u="none" strike="noStrike" dirty="0" smtClean="0">
                          <a:solidFill>
                            <a:srgbClr val="000000"/>
                          </a:solidFill>
                          <a:effectLst/>
                          <a:latin typeface="+mn-lt"/>
                          <a:cs typeface="Arial" panose="020B0604020202020204" pitchFamily="34" charset="0"/>
                        </a:rPr>
                        <a:t>Sections 16, 19 20, 25</a:t>
                      </a:r>
                      <a:endParaRPr lang="en-ZA" sz="16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a16="http://schemas.microsoft.com/office/drawing/2014/main" xmlns="" val="10009"/>
                  </a:ext>
                </a:extLst>
              </a:tr>
              <a:tr h="356184">
                <a:tc>
                  <a:txBody>
                    <a:bodyPr/>
                    <a:lstStyle/>
                    <a:p>
                      <a:pPr algn="l" fontAlgn="b"/>
                      <a:r>
                        <a:rPr lang="en-ZA" sz="1600" b="0" i="0" u="none" strike="noStrike" dirty="0" smtClean="0">
                          <a:solidFill>
                            <a:srgbClr val="000000"/>
                          </a:solidFill>
                          <a:effectLst/>
                          <a:latin typeface="+mn-lt"/>
                        </a:rPr>
                        <a:t>Finance and Business</a:t>
                      </a:r>
                      <a:endParaRPr lang="en-ZA" sz="1600" b="0" i="0" u="none" strike="noStrike" dirty="0">
                        <a:solidFill>
                          <a:srgbClr val="000000"/>
                        </a:solidFill>
                        <a:effectLst/>
                        <a:latin typeface="+mn-lt"/>
                      </a:endParaRPr>
                    </a:p>
                  </a:txBody>
                  <a:tcPr marL="0" marR="0" marT="0" marB="0" anchor="ctr"/>
                </a:tc>
                <a:tc>
                  <a:txBody>
                    <a:bodyPr/>
                    <a:lstStyle/>
                    <a:p>
                      <a:pPr algn="ctr" fontAlgn="b"/>
                      <a:r>
                        <a:rPr lang="en-ZA" sz="1600" b="0" i="0" u="none" strike="noStrike" dirty="0" smtClean="0">
                          <a:solidFill>
                            <a:srgbClr val="000000"/>
                          </a:solidFill>
                          <a:effectLst/>
                          <a:latin typeface="+mn-lt"/>
                        </a:rPr>
                        <a:t>8</a:t>
                      </a:r>
                      <a:endParaRPr lang="en-ZA" sz="1600" b="0" i="0" u="none" strike="noStrike" dirty="0">
                        <a:solidFill>
                          <a:srgbClr val="000000"/>
                        </a:solidFill>
                        <a:effectLst/>
                        <a:latin typeface="+mn-lt"/>
                      </a:endParaRPr>
                    </a:p>
                  </a:txBody>
                  <a:tcPr marL="0" marR="0" marT="0" marB="0" anchor="ctr"/>
                </a:tc>
                <a:tc>
                  <a:txBody>
                    <a:bodyPr/>
                    <a:lstStyle/>
                    <a:p>
                      <a:pPr algn="ctr" fontAlgn="ctr"/>
                      <a:r>
                        <a:rPr lang="en-ZA" sz="1600" b="1" i="0" u="none" strike="noStrike" dirty="0" smtClean="0">
                          <a:solidFill>
                            <a:srgbClr val="000000"/>
                          </a:solidFill>
                          <a:effectLst/>
                          <a:latin typeface="+mn-lt"/>
                          <a:cs typeface="Arial" panose="020B0604020202020204" pitchFamily="34" charset="0"/>
                        </a:rPr>
                        <a:t>Sections 16, 19 20, 25</a:t>
                      </a:r>
                      <a:endParaRPr lang="en-ZA" sz="16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a16="http://schemas.microsoft.com/office/drawing/2014/main" xmlns="" val="10010"/>
                  </a:ext>
                </a:extLst>
              </a:tr>
              <a:tr h="534755">
                <a:tc>
                  <a:txBody>
                    <a:bodyPr/>
                    <a:lstStyle/>
                    <a:p>
                      <a:pPr algn="l" fontAlgn="b"/>
                      <a:r>
                        <a:rPr lang="en-ZA" sz="1600" b="0" i="0" u="none" strike="noStrike" dirty="0" smtClean="0">
                          <a:solidFill>
                            <a:srgbClr val="000000"/>
                          </a:solidFill>
                          <a:effectLst/>
                          <a:latin typeface="+mn-lt"/>
                        </a:rPr>
                        <a:t>Community,  Special &amp; Personal Services</a:t>
                      </a:r>
                      <a:endParaRPr lang="en-ZA" sz="1600" b="0" i="0" u="none" strike="noStrike" dirty="0">
                        <a:solidFill>
                          <a:srgbClr val="000000"/>
                        </a:solidFill>
                        <a:effectLst/>
                        <a:latin typeface="+mn-lt"/>
                      </a:endParaRPr>
                    </a:p>
                  </a:txBody>
                  <a:tcPr marL="0" marR="0" marT="0" marB="0" anchor="ctr"/>
                </a:tc>
                <a:tc>
                  <a:txBody>
                    <a:bodyPr/>
                    <a:lstStyle/>
                    <a:p>
                      <a:pPr algn="ctr" fontAlgn="b"/>
                      <a:r>
                        <a:rPr lang="en-ZA" sz="1600" b="0" i="0" u="none" strike="noStrike" dirty="0" smtClean="0">
                          <a:solidFill>
                            <a:srgbClr val="000000"/>
                          </a:solidFill>
                          <a:effectLst/>
                          <a:latin typeface="+mn-lt"/>
                        </a:rPr>
                        <a:t>33</a:t>
                      </a:r>
                      <a:endParaRPr lang="en-ZA" sz="1600" b="0" i="0" u="none" strike="noStrike" dirty="0">
                        <a:solidFill>
                          <a:srgbClr val="000000"/>
                        </a:solidFill>
                        <a:effectLst/>
                        <a:latin typeface="+mn-lt"/>
                      </a:endParaRPr>
                    </a:p>
                  </a:txBody>
                  <a:tcPr marL="0" marR="0" marT="0" marB="0" anchor="ctr"/>
                </a:tc>
                <a:tc>
                  <a:txBody>
                    <a:bodyPr/>
                    <a:lstStyle/>
                    <a:p>
                      <a:pPr algn="ctr" fontAlgn="ctr"/>
                      <a:r>
                        <a:rPr lang="en-ZA" sz="1600" b="1" i="0" u="none" strike="noStrike" dirty="0" smtClean="0">
                          <a:solidFill>
                            <a:srgbClr val="000000"/>
                          </a:solidFill>
                          <a:effectLst/>
                          <a:latin typeface="+mn-lt"/>
                          <a:cs typeface="Arial" panose="020B0604020202020204" pitchFamily="34" charset="0"/>
                        </a:rPr>
                        <a:t>Sections 16, 19 20, 25</a:t>
                      </a:r>
                      <a:endParaRPr lang="en-ZA" sz="16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a16="http://schemas.microsoft.com/office/drawing/2014/main" xmlns="" val="10011"/>
                  </a:ext>
                </a:extLst>
              </a:tr>
              <a:tr h="381968">
                <a:tc>
                  <a:txBody>
                    <a:bodyPr/>
                    <a:lstStyle/>
                    <a:p>
                      <a:pPr algn="l" fontAlgn="b"/>
                      <a:r>
                        <a:rPr lang="en-ZA" sz="1600" b="1" i="0" u="none" strike="noStrike" dirty="0" smtClean="0">
                          <a:solidFill>
                            <a:srgbClr val="000000"/>
                          </a:solidFill>
                          <a:effectLst/>
                          <a:latin typeface="+mn-lt"/>
                        </a:rPr>
                        <a:t>Total</a:t>
                      </a:r>
                      <a:endParaRPr lang="en-ZA" sz="1600" b="1" i="0" u="none" strike="noStrike" dirty="0">
                        <a:solidFill>
                          <a:srgbClr val="000000"/>
                        </a:solidFill>
                        <a:effectLst/>
                        <a:latin typeface="+mn-lt"/>
                      </a:endParaRPr>
                    </a:p>
                  </a:txBody>
                  <a:tcPr marL="0" marR="0" marT="0" marB="0" anchor="ctr">
                    <a:solidFill>
                      <a:schemeClr val="accent6">
                        <a:lumMod val="60000"/>
                        <a:lumOff val="40000"/>
                      </a:schemeClr>
                    </a:solidFill>
                  </a:tcPr>
                </a:tc>
                <a:tc>
                  <a:txBody>
                    <a:bodyPr/>
                    <a:lstStyle/>
                    <a:p>
                      <a:pPr algn="ctr" fontAlgn="b"/>
                      <a:r>
                        <a:rPr lang="en-ZA" sz="1600" b="1" i="0" u="none" strike="noStrike" dirty="0" smtClean="0">
                          <a:solidFill>
                            <a:srgbClr val="000000"/>
                          </a:solidFill>
                          <a:effectLst/>
                          <a:latin typeface="+mn-lt"/>
                        </a:rPr>
                        <a:t>330</a:t>
                      </a:r>
                      <a:endParaRPr lang="en-ZA" sz="1600" b="1" i="0" u="none" strike="noStrike" dirty="0">
                        <a:solidFill>
                          <a:srgbClr val="000000"/>
                        </a:solidFill>
                        <a:effectLst/>
                        <a:latin typeface="+mn-lt"/>
                      </a:endParaRPr>
                    </a:p>
                  </a:txBody>
                  <a:tcPr marL="0" marR="0" marT="0" marB="0" anchor="ctr">
                    <a:solidFill>
                      <a:schemeClr val="accent6">
                        <a:lumMod val="60000"/>
                        <a:lumOff val="40000"/>
                      </a:schemeClr>
                    </a:solidFill>
                  </a:tcPr>
                </a:tc>
                <a:tc>
                  <a:txBody>
                    <a:bodyPr/>
                    <a:lstStyle/>
                    <a:p>
                      <a:endParaRPr lang="en-ZA" sz="1600" dirty="0">
                        <a:latin typeface="+mn-lt"/>
                      </a:endParaRPr>
                    </a:p>
                  </a:txBody>
                  <a:tcPr anchor="ctr">
                    <a:solidFill>
                      <a:schemeClr val="accent6">
                        <a:lumMod val="60000"/>
                        <a:lumOff val="40000"/>
                      </a:schemeClr>
                    </a:solidFill>
                  </a:tcPr>
                </a:tc>
                <a:extLst>
                  <a:ext uri="{0D108BD9-81ED-4DB2-BD59-A6C34878D82A}">
                    <a16:rowId xmlns:a16="http://schemas.microsoft.com/office/drawing/2014/main" xmlns="" val="10012"/>
                  </a:ext>
                </a:extLst>
              </a:tr>
            </a:tbl>
          </a:graphicData>
        </a:graphic>
      </p:graphicFrame>
      <p:sp>
        <p:nvSpPr>
          <p:cNvPr id="4" name="Slide Number Placeholder 3"/>
          <p:cNvSpPr>
            <a:spLocks noGrp="1"/>
          </p:cNvSpPr>
          <p:nvPr>
            <p:ph type="sldNum" sz="quarter" idx="12"/>
          </p:nvPr>
        </p:nvSpPr>
        <p:spPr/>
        <p:txBody>
          <a:bodyPr/>
          <a:lstStyle/>
          <a:p>
            <a:fld id="{C88F8AA9-DFB0-4371-BB00-DC18305C6D98}" type="slidenum">
              <a:rPr lang="en-US" smtClean="0">
                <a:solidFill>
                  <a:prstClr val="white"/>
                </a:solidFill>
              </a:rPr>
              <a:pPr/>
              <a:t>33</a:t>
            </a:fld>
            <a:endParaRPr lang="en-US">
              <a:solidFill>
                <a:prstClr val="white"/>
              </a:solidFill>
            </a:endParaRPr>
          </a:p>
        </p:txBody>
      </p:sp>
      <p:sp>
        <p:nvSpPr>
          <p:cNvPr id="6"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33</a:t>
            </a:fld>
            <a:endParaRPr lang="en-US" altLang="en-US" sz="1200" dirty="0" smtClean="0">
              <a:solidFill>
                <a:srgbClr val="898989"/>
              </a:solidFill>
            </a:endParaRPr>
          </a:p>
        </p:txBody>
      </p:sp>
    </p:spTree>
    <p:extLst>
      <p:ext uri="{BB962C8B-B14F-4D97-AF65-F5344CB8AC3E}">
        <p14:creationId xmlns:p14="http://schemas.microsoft.com/office/powerpoint/2010/main" xmlns="" val="321702003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78098"/>
          </a:xfrm>
        </p:spPr>
        <p:txBody>
          <a:bodyPr/>
          <a:lstStyle/>
          <a:p>
            <a:r>
              <a:rPr lang="en-ZA" sz="2400" b="1" dirty="0" smtClean="0"/>
              <a:t>AREAS OF NON-COMPLIANCE</a:t>
            </a:r>
            <a:endParaRPr lang="en-ZA" sz="2400" b="1" dirty="0"/>
          </a:p>
        </p:txBody>
      </p:sp>
      <p:sp>
        <p:nvSpPr>
          <p:cNvPr id="3" name="Content Placeholder 2"/>
          <p:cNvSpPr>
            <a:spLocks noGrp="1"/>
          </p:cNvSpPr>
          <p:nvPr>
            <p:ph idx="1"/>
          </p:nvPr>
        </p:nvSpPr>
        <p:spPr>
          <a:xfrm>
            <a:off x="323528" y="1556792"/>
            <a:ext cx="8229600" cy="4997152"/>
          </a:xfrm>
        </p:spPr>
        <p:txBody>
          <a:bodyPr/>
          <a:lstStyle/>
          <a:p>
            <a:pPr marL="355600" lvl="0" indent="-355600" algn="just" defTabSz="914400" eaLnBrk="1" hangingPunct="1">
              <a:lnSpc>
                <a:spcPct val="80000"/>
              </a:lnSpc>
              <a:spcBef>
                <a:spcPct val="0"/>
              </a:spcBef>
              <a:spcAft>
                <a:spcPct val="120000"/>
              </a:spcAft>
              <a:buFont typeface="Wingdings" pitchFamily="2" charset="2"/>
              <a:buChar char="§"/>
              <a:defRPr/>
            </a:pPr>
            <a:r>
              <a:rPr lang="en-ZA" sz="1800" kern="0" dirty="0" smtClean="0">
                <a:solidFill>
                  <a:srgbClr val="2F1311"/>
                </a:solidFill>
                <a:ea typeface="ＭＳ Ｐゴシック" pitchFamily="80" charset="-128"/>
              </a:rPr>
              <a:t>There </a:t>
            </a:r>
            <a:r>
              <a:rPr lang="en-ZA" sz="1800" kern="0" dirty="0">
                <a:solidFill>
                  <a:srgbClr val="2F1311"/>
                </a:solidFill>
                <a:ea typeface="ＭＳ Ｐゴシック" pitchFamily="80" charset="-128"/>
              </a:rPr>
              <a:t>are </a:t>
            </a:r>
            <a:r>
              <a:rPr lang="en-ZA" sz="1800" kern="0" dirty="0" smtClean="0">
                <a:solidFill>
                  <a:srgbClr val="2F1311"/>
                </a:solidFill>
                <a:ea typeface="ＭＳ Ｐゴシック" pitchFamily="80" charset="-128"/>
              </a:rPr>
              <a:t> </a:t>
            </a:r>
            <a:r>
              <a:rPr lang="en-ZA" sz="1800" kern="0" dirty="0">
                <a:solidFill>
                  <a:srgbClr val="2F1311"/>
                </a:solidFill>
                <a:ea typeface="ＭＳ Ｐゴシック" pitchFamily="80" charset="-128"/>
              </a:rPr>
              <a:t>consultative forums </a:t>
            </a:r>
            <a:r>
              <a:rPr lang="en-ZA" sz="1800" kern="0" dirty="0" smtClean="0">
                <a:solidFill>
                  <a:srgbClr val="2F1311"/>
                </a:solidFill>
                <a:ea typeface="ＭＳ Ｐゴシック" pitchFamily="80" charset="-128"/>
              </a:rPr>
              <a:t>however not </a:t>
            </a:r>
            <a:r>
              <a:rPr lang="en-ZA" sz="1800" kern="0" dirty="0">
                <a:solidFill>
                  <a:srgbClr val="2F1311"/>
                </a:solidFill>
                <a:ea typeface="ＭＳ Ｐゴシック" pitchFamily="80" charset="-128"/>
              </a:rPr>
              <a:t>properly constituted as required by </a:t>
            </a:r>
            <a:r>
              <a:rPr lang="en-ZA" sz="1800" kern="0" dirty="0" smtClean="0">
                <a:solidFill>
                  <a:srgbClr val="2F1311"/>
                </a:solidFill>
                <a:ea typeface="ＭＳ Ｐゴシック" pitchFamily="80" charset="-128"/>
              </a:rPr>
              <a:t>S16 read with 17 </a:t>
            </a:r>
            <a:r>
              <a:rPr lang="en-ZA" sz="1800" kern="0" dirty="0">
                <a:solidFill>
                  <a:srgbClr val="2F1311"/>
                </a:solidFill>
                <a:ea typeface="ＭＳ Ｐゴシック" pitchFamily="80" charset="-128"/>
              </a:rPr>
              <a:t>of the EE Act</a:t>
            </a:r>
          </a:p>
          <a:p>
            <a:pPr marL="355600" lvl="0" indent="-355600" algn="just" defTabSz="914400" eaLnBrk="1" hangingPunct="1">
              <a:lnSpc>
                <a:spcPct val="80000"/>
              </a:lnSpc>
              <a:spcBef>
                <a:spcPct val="0"/>
              </a:spcBef>
              <a:spcAft>
                <a:spcPct val="120000"/>
              </a:spcAft>
              <a:buFont typeface="Wingdings" pitchFamily="2" charset="2"/>
              <a:buChar char="§"/>
              <a:defRPr/>
            </a:pPr>
            <a:r>
              <a:rPr lang="en-ZA" sz="1800" kern="0" dirty="0">
                <a:solidFill>
                  <a:srgbClr val="2F1311"/>
                </a:solidFill>
                <a:ea typeface="ＭＳ Ｐゴシック" pitchFamily="80" charset="-128"/>
              </a:rPr>
              <a:t>Assigned Senior EE Managers </a:t>
            </a:r>
            <a:r>
              <a:rPr lang="en-ZA" sz="1800" kern="0" dirty="0" smtClean="0">
                <a:solidFill>
                  <a:srgbClr val="2F1311"/>
                </a:solidFill>
                <a:ea typeface="ＭＳ Ｐゴシック" pitchFamily="80" charset="-128"/>
              </a:rPr>
              <a:t>assigned are junior staff who </a:t>
            </a:r>
            <a:r>
              <a:rPr lang="en-ZA" sz="1800" kern="0" dirty="0">
                <a:solidFill>
                  <a:srgbClr val="2F1311"/>
                </a:solidFill>
                <a:ea typeface="ＭＳ Ｐゴシック" pitchFamily="80" charset="-128"/>
              </a:rPr>
              <a:t>do not have the necessary authority or resources to execute their </a:t>
            </a:r>
            <a:r>
              <a:rPr lang="en-ZA" sz="1800" kern="0" dirty="0" smtClean="0">
                <a:solidFill>
                  <a:srgbClr val="2F1311"/>
                </a:solidFill>
                <a:ea typeface="ＭＳ Ｐゴシック" pitchFamily="80" charset="-128"/>
              </a:rPr>
              <a:t>mandate as required by S24</a:t>
            </a:r>
            <a:endParaRPr lang="en-ZA" sz="1800" kern="0" dirty="0">
              <a:solidFill>
                <a:srgbClr val="2F1311"/>
              </a:solidFill>
              <a:ea typeface="ＭＳ Ｐゴシック" pitchFamily="80" charset="-128"/>
            </a:endParaRPr>
          </a:p>
          <a:p>
            <a:pPr marL="355600" lvl="0" indent="-355600" algn="just" defTabSz="914400" eaLnBrk="1" hangingPunct="1">
              <a:lnSpc>
                <a:spcPct val="80000"/>
              </a:lnSpc>
              <a:spcBef>
                <a:spcPct val="0"/>
              </a:spcBef>
              <a:spcAft>
                <a:spcPct val="120000"/>
              </a:spcAft>
              <a:buFont typeface="Wingdings" pitchFamily="2" charset="2"/>
              <a:buChar char="§"/>
              <a:defRPr/>
            </a:pPr>
            <a:r>
              <a:rPr lang="en-ZA" sz="1800" kern="0" dirty="0">
                <a:solidFill>
                  <a:srgbClr val="2F1311"/>
                </a:solidFill>
                <a:ea typeface="ＭＳ Ｐゴシック" pitchFamily="80" charset="-128"/>
              </a:rPr>
              <a:t>Employers are </a:t>
            </a:r>
            <a:r>
              <a:rPr lang="en-ZA" sz="1800" kern="0" dirty="0" smtClean="0">
                <a:solidFill>
                  <a:srgbClr val="2F1311"/>
                </a:solidFill>
                <a:ea typeface="ＭＳ Ｐゴシック" pitchFamily="80" charset="-128"/>
              </a:rPr>
              <a:t>failing to prepare an Employment Equity Plan and the enforcement process in that regard is defective as this non is neither accommodated under sections 36 and 37 dealing with Undertakings and Compliance Orders respectively</a:t>
            </a:r>
            <a:endParaRPr lang="en-ZA" sz="1800" kern="0" dirty="0">
              <a:solidFill>
                <a:srgbClr val="2F1311"/>
              </a:solidFill>
              <a:ea typeface="ＭＳ Ｐゴシック" pitchFamily="80" charset="-128"/>
            </a:endParaRPr>
          </a:p>
          <a:p>
            <a:pPr marL="355600" lvl="0" indent="-355600" algn="just" defTabSz="914400" eaLnBrk="1" hangingPunct="1">
              <a:lnSpc>
                <a:spcPct val="80000"/>
              </a:lnSpc>
              <a:spcBef>
                <a:spcPct val="0"/>
              </a:spcBef>
              <a:spcAft>
                <a:spcPct val="120000"/>
              </a:spcAft>
              <a:buFont typeface="Wingdings" pitchFamily="2" charset="2"/>
              <a:buChar char="§"/>
              <a:defRPr/>
            </a:pPr>
            <a:r>
              <a:rPr lang="en-US" sz="1800" kern="0" dirty="0" smtClean="0">
                <a:solidFill>
                  <a:srgbClr val="2F1311"/>
                </a:solidFill>
                <a:ea typeface="ＭＳ Ｐゴシック" pitchFamily="80" charset="-128"/>
              </a:rPr>
              <a:t>There </a:t>
            </a:r>
            <a:r>
              <a:rPr lang="en-US" sz="1800" kern="0" dirty="0">
                <a:solidFill>
                  <a:srgbClr val="2F1311"/>
                </a:solidFill>
                <a:ea typeface="ＭＳ Ｐゴシック" pitchFamily="80" charset="-128"/>
              </a:rPr>
              <a:t>are no communication strategies in place to inform the employees of the EE </a:t>
            </a:r>
            <a:r>
              <a:rPr lang="en-US" sz="1800" kern="0" dirty="0" smtClean="0">
                <a:solidFill>
                  <a:srgbClr val="2F1311"/>
                </a:solidFill>
                <a:ea typeface="ＭＳ Ｐゴシック" pitchFamily="80" charset="-128"/>
              </a:rPr>
              <a:t>Act as required by section 25.</a:t>
            </a:r>
            <a:endParaRPr lang="en-US" sz="1800" kern="0" dirty="0">
              <a:solidFill>
                <a:srgbClr val="2F1311"/>
              </a:solidFill>
              <a:ea typeface="ＭＳ Ｐゴシック" pitchFamily="80" charset="-128"/>
            </a:endParaRPr>
          </a:p>
          <a:p>
            <a:pPr marL="355600" lvl="0" indent="-355600" algn="just" defTabSz="914400" eaLnBrk="1" hangingPunct="1">
              <a:lnSpc>
                <a:spcPct val="80000"/>
              </a:lnSpc>
              <a:spcBef>
                <a:spcPct val="0"/>
              </a:spcBef>
              <a:spcAft>
                <a:spcPct val="120000"/>
              </a:spcAft>
              <a:buFont typeface="Wingdings" pitchFamily="2" charset="2"/>
              <a:buChar char="§"/>
              <a:defRPr/>
            </a:pPr>
            <a:r>
              <a:rPr lang="en-US" sz="1800" kern="0" dirty="0">
                <a:solidFill>
                  <a:srgbClr val="2F1311"/>
                </a:solidFill>
                <a:ea typeface="ＭＳ Ｐゴシック" pitchFamily="80" charset="-128"/>
              </a:rPr>
              <a:t>Failure to keep records as required by S26</a:t>
            </a:r>
          </a:p>
          <a:p>
            <a:endParaRPr lang="en-ZA"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660232" y="6381328"/>
            <a:ext cx="2133600" cy="365125"/>
          </a:xfrm>
        </p:spPr>
        <p:txBody>
          <a:bodyPr/>
          <a:lstStyle/>
          <a:p>
            <a:pPr>
              <a:defRPr/>
            </a:pPr>
            <a:fld id="{416AF1B2-E7A4-446A-84DC-90AA83BA6A19}" type="slidenum">
              <a:rPr lang="en-US" smtClean="0"/>
              <a:pPr>
                <a:defRPr/>
              </a:pPr>
              <a:t>34</a:t>
            </a:fld>
            <a:endParaRPr lang="en-US" dirty="0"/>
          </a:p>
        </p:txBody>
      </p:sp>
    </p:spTree>
    <p:extLst>
      <p:ext uri="{BB962C8B-B14F-4D97-AF65-F5344CB8AC3E}">
        <p14:creationId xmlns:p14="http://schemas.microsoft.com/office/powerpoint/2010/main" xmlns="" val="3871332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778098"/>
          </a:xfrm>
        </p:spPr>
        <p:txBody>
          <a:bodyPr/>
          <a:lstStyle/>
          <a:p>
            <a:r>
              <a:rPr lang="en-ZA" sz="2400" b="1" dirty="0" smtClean="0"/>
              <a:t>INTERVENTIONS</a:t>
            </a:r>
            <a:endParaRPr lang="en-ZA" sz="2400" b="1" dirty="0"/>
          </a:p>
        </p:txBody>
      </p:sp>
      <p:sp>
        <p:nvSpPr>
          <p:cNvPr id="3" name="Content Placeholder 2"/>
          <p:cNvSpPr>
            <a:spLocks noGrp="1"/>
          </p:cNvSpPr>
          <p:nvPr>
            <p:ph idx="1"/>
          </p:nvPr>
        </p:nvSpPr>
        <p:spPr>
          <a:xfrm>
            <a:off x="457200" y="1600200"/>
            <a:ext cx="8229600" cy="5069160"/>
          </a:xfrm>
        </p:spPr>
        <p:txBody>
          <a:bodyPr/>
          <a:lstStyle/>
          <a:p>
            <a:r>
              <a:rPr lang="en-ZA" sz="1800" dirty="0" smtClean="0"/>
              <a:t>Structured Advocacy Sessions to be reintroduced and strengthened under EE and to deepen the employers and workers understanding of EE.</a:t>
            </a:r>
          </a:p>
          <a:p>
            <a:endParaRPr lang="en-ZA" dirty="0"/>
          </a:p>
        </p:txBody>
      </p:sp>
      <p:sp>
        <p:nvSpPr>
          <p:cNvPr id="4" name="Slide Number Placeholder 3"/>
          <p:cNvSpPr>
            <a:spLocks noGrp="1"/>
          </p:cNvSpPr>
          <p:nvPr>
            <p:ph type="sldNum" sz="quarter" idx="12"/>
          </p:nvPr>
        </p:nvSpPr>
        <p:spPr>
          <a:xfrm>
            <a:off x="6804248" y="6381328"/>
            <a:ext cx="2133600" cy="365125"/>
          </a:xfrm>
        </p:spPr>
        <p:txBody>
          <a:bodyPr/>
          <a:lstStyle/>
          <a:p>
            <a:pPr>
              <a:defRPr/>
            </a:pPr>
            <a:fld id="{416AF1B2-E7A4-446A-84DC-90AA83BA6A19}" type="slidenum">
              <a:rPr lang="en-US" smtClean="0"/>
              <a:pPr>
                <a:defRPr/>
              </a:pPr>
              <a:t>35</a:t>
            </a:fld>
            <a:endParaRPr lang="en-US" dirty="0"/>
          </a:p>
        </p:txBody>
      </p:sp>
    </p:spTree>
    <p:extLst>
      <p:ext uri="{BB962C8B-B14F-4D97-AF65-F5344CB8AC3E}">
        <p14:creationId xmlns:p14="http://schemas.microsoft.com/office/powerpoint/2010/main" xmlns="" val="6673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ZA" sz="2400" b="1" dirty="0" smtClean="0"/>
              <a:t>BASIC CONDTIONS OF EMPLOYMENT ACT</a:t>
            </a:r>
            <a:endParaRPr lang="en-ZA" sz="2400" b="1" dirty="0"/>
          </a:p>
        </p:txBody>
      </p:sp>
      <p:sp>
        <p:nvSpPr>
          <p:cNvPr id="3" name="Content Placeholder 2"/>
          <p:cNvSpPr>
            <a:spLocks noGrp="1"/>
          </p:cNvSpPr>
          <p:nvPr>
            <p:ph idx="1"/>
          </p:nvPr>
        </p:nvSpPr>
        <p:spPr>
          <a:xfrm>
            <a:off x="251520" y="1340768"/>
            <a:ext cx="8784976" cy="5328592"/>
          </a:xfrm>
        </p:spPr>
        <p:txBody>
          <a:bodyPr/>
          <a:lstStyle/>
          <a:p>
            <a:pPr algn="just"/>
            <a:r>
              <a:rPr lang="en-ZA" sz="1600" dirty="0" smtClean="0"/>
              <a:t>81616 Workplaces were inspected against a target of 84 216. 87% Of those inspected were found to be compliant and 13% were classified as non-compliant.</a:t>
            </a:r>
          </a:p>
        </p:txBody>
      </p:sp>
      <p:graphicFrame>
        <p:nvGraphicFramePr>
          <p:cNvPr id="4" name="Table 3"/>
          <p:cNvGraphicFramePr>
            <a:graphicFrameLocks noGrp="1"/>
          </p:cNvGraphicFramePr>
          <p:nvPr>
            <p:extLst>
              <p:ext uri="{D42A27DB-BD31-4B8C-83A1-F6EECF244321}">
                <p14:modId xmlns:p14="http://schemas.microsoft.com/office/powerpoint/2010/main" xmlns="" val="3165770516"/>
              </p:ext>
            </p:extLst>
          </p:nvPr>
        </p:nvGraphicFramePr>
        <p:xfrm>
          <a:off x="251520" y="2060844"/>
          <a:ext cx="8640960" cy="4536506"/>
        </p:xfrm>
        <a:graphic>
          <a:graphicData uri="http://schemas.openxmlformats.org/drawingml/2006/table">
            <a:tbl>
              <a:tblPr>
                <a:tableStyleId>{5C22544A-7EE6-4342-B048-85BDC9FD1C3A}</a:tableStyleId>
              </a:tblPr>
              <a:tblGrid>
                <a:gridCol w="1512168">
                  <a:extLst>
                    <a:ext uri="{9D8B030D-6E8A-4147-A177-3AD203B41FA5}">
                      <a16:colId xmlns:a16="http://schemas.microsoft.com/office/drawing/2014/main" xmlns="" val="20000"/>
                    </a:ext>
                  </a:extLst>
                </a:gridCol>
                <a:gridCol w="1440160">
                  <a:extLst>
                    <a:ext uri="{9D8B030D-6E8A-4147-A177-3AD203B41FA5}">
                      <a16:colId xmlns:a16="http://schemas.microsoft.com/office/drawing/2014/main" xmlns="" val="20001"/>
                    </a:ext>
                  </a:extLst>
                </a:gridCol>
                <a:gridCol w="1440160">
                  <a:extLst>
                    <a:ext uri="{9D8B030D-6E8A-4147-A177-3AD203B41FA5}">
                      <a16:colId xmlns:a16="http://schemas.microsoft.com/office/drawing/2014/main" xmlns="" val="20002"/>
                    </a:ext>
                  </a:extLst>
                </a:gridCol>
                <a:gridCol w="1440160">
                  <a:extLst>
                    <a:ext uri="{9D8B030D-6E8A-4147-A177-3AD203B41FA5}">
                      <a16:colId xmlns:a16="http://schemas.microsoft.com/office/drawing/2014/main" xmlns="" val="20003"/>
                    </a:ext>
                  </a:extLst>
                </a:gridCol>
                <a:gridCol w="1440160">
                  <a:extLst>
                    <a:ext uri="{9D8B030D-6E8A-4147-A177-3AD203B41FA5}">
                      <a16:colId xmlns:a16="http://schemas.microsoft.com/office/drawing/2014/main" xmlns="" val="20004"/>
                    </a:ext>
                  </a:extLst>
                </a:gridCol>
                <a:gridCol w="1368152">
                  <a:extLst>
                    <a:ext uri="{9D8B030D-6E8A-4147-A177-3AD203B41FA5}">
                      <a16:colId xmlns:a16="http://schemas.microsoft.com/office/drawing/2014/main" xmlns="" val="20005"/>
                    </a:ext>
                  </a:extLst>
                </a:gridCol>
              </a:tblGrid>
              <a:tr h="1234284">
                <a:tc>
                  <a:txBody>
                    <a:bodyPr/>
                    <a:lstStyle/>
                    <a:p>
                      <a:pPr algn="l" fontAlgn="b"/>
                      <a:r>
                        <a:rPr lang="en-ZA" sz="1600" b="1" u="none" strike="noStrike" dirty="0">
                          <a:effectLst/>
                          <a:latin typeface="+mn-lt"/>
                        </a:rPr>
                        <a:t>PROVINCE</a:t>
                      </a:r>
                      <a:endParaRPr lang="en-ZA" sz="16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600" b="1" u="none" strike="noStrike" dirty="0">
                          <a:effectLst/>
                          <a:latin typeface="+mn-lt"/>
                        </a:rPr>
                        <a:t>TARGET</a:t>
                      </a:r>
                      <a:endParaRPr lang="en-ZA" sz="16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600" b="1" u="none" strike="noStrike" dirty="0">
                          <a:effectLst/>
                          <a:latin typeface="+mn-lt"/>
                        </a:rPr>
                        <a:t>ACTUAL</a:t>
                      </a:r>
                      <a:endParaRPr lang="en-ZA" sz="16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600" b="1" u="none" strike="noStrike" dirty="0">
                          <a:effectLst/>
                          <a:latin typeface="+mn-lt"/>
                        </a:rPr>
                        <a:t>VARIANCE</a:t>
                      </a:r>
                      <a:endParaRPr lang="en-ZA" sz="16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600" b="1" u="none" strike="noStrike">
                          <a:effectLst/>
                          <a:latin typeface="+mn-lt"/>
                        </a:rPr>
                        <a:t>COMPLIANT</a:t>
                      </a:r>
                      <a:endParaRPr lang="en-ZA" sz="1600" b="1" i="0" u="none" strike="noStrike">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600" b="1" u="none" strike="noStrike" dirty="0">
                          <a:effectLst/>
                          <a:latin typeface="+mn-lt"/>
                        </a:rPr>
                        <a:t>NON-COMPLIANT</a:t>
                      </a:r>
                      <a:endParaRPr lang="en-ZA" sz="1600" b="1" i="0" u="none" strike="noStrike" dirty="0">
                        <a:solidFill>
                          <a:srgbClr val="000000"/>
                        </a:solidFill>
                        <a:effectLst/>
                        <a:latin typeface="+mn-lt"/>
                      </a:endParaRPr>
                    </a:p>
                  </a:txBody>
                  <a:tcPr marL="9525" marR="9525" marT="9525" marB="0" anchor="b">
                    <a:solidFill>
                      <a:schemeClr val="accent2">
                        <a:lumMod val="60000"/>
                        <a:lumOff val="40000"/>
                      </a:schemeClr>
                    </a:solidFill>
                  </a:tcPr>
                </a:tc>
                <a:extLst>
                  <a:ext uri="{0D108BD9-81ED-4DB2-BD59-A6C34878D82A}">
                    <a16:rowId xmlns:a16="http://schemas.microsoft.com/office/drawing/2014/main" xmlns="" val="10000"/>
                  </a:ext>
                </a:extLst>
              </a:tr>
              <a:tr h="330525">
                <a:tc>
                  <a:txBody>
                    <a:bodyPr/>
                    <a:lstStyle/>
                    <a:p>
                      <a:pPr algn="l" fontAlgn="b"/>
                      <a:r>
                        <a:rPr lang="en-ZA" sz="1600" b="1" u="none" strike="noStrike" dirty="0">
                          <a:effectLst/>
                          <a:latin typeface="+mn-lt"/>
                        </a:rPr>
                        <a:t>EC</a:t>
                      </a:r>
                      <a:endParaRPr lang="en-ZA" sz="16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dirty="0" smtClean="0">
                          <a:effectLst/>
                          <a:latin typeface="+mn-lt"/>
                          <a:ea typeface="Calibri"/>
                          <a:cs typeface="Times New Roman"/>
                        </a:rPr>
                        <a:t>3 608</a:t>
                      </a:r>
                      <a:endParaRPr lang="en-ZA" sz="1600" dirty="0">
                        <a:effectLst/>
                        <a:latin typeface="+mn-lt"/>
                        <a:ea typeface="Calibri"/>
                        <a:cs typeface="Times New Roman"/>
                      </a:endParaRPr>
                    </a:p>
                  </a:txBody>
                  <a:tcPr marL="68580" marR="68580" marT="0" marB="0"/>
                </a:tc>
                <a:tc>
                  <a:txBody>
                    <a:bodyPr/>
                    <a:lstStyle/>
                    <a:p>
                      <a:pPr algn="ctr" fontAlgn="b"/>
                      <a:r>
                        <a:rPr lang="en-ZA" sz="1600" b="0" i="0" u="none" strike="noStrike" dirty="0" smtClean="0">
                          <a:solidFill>
                            <a:srgbClr val="000000"/>
                          </a:solidFill>
                          <a:effectLst/>
                          <a:latin typeface="+mn-lt"/>
                        </a:rPr>
                        <a:t>4 468</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smtClean="0">
                          <a:solidFill>
                            <a:srgbClr val="000000"/>
                          </a:solidFill>
                          <a:effectLst/>
                          <a:latin typeface="+mn-lt"/>
                        </a:rPr>
                        <a:t>860</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smtClean="0">
                          <a:solidFill>
                            <a:srgbClr val="000000"/>
                          </a:solidFill>
                          <a:effectLst/>
                          <a:latin typeface="+mn-lt"/>
                        </a:rPr>
                        <a:t>3 858</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a:solidFill>
                            <a:srgbClr val="000000"/>
                          </a:solidFill>
                          <a:effectLst/>
                          <a:latin typeface="+mn-lt"/>
                        </a:rPr>
                        <a:t>610</a:t>
                      </a:r>
                    </a:p>
                  </a:txBody>
                  <a:tcPr marL="9525" marR="9525" marT="9525" marB="0" anchor="b"/>
                </a:tc>
                <a:extLst>
                  <a:ext uri="{0D108BD9-81ED-4DB2-BD59-A6C34878D82A}">
                    <a16:rowId xmlns:a16="http://schemas.microsoft.com/office/drawing/2014/main" xmlns="" val="10001"/>
                  </a:ext>
                </a:extLst>
              </a:tr>
              <a:tr h="330525">
                <a:tc>
                  <a:txBody>
                    <a:bodyPr/>
                    <a:lstStyle/>
                    <a:p>
                      <a:pPr algn="l" fontAlgn="b"/>
                      <a:r>
                        <a:rPr lang="en-ZA" sz="1600" b="1" u="none" strike="noStrike" dirty="0">
                          <a:effectLst/>
                          <a:latin typeface="+mn-lt"/>
                        </a:rPr>
                        <a:t>FS</a:t>
                      </a:r>
                      <a:endParaRPr lang="en-ZA" sz="16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dirty="0" smtClean="0">
                          <a:effectLst/>
                          <a:latin typeface="+mn-lt"/>
                          <a:ea typeface="Calibri"/>
                          <a:cs typeface="Times New Roman"/>
                        </a:rPr>
                        <a:t>2 811</a:t>
                      </a:r>
                      <a:endParaRPr lang="en-ZA" sz="1600" dirty="0">
                        <a:effectLst/>
                        <a:latin typeface="+mn-lt"/>
                        <a:ea typeface="Calibri"/>
                        <a:cs typeface="Times New Roman"/>
                      </a:endParaRPr>
                    </a:p>
                  </a:txBody>
                  <a:tcPr marL="68580" marR="68580" marT="0" marB="0"/>
                </a:tc>
                <a:tc>
                  <a:txBody>
                    <a:bodyPr/>
                    <a:lstStyle/>
                    <a:p>
                      <a:pPr algn="ctr" fontAlgn="b"/>
                      <a:r>
                        <a:rPr lang="en-ZA" sz="1600" b="0" i="0" u="none" strike="noStrike" dirty="0" smtClean="0">
                          <a:solidFill>
                            <a:srgbClr val="000000"/>
                          </a:solidFill>
                          <a:effectLst/>
                          <a:latin typeface="+mn-lt"/>
                        </a:rPr>
                        <a:t>3 151</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smtClean="0">
                          <a:solidFill>
                            <a:srgbClr val="000000"/>
                          </a:solidFill>
                          <a:effectLst/>
                          <a:latin typeface="+mn-lt"/>
                        </a:rPr>
                        <a:t>340</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smtClean="0">
                          <a:solidFill>
                            <a:srgbClr val="000000"/>
                          </a:solidFill>
                          <a:effectLst/>
                          <a:latin typeface="+mn-lt"/>
                        </a:rPr>
                        <a:t>2 965</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a:solidFill>
                            <a:srgbClr val="000000"/>
                          </a:solidFill>
                          <a:effectLst/>
                          <a:latin typeface="+mn-lt"/>
                        </a:rPr>
                        <a:t>186</a:t>
                      </a:r>
                    </a:p>
                  </a:txBody>
                  <a:tcPr marL="9525" marR="9525" marT="9525" marB="0" anchor="b"/>
                </a:tc>
                <a:extLst>
                  <a:ext uri="{0D108BD9-81ED-4DB2-BD59-A6C34878D82A}">
                    <a16:rowId xmlns:a16="http://schemas.microsoft.com/office/drawing/2014/main" xmlns="" val="10002"/>
                  </a:ext>
                </a:extLst>
              </a:tr>
              <a:tr h="330525">
                <a:tc>
                  <a:txBody>
                    <a:bodyPr/>
                    <a:lstStyle/>
                    <a:p>
                      <a:pPr algn="l" fontAlgn="b"/>
                      <a:r>
                        <a:rPr lang="en-ZA" sz="1600" b="1" u="none" strike="noStrike" dirty="0">
                          <a:effectLst/>
                          <a:latin typeface="+mn-lt"/>
                        </a:rPr>
                        <a:t>GP</a:t>
                      </a:r>
                      <a:endParaRPr lang="en-ZA" sz="16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dirty="0" smtClean="0">
                          <a:effectLst/>
                          <a:latin typeface="+mn-lt"/>
                          <a:ea typeface="Calibri"/>
                          <a:cs typeface="Times New Roman"/>
                        </a:rPr>
                        <a:t>8 694</a:t>
                      </a:r>
                      <a:endParaRPr lang="en-ZA" sz="1600" dirty="0">
                        <a:effectLst/>
                        <a:latin typeface="+mn-lt"/>
                        <a:ea typeface="Calibri"/>
                        <a:cs typeface="Times New Roman"/>
                      </a:endParaRPr>
                    </a:p>
                  </a:txBody>
                  <a:tcPr marL="68580" marR="68580" marT="0" marB="0"/>
                </a:tc>
                <a:tc>
                  <a:txBody>
                    <a:bodyPr/>
                    <a:lstStyle/>
                    <a:p>
                      <a:pPr algn="ctr" fontAlgn="b"/>
                      <a:r>
                        <a:rPr lang="en-ZA" sz="1600" b="0" i="0" u="none" strike="noStrike" dirty="0" smtClean="0">
                          <a:solidFill>
                            <a:srgbClr val="000000"/>
                          </a:solidFill>
                          <a:effectLst/>
                          <a:latin typeface="+mn-lt"/>
                        </a:rPr>
                        <a:t>8 748</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smtClean="0">
                          <a:solidFill>
                            <a:srgbClr val="000000"/>
                          </a:solidFill>
                          <a:effectLst/>
                          <a:latin typeface="+mn-lt"/>
                        </a:rPr>
                        <a:t>54</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smtClean="0">
                          <a:solidFill>
                            <a:srgbClr val="000000"/>
                          </a:solidFill>
                          <a:effectLst/>
                          <a:latin typeface="+mn-lt"/>
                        </a:rPr>
                        <a:t>8 079</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a:solidFill>
                            <a:srgbClr val="000000"/>
                          </a:solidFill>
                          <a:effectLst/>
                          <a:latin typeface="+mn-lt"/>
                        </a:rPr>
                        <a:t>669</a:t>
                      </a:r>
                    </a:p>
                  </a:txBody>
                  <a:tcPr marL="9525" marR="9525" marT="9525" marB="0" anchor="b"/>
                </a:tc>
                <a:extLst>
                  <a:ext uri="{0D108BD9-81ED-4DB2-BD59-A6C34878D82A}">
                    <a16:rowId xmlns:a16="http://schemas.microsoft.com/office/drawing/2014/main" xmlns="" val="10003"/>
                  </a:ext>
                </a:extLst>
              </a:tr>
              <a:tr h="330525">
                <a:tc>
                  <a:txBody>
                    <a:bodyPr/>
                    <a:lstStyle/>
                    <a:p>
                      <a:pPr algn="l" fontAlgn="b"/>
                      <a:r>
                        <a:rPr lang="en-ZA" sz="1600" b="1" u="none" strike="noStrike" dirty="0">
                          <a:effectLst/>
                          <a:latin typeface="+mn-lt"/>
                        </a:rPr>
                        <a:t>KZN</a:t>
                      </a:r>
                      <a:endParaRPr lang="en-ZA" sz="16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dirty="0" smtClean="0">
                          <a:effectLst/>
                          <a:latin typeface="+mn-lt"/>
                          <a:ea typeface="Calibri"/>
                          <a:cs typeface="Times New Roman"/>
                        </a:rPr>
                        <a:t>7 334</a:t>
                      </a:r>
                      <a:endParaRPr lang="en-ZA" sz="1600" dirty="0">
                        <a:effectLst/>
                        <a:latin typeface="+mn-lt"/>
                        <a:ea typeface="Calibri"/>
                        <a:cs typeface="Times New Roman"/>
                      </a:endParaRPr>
                    </a:p>
                  </a:txBody>
                  <a:tcPr marL="68580" marR="68580" marT="0" marB="0"/>
                </a:tc>
                <a:tc>
                  <a:txBody>
                    <a:bodyPr/>
                    <a:lstStyle/>
                    <a:p>
                      <a:pPr algn="ctr" fontAlgn="b"/>
                      <a:r>
                        <a:rPr lang="en-ZA" sz="1600" b="0" i="0" u="none" strike="noStrike" dirty="0" smtClean="0">
                          <a:solidFill>
                            <a:srgbClr val="000000"/>
                          </a:solidFill>
                          <a:effectLst/>
                          <a:latin typeface="+mn-lt"/>
                        </a:rPr>
                        <a:t>8 462</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smtClean="0">
                          <a:solidFill>
                            <a:srgbClr val="000000"/>
                          </a:solidFill>
                          <a:effectLst/>
                          <a:latin typeface="+mn-lt"/>
                        </a:rPr>
                        <a:t>1 128</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smtClean="0">
                          <a:solidFill>
                            <a:srgbClr val="000000"/>
                          </a:solidFill>
                          <a:effectLst/>
                          <a:latin typeface="+mn-lt"/>
                        </a:rPr>
                        <a:t>6 807</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smtClean="0">
                          <a:solidFill>
                            <a:srgbClr val="000000"/>
                          </a:solidFill>
                          <a:effectLst/>
                          <a:latin typeface="+mn-lt"/>
                        </a:rPr>
                        <a:t>1 655</a:t>
                      </a:r>
                      <a:endParaRPr lang="en-ZA"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xmlns="" val="10004"/>
                  </a:ext>
                </a:extLst>
              </a:tr>
              <a:tr h="330525">
                <a:tc>
                  <a:txBody>
                    <a:bodyPr/>
                    <a:lstStyle/>
                    <a:p>
                      <a:pPr algn="l" fontAlgn="b"/>
                      <a:r>
                        <a:rPr lang="en-ZA" sz="1600" b="1" u="none" strike="noStrike">
                          <a:effectLst/>
                          <a:latin typeface="+mn-lt"/>
                        </a:rPr>
                        <a:t>LP</a:t>
                      </a:r>
                      <a:endParaRPr lang="en-ZA" sz="1600" b="1" i="0" u="none" strike="noStrike">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dirty="0" smtClean="0">
                          <a:effectLst/>
                          <a:latin typeface="+mn-lt"/>
                          <a:ea typeface="Calibri"/>
                          <a:cs typeface="Times New Roman"/>
                        </a:rPr>
                        <a:t>3 232</a:t>
                      </a:r>
                      <a:endParaRPr lang="en-ZA" sz="1600" dirty="0">
                        <a:effectLst/>
                        <a:latin typeface="+mn-lt"/>
                        <a:ea typeface="Calibri"/>
                        <a:cs typeface="Times New Roman"/>
                      </a:endParaRPr>
                    </a:p>
                  </a:txBody>
                  <a:tcPr marL="68580" marR="68580" marT="0" marB="0"/>
                </a:tc>
                <a:tc>
                  <a:txBody>
                    <a:bodyPr/>
                    <a:lstStyle/>
                    <a:p>
                      <a:pPr algn="ctr" fontAlgn="b"/>
                      <a:r>
                        <a:rPr lang="en-ZA" sz="1600" b="0" i="0" u="none" strike="noStrike" dirty="0" smtClean="0">
                          <a:solidFill>
                            <a:srgbClr val="000000"/>
                          </a:solidFill>
                          <a:effectLst/>
                          <a:latin typeface="+mn-lt"/>
                        </a:rPr>
                        <a:t>3 712</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smtClean="0">
                          <a:solidFill>
                            <a:srgbClr val="000000"/>
                          </a:solidFill>
                          <a:effectLst/>
                          <a:latin typeface="+mn-lt"/>
                        </a:rPr>
                        <a:t>480</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smtClean="0">
                          <a:solidFill>
                            <a:srgbClr val="000000"/>
                          </a:solidFill>
                          <a:effectLst/>
                          <a:latin typeface="+mn-lt"/>
                        </a:rPr>
                        <a:t>3 325</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a:solidFill>
                            <a:srgbClr val="000000"/>
                          </a:solidFill>
                          <a:effectLst/>
                          <a:latin typeface="+mn-lt"/>
                        </a:rPr>
                        <a:t>387</a:t>
                      </a:r>
                    </a:p>
                  </a:txBody>
                  <a:tcPr marL="9525" marR="9525" marT="9525" marB="0" anchor="b"/>
                </a:tc>
                <a:extLst>
                  <a:ext uri="{0D108BD9-81ED-4DB2-BD59-A6C34878D82A}">
                    <a16:rowId xmlns:a16="http://schemas.microsoft.com/office/drawing/2014/main" xmlns="" val="10005"/>
                  </a:ext>
                </a:extLst>
              </a:tr>
              <a:tr h="330525">
                <a:tc>
                  <a:txBody>
                    <a:bodyPr/>
                    <a:lstStyle/>
                    <a:p>
                      <a:pPr algn="l" fontAlgn="b"/>
                      <a:r>
                        <a:rPr lang="en-ZA" sz="1600" b="1" u="none" strike="noStrike">
                          <a:solidFill>
                            <a:schemeClr val="tx1"/>
                          </a:solidFill>
                          <a:effectLst/>
                          <a:latin typeface="+mn-lt"/>
                        </a:rPr>
                        <a:t>MP</a:t>
                      </a:r>
                      <a:endParaRPr lang="en-ZA" sz="1600" b="1" i="0" u="none" strike="noStrike">
                        <a:solidFill>
                          <a:schemeClr val="tx1"/>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dirty="0" smtClean="0">
                          <a:effectLst/>
                          <a:latin typeface="+mn-lt"/>
                          <a:ea typeface="Calibri"/>
                          <a:cs typeface="Times New Roman"/>
                        </a:rPr>
                        <a:t>2 564</a:t>
                      </a:r>
                      <a:endParaRPr lang="en-ZA" sz="1600" dirty="0">
                        <a:effectLst/>
                        <a:latin typeface="+mn-lt"/>
                        <a:ea typeface="Calibri"/>
                        <a:cs typeface="Times New Roman"/>
                      </a:endParaRPr>
                    </a:p>
                  </a:txBody>
                  <a:tcPr marL="68580" marR="68580" marT="0" marB="0"/>
                </a:tc>
                <a:tc>
                  <a:txBody>
                    <a:bodyPr/>
                    <a:lstStyle/>
                    <a:p>
                      <a:pPr algn="ctr" fontAlgn="b"/>
                      <a:r>
                        <a:rPr lang="en-ZA" sz="1600" b="0" i="0" u="none" strike="noStrike" dirty="0" smtClean="0">
                          <a:solidFill>
                            <a:srgbClr val="000000"/>
                          </a:solidFill>
                          <a:effectLst/>
                          <a:latin typeface="+mn-lt"/>
                        </a:rPr>
                        <a:t>3 186</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smtClean="0">
                          <a:solidFill>
                            <a:srgbClr val="000000"/>
                          </a:solidFill>
                          <a:effectLst/>
                          <a:latin typeface="+mn-lt"/>
                        </a:rPr>
                        <a:t>1 148</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smtClean="0">
                          <a:solidFill>
                            <a:srgbClr val="000000"/>
                          </a:solidFill>
                          <a:effectLst/>
                          <a:latin typeface="+mn-lt"/>
                        </a:rPr>
                        <a:t>2 855</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a:solidFill>
                            <a:srgbClr val="000000"/>
                          </a:solidFill>
                          <a:effectLst/>
                          <a:latin typeface="+mn-lt"/>
                        </a:rPr>
                        <a:t>331</a:t>
                      </a:r>
                    </a:p>
                  </a:txBody>
                  <a:tcPr marL="9525" marR="9525" marT="9525" marB="0" anchor="b"/>
                </a:tc>
                <a:extLst>
                  <a:ext uri="{0D108BD9-81ED-4DB2-BD59-A6C34878D82A}">
                    <a16:rowId xmlns:a16="http://schemas.microsoft.com/office/drawing/2014/main" xmlns="" val="10006"/>
                  </a:ext>
                </a:extLst>
              </a:tr>
              <a:tr h="330525">
                <a:tc>
                  <a:txBody>
                    <a:bodyPr/>
                    <a:lstStyle/>
                    <a:p>
                      <a:pPr algn="l" fontAlgn="b"/>
                      <a:r>
                        <a:rPr lang="en-ZA" sz="1600" b="1" u="none" strike="noStrike" dirty="0" smtClean="0">
                          <a:solidFill>
                            <a:schemeClr val="tx1"/>
                          </a:solidFill>
                          <a:effectLst/>
                          <a:latin typeface="+mn-lt"/>
                        </a:rPr>
                        <a:t>NW</a:t>
                      </a:r>
                      <a:endParaRPr lang="en-ZA" sz="1600" b="1" i="0" u="none" strike="noStrike" dirty="0">
                        <a:solidFill>
                          <a:schemeClr val="tx1"/>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dirty="0" smtClean="0">
                          <a:effectLst/>
                          <a:latin typeface="+mn-lt"/>
                          <a:ea typeface="Calibri"/>
                          <a:cs typeface="Times New Roman"/>
                        </a:rPr>
                        <a:t>2 333</a:t>
                      </a:r>
                      <a:endParaRPr lang="en-ZA" sz="1600" dirty="0">
                        <a:effectLst/>
                        <a:latin typeface="+mn-lt"/>
                        <a:ea typeface="Calibri"/>
                        <a:cs typeface="Times New Roman"/>
                      </a:endParaRPr>
                    </a:p>
                  </a:txBody>
                  <a:tcPr marL="68580" marR="68580" marT="0" marB="0"/>
                </a:tc>
                <a:tc>
                  <a:txBody>
                    <a:bodyPr/>
                    <a:lstStyle/>
                    <a:p>
                      <a:pPr algn="ctr" fontAlgn="b"/>
                      <a:r>
                        <a:rPr lang="en-ZA" sz="1600" b="0" i="0" u="none" strike="noStrike" dirty="0" smtClean="0">
                          <a:solidFill>
                            <a:srgbClr val="000000"/>
                          </a:solidFill>
                          <a:effectLst/>
                          <a:latin typeface="+mn-lt"/>
                        </a:rPr>
                        <a:t>1 297</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u="none" strike="noStrike" kern="1200" dirty="0" smtClean="0">
                          <a:solidFill>
                            <a:schemeClr val="dk1"/>
                          </a:solidFill>
                          <a:effectLst/>
                          <a:latin typeface="+mn-lt"/>
                          <a:ea typeface="+mn-ea"/>
                          <a:cs typeface="+mn-cs"/>
                        </a:rPr>
                        <a:t>-1 036</a:t>
                      </a:r>
                      <a:endParaRPr lang="en-ZA" sz="160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ZA" sz="1600" b="0" i="0" u="none" strike="noStrike" dirty="0" smtClean="0">
                          <a:solidFill>
                            <a:srgbClr val="000000"/>
                          </a:solidFill>
                          <a:effectLst/>
                          <a:latin typeface="+mn-lt"/>
                        </a:rPr>
                        <a:t>1 168</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a:solidFill>
                            <a:srgbClr val="000000"/>
                          </a:solidFill>
                          <a:effectLst/>
                          <a:latin typeface="+mn-lt"/>
                        </a:rPr>
                        <a:t>129</a:t>
                      </a:r>
                    </a:p>
                  </a:txBody>
                  <a:tcPr marL="9525" marR="9525" marT="9525" marB="0" anchor="b"/>
                </a:tc>
                <a:extLst>
                  <a:ext uri="{0D108BD9-81ED-4DB2-BD59-A6C34878D82A}">
                    <a16:rowId xmlns:a16="http://schemas.microsoft.com/office/drawing/2014/main" xmlns="" val="10007"/>
                  </a:ext>
                </a:extLst>
              </a:tr>
              <a:tr h="330525">
                <a:tc>
                  <a:txBody>
                    <a:bodyPr/>
                    <a:lstStyle/>
                    <a:p>
                      <a:pPr algn="l" fontAlgn="b"/>
                      <a:r>
                        <a:rPr lang="en-ZA" sz="1600" b="1" u="none" strike="noStrike" dirty="0" smtClean="0">
                          <a:solidFill>
                            <a:schemeClr val="tx1"/>
                          </a:solidFill>
                          <a:effectLst/>
                          <a:latin typeface="+mn-lt"/>
                        </a:rPr>
                        <a:t>NC</a:t>
                      </a:r>
                      <a:endParaRPr lang="en-ZA" sz="1600" b="1" i="0" u="none" strike="noStrike" dirty="0">
                        <a:solidFill>
                          <a:schemeClr val="tx1"/>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dirty="0" smtClean="0">
                          <a:effectLst/>
                          <a:latin typeface="+mn-lt"/>
                          <a:ea typeface="Calibri"/>
                          <a:cs typeface="Times New Roman"/>
                        </a:rPr>
                        <a:t>1 254</a:t>
                      </a:r>
                      <a:endParaRPr lang="en-ZA" sz="1600" dirty="0">
                        <a:effectLst/>
                        <a:latin typeface="+mn-lt"/>
                        <a:ea typeface="Calibri"/>
                        <a:cs typeface="Times New Roman"/>
                      </a:endParaRPr>
                    </a:p>
                  </a:txBody>
                  <a:tcPr marL="68580" marR="68580" marT="0" marB="0"/>
                </a:tc>
                <a:tc>
                  <a:txBody>
                    <a:bodyPr/>
                    <a:lstStyle/>
                    <a:p>
                      <a:pPr algn="ctr" fontAlgn="b"/>
                      <a:r>
                        <a:rPr lang="en-ZA" sz="1600" b="0" i="0" u="none" strike="noStrike" dirty="0" smtClean="0">
                          <a:solidFill>
                            <a:srgbClr val="000000"/>
                          </a:solidFill>
                          <a:effectLst/>
                          <a:latin typeface="+mn-lt"/>
                        </a:rPr>
                        <a:t>2 487</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u="none" strike="noStrike" kern="1200" dirty="0" smtClean="0">
                          <a:solidFill>
                            <a:schemeClr val="dk1"/>
                          </a:solidFill>
                          <a:effectLst/>
                          <a:latin typeface="+mn-lt"/>
                          <a:ea typeface="+mn-ea"/>
                          <a:cs typeface="+mn-cs"/>
                        </a:rPr>
                        <a:t>1 233</a:t>
                      </a:r>
                    </a:p>
                  </a:txBody>
                  <a:tcPr marL="9525" marR="9525" marT="9525" marB="0" anchor="b"/>
                </a:tc>
                <a:tc>
                  <a:txBody>
                    <a:bodyPr/>
                    <a:lstStyle/>
                    <a:p>
                      <a:pPr algn="ctr" fontAlgn="b"/>
                      <a:r>
                        <a:rPr lang="en-ZA" sz="1600" b="0" i="0" u="none" strike="noStrike" dirty="0" smtClean="0">
                          <a:solidFill>
                            <a:srgbClr val="000000"/>
                          </a:solidFill>
                          <a:effectLst/>
                          <a:latin typeface="+mn-lt"/>
                        </a:rPr>
                        <a:t>1 988</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a:solidFill>
                            <a:srgbClr val="000000"/>
                          </a:solidFill>
                          <a:effectLst/>
                          <a:latin typeface="+mn-lt"/>
                        </a:rPr>
                        <a:t>499</a:t>
                      </a:r>
                    </a:p>
                  </a:txBody>
                  <a:tcPr marL="9525" marR="9525" marT="9525" marB="0" anchor="b"/>
                </a:tc>
                <a:extLst>
                  <a:ext uri="{0D108BD9-81ED-4DB2-BD59-A6C34878D82A}">
                    <a16:rowId xmlns:a16="http://schemas.microsoft.com/office/drawing/2014/main" xmlns="" val="10008"/>
                  </a:ext>
                </a:extLst>
              </a:tr>
              <a:tr h="330525">
                <a:tc>
                  <a:txBody>
                    <a:bodyPr/>
                    <a:lstStyle/>
                    <a:p>
                      <a:pPr algn="l" fontAlgn="b"/>
                      <a:r>
                        <a:rPr lang="en-ZA" sz="1600" b="1" u="none" strike="noStrike" dirty="0">
                          <a:solidFill>
                            <a:schemeClr val="tx1"/>
                          </a:solidFill>
                          <a:effectLst/>
                          <a:latin typeface="+mn-lt"/>
                        </a:rPr>
                        <a:t>WC</a:t>
                      </a:r>
                      <a:endParaRPr lang="en-ZA" sz="1600" b="1" i="0" u="none" strike="noStrike" dirty="0">
                        <a:solidFill>
                          <a:schemeClr val="tx1"/>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600" dirty="0" smtClean="0">
                          <a:effectLst/>
                          <a:latin typeface="+mn-lt"/>
                          <a:ea typeface="Calibri"/>
                          <a:cs typeface="Times New Roman"/>
                        </a:rPr>
                        <a:t>3 264</a:t>
                      </a:r>
                      <a:endParaRPr lang="en-ZA" sz="1600" dirty="0">
                        <a:effectLst/>
                        <a:latin typeface="+mn-lt"/>
                        <a:ea typeface="Calibri"/>
                        <a:cs typeface="Times New Roman"/>
                      </a:endParaRPr>
                    </a:p>
                  </a:txBody>
                  <a:tcPr marL="68580" marR="68580" marT="0" marB="0"/>
                </a:tc>
                <a:tc>
                  <a:txBody>
                    <a:bodyPr/>
                    <a:lstStyle/>
                    <a:p>
                      <a:pPr algn="ctr" fontAlgn="b"/>
                      <a:r>
                        <a:rPr lang="en-ZA" sz="1600" b="0" i="0" u="none" strike="noStrike" dirty="0" smtClean="0">
                          <a:solidFill>
                            <a:srgbClr val="000000"/>
                          </a:solidFill>
                          <a:effectLst/>
                          <a:latin typeface="+mn-lt"/>
                        </a:rPr>
                        <a:t>3 664</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smtClean="0">
                          <a:solidFill>
                            <a:srgbClr val="000000"/>
                          </a:solidFill>
                          <a:effectLst/>
                          <a:latin typeface="+mn-lt"/>
                        </a:rPr>
                        <a:t>400</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smtClean="0">
                          <a:solidFill>
                            <a:srgbClr val="000000"/>
                          </a:solidFill>
                          <a:effectLst/>
                          <a:latin typeface="+mn-lt"/>
                        </a:rPr>
                        <a:t>3 120</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a:solidFill>
                            <a:srgbClr val="000000"/>
                          </a:solidFill>
                          <a:effectLst/>
                          <a:latin typeface="+mn-lt"/>
                        </a:rPr>
                        <a:t>544</a:t>
                      </a:r>
                    </a:p>
                  </a:txBody>
                  <a:tcPr marL="9525" marR="9525" marT="9525" marB="0" anchor="b"/>
                </a:tc>
                <a:extLst>
                  <a:ext uri="{0D108BD9-81ED-4DB2-BD59-A6C34878D82A}">
                    <a16:rowId xmlns:a16="http://schemas.microsoft.com/office/drawing/2014/main" xmlns="" val="10009"/>
                  </a:ext>
                </a:extLst>
              </a:tr>
              <a:tr h="327497">
                <a:tc>
                  <a:txBody>
                    <a:bodyPr/>
                    <a:lstStyle/>
                    <a:p>
                      <a:pPr algn="l" fontAlgn="b"/>
                      <a:r>
                        <a:rPr lang="en-ZA" sz="1600" b="1" u="none" strike="noStrike" dirty="0">
                          <a:effectLst/>
                          <a:latin typeface="+mn-lt"/>
                        </a:rPr>
                        <a:t>TOTAL</a:t>
                      </a:r>
                      <a:endParaRPr lang="en-ZA" sz="16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600" b="1" i="0" u="none" strike="noStrike" dirty="0" smtClean="0">
                          <a:solidFill>
                            <a:srgbClr val="000000"/>
                          </a:solidFill>
                          <a:effectLst/>
                          <a:latin typeface="+mn-lt"/>
                        </a:rPr>
                        <a:t>35 093</a:t>
                      </a:r>
                      <a:endParaRPr lang="en-ZA" sz="16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600" b="1" i="0" u="none" strike="noStrike" dirty="0" smtClean="0">
                          <a:solidFill>
                            <a:srgbClr val="000000"/>
                          </a:solidFill>
                          <a:effectLst/>
                          <a:latin typeface="+mn-lt"/>
                        </a:rPr>
                        <a:t>39 175</a:t>
                      </a:r>
                      <a:endParaRPr lang="en-ZA" sz="16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600" b="1" i="0" u="none" strike="noStrike" dirty="0" smtClean="0">
                          <a:solidFill>
                            <a:srgbClr val="000000"/>
                          </a:solidFill>
                          <a:effectLst/>
                          <a:latin typeface="+mn-lt"/>
                        </a:rPr>
                        <a:t>4 082</a:t>
                      </a:r>
                      <a:endParaRPr lang="en-ZA" sz="16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600" b="1" i="0" u="none" strike="noStrike" dirty="0" smtClean="0">
                          <a:solidFill>
                            <a:srgbClr val="000000"/>
                          </a:solidFill>
                          <a:effectLst/>
                          <a:latin typeface="+mn-lt"/>
                        </a:rPr>
                        <a:t>34 165</a:t>
                      </a:r>
                      <a:endParaRPr lang="en-ZA" sz="16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600" b="1" i="0" u="none" strike="noStrike" dirty="0" smtClean="0">
                          <a:solidFill>
                            <a:srgbClr val="000000"/>
                          </a:solidFill>
                          <a:effectLst/>
                          <a:latin typeface="+mn-lt"/>
                        </a:rPr>
                        <a:t>5 010</a:t>
                      </a:r>
                      <a:endParaRPr lang="en-ZA" sz="1600" b="1" i="0" u="none" strike="noStrike" dirty="0">
                        <a:solidFill>
                          <a:srgbClr val="000000"/>
                        </a:solidFill>
                        <a:effectLst/>
                        <a:latin typeface="+mn-lt"/>
                      </a:endParaRPr>
                    </a:p>
                  </a:txBody>
                  <a:tcPr marL="9525" marR="9525" marT="9525" marB="0" anchor="b">
                    <a:solidFill>
                      <a:schemeClr val="accent2">
                        <a:lumMod val="60000"/>
                        <a:lumOff val="40000"/>
                      </a:schemeClr>
                    </a:solidFill>
                  </a:tcPr>
                </a:tc>
                <a:extLst>
                  <a:ext uri="{0D108BD9-81ED-4DB2-BD59-A6C34878D82A}">
                    <a16:rowId xmlns:a16="http://schemas.microsoft.com/office/drawing/2014/main" xmlns="" val="10010"/>
                  </a:ext>
                </a:extLst>
              </a:tr>
            </a:tbl>
          </a:graphicData>
        </a:graphic>
      </p:graphicFrame>
      <p:sp>
        <p:nvSpPr>
          <p:cNvPr id="5" name="Slide Number Placeholder 1"/>
          <p:cNvSpPr>
            <a:spLocks noGrp="1"/>
          </p:cNvSpPr>
          <p:nvPr>
            <p:ph type="sldNum" sz="quarter" idx="12"/>
          </p:nvPr>
        </p:nvSpPr>
        <p:spPr bwMode="auto">
          <a:xfrm>
            <a:off x="6727825" y="63547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3A91E76-9EBF-4284-A71D-23B6CAFC73C1}" type="slidenum">
              <a:rPr lang="en-US" altLang="en-US" sz="1200" smtClean="0">
                <a:solidFill>
                  <a:srgbClr val="898989"/>
                </a:solidFill>
              </a:rPr>
              <a:pPr/>
              <a:t>36</a:t>
            </a:fld>
            <a:endParaRPr lang="en-US" altLang="en-US" sz="1200" dirty="0" smtClean="0">
              <a:solidFill>
                <a:srgbClr val="898989"/>
              </a:solidFill>
            </a:endParaRPr>
          </a:p>
        </p:txBody>
      </p:sp>
    </p:spTree>
    <p:extLst>
      <p:ext uri="{BB962C8B-B14F-4D97-AF65-F5344CB8AC3E}">
        <p14:creationId xmlns:p14="http://schemas.microsoft.com/office/powerpoint/2010/main" xmlns="" val="272647813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778098"/>
          </a:xfrm>
        </p:spPr>
        <p:txBody>
          <a:bodyPr/>
          <a:lstStyle/>
          <a:p>
            <a:r>
              <a:rPr lang="en-ZA" sz="2400" b="1" dirty="0" smtClean="0"/>
              <a:t>BCEA NON-COMPLIANCE</a:t>
            </a:r>
            <a:endParaRPr lang="en-ZA" sz="2400" b="1" dirty="0"/>
          </a:p>
        </p:txBody>
      </p:sp>
      <p:sp>
        <p:nvSpPr>
          <p:cNvPr id="3" name="Content Placeholder 2"/>
          <p:cNvSpPr>
            <a:spLocks noGrp="1"/>
          </p:cNvSpPr>
          <p:nvPr>
            <p:ph idx="1"/>
          </p:nvPr>
        </p:nvSpPr>
        <p:spPr>
          <a:xfrm>
            <a:off x="251520" y="1484784"/>
            <a:ext cx="8496944" cy="4968552"/>
          </a:xfrm>
        </p:spPr>
        <p:txBody>
          <a:bodyPr/>
          <a:lstStyle/>
          <a:p>
            <a:pPr algn="just"/>
            <a:r>
              <a:rPr lang="en-ZA" sz="1800" dirty="0" smtClean="0"/>
              <a:t>Of those workplaces inspected in Q1, 5010 were found to be non-compliant.</a:t>
            </a:r>
          </a:p>
          <a:p>
            <a:pPr algn="just"/>
            <a:endParaRPr lang="en-ZA" sz="1800" dirty="0" smtClean="0"/>
          </a:p>
          <a:p>
            <a:pPr marL="0" indent="0" algn="just">
              <a:buNone/>
            </a:pPr>
            <a:r>
              <a:rPr lang="en-ZA" sz="1800" dirty="0" smtClean="0"/>
              <a:t>Major non-compliance was found in the following sectors:</a:t>
            </a:r>
          </a:p>
          <a:p>
            <a:pPr marL="0" indent="0" algn="just">
              <a:buNone/>
            </a:pPr>
            <a:endParaRPr lang="en-ZA" sz="1800" dirty="0" smtClean="0"/>
          </a:p>
          <a:p>
            <a:pPr algn="just"/>
            <a:r>
              <a:rPr lang="en-ZA" sz="1800" dirty="0" smtClean="0"/>
              <a:t>Wholesale </a:t>
            </a:r>
            <a:r>
              <a:rPr lang="en-ZA" sz="1800" dirty="0"/>
              <a:t>and Retail </a:t>
            </a:r>
            <a:r>
              <a:rPr lang="en-ZA" sz="1800" dirty="0" smtClean="0"/>
              <a:t>Sector;</a:t>
            </a:r>
          </a:p>
          <a:p>
            <a:pPr algn="just"/>
            <a:r>
              <a:rPr lang="en-ZA" sz="1800" dirty="0" smtClean="0"/>
              <a:t>Hospitality </a:t>
            </a:r>
            <a:r>
              <a:rPr lang="en-ZA" sz="1800" dirty="0"/>
              <a:t>Sector </a:t>
            </a:r>
            <a:r>
              <a:rPr lang="en-ZA" sz="1800" dirty="0" smtClean="0"/>
              <a:t>;</a:t>
            </a:r>
          </a:p>
          <a:p>
            <a:pPr algn="just"/>
            <a:r>
              <a:rPr lang="en-ZA" sz="1800" dirty="0" smtClean="0"/>
              <a:t>Agricultural Sector; </a:t>
            </a:r>
          </a:p>
          <a:p>
            <a:pPr algn="just"/>
            <a:r>
              <a:rPr lang="en-ZA" sz="1800" dirty="0" smtClean="0"/>
              <a:t>Community Services Sector</a:t>
            </a:r>
            <a:endParaRPr lang="en-ZA" sz="1800" dirty="0"/>
          </a:p>
          <a:p>
            <a:endParaRPr lang="en-ZA" sz="1800" dirty="0"/>
          </a:p>
          <a:p>
            <a:endParaRPr lang="en-ZA" sz="2800" dirty="0"/>
          </a:p>
          <a:p>
            <a:endParaRPr lang="en-ZA" dirty="0" smtClean="0"/>
          </a:p>
          <a:p>
            <a:pPr marL="0" indent="0">
              <a:buNone/>
            </a:pPr>
            <a:endParaRPr lang="en-ZA" dirty="0" smtClean="0"/>
          </a:p>
          <a:p>
            <a:pPr marL="0" indent="0">
              <a:buNone/>
            </a:pPr>
            <a:endParaRPr lang="en-ZA" dirty="0"/>
          </a:p>
        </p:txBody>
      </p:sp>
      <p:sp>
        <p:nvSpPr>
          <p:cNvPr id="4" name="Slide Number Placeholder 1"/>
          <p:cNvSpPr>
            <a:spLocks noGrp="1"/>
          </p:cNvSpPr>
          <p:nvPr>
            <p:ph type="sldNum" sz="quarter" idx="12"/>
          </p:nvPr>
        </p:nvSpPr>
        <p:spPr bwMode="auto">
          <a:xfrm>
            <a:off x="6727825" y="63547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3A91E76-9EBF-4284-A71D-23B6CAFC73C1}" type="slidenum">
              <a:rPr lang="en-US" altLang="en-US" sz="1200" smtClean="0">
                <a:solidFill>
                  <a:srgbClr val="898989"/>
                </a:solidFill>
              </a:rPr>
              <a:pPr/>
              <a:t>37</a:t>
            </a:fld>
            <a:endParaRPr lang="en-US" altLang="en-US" sz="1200" dirty="0" smtClean="0">
              <a:solidFill>
                <a:srgbClr val="898989"/>
              </a:solidFill>
            </a:endParaRPr>
          </a:p>
        </p:txBody>
      </p:sp>
    </p:spTree>
    <p:extLst>
      <p:ext uri="{BB962C8B-B14F-4D97-AF65-F5344CB8AC3E}">
        <p14:creationId xmlns:p14="http://schemas.microsoft.com/office/powerpoint/2010/main" xmlns="" val="34900644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ZA" sz="2400" b="1" dirty="0" smtClean="0"/>
              <a:t>AREAS OF NON-COMPLIANCE</a:t>
            </a:r>
            <a:endParaRPr lang="en-ZA" sz="2400" b="1" dirty="0"/>
          </a:p>
        </p:txBody>
      </p:sp>
      <p:sp>
        <p:nvSpPr>
          <p:cNvPr id="3" name="Content Placeholder 2"/>
          <p:cNvSpPr>
            <a:spLocks noGrp="1"/>
          </p:cNvSpPr>
          <p:nvPr>
            <p:ph idx="1"/>
          </p:nvPr>
        </p:nvSpPr>
        <p:spPr>
          <a:xfrm>
            <a:off x="323528" y="1601416"/>
            <a:ext cx="8435280" cy="5256584"/>
          </a:xfrm>
        </p:spPr>
        <p:txBody>
          <a:bodyPr/>
          <a:lstStyle/>
          <a:p>
            <a:pPr marL="0" indent="0" algn="just">
              <a:buNone/>
            </a:pPr>
            <a:r>
              <a:rPr lang="en-ZA" sz="1800" dirty="0" smtClean="0">
                <a:cs typeface="Arial" panose="020B0604020202020204" pitchFamily="34" charset="0"/>
              </a:rPr>
              <a:t>The areas of non compliance are as follows:</a:t>
            </a:r>
          </a:p>
          <a:p>
            <a:pPr marL="0" indent="0" algn="just">
              <a:buNone/>
            </a:pPr>
            <a:endParaRPr lang="en-ZA" sz="1800" dirty="0" smtClean="0">
              <a:cs typeface="Arial" panose="020B0604020202020204" pitchFamily="34" charset="0"/>
            </a:endParaRPr>
          </a:p>
          <a:p>
            <a:pPr algn="just">
              <a:buFont typeface="Wingdings" panose="05000000000000000000" pitchFamily="2" charset="2"/>
              <a:buChar char="§"/>
            </a:pPr>
            <a:r>
              <a:rPr lang="en-ZA" sz="1800" dirty="0" smtClean="0">
                <a:cs typeface="Arial" panose="020B0604020202020204" pitchFamily="34" charset="0"/>
              </a:rPr>
              <a:t>Underpayment of wages</a:t>
            </a:r>
          </a:p>
          <a:p>
            <a:pPr algn="just">
              <a:buFont typeface="Wingdings" panose="05000000000000000000" pitchFamily="2" charset="2"/>
              <a:buChar char="§"/>
            </a:pPr>
            <a:r>
              <a:rPr lang="en-ZA" sz="1800" dirty="0" smtClean="0">
                <a:cs typeface="Arial" panose="020B0604020202020204" pitchFamily="34" charset="0"/>
              </a:rPr>
              <a:t>Non issuing of payslips</a:t>
            </a:r>
          </a:p>
          <a:p>
            <a:pPr algn="just">
              <a:buFont typeface="Wingdings" panose="05000000000000000000" pitchFamily="2" charset="2"/>
              <a:buChar char="§"/>
            </a:pPr>
            <a:r>
              <a:rPr lang="en-ZA" sz="1800" dirty="0" smtClean="0">
                <a:cs typeface="Arial" panose="020B0604020202020204" pitchFamily="34" charset="0"/>
              </a:rPr>
              <a:t>Non issuing of particulars of employment, and</a:t>
            </a:r>
          </a:p>
          <a:p>
            <a:pPr algn="just">
              <a:buFont typeface="Wingdings" panose="05000000000000000000" pitchFamily="2" charset="2"/>
              <a:buChar char="§"/>
            </a:pPr>
            <a:r>
              <a:rPr lang="en-ZA" sz="1800" dirty="0" smtClean="0">
                <a:cs typeface="Arial" panose="020B0604020202020204" pitchFamily="34" charset="0"/>
              </a:rPr>
              <a:t>Non signing of attendance to prove working hours including overtime.</a:t>
            </a:r>
          </a:p>
        </p:txBody>
      </p:sp>
      <p:sp>
        <p:nvSpPr>
          <p:cNvPr id="4" name="Slide Number Placeholder 3"/>
          <p:cNvSpPr>
            <a:spLocks noGrp="1"/>
          </p:cNvSpPr>
          <p:nvPr>
            <p:ph type="sldNum" sz="quarter" idx="12"/>
          </p:nvPr>
        </p:nvSpPr>
        <p:spPr>
          <a:xfrm>
            <a:off x="6732240" y="6309320"/>
            <a:ext cx="2133600" cy="365125"/>
          </a:xfrm>
        </p:spPr>
        <p:txBody>
          <a:bodyPr/>
          <a:lstStyle/>
          <a:p>
            <a:pPr>
              <a:defRPr/>
            </a:pPr>
            <a:fld id="{416AF1B2-E7A4-446A-84DC-90AA83BA6A19}" type="slidenum">
              <a:rPr lang="en-US" smtClean="0"/>
              <a:pPr>
                <a:defRPr/>
              </a:pPr>
              <a:t>38</a:t>
            </a:fld>
            <a:endParaRPr lang="en-US" dirty="0"/>
          </a:p>
        </p:txBody>
      </p:sp>
    </p:spTree>
    <p:extLst>
      <p:ext uri="{BB962C8B-B14F-4D97-AF65-F5344CB8AC3E}">
        <p14:creationId xmlns:p14="http://schemas.microsoft.com/office/powerpoint/2010/main" xmlns="" val="26473509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INTERVENTIONS</a:t>
            </a:r>
            <a:endParaRPr lang="en-ZA" sz="2400" b="1" dirty="0"/>
          </a:p>
        </p:txBody>
      </p:sp>
      <p:sp>
        <p:nvSpPr>
          <p:cNvPr id="3" name="Content Placeholder 2"/>
          <p:cNvSpPr>
            <a:spLocks noGrp="1"/>
          </p:cNvSpPr>
          <p:nvPr>
            <p:ph idx="1"/>
          </p:nvPr>
        </p:nvSpPr>
        <p:spPr>
          <a:xfrm>
            <a:off x="467544" y="1628800"/>
            <a:ext cx="8229600" cy="5069160"/>
          </a:xfrm>
        </p:spPr>
        <p:txBody>
          <a:bodyPr/>
          <a:lstStyle/>
          <a:p>
            <a:r>
              <a:rPr lang="en-ZA" sz="2000" dirty="0" smtClean="0"/>
              <a:t>Structured Advocacy Sessions to be reintroduced and strengthened under BCEA and to deepen the employers and workers understanding of BCEA including the Sectoral Determinations</a:t>
            </a:r>
          </a:p>
          <a:p>
            <a:endParaRPr lang="en-ZA" dirty="0"/>
          </a:p>
        </p:txBody>
      </p:sp>
      <p:sp>
        <p:nvSpPr>
          <p:cNvPr id="4" name="Slide Number Placeholder 3"/>
          <p:cNvSpPr>
            <a:spLocks noGrp="1"/>
          </p:cNvSpPr>
          <p:nvPr>
            <p:ph type="sldNum" sz="quarter" idx="12"/>
          </p:nvPr>
        </p:nvSpPr>
        <p:spPr>
          <a:xfrm>
            <a:off x="6732240" y="6309320"/>
            <a:ext cx="2133600" cy="365125"/>
          </a:xfrm>
        </p:spPr>
        <p:txBody>
          <a:bodyPr/>
          <a:lstStyle/>
          <a:p>
            <a:pPr>
              <a:defRPr/>
            </a:pPr>
            <a:fld id="{416AF1B2-E7A4-446A-84DC-90AA83BA6A19}" type="slidenum">
              <a:rPr lang="en-US" smtClean="0"/>
              <a:pPr>
                <a:defRPr/>
              </a:pPr>
              <a:t>39</a:t>
            </a:fld>
            <a:endParaRPr lang="en-US" dirty="0"/>
          </a:p>
        </p:txBody>
      </p:sp>
    </p:spTree>
    <p:extLst>
      <p:ext uri="{BB962C8B-B14F-4D97-AF65-F5344CB8AC3E}">
        <p14:creationId xmlns:p14="http://schemas.microsoft.com/office/powerpoint/2010/main" xmlns="" val="1408448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2400" b="1" dirty="0" smtClean="0">
                <a:solidFill>
                  <a:srgbClr val="000000"/>
                </a:solidFill>
                <a:ea typeface="ＭＳ Ｐゴシック" pitchFamily="34" charset="-128"/>
              </a:rPr>
              <a:t>INTRODUCTION</a:t>
            </a:r>
            <a:endParaRPr lang="en-US" altLang="en-US" sz="2000" dirty="0" smtClean="0">
              <a:ea typeface="ＭＳ Ｐゴシック" pitchFamily="34" charset="-128"/>
            </a:endParaRPr>
          </a:p>
        </p:txBody>
      </p:sp>
      <p:sp>
        <p:nvSpPr>
          <p:cNvPr id="17411" name="Content Placeholder 2"/>
          <p:cNvSpPr>
            <a:spLocks noGrp="1"/>
          </p:cNvSpPr>
          <p:nvPr>
            <p:ph idx="1"/>
          </p:nvPr>
        </p:nvSpPr>
        <p:spPr/>
        <p:txBody>
          <a:bodyPr/>
          <a:lstStyle/>
          <a:p>
            <a:pPr marL="0" indent="0" algn="ctr">
              <a:buFont typeface="Arial" pitchFamily="34" charset="0"/>
              <a:buNone/>
            </a:pPr>
            <a:endParaRPr lang="en-US" altLang="en-US" sz="1800" dirty="0" smtClean="0">
              <a:ea typeface="ＭＳ Ｐゴシック" pitchFamily="34" charset="-128"/>
            </a:endParaRPr>
          </a:p>
          <a:p>
            <a:pPr marL="0" indent="0" algn="ctr">
              <a:buFont typeface="Arial" pitchFamily="34" charset="0"/>
              <a:buNone/>
            </a:pPr>
            <a:endParaRPr lang="en-US" altLang="en-US" sz="1800" dirty="0" smtClean="0">
              <a:ea typeface="ＭＳ Ｐゴシック" pitchFamily="34" charset="-128"/>
            </a:endParaRPr>
          </a:p>
          <a:p>
            <a:pPr marL="0" indent="0" algn="ctr">
              <a:buFont typeface="Arial" pitchFamily="34" charset="0"/>
              <a:buNone/>
            </a:pPr>
            <a:endParaRPr lang="en-US" altLang="en-US" sz="1800" dirty="0" smtClean="0">
              <a:ea typeface="ＭＳ Ｐゴシック" pitchFamily="34" charset="-128"/>
            </a:endParaRPr>
          </a:p>
          <a:p>
            <a:pPr marL="0" indent="0" algn="ctr">
              <a:buFont typeface="Arial" pitchFamily="34" charset="0"/>
              <a:buNone/>
            </a:pPr>
            <a:r>
              <a:rPr lang="en-US" altLang="en-US" sz="2400" b="1" dirty="0" smtClean="0">
                <a:ea typeface="ＭＳ Ｐゴシック" pitchFamily="34" charset="-128"/>
              </a:rPr>
              <a:t>INTRODUCTION</a:t>
            </a:r>
            <a:br>
              <a:rPr lang="en-US" altLang="en-US" sz="2400" b="1" dirty="0" smtClean="0">
                <a:ea typeface="ＭＳ Ｐゴシック" pitchFamily="34" charset="-128"/>
              </a:rPr>
            </a:br>
            <a:r>
              <a:rPr lang="en-US" altLang="en-US" sz="2400" b="1" dirty="0" smtClean="0">
                <a:ea typeface="ＭＳ Ｐゴシック" pitchFamily="34" charset="-128"/>
              </a:rPr>
              <a:t/>
            </a:r>
            <a:br>
              <a:rPr lang="en-US" altLang="en-US" sz="2400" b="1" dirty="0" smtClean="0">
                <a:ea typeface="ＭＳ Ｐゴシック" pitchFamily="34" charset="-128"/>
              </a:rPr>
            </a:br>
            <a:r>
              <a:rPr lang="en-US" altLang="en-US" sz="2400" b="1" dirty="0" smtClean="0">
                <a:ea typeface="ＭＳ Ｐゴシック" pitchFamily="34" charset="-128"/>
              </a:rPr>
              <a:t>- The Constitutional Mandate of the DoL</a:t>
            </a:r>
            <a:br>
              <a:rPr lang="en-US" altLang="en-US" sz="2400" b="1" dirty="0" smtClean="0">
                <a:ea typeface="ＭＳ Ｐゴシック" pitchFamily="34" charset="-128"/>
              </a:rPr>
            </a:br>
            <a:r>
              <a:rPr lang="en-US" altLang="en-US" sz="2400" b="1" dirty="0" smtClean="0">
                <a:ea typeface="ＭＳ Ｐゴシック" pitchFamily="34" charset="-128"/>
              </a:rPr>
              <a:t>- The Policy Mandate of the DoL</a:t>
            </a:r>
          </a:p>
        </p:txBody>
      </p:sp>
      <p:sp>
        <p:nvSpPr>
          <p:cNvPr id="17412" name="Slide Number Placeholder 1"/>
          <p:cNvSpPr>
            <a:spLocks noGrp="1"/>
          </p:cNvSpPr>
          <p:nvPr>
            <p:ph type="sldNum" sz="quarter" idx="12"/>
          </p:nvPr>
        </p:nvSpPr>
        <p:spPr bwMode="auto">
          <a:xfrm>
            <a:off x="6727825" y="63547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3A91E76-9EBF-4284-A71D-23B6CAFC73C1}" type="slidenum">
              <a:rPr lang="en-US" altLang="en-US" sz="1200" smtClean="0">
                <a:solidFill>
                  <a:srgbClr val="898989"/>
                </a:solidFill>
              </a:rPr>
              <a:pPr/>
              <a:t>4</a:t>
            </a:fld>
            <a:endParaRPr lang="en-US" altLang="en-US" sz="1200" dirty="0" smtClean="0">
              <a:solidFill>
                <a:srgbClr val="898989"/>
              </a:solidFill>
            </a:endParaRPr>
          </a:p>
        </p:txBody>
      </p:sp>
    </p:spTree>
    <p:extLst>
      <p:ext uri="{BB962C8B-B14F-4D97-AF65-F5344CB8AC3E}">
        <p14:creationId xmlns:p14="http://schemas.microsoft.com/office/powerpoint/2010/main" xmlns="" val="3611523832"/>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78098"/>
          </a:xfrm>
        </p:spPr>
        <p:txBody>
          <a:bodyPr/>
          <a:lstStyle/>
          <a:p>
            <a:r>
              <a:rPr lang="en-ZA" sz="2400" b="1" dirty="0" smtClean="0"/>
              <a:t>OCCUPATIONAL HEALTH AND SAFETY</a:t>
            </a:r>
            <a:endParaRPr lang="en-ZA" sz="2400" b="1" dirty="0"/>
          </a:p>
        </p:txBody>
      </p:sp>
      <p:sp>
        <p:nvSpPr>
          <p:cNvPr id="6" name="Content Placeholder 5"/>
          <p:cNvSpPr>
            <a:spLocks noGrp="1"/>
          </p:cNvSpPr>
          <p:nvPr>
            <p:ph idx="1"/>
          </p:nvPr>
        </p:nvSpPr>
        <p:spPr>
          <a:xfrm>
            <a:off x="250825" y="1341438"/>
            <a:ext cx="8353425" cy="923330"/>
          </a:xfrm>
          <a:prstGeom prst="rect">
            <a:avLst/>
          </a:prstGeom>
        </p:spPr>
        <p:txBody>
          <a:bodyPr wrap="square">
            <a:spAutoFit/>
          </a:bodyPr>
          <a:lstStyle/>
          <a:p>
            <a:pPr algn="just"/>
            <a:r>
              <a:rPr lang="en-ZA" sz="1800" dirty="0"/>
              <a:t>A total of </a:t>
            </a:r>
            <a:r>
              <a:rPr lang="en-ZA" sz="1800" dirty="0" smtClean="0"/>
              <a:t>4616 inspections were conducted against a target of 4301.  That was a positive variance of 353 above the target.  Of the total number of inspections done, 2941 were compliant,  equating to 63.7%  overall compliance level.</a:t>
            </a:r>
            <a:endParaRPr lang="en-ZA" sz="1800" dirty="0"/>
          </a:p>
        </p:txBody>
      </p:sp>
      <p:graphicFrame>
        <p:nvGraphicFramePr>
          <p:cNvPr id="5" name="Table 4"/>
          <p:cNvGraphicFramePr>
            <a:graphicFrameLocks noGrp="1"/>
          </p:cNvGraphicFramePr>
          <p:nvPr>
            <p:extLst>
              <p:ext uri="{D42A27DB-BD31-4B8C-83A1-F6EECF244321}">
                <p14:modId xmlns:p14="http://schemas.microsoft.com/office/powerpoint/2010/main" xmlns="" val="276260461"/>
              </p:ext>
            </p:extLst>
          </p:nvPr>
        </p:nvGraphicFramePr>
        <p:xfrm>
          <a:off x="179512" y="2348876"/>
          <a:ext cx="8784976" cy="4248476"/>
        </p:xfrm>
        <a:graphic>
          <a:graphicData uri="http://schemas.openxmlformats.org/drawingml/2006/table">
            <a:tbl>
              <a:tblPr>
                <a:tableStyleId>{5C22544A-7EE6-4342-B048-85BDC9FD1C3A}</a:tableStyleId>
              </a:tblPr>
              <a:tblGrid>
                <a:gridCol w="1540832">
                  <a:extLst>
                    <a:ext uri="{9D8B030D-6E8A-4147-A177-3AD203B41FA5}">
                      <a16:colId xmlns:a16="http://schemas.microsoft.com/office/drawing/2014/main" xmlns="" val="2196857313"/>
                    </a:ext>
                  </a:extLst>
                </a:gridCol>
                <a:gridCol w="1434427">
                  <a:extLst>
                    <a:ext uri="{9D8B030D-6E8A-4147-A177-3AD203B41FA5}">
                      <a16:colId xmlns:a16="http://schemas.microsoft.com/office/drawing/2014/main" xmlns="" val="4183474681"/>
                    </a:ext>
                  </a:extLst>
                </a:gridCol>
                <a:gridCol w="1434427">
                  <a:extLst>
                    <a:ext uri="{9D8B030D-6E8A-4147-A177-3AD203B41FA5}">
                      <a16:colId xmlns:a16="http://schemas.microsoft.com/office/drawing/2014/main" xmlns="" val="331861228"/>
                    </a:ext>
                  </a:extLst>
                </a:gridCol>
                <a:gridCol w="1434427">
                  <a:extLst>
                    <a:ext uri="{9D8B030D-6E8A-4147-A177-3AD203B41FA5}">
                      <a16:colId xmlns:a16="http://schemas.microsoft.com/office/drawing/2014/main" xmlns="" val="229007099"/>
                    </a:ext>
                  </a:extLst>
                </a:gridCol>
                <a:gridCol w="1434427">
                  <a:extLst>
                    <a:ext uri="{9D8B030D-6E8A-4147-A177-3AD203B41FA5}">
                      <a16:colId xmlns:a16="http://schemas.microsoft.com/office/drawing/2014/main" xmlns="" val="2431638699"/>
                    </a:ext>
                  </a:extLst>
                </a:gridCol>
                <a:gridCol w="1506436">
                  <a:extLst>
                    <a:ext uri="{9D8B030D-6E8A-4147-A177-3AD203B41FA5}">
                      <a16:colId xmlns:a16="http://schemas.microsoft.com/office/drawing/2014/main" xmlns="" val="3625200030"/>
                    </a:ext>
                  </a:extLst>
                </a:gridCol>
              </a:tblGrid>
              <a:tr h="805134">
                <a:tc>
                  <a:txBody>
                    <a:bodyPr/>
                    <a:lstStyle/>
                    <a:p>
                      <a:pPr algn="ctr" rtl="0" fontAlgn="b"/>
                      <a:r>
                        <a:rPr lang="en-ZA" sz="1600" b="1" u="none" strike="noStrike" dirty="0">
                          <a:solidFill>
                            <a:schemeClr val="tx1"/>
                          </a:solidFill>
                          <a:effectLst/>
                        </a:rPr>
                        <a:t>PROVINCE</a:t>
                      </a:r>
                      <a:endParaRPr lang="en-ZA" sz="1600" b="1" i="0" u="none" strike="noStrike" dirty="0">
                        <a:solidFill>
                          <a:schemeClr val="tx1"/>
                        </a:solidFill>
                        <a:effectLst/>
                        <a:latin typeface="Calibri" panose="020F0502020204030204" pitchFamily="34" charset="0"/>
                      </a:endParaRPr>
                    </a:p>
                  </a:txBody>
                  <a:tcPr marL="6350" marR="6350" marT="6350" marB="0" anchor="b">
                    <a:solidFill>
                      <a:schemeClr val="accent1">
                        <a:lumMod val="40000"/>
                        <a:lumOff val="60000"/>
                      </a:schemeClr>
                    </a:solidFill>
                  </a:tcPr>
                </a:tc>
                <a:tc>
                  <a:txBody>
                    <a:bodyPr/>
                    <a:lstStyle/>
                    <a:p>
                      <a:pPr algn="ctr" rtl="0" fontAlgn="b"/>
                      <a:r>
                        <a:rPr lang="en-ZA" sz="1600" b="1" u="none" strike="noStrike" dirty="0">
                          <a:solidFill>
                            <a:schemeClr val="tx1"/>
                          </a:solidFill>
                          <a:effectLst/>
                        </a:rPr>
                        <a:t>TARGET</a:t>
                      </a:r>
                      <a:endParaRPr lang="en-ZA" sz="1600" b="1" i="0" u="none" strike="noStrike" dirty="0">
                        <a:solidFill>
                          <a:schemeClr val="tx1"/>
                        </a:solidFill>
                        <a:effectLst/>
                        <a:latin typeface="Calibri" panose="020F0502020204030204" pitchFamily="34" charset="0"/>
                      </a:endParaRPr>
                    </a:p>
                  </a:txBody>
                  <a:tcPr marL="6350" marR="6350" marT="6350" marB="0" anchor="b">
                    <a:solidFill>
                      <a:schemeClr val="accent1">
                        <a:lumMod val="40000"/>
                        <a:lumOff val="60000"/>
                      </a:schemeClr>
                    </a:solidFill>
                  </a:tcPr>
                </a:tc>
                <a:tc>
                  <a:txBody>
                    <a:bodyPr/>
                    <a:lstStyle/>
                    <a:p>
                      <a:pPr algn="ctr" rtl="0" fontAlgn="b"/>
                      <a:r>
                        <a:rPr lang="en-ZA" sz="1600" b="1" u="none" strike="noStrike" dirty="0">
                          <a:solidFill>
                            <a:schemeClr val="tx1"/>
                          </a:solidFill>
                          <a:effectLst/>
                        </a:rPr>
                        <a:t>ACTUAL</a:t>
                      </a:r>
                      <a:endParaRPr lang="en-ZA" sz="1600" b="1" i="0" u="none" strike="noStrike" dirty="0">
                        <a:solidFill>
                          <a:schemeClr val="tx1"/>
                        </a:solidFill>
                        <a:effectLst/>
                        <a:latin typeface="Calibri" panose="020F0502020204030204" pitchFamily="34" charset="0"/>
                      </a:endParaRPr>
                    </a:p>
                  </a:txBody>
                  <a:tcPr marL="6350" marR="6350" marT="6350" marB="0" anchor="b">
                    <a:solidFill>
                      <a:schemeClr val="accent1">
                        <a:lumMod val="40000"/>
                        <a:lumOff val="60000"/>
                      </a:schemeClr>
                    </a:solidFill>
                  </a:tcPr>
                </a:tc>
                <a:tc>
                  <a:txBody>
                    <a:bodyPr/>
                    <a:lstStyle/>
                    <a:p>
                      <a:pPr algn="ctr" rtl="0" fontAlgn="b"/>
                      <a:r>
                        <a:rPr lang="en-ZA" sz="1600" b="1" u="none" strike="noStrike" dirty="0">
                          <a:solidFill>
                            <a:schemeClr val="tx1"/>
                          </a:solidFill>
                          <a:effectLst/>
                        </a:rPr>
                        <a:t>VARIANCE</a:t>
                      </a:r>
                      <a:endParaRPr lang="en-ZA" sz="1600" b="1" i="0" u="none" strike="noStrike" dirty="0">
                        <a:solidFill>
                          <a:schemeClr val="tx1"/>
                        </a:solidFill>
                        <a:effectLst/>
                        <a:latin typeface="Calibri" panose="020F0502020204030204" pitchFamily="34" charset="0"/>
                      </a:endParaRPr>
                    </a:p>
                  </a:txBody>
                  <a:tcPr marL="6350" marR="6350" marT="6350" marB="0" anchor="b">
                    <a:solidFill>
                      <a:schemeClr val="accent1">
                        <a:lumMod val="40000"/>
                        <a:lumOff val="60000"/>
                      </a:schemeClr>
                    </a:solidFill>
                  </a:tcPr>
                </a:tc>
                <a:tc>
                  <a:txBody>
                    <a:bodyPr/>
                    <a:lstStyle/>
                    <a:p>
                      <a:pPr algn="ctr" rtl="0" fontAlgn="b"/>
                      <a:r>
                        <a:rPr lang="en-ZA" sz="1600" b="1" u="none" strike="noStrike" dirty="0">
                          <a:solidFill>
                            <a:schemeClr val="tx1"/>
                          </a:solidFill>
                          <a:effectLst/>
                        </a:rPr>
                        <a:t>COMPLIANT</a:t>
                      </a:r>
                      <a:endParaRPr lang="en-ZA" sz="1600" b="1" i="0" u="none" strike="noStrike" dirty="0">
                        <a:solidFill>
                          <a:schemeClr val="tx1"/>
                        </a:solidFill>
                        <a:effectLst/>
                        <a:latin typeface="Calibri" panose="020F0502020204030204" pitchFamily="34" charset="0"/>
                      </a:endParaRPr>
                    </a:p>
                  </a:txBody>
                  <a:tcPr marL="6350" marR="6350" marT="6350" marB="0" anchor="b">
                    <a:solidFill>
                      <a:schemeClr val="accent1">
                        <a:lumMod val="40000"/>
                        <a:lumOff val="60000"/>
                      </a:schemeClr>
                    </a:solidFill>
                  </a:tcPr>
                </a:tc>
                <a:tc>
                  <a:txBody>
                    <a:bodyPr/>
                    <a:lstStyle/>
                    <a:p>
                      <a:pPr algn="ctr" rtl="0" fontAlgn="b"/>
                      <a:r>
                        <a:rPr lang="en-ZA" sz="1600" b="1" u="none" strike="noStrike" dirty="0">
                          <a:solidFill>
                            <a:schemeClr val="tx1"/>
                          </a:solidFill>
                          <a:effectLst/>
                        </a:rPr>
                        <a:t>NON-COMPLIANT</a:t>
                      </a:r>
                      <a:endParaRPr lang="en-ZA" sz="1600" b="1" i="0" u="none" strike="noStrike" dirty="0">
                        <a:solidFill>
                          <a:schemeClr val="tx1"/>
                        </a:solidFill>
                        <a:effectLst/>
                        <a:latin typeface="Calibri" panose="020F0502020204030204" pitchFamily="34" charset="0"/>
                      </a:endParaRPr>
                    </a:p>
                  </a:txBody>
                  <a:tcPr marL="6350" marR="6350" marT="6350" marB="0" anchor="b">
                    <a:solidFill>
                      <a:schemeClr val="accent1">
                        <a:lumMod val="40000"/>
                        <a:lumOff val="60000"/>
                      </a:schemeClr>
                    </a:solidFill>
                  </a:tcPr>
                </a:tc>
                <a:extLst>
                  <a:ext uri="{0D108BD9-81ED-4DB2-BD59-A6C34878D82A}">
                    <a16:rowId xmlns:a16="http://schemas.microsoft.com/office/drawing/2014/main" xmlns="" val="611049819"/>
                  </a:ext>
                </a:extLst>
              </a:tr>
              <a:tr h="283235">
                <a:tc>
                  <a:txBody>
                    <a:bodyPr/>
                    <a:lstStyle/>
                    <a:p>
                      <a:pPr algn="ctr" rtl="0" fontAlgn="b"/>
                      <a:r>
                        <a:rPr lang="en-ZA" sz="1600" b="1" u="none" strike="noStrike" dirty="0">
                          <a:solidFill>
                            <a:schemeClr val="tx1"/>
                          </a:solidFill>
                          <a:effectLst/>
                        </a:rPr>
                        <a:t>WC</a:t>
                      </a:r>
                      <a:endParaRPr lang="en-ZA" sz="1600" b="1" i="0" u="none" strike="noStrike" dirty="0">
                        <a:solidFill>
                          <a:schemeClr val="tx1"/>
                        </a:solidFill>
                        <a:effectLst/>
                        <a:latin typeface="Calibri" panose="020F0502020204030204" pitchFamily="34" charset="0"/>
                      </a:endParaRPr>
                    </a:p>
                  </a:txBody>
                  <a:tcPr marL="6350" marR="6350" marT="6350" marB="0" anchor="b"/>
                </a:tc>
                <a:tc>
                  <a:txBody>
                    <a:bodyPr/>
                    <a:lstStyle/>
                    <a:p>
                      <a:pPr algn="ctr" rtl="0" fontAlgn="ctr"/>
                      <a:r>
                        <a:rPr lang="en-ZA" sz="1600" u="none" strike="noStrike">
                          <a:solidFill>
                            <a:schemeClr val="tx1"/>
                          </a:solidFill>
                          <a:effectLst/>
                        </a:rPr>
                        <a:t>568</a:t>
                      </a:r>
                      <a:endParaRPr lang="en-ZA" sz="1600" b="0" i="0" u="none" strike="noStrike">
                        <a:solidFill>
                          <a:schemeClr val="tx1"/>
                        </a:solidFill>
                        <a:effectLst/>
                        <a:latin typeface="Calibri" panose="020F0502020204030204" pitchFamily="34" charset="0"/>
                      </a:endParaRPr>
                    </a:p>
                  </a:txBody>
                  <a:tcPr marL="6350" marR="6350" marT="6350" marB="0" anchor="ctr"/>
                </a:tc>
                <a:tc>
                  <a:txBody>
                    <a:bodyPr/>
                    <a:lstStyle/>
                    <a:p>
                      <a:pPr algn="ctr" rtl="0" fontAlgn="ctr"/>
                      <a:r>
                        <a:rPr lang="en-ZA" sz="1600" u="none" strike="noStrike">
                          <a:solidFill>
                            <a:schemeClr val="tx1"/>
                          </a:solidFill>
                          <a:effectLst/>
                        </a:rPr>
                        <a:t>797</a:t>
                      </a:r>
                      <a:endParaRPr lang="en-ZA" sz="1600" b="0" i="0" u="none" strike="noStrike">
                        <a:solidFill>
                          <a:schemeClr val="tx1"/>
                        </a:solidFill>
                        <a:effectLst/>
                        <a:latin typeface="Calibri" panose="020F0502020204030204" pitchFamily="34" charset="0"/>
                      </a:endParaRPr>
                    </a:p>
                  </a:txBody>
                  <a:tcPr marL="6350" marR="6350" marT="6350" marB="0" anchor="ctr"/>
                </a:tc>
                <a:tc>
                  <a:txBody>
                    <a:bodyPr/>
                    <a:lstStyle/>
                    <a:p>
                      <a:pPr algn="ctr" rtl="0" fontAlgn="ctr"/>
                      <a:r>
                        <a:rPr lang="en-ZA" sz="1600" u="none" strike="noStrike">
                          <a:solidFill>
                            <a:schemeClr val="tx1"/>
                          </a:solidFill>
                          <a:effectLst/>
                        </a:rPr>
                        <a:t>229</a:t>
                      </a:r>
                      <a:endParaRPr lang="en-ZA" sz="1600" b="0" i="0" u="none" strike="noStrike">
                        <a:solidFill>
                          <a:schemeClr val="tx1"/>
                        </a:solidFill>
                        <a:effectLst/>
                        <a:latin typeface="Calibri" panose="020F0502020204030204" pitchFamily="34" charset="0"/>
                      </a:endParaRPr>
                    </a:p>
                  </a:txBody>
                  <a:tcPr marL="6350" marR="6350" marT="6350" marB="0" anchor="ctr"/>
                </a:tc>
                <a:tc>
                  <a:txBody>
                    <a:bodyPr/>
                    <a:lstStyle/>
                    <a:p>
                      <a:pPr algn="ctr" rtl="0" fontAlgn="ctr"/>
                      <a:r>
                        <a:rPr lang="en-ZA" sz="1600" u="none" strike="noStrike">
                          <a:solidFill>
                            <a:schemeClr val="tx1"/>
                          </a:solidFill>
                          <a:effectLst/>
                        </a:rPr>
                        <a:t>591</a:t>
                      </a:r>
                      <a:endParaRPr lang="en-ZA" sz="1600" b="0" i="0" u="none" strike="noStrike">
                        <a:solidFill>
                          <a:schemeClr val="tx1"/>
                        </a:solidFill>
                        <a:effectLst/>
                        <a:latin typeface="Calibri" panose="020F0502020204030204" pitchFamily="34" charset="0"/>
                      </a:endParaRPr>
                    </a:p>
                  </a:txBody>
                  <a:tcPr marL="6350" marR="6350" marT="6350" marB="0" anchor="ctr"/>
                </a:tc>
                <a:tc>
                  <a:txBody>
                    <a:bodyPr/>
                    <a:lstStyle/>
                    <a:p>
                      <a:pPr algn="ctr" rtl="0" fontAlgn="ctr"/>
                      <a:r>
                        <a:rPr lang="en-ZA" sz="1600" u="none" strike="noStrike">
                          <a:solidFill>
                            <a:schemeClr val="tx1"/>
                          </a:solidFill>
                          <a:effectLst/>
                        </a:rPr>
                        <a:t>206</a:t>
                      </a:r>
                      <a:endParaRPr lang="en-ZA" sz="1600" b="0" i="0" u="none" strike="noStrike">
                        <a:solidFill>
                          <a:schemeClr val="tx1"/>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xmlns="" val="3716814257"/>
                  </a:ext>
                </a:extLst>
              </a:tr>
              <a:tr h="283235">
                <a:tc>
                  <a:txBody>
                    <a:bodyPr/>
                    <a:lstStyle/>
                    <a:p>
                      <a:pPr algn="ctr" rtl="0" fontAlgn="b"/>
                      <a:r>
                        <a:rPr lang="en-ZA" sz="1600" b="1" u="none" strike="noStrike" dirty="0">
                          <a:solidFill>
                            <a:schemeClr val="tx1"/>
                          </a:solidFill>
                          <a:effectLst/>
                        </a:rPr>
                        <a:t>NC</a:t>
                      </a:r>
                      <a:endParaRPr lang="en-ZA" sz="1600" b="1" i="0" u="none" strike="noStrike" dirty="0">
                        <a:solidFill>
                          <a:schemeClr val="tx1"/>
                        </a:solidFill>
                        <a:effectLst/>
                        <a:latin typeface="Calibri" panose="020F0502020204030204" pitchFamily="34" charset="0"/>
                      </a:endParaRPr>
                    </a:p>
                  </a:txBody>
                  <a:tcPr marL="6350" marR="6350" marT="6350" marB="0" anchor="b"/>
                </a:tc>
                <a:tc>
                  <a:txBody>
                    <a:bodyPr/>
                    <a:lstStyle/>
                    <a:p>
                      <a:pPr algn="ctr" rtl="0" fontAlgn="ctr"/>
                      <a:r>
                        <a:rPr lang="en-ZA" sz="1600" u="none" strike="noStrike" dirty="0">
                          <a:solidFill>
                            <a:schemeClr val="tx1"/>
                          </a:solidFill>
                          <a:effectLst/>
                        </a:rPr>
                        <a:t>163</a:t>
                      </a:r>
                      <a:endParaRPr lang="en-ZA" sz="1600" b="0" i="0" u="none" strike="noStrike" dirty="0">
                        <a:solidFill>
                          <a:schemeClr val="tx1"/>
                        </a:solidFill>
                        <a:effectLst/>
                        <a:latin typeface="Calibri" panose="020F0502020204030204" pitchFamily="34" charset="0"/>
                      </a:endParaRPr>
                    </a:p>
                  </a:txBody>
                  <a:tcPr marL="6350" marR="6350" marT="6350" marB="0" anchor="ctr"/>
                </a:tc>
                <a:tc>
                  <a:txBody>
                    <a:bodyPr/>
                    <a:lstStyle/>
                    <a:p>
                      <a:pPr algn="ctr" rtl="0" fontAlgn="b"/>
                      <a:r>
                        <a:rPr lang="en-ZA" sz="1600" u="none" strike="noStrike" dirty="0">
                          <a:solidFill>
                            <a:schemeClr val="tx1"/>
                          </a:solidFill>
                          <a:effectLst/>
                        </a:rPr>
                        <a:t>122</a:t>
                      </a:r>
                      <a:endParaRPr lang="en-ZA" sz="1600" b="0" i="0" u="none" strike="noStrike" dirty="0">
                        <a:solidFill>
                          <a:schemeClr val="tx1"/>
                        </a:solidFill>
                        <a:effectLst/>
                        <a:latin typeface="Calibri" panose="020F0502020204030204" pitchFamily="34" charset="0"/>
                      </a:endParaRPr>
                    </a:p>
                  </a:txBody>
                  <a:tcPr marL="6350" marR="6350" marT="6350" marB="0" anchor="b"/>
                </a:tc>
                <a:tc>
                  <a:txBody>
                    <a:bodyPr/>
                    <a:lstStyle/>
                    <a:p>
                      <a:pPr algn="ctr" rtl="0" fontAlgn="b"/>
                      <a:r>
                        <a:rPr lang="en-ZA" sz="1600" u="none" strike="noStrike">
                          <a:solidFill>
                            <a:schemeClr val="tx1"/>
                          </a:solidFill>
                          <a:effectLst/>
                        </a:rPr>
                        <a:t>-41</a:t>
                      </a:r>
                      <a:endParaRPr lang="en-ZA" sz="1600" b="0" i="0" u="none" strike="noStrike">
                        <a:solidFill>
                          <a:schemeClr val="tx1"/>
                        </a:solidFill>
                        <a:effectLst/>
                        <a:latin typeface="Calibri" panose="020F0502020204030204" pitchFamily="34" charset="0"/>
                      </a:endParaRPr>
                    </a:p>
                  </a:txBody>
                  <a:tcPr marL="6350" marR="6350" marT="6350" marB="0" anchor="b"/>
                </a:tc>
                <a:tc>
                  <a:txBody>
                    <a:bodyPr/>
                    <a:lstStyle/>
                    <a:p>
                      <a:pPr algn="ctr" rtl="0" fontAlgn="b"/>
                      <a:r>
                        <a:rPr lang="en-ZA" sz="1600" u="none" strike="noStrike">
                          <a:solidFill>
                            <a:schemeClr val="tx1"/>
                          </a:solidFill>
                          <a:effectLst/>
                        </a:rPr>
                        <a:t>37</a:t>
                      </a:r>
                      <a:endParaRPr lang="en-ZA" sz="1600" b="0" i="0" u="none" strike="noStrike">
                        <a:solidFill>
                          <a:schemeClr val="tx1"/>
                        </a:solidFill>
                        <a:effectLst/>
                        <a:latin typeface="Calibri" panose="020F0502020204030204" pitchFamily="34" charset="0"/>
                      </a:endParaRPr>
                    </a:p>
                  </a:txBody>
                  <a:tcPr marL="6350" marR="6350" marT="6350" marB="0" anchor="b"/>
                </a:tc>
                <a:tc>
                  <a:txBody>
                    <a:bodyPr/>
                    <a:lstStyle/>
                    <a:p>
                      <a:pPr algn="ctr" rtl="0" fontAlgn="b"/>
                      <a:r>
                        <a:rPr lang="en-ZA" sz="1600" u="none" strike="noStrike">
                          <a:solidFill>
                            <a:schemeClr val="tx1"/>
                          </a:solidFill>
                          <a:effectLst/>
                        </a:rPr>
                        <a:t>85</a:t>
                      </a:r>
                      <a:endParaRPr lang="en-ZA" sz="1600" b="0" i="0" u="none" strike="noStrike">
                        <a:solidFill>
                          <a:schemeClr val="tx1"/>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753926273"/>
                  </a:ext>
                </a:extLst>
              </a:tr>
              <a:tr h="283235">
                <a:tc>
                  <a:txBody>
                    <a:bodyPr/>
                    <a:lstStyle/>
                    <a:p>
                      <a:pPr algn="ctr" rtl="0" fontAlgn="b"/>
                      <a:r>
                        <a:rPr lang="en-ZA" sz="1600" b="1" u="none" strike="noStrike" dirty="0">
                          <a:solidFill>
                            <a:schemeClr val="tx1"/>
                          </a:solidFill>
                          <a:effectLst/>
                        </a:rPr>
                        <a:t>GP</a:t>
                      </a:r>
                      <a:endParaRPr lang="en-ZA" sz="1600" b="1" i="0" u="none" strike="noStrike" dirty="0">
                        <a:solidFill>
                          <a:schemeClr val="tx1"/>
                        </a:solidFill>
                        <a:effectLst/>
                        <a:latin typeface="Calibri" panose="020F0502020204030204" pitchFamily="34" charset="0"/>
                      </a:endParaRPr>
                    </a:p>
                  </a:txBody>
                  <a:tcPr marL="6350" marR="6350" marT="6350" marB="0" anchor="b"/>
                </a:tc>
                <a:tc>
                  <a:txBody>
                    <a:bodyPr/>
                    <a:lstStyle/>
                    <a:p>
                      <a:pPr algn="ctr" rtl="0" fontAlgn="ctr"/>
                      <a:r>
                        <a:rPr lang="en-ZA" sz="1600" u="none" strike="noStrike" dirty="0" smtClean="0">
                          <a:solidFill>
                            <a:schemeClr val="tx1"/>
                          </a:solidFill>
                          <a:effectLst/>
                        </a:rPr>
                        <a:t>1 063</a:t>
                      </a:r>
                      <a:endParaRPr lang="en-ZA" sz="1600" b="0" i="0" u="none" strike="noStrike" dirty="0">
                        <a:solidFill>
                          <a:schemeClr val="tx1"/>
                        </a:solidFill>
                        <a:effectLst/>
                        <a:latin typeface="Calibri" panose="020F0502020204030204" pitchFamily="34" charset="0"/>
                      </a:endParaRPr>
                    </a:p>
                  </a:txBody>
                  <a:tcPr marL="6350" marR="6350" marT="6350" marB="0" anchor="ctr"/>
                </a:tc>
                <a:tc>
                  <a:txBody>
                    <a:bodyPr/>
                    <a:lstStyle/>
                    <a:p>
                      <a:pPr algn="ctr" rtl="0" fontAlgn="ctr"/>
                      <a:r>
                        <a:rPr lang="en-ZA" sz="1600" u="none" strike="noStrike">
                          <a:solidFill>
                            <a:schemeClr val="tx1"/>
                          </a:solidFill>
                          <a:effectLst/>
                        </a:rPr>
                        <a:t>714</a:t>
                      </a:r>
                      <a:endParaRPr lang="en-ZA" sz="1600" b="0" i="0" u="none" strike="noStrike">
                        <a:solidFill>
                          <a:schemeClr val="tx1"/>
                        </a:solidFill>
                        <a:effectLst/>
                        <a:latin typeface="Calibri" panose="020F0502020204030204" pitchFamily="34" charset="0"/>
                      </a:endParaRPr>
                    </a:p>
                  </a:txBody>
                  <a:tcPr marL="6350" marR="6350" marT="6350" marB="0" anchor="ctr"/>
                </a:tc>
                <a:tc>
                  <a:txBody>
                    <a:bodyPr/>
                    <a:lstStyle/>
                    <a:p>
                      <a:pPr algn="ctr" rtl="0" fontAlgn="ctr"/>
                      <a:r>
                        <a:rPr lang="en-ZA" sz="1600" u="none" strike="noStrike">
                          <a:solidFill>
                            <a:schemeClr val="tx1"/>
                          </a:solidFill>
                          <a:effectLst/>
                        </a:rPr>
                        <a:t>-346</a:t>
                      </a:r>
                      <a:endParaRPr lang="en-ZA" sz="1600" b="0" i="0" u="none" strike="noStrike">
                        <a:solidFill>
                          <a:schemeClr val="tx1"/>
                        </a:solidFill>
                        <a:effectLst/>
                        <a:latin typeface="Calibri" panose="020F0502020204030204" pitchFamily="34" charset="0"/>
                      </a:endParaRPr>
                    </a:p>
                  </a:txBody>
                  <a:tcPr marL="6350" marR="6350" marT="6350" marB="0" anchor="ctr"/>
                </a:tc>
                <a:tc>
                  <a:txBody>
                    <a:bodyPr/>
                    <a:lstStyle/>
                    <a:p>
                      <a:pPr algn="ctr" rtl="0" fontAlgn="ctr"/>
                      <a:r>
                        <a:rPr lang="en-ZA" sz="1600" u="none" strike="noStrike">
                          <a:solidFill>
                            <a:schemeClr val="tx1"/>
                          </a:solidFill>
                          <a:effectLst/>
                        </a:rPr>
                        <a:t>524</a:t>
                      </a:r>
                      <a:endParaRPr lang="en-ZA" sz="1600" b="0" i="0" u="none" strike="noStrike">
                        <a:solidFill>
                          <a:schemeClr val="tx1"/>
                        </a:solidFill>
                        <a:effectLst/>
                        <a:latin typeface="Calibri" panose="020F0502020204030204" pitchFamily="34" charset="0"/>
                      </a:endParaRPr>
                    </a:p>
                  </a:txBody>
                  <a:tcPr marL="6350" marR="6350" marT="6350" marB="0" anchor="ctr"/>
                </a:tc>
                <a:tc>
                  <a:txBody>
                    <a:bodyPr/>
                    <a:lstStyle/>
                    <a:p>
                      <a:pPr algn="ctr" rtl="0" fontAlgn="b"/>
                      <a:r>
                        <a:rPr lang="en-ZA" sz="1600" u="none" strike="noStrike">
                          <a:solidFill>
                            <a:schemeClr val="tx1"/>
                          </a:solidFill>
                          <a:effectLst/>
                        </a:rPr>
                        <a:t>193</a:t>
                      </a:r>
                      <a:endParaRPr lang="en-ZA" sz="1600" b="0" i="0" u="none" strike="noStrike">
                        <a:solidFill>
                          <a:schemeClr val="tx1"/>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629167640"/>
                  </a:ext>
                </a:extLst>
              </a:tr>
              <a:tr h="283235">
                <a:tc>
                  <a:txBody>
                    <a:bodyPr/>
                    <a:lstStyle/>
                    <a:p>
                      <a:pPr algn="ctr" rtl="0" fontAlgn="b"/>
                      <a:r>
                        <a:rPr lang="en-ZA" sz="1600" b="1" u="none" strike="noStrike" dirty="0">
                          <a:solidFill>
                            <a:schemeClr val="tx1"/>
                          </a:solidFill>
                          <a:effectLst/>
                        </a:rPr>
                        <a:t>EC</a:t>
                      </a:r>
                      <a:endParaRPr lang="en-ZA" sz="1600" b="1" i="0" u="none" strike="noStrike" dirty="0">
                        <a:solidFill>
                          <a:schemeClr val="tx1"/>
                        </a:solidFill>
                        <a:effectLst/>
                        <a:latin typeface="Calibri" panose="020F0502020204030204" pitchFamily="34" charset="0"/>
                      </a:endParaRPr>
                    </a:p>
                  </a:txBody>
                  <a:tcPr marL="6350" marR="6350" marT="6350" marB="0" anchor="b"/>
                </a:tc>
                <a:tc>
                  <a:txBody>
                    <a:bodyPr/>
                    <a:lstStyle/>
                    <a:p>
                      <a:pPr algn="ctr" rtl="0" fontAlgn="t"/>
                      <a:r>
                        <a:rPr lang="en-ZA" sz="1600" u="none" strike="noStrike" dirty="0">
                          <a:solidFill>
                            <a:schemeClr val="tx1"/>
                          </a:solidFill>
                          <a:effectLst/>
                        </a:rPr>
                        <a:t>306</a:t>
                      </a:r>
                      <a:endParaRPr lang="en-ZA" sz="1600" b="0" i="0" u="none" strike="noStrike" dirty="0">
                        <a:solidFill>
                          <a:schemeClr val="tx1"/>
                        </a:solidFill>
                        <a:effectLst/>
                        <a:latin typeface="Calibri" panose="020F0502020204030204" pitchFamily="34" charset="0"/>
                      </a:endParaRPr>
                    </a:p>
                  </a:txBody>
                  <a:tcPr marL="6350" marR="6350" marT="6350" marB="0"/>
                </a:tc>
                <a:tc>
                  <a:txBody>
                    <a:bodyPr/>
                    <a:lstStyle/>
                    <a:p>
                      <a:pPr algn="ctr" rtl="0" fontAlgn="t"/>
                      <a:r>
                        <a:rPr lang="en-ZA" sz="1600" u="none" strike="noStrike">
                          <a:solidFill>
                            <a:schemeClr val="tx1"/>
                          </a:solidFill>
                          <a:effectLst/>
                        </a:rPr>
                        <a:t>447</a:t>
                      </a:r>
                      <a:endParaRPr lang="en-ZA" sz="1600" b="0" i="0" u="none" strike="noStrike">
                        <a:solidFill>
                          <a:schemeClr val="tx1"/>
                        </a:solidFill>
                        <a:effectLst/>
                        <a:latin typeface="Calibri" panose="020F0502020204030204" pitchFamily="34" charset="0"/>
                      </a:endParaRPr>
                    </a:p>
                  </a:txBody>
                  <a:tcPr marL="6350" marR="6350" marT="6350" marB="0"/>
                </a:tc>
                <a:tc>
                  <a:txBody>
                    <a:bodyPr/>
                    <a:lstStyle/>
                    <a:p>
                      <a:pPr algn="ctr" rtl="0" fontAlgn="b"/>
                      <a:r>
                        <a:rPr lang="en-ZA" sz="1600" u="none" strike="noStrike">
                          <a:solidFill>
                            <a:schemeClr val="tx1"/>
                          </a:solidFill>
                          <a:effectLst/>
                        </a:rPr>
                        <a:t>141</a:t>
                      </a:r>
                      <a:endParaRPr lang="en-ZA" sz="1600" b="0" i="0" u="none" strike="noStrike">
                        <a:solidFill>
                          <a:schemeClr val="tx1"/>
                        </a:solidFill>
                        <a:effectLst/>
                        <a:latin typeface="Calibri" panose="020F0502020204030204" pitchFamily="34" charset="0"/>
                      </a:endParaRPr>
                    </a:p>
                  </a:txBody>
                  <a:tcPr marL="6350" marR="6350" marT="6350" marB="0" anchor="b"/>
                </a:tc>
                <a:tc>
                  <a:txBody>
                    <a:bodyPr/>
                    <a:lstStyle/>
                    <a:p>
                      <a:pPr algn="ctr" rtl="0" fontAlgn="b"/>
                      <a:r>
                        <a:rPr lang="en-ZA" sz="1600" u="none" strike="noStrike">
                          <a:solidFill>
                            <a:schemeClr val="tx1"/>
                          </a:solidFill>
                          <a:effectLst/>
                        </a:rPr>
                        <a:t>329</a:t>
                      </a:r>
                      <a:endParaRPr lang="en-ZA" sz="1600" b="0" i="0" u="none" strike="noStrike">
                        <a:solidFill>
                          <a:schemeClr val="tx1"/>
                        </a:solidFill>
                        <a:effectLst/>
                        <a:latin typeface="Calibri" panose="020F0502020204030204" pitchFamily="34" charset="0"/>
                      </a:endParaRPr>
                    </a:p>
                  </a:txBody>
                  <a:tcPr marL="6350" marR="6350" marT="6350" marB="0" anchor="b"/>
                </a:tc>
                <a:tc>
                  <a:txBody>
                    <a:bodyPr/>
                    <a:lstStyle/>
                    <a:p>
                      <a:pPr algn="ctr" rtl="0" fontAlgn="b"/>
                      <a:r>
                        <a:rPr lang="en-ZA" sz="1600" u="none" strike="noStrike">
                          <a:solidFill>
                            <a:schemeClr val="tx1"/>
                          </a:solidFill>
                          <a:effectLst/>
                        </a:rPr>
                        <a:t>118</a:t>
                      </a:r>
                      <a:endParaRPr lang="en-ZA" sz="1600" b="0" i="0" u="none" strike="noStrike">
                        <a:solidFill>
                          <a:schemeClr val="tx1"/>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239376768"/>
                  </a:ext>
                </a:extLst>
              </a:tr>
              <a:tr h="283235">
                <a:tc>
                  <a:txBody>
                    <a:bodyPr/>
                    <a:lstStyle/>
                    <a:p>
                      <a:pPr algn="ctr" rtl="0" fontAlgn="b"/>
                      <a:r>
                        <a:rPr lang="en-ZA" sz="1600" b="1" u="none" strike="noStrike" dirty="0">
                          <a:solidFill>
                            <a:schemeClr val="tx1"/>
                          </a:solidFill>
                          <a:effectLst/>
                        </a:rPr>
                        <a:t>FS</a:t>
                      </a:r>
                      <a:endParaRPr lang="en-ZA" sz="1600" b="1" i="0" u="none" strike="noStrike" dirty="0">
                        <a:solidFill>
                          <a:schemeClr val="tx1"/>
                        </a:solidFill>
                        <a:effectLst/>
                        <a:latin typeface="Calibri" panose="020F0502020204030204" pitchFamily="34" charset="0"/>
                      </a:endParaRPr>
                    </a:p>
                  </a:txBody>
                  <a:tcPr marL="6350" marR="6350" marT="6350" marB="0" anchor="b"/>
                </a:tc>
                <a:tc>
                  <a:txBody>
                    <a:bodyPr/>
                    <a:lstStyle/>
                    <a:p>
                      <a:pPr algn="ctr" rtl="0" fontAlgn="ctr"/>
                      <a:r>
                        <a:rPr lang="en-ZA" sz="1600" u="none" strike="noStrike" dirty="0">
                          <a:solidFill>
                            <a:schemeClr val="tx1"/>
                          </a:solidFill>
                          <a:effectLst/>
                        </a:rPr>
                        <a:t>527</a:t>
                      </a:r>
                      <a:endParaRPr lang="en-ZA" sz="1600" b="0" i="0" u="none" strike="noStrike" dirty="0">
                        <a:solidFill>
                          <a:schemeClr val="tx1"/>
                        </a:solidFill>
                        <a:effectLst/>
                        <a:latin typeface="Calibri" panose="020F0502020204030204" pitchFamily="34" charset="0"/>
                      </a:endParaRPr>
                    </a:p>
                  </a:txBody>
                  <a:tcPr marL="6350" marR="6350" marT="6350" marB="0" anchor="ctr"/>
                </a:tc>
                <a:tc>
                  <a:txBody>
                    <a:bodyPr/>
                    <a:lstStyle/>
                    <a:p>
                      <a:pPr algn="ctr" rtl="0" fontAlgn="b"/>
                      <a:r>
                        <a:rPr lang="en-ZA" sz="1600" u="none" strike="noStrike" dirty="0">
                          <a:solidFill>
                            <a:schemeClr val="tx1"/>
                          </a:solidFill>
                          <a:effectLst/>
                        </a:rPr>
                        <a:t>558</a:t>
                      </a:r>
                      <a:endParaRPr lang="en-ZA" sz="1600" b="0" i="0" u="none" strike="noStrike" dirty="0">
                        <a:solidFill>
                          <a:schemeClr val="tx1"/>
                        </a:solidFill>
                        <a:effectLst/>
                        <a:latin typeface="Calibri" panose="020F0502020204030204" pitchFamily="34" charset="0"/>
                      </a:endParaRPr>
                    </a:p>
                  </a:txBody>
                  <a:tcPr marL="6350" marR="6350" marT="6350" marB="0" anchor="b"/>
                </a:tc>
                <a:tc>
                  <a:txBody>
                    <a:bodyPr/>
                    <a:lstStyle/>
                    <a:p>
                      <a:pPr algn="ctr" rtl="0" fontAlgn="b"/>
                      <a:r>
                        <a:rPr lang="en-ZA" sz="1600" u="none" strike="noStrike">
                          <a:solidFill>
                            <a:schemeClr val="tx1"/>
                          </a:solidFill>
                          <a:effectLst/>
                        </a:rPr>
                        <a:t>67</a:t>
                      </a:r>
                      <a:endParaRPr lang="en-ZA" sz="1600" b="0" i="0" u="none" strike="noStrike">
                        <a:solidFill>
                          <a:schemeClr val="tx1"/>
                        </a:solidFill>
                        <a:effectLst/>
                        <a:latin typeface="Calibri" panose="020F0502020204030204" pitchFamily="34" charset="0"/>
                      </a:endParaRPr>
                    </a:p>
                  </a:txBody>
                  <a:tcPr marL="6350" marR="6350" marT="6350" marB="0" anchor="b"/>
                </a:tc>
                <a:tc>
                  <a:txBody>
                    <a:bodyPr/>
                    <a:lstStyle/>
                    <a:p>
                      <a:pPr algn="ctr" rtl="0" fontAlgn="b"/>
                      <a:r>
                        <a:rPr lang="en-ZA" sz="1600" u="none" strike="noStrike">
                          <a:solidFill>
                            <a:schemeClr val="tx1"/>
                          </a:solidFill>
                          <a:effectLst/>
                        </a:rPr>
                        <a:t>417</a:t>
                      </a:r>
                      <a:endParaRPr lang="en-ZA" sz="1600" b="0" i="0" u="none" strike="noStrike">
                        <a:solidFill>
                          <a:schemeClr val="tx1"/>
                        </a:solidFill>
                        <a:effectLst/>
                        <a:latin typeface="Calibri" panose="020F0502020204030204" pitchFamily="34" charset="0"/>
                      </a:endParaRPr>
                    </a:p>
                  </a:txBody>
                  <a:tcPr marL="6350" marR="6350" marT="6350" marB="0" anchor="b"/>
                </a:tc>
                <a:tc>
                  <a:txBody>
                    <a:bodyPr/>
                    <a:lstStyle/>
                    <a:p>
                      <a:pPr algn="ctr" rtl="0" fontAlgn="b"/>
                      <a:r>
                        <a:rPr lang="en-ZA" sz="1600" u="none" strike="noStrike">
                          <a:solidFill>
                            <a:schemeClr val="tx1"/>
                          </a:solidFill>
                          <a:effectLst/>
                        </a:rPr>
                        <a:t>141</a:t>
                      </a:r>
                      <a:endParaRPr lang="en-ZA" sz="1600" b="0" i="0" u="none" strike="noStrike">
                        <a:solidFill>
                          <a:schemeClr val="tx1"/>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018273475"/>
                  </a:ext>
                </a:extLst>
              </a:tr>
              <a:tr h="283235">
                <a:tc>
                  <a:txBody>
                    <a:bodyPr/>
                    <a:lstStyle/>
                    <a:p>
                      <a:pPr algn="ctr" rtl="0" fontAlgn="b"/>
                      <a:r>
                        <a:rPr lang="en-ZA" sz="1600" b="1" u="none" strike="noStrike" dirty="0">
                          <a:solidFill>
                            <a:schemeClr val="tx1"/>
                          </a:solidFill>
                          <a:effectLst/>
                        </a:rPr>
                        <a:t>LP</a:t>
                      </a:r>
                      <a:endParaRPr lang="en-ZA" sz="1600" b="1" i="0" u="none" strike="noStrike" dirty="0">
                        <a:solidFill>
                          <a:schemeClr val="tx1"/>
                        </a:solidFill>
                        <a:effectLst/>
                        <a:latin typeface="Calibri" panose="020F0502020204030204" pitchFamily="34" charset="0"/>
                      </a:endParaRPr>
                    </a:p>
                  </a:txBody>
                  <a:tcPr marL="6350" marR="6350" marT="6350" marB="0" anchor="b"/>
                </a:tc>
                <a:tc>
                  <a:txBody>
                    <a:bodyPr/>
                    <a:lstStyle/>
                    <a:p>
                      <a:pPr algn="ctr" rtl="0" fontAlgn="ctr"/>
                      <a:r>
                        <a:rPr lang="en-ZA" sz="1600" u="none" strike="noStrike">
                          <a:solidFill>
                            <a:schemeClr val="tx1"/>
                          </a:solidFill>
                          <a:effectLst/>
                        </a:rPr>
                        <a:t>295</a:t>
                      </a:r>
                      <a:endParaRPr lang="en-ZA" sz="1600" b="0" i="0" u="none" strike="noStrike">
                        <a:solidFill>
                          <a:schemeClr val="tx1"/>
                        </a:solidFill>
                        <a:effectLst/>
                        <a:latin typeface="Calibri" panose="020F0502020204030204" pitchFamily="34" charset="0"/>
                      </a:endParaRPr>
                    </a:p>
                  </a:txBody>
                  <a:tcPr marL="6350" marR="6350" marT="6350" marB="0" anchor="ctr"/>
                </a:tc>
                <a:tc>
                  <a:txBody>
                    <a:bodyPr/>
                    <a:lstStyle/>
                    <a:p>
                      <a:pPr algn="ctr" rtl="0" fontAlgn="b"/>
                      <a:r>
                        <a:rPr lang="en-ZA" sz="1600" u="none" strike="noStrike" dirty="0">
                          <a:solidFill>
                            <a:schemeClr val="tx1"/>
                          </a:solidFill>
                          <a:effectLst/>
                        </a:rPr>
                        <a:t>374</a:t>
                      </a:r>
                      <a:endParaRPr lang="en-ZA" sz="1600" b="0" i="0" u="none" strike="noStrike" dirty="0">
                        <a:solidFill>
                          <a:schemeClr val="tx1"/>
                        </a:solidFill>
                        <a:effectLst/>
                        <a:latin typeface="Calibri" panose="020F0502020204030204" pitchFamily="34" charset="0"/>
                      </a:endParaRPr>
                    </a:p>
                  </a:txBody>
                  <a:tcPr marL="6350" marR="6350" marT="6350" marB="0" anchor="b"/>
                </a:tc>
                <a:tc>
                  <a:txBody>
                    <a:bodyPr/>
                    <a:lstStyle/>
                    <a:p>
                      <a:pPr algn="ctr" rtl="0" fontAlgn="b"/>
                      <a:r>
                        <a:rPr lang="en-ZA" sz="1600" u="none" strike="noStrike">
                          <a:solidFill>
                            <a:schemeClr val="tx1"/>
                          </a:solidFill>
                          <a:effectLst/>
                        </a:rPr>
                        <a:t>79</a:t>
                      </a:r>
                      <a:endParaRPr lang="en-ZA" sz="1600" b="0" i="0" u="none" strike="noStrike">
                        <a:solidFill>
                          <a:schemeClr val="tx1"/>
                        </a:solidFill>
                        <a:effectLst/>
                        <a:latin typeface="Calibri" panose="020F0502020204030204" pitchFamily="34" charset="0"/>
                      </a:endParaRPr>
                    </a:p>
                  </a:txBody>
                  <a:tcPr marL="6350" marR="6350" marT="6350" marB="0" anchor="b"/>
                </a:tc>
                <a:tc>
                  <a:txBody>
                    <a:bodyPr/>
                    <a:lstStyle/>
                    <a:p>
                      <a:pPr algn="ctr" rtl="0" fontAlgn="b"/>
                      <a:r>
                        <a:rPr lang="en-ZA" sz="1600" u="none" strike="noStrike">
                          <a:solidFill>
                            <a:schemeClr val="tx1"/>
                          </a:solidFill>
                          <a:effectLst/>
                        </a:rPr>
                        <a:t>52</a:t>
                      </a:r>
                      <a:endParaRPr lang="en-ZA" sz="1600" b="0" i="0" u="none" strike="noStrike">
                        <a:solidFill>
                          <a:schemeClr val="tx1"/>
                        </a:solidFill>
                        <a:effectLst/>
                        <a:latin typeface="Calibri" panose="020F0502020204030204" pitchFamily="34" charset="0"/>
                      </a:endParaRPr>
                    </a:p>
                  </a:txBody>
                  <a:tcPr marL="6350" marR="6350" marT="6350" marB="0" anchor="b"/>
                </a:tc>
                <a:tc>
                  <a:txBody>
                    <a:bodyPr/>
                    <a:lstStyle/>
                    <a:p>
                      <a:pPr algn="ctr" rtl="0" fontAlgn="b"/>
                      <a:r>
                        <a:rPr lang="en-ZA" sz="1600" u="none" strike="noStrike">
                          <a:solidFill>
                            <a:schemeClr val="tx1"/>
                          </a:solidFill>
                          <a:effectLst/>
                        </a:rPr>
                        <a:t>322</a:t>
                      </a:r>
                      <a:endParaRPr lang="en-ZA" sz="1600" b="0" i="0" u="none" strike="noStrike">
                        <a:solidFill>
                          <a:schemeClr val="tx1"/>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682291847"/>
                  </a:ext>
                </a:extLst>
              </a:tr>
              <a:tr h="283235">
                <a:tc>
                  <a:txBody>
                    <a:bodyPr/>
                    <a:lstStyle/>
                    <a:p>
                      <a:pPr algn="ctr" rtl="0" fontAlgn="b"/>
                      <a:r>
                        <a:rPr lang="en-ZA" sz="1600" b="1" u="none" strike="noStrike" dirty="0">
                          <a:solidFill>
                            <a:schemeClr val="tx1"/>
                          </a:solidFill>
                          <a:effectLst/>
                        </a:rPr>
                        <a:t>MPU</a:t>
                      </a:r>
                      <a:endParaRPr lang="en-ZA" sz="1600" b="1" i="0" u="none" strike="noStrike" dirty="0">
                        <a:solidFill>
                          <a:schemeClr val="tx1"/>
                        </a:solidFill>
                        <a:effectLst/>
                        <a:latin typeface="Calibri" panose="020F0502020204030204" pitchFamily="34" charset="0"/>
                      </a:endParaRPr>
                    </a:p>
                  </a:txBody>
                  <a:tcPr marL="6350" marR="6350" marT="6350" marB="0" anchor="b"/>
                </a:tc>
                <a:tc>
                  <a:txBody>
                    <a:bodyPr/>
                    <a:lstStyle/>
                    <a:p>
                      <a:pPr algn="ctr" rtl="0" fontAlgn="b"/>
                      <a:r>
                        <a:rPr lang="en-ZA" sz="1600" u="none" strike="noStrike">
                          <a:solidFill>
                            <a:schemeClr val="tx1"/>
                          </a:solidFill>
                          <a:effectLst/>
                        </a:rPr>
                        <a:t>216</a:t>
                      </a:r>
                      <a:endParaRPr lang="en-ZA" sz="1600" b="0" i="0" u="none" strike="noStrike">
                        <a:solidFill>
                          <a:schemeClr val="tx1"/>
                        </a:solidFill>
                        <a:effectLst/>
                        <a:latin typeface="Calibri" panose="020F0502020204030204" pitchFamily="34" charset="0"/>
                      </a:endParaRPr>
                    </a:p>
                  </a:txBody>
                  <a:tcPr marL="6350" marR="6350" marT="6350" marB="0" anchor="b"/>
                </a:tc>
                <a:tc>
                  <a:txBody>
                    <a:bodyPr/>
                    <a:lstStyle/>
                    <a:p>
                      <a:pPr algn="ctr" rtl="0" fontAlgn="b"/>
                      <a:r>
                        <a:rPr lang="en-ZA" sz="1600" u="none" strike="noStrike">
                          <a:solidFill>
                            <a:schemeClr val="tx1"/>
                          </a:solidFill>
                          <a:effectLst/>
                        </a:rPr>
                        <a:t>206</a:t>
                      </a:r>
                      <a:endParaRPr lang="en-ZA" sz="1600" b="0" i="0" u="none" strike="noStrike">
                        <a:solidFill>
                          <a:schemeClr val="tx1"/>
                        </a:solidFill>
                        <a:effectLst/>
                        <a:latin typeface="Calibri" panose="020F0502020204030204" pitchFamily="34" charset="0"/>
                      </a:endParaRPr>
                    </a:p>
                  </a:txBody>
                  <a:tcPr marL="6350" marR="6350" marT="6350" marB="0" anchor="b"/>
                </a:tc>
                <a:tc>
                  <a:txBody>
                    <a:bodyPr/>
                    <a:lstStyle/>
                    <a:p>
                      <a:pPr algn="ctr" rtl="0" fontAlgn="b"/>
                      <a:r>
                        <a:rPr lang="en-ZA" sz="1600" u="none" strike="noStrike" dirty="0">
                          <a:solidFill>
                            <a:schemeClr val="tx1"/>
                          </a:solidFill>
                          <a:effectLst/>
                        </a:rPr>
                        <a:t>-11</a:t>
                      </a:r>
                      <a:endParaRPr lang="en-ZA" sz="1600" b="0" i="0" u="none" strike="noStrike" dirty="0">
                        <a:solidFill>
                          <a:schemeClr val="tx1"/>
                        </a:solidFill>
                        <a:effectLst/>
                        <a:latin typeface="Calibri" panose="020F0502020204030204" pitchFamily="34" charset="0"/>
                      </a:endParaRPr>
                    </a:p>
                  </a:txBody>
                  <a:tcPr marL="6350" marR="6350" marT="6350" marB="0" anchor="b"/>
                </a:tc>
                <a:tc>
                  <a:txBody>
                    <a:bodyPr/>
                    <a:lstStyle/>
                    <a:p>
                      <a:pPr algn="ctr" rtl="0" fontAlgn="b"/>
                      <a:r>
                        <a:rPr lang="en-ZA" sz="1600" u="none" strike="noStrike">
                          <a:solidFill>
                            <a:schemeClr val="tx1"/>
                          </a:solidFill>
                          <a:effectLst/>
                        </a:rPr>
                        <a:t>86</a:t>
                      </a:r>
                      <a:endParaRPr lang="en-ZA" sz="1600" b="0" i="0" u="none" strike="noStrike">
                        <a:solidFill>
                          <a:schemeClr val="tx1"/>
                        </a:solidFill>
                        <a:effectLst/>
                        <a:latin typeface="Calibri" panose="020F0502020204030204" pitchFamily="34" charset="0"/>
                      </a:endParaRPr>
                    </a:p>
                  </a:txBody>
                  <a:tcPr marL="6350" marR="6350" marT="6350" marB="0" anchor="b"/>
                </a:tc>
                <a:tc>
                  <a:txBody>
                    <a:bodyPr/>
                    <a:lstStyle/>
                    <a:p>
                      <a:pPr algn="ctr" rtl="0" fontAlgn="b"/>
                      <a:r>
                        <a:rPr lang="en-ZA" sz="1600" u="none" strike="noStrike">
                          <a:solidFill>
                            <a:schemeClr val="tx1"/>
                          </a:solidFill>
                          <a:effectLst/>
                        </a:rPr>
                        <a:t>119</a:t>
                      </a:r>
                      <a:endParaRPr lang="en-ZA" sz="1600" b="0" i="0" u="none" strike="noStrike">
                        <a:solidFill>
                          <a:schemeClr val="tx1"/>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704847348"/>
                  </a:ext>
                </a:extLst>
              </a:tr>
              <a:tr h="283235">
                <a:tc>
                  <a:txBody>
                    <a:bodyPr/>
                    <a:lstStyle/>
                    <a:p>
                      <a:pPr algn="ctr" rtl="0" fontAlgn="b"/>
                      <a:r>
                        <a:rPr lang="en-ZA" sz="1600" b="1" u="none" strike="noStrike" dirty="0">
                          <a:solidFill>
                            <a:schemeClr val="tx1"/>
                          </a:solidFill>
                          <a:effectLst/>
                        </a:rPr>
                        <a:t>KZN</a:t>
                      </a:r>
                      <a:endParaRPr lang="en-ZA" sz="1600" b="1" i="0" u="none" strike="noStrike" dirty="0">
                        <a:solidFill>
                          <a:schemeClr val="tx1"/>
                        </a:solidFill>
                        <a:effectLst/>
                        <a:latin typeface="Calibri" panose="020F0502020204030204" pitchFamily="34" charset="0"/>
                      </a:endParaRPr>
                    </a:p>
                  </a:txBody>
                  <a:tcPr marL="6350" marR="6350" marT="6350" marB="0" anchor="b"/>
                </a:tc>
                <a:tc>
                  <a:txBody>
                    <a:bodyPr/>
                    <a:lstStyle/>
                    <a:p>
                      <a:pPr algn="ctr" rtl="0" fontAlgn="b"/>
                      <a:r>
                        <a:rPr lang="en-ZA" sz="1600" u="none" strike="noStrike" dirty="0" smtClean="0">
                          <a:solidFill>
                            <a:schemeClr val="tx1"/>
                          </a:solidFill>
                          <a:effectLst/>
                        </a:rPr>
                        <a:t>1 097</a:t>
                      </a:r>
                      <a:endParaRPr lang="en-ZA" sz="1600" b="0" i="0" u="none" strike="noStrike" dirty="0">
                        <a:solidFill>
                          <a:schemeClr val="tx1"/>
                        </a:solidFill>
                        <a:effectLst/>
                        <a:latin typeface="Calibri" panose="020F0502020204030204" pitchFamily="34" charset="0"/>
                      </a:endParaRPr>
                    </a:p>
                  </a:txBody>
                  <a:tcPr marL="6350" marR="6350" marT="6350" marB="0" anchor="b"/>
                </a:tc>
                <a:tc>
                  <a:txBody>
                    <a:bodyPr/>
                    <a:lstStyle/>
                    <a:p>
                      <a:pPr algn="ctr" rtl="0" fontAlgn="b"/>
                      <a:r>
                        <a:rPr lang="en-ZA" sz="1600" u="none" strike="noStrike" dirty="0" smtClean="0">
                          <a:solidFill>
                            <a:schemeClr val="tx1"/>
                          </a:solidFill>
                          <a:effectLst/>
                        </a:rPr>
                        <a:t>1 315</a:t>
                      </a:r>
                      <a:endParaRPr lang="en-ZA" sz="1600" b="0" i="0" u="none" strike="noStrike" dirty="0">
                        <a:solidFill>
                          <a:schemeClr val="tx1"/>
                        </a:solidFill>
                        <a:effectLst/>
                        <a:latin typeface="Calibri" panose="020F0502020204030204" pitchFamily="34" charset="0"/>
                      </a:endParaRPr>
                    </a:p>
                  </a:txBody>
                  <a:tcPr marL="6350" marR="6350" marT="6350" marB="0" anchor="b"/>
                </a:tc>
                <a:tc>
                  <a:txBody>
                    <a:bodyPr/>
                    <a:lstStyle/>
                    <a:p>
                      <a:pPr algn="ctr" rtl="0" fontAlgn="b"/>
                      <a:r>
                        <a:rPr lang="en-ZA" sz="1600" u="none" strike="noStrike" dirty="0">
                          <a:solidFill>
                            <a:schemeClr val="tx1"/>
                          </a:solidFill>
                          <a:effectLst/>
                        </a:rPr>
                        <a:t>218</a:t>
                      </a:r>
                      <a:endParaRPr lang="en-ZA" sz="1600" b="0" i="0" u="none" strike="noStrike" dirty="0">
                        <a:solidFill>
                          <a:schemeClr val="tx1"/>
                        </a:solidFill>
                        <a:effectLst/>
                        <a:latin typeface="Calibri" panose="020F0502020204030204" pitchFamily="34" charset="0"/>
                      </a:endParaRPr>
                    </a:p>
                  </a:txBody>
                  <a:tcPr marL="6350" marR="6350" marT="6350" marB="0" anchor="b"/>
                </a:tc>
                <a:tc>
                  <a:txBody>
                    <a:bodyPr/>
                    <a:lstStyle/>
                    <a:p>
                      <a:pPr algn="ctr" rtl="0" fontAlgn="b"/>
                      <a:r>
                        <a:rPr lang="en-ZA" sz="1600" u="none" strike="noStrike">
                          <a:solidFill>
                            <a:schemeClr val="tx1"/>
                          </a:solidFill>
                          <a:effectLst/>
                        </a:rPr>
                        <a:t>837</a:t>
                      </a:r>
                      <a:endParaRPr lang="en-ZA" sz="1600" b="0" i="0" u="none" strike="noStrike">
                        <a:solidFill>
                          <a:schemeClr val="tx1"/>
                        </a:solidFill>
                        <a:effectLst/>
                        <a:latin typeface="Calibri" panose="020F0502020204030204" pitchFamily="34" charset="0"/>
                      </a:endParaRPr>
                    </a:p>
                  </a:txBody>
                  <a:tcPr marL="6350" marR="6350" marT="6350" marB="0" anchor="b"/>
                </a:tc>
                <a:tc>
                  <a:txBody>
                    <a:bodyPr/>
                    <a:lstStyle/>
                    <a:p>
                      <a:pPr algn="ctr" rtl="0" fontAlgn="b"/>
                      <a:r>
                        <a:rPr lang="en-ZA" sz="1600" u="none" strike="noStrike">
                          <a:solidFill>
                            <a:schemeClr val="tx1"/>
                          </a:solidFill>
                          <a:effectLst/>
                        </a:rPr>
                        <a:t>478</a:t>
                      </a:r>
                      <a:endParaRPr lang="en-ZA" sz="1600" b="0" i="0" u="none" strike="noStrike">
                        <a:solidFill>
                          <a:schemeClr val="tx1"/>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838409188"/>
                  </a:ext>
                </a:extLst>
              </a:tr>
              <a:tr h="283235">
                <a:tc>
                  <a:txBody>
                    <a:bodyPr/>
                    <a:lstStyle/>
                    <a:p>
                      <a:pPr algn="ctr" rtl="0" fontAlgn="t"/>
                      <a:r>
                        <a:rPr lang="en-ZA" sz="1600" b="1" u="none" strike="noStrike" dirty="0">
                          <a:solidFill>
                            <a:schemeClr val="tx1"/>
                          </a:solidFill>
                          <a:effectLst/>
                        </a:rPr>
                        <a:t>NW</a:t>
                      </a:r>
                      <a:endParaRPr lang="en-ZA" sz="1600" b="1" i="0" u="none" strike="noStrike" dirty="0">
                        <a:solidFill>
                          <a:schemeClr val="tx1"/>
                        </a:solidFill>
                        <a:effectLst/>
                        <a:latin typeface="Calibri" panose="020F0502020204030204" pitchFamily="34" charset="0"/>
                      </a:endParaRPr>
                    </a:p>
                  </a:txBody>
                  <a:tcPr marL="6350" marR="6350" marT="6350" marB="0"/>
                </a:tc>
                <a:tc>
                  <a:txBody>
                    <a:bodyPr/>
                    <a:lstStyle/>
                    <a:p>
                      <a:pPr algn="ctr" rtl="0" fontAlgn="t"/>
                      <a:r>
                        <a:rPr lang="en-ZA" sz="1600" u="none" strike="noStrike">
                          <a:solidFill>
                            <a:schemeClr val="tx1"/>
                          </a:solidFill>
                          <a:effectLst/>
                        </a:rPr>
                        <a:t> 271</a:t>
                      </a:r>
                      <a:endParaRPr lang="en-ZA" sz="1600" b="0" i="0" u="none" strike="noStrike">
                        <a:solidFill>
                          <a:schemeClr val="tx1"/>
                        </a:solidFill>
                        <a:effectLst/>
                        <a:latin typeface="Calibri" panose="020F0502020204030204" pitchFamily="34" charset="0"/>
                      </a:endParaRPr>
                    </a:p>
                  </a:txBody>
                  <a:tcPr marL="6350" marR="6350" marT="6350" marB="0"/>
                </a:tc>
                <a:tc>
                  <a:txBody>
                    <a:bodyPr/>
                    <a:lstStyle/>
                    <a:p>
                      <a:pPr algn="ctr" rtl="0" fontAlgn="t"/>
                      <a:r>
                        <a:rPr lang="en-ZA" sz="1600" u="none" strike="noStrike" dirty="0">
                          <a:solidFill>
                            <a:schemeClr val="tx1"/>
                          </a:solidFill>
                          <a:effectLst/>
                        </a:rPr>
                        <a:t>437 </a:t>
                      </a:r>
                      <a:endParaRPr lang="en-ZA" sz="1600" b="0" i="0" u="none" strike="noStrike" dirty="0">
                        <a:solidFill>
                          <a:schemeClr val="tx1"/>
                        </a:solidFill>
                        <a:effectLst/>
                        <a:latin typeface="Calibri" panose="020F0502020204030204" pitchFamily="34" charset="0"/>
                      </a:endParaRPr>
                    </a:p>
                  </a:txBody>
                  <a:tcPr marL="6350" marR="6350" marT="6350" marB="0"/>
                </a:tc>
                <a:tc>
                  <a:txBody>
                    <a:bodyPr/>
                    <a:lstStyle/>
                    <a:p>
                      <a:pPr algn="ctr" rtl="0" fontAlgn="b"/>
                      <a:r>
                        <a:rPr lang="en-ZA" sz="1600" u="none" strike="noStrike" dirty="0">
                          <a:solidFill>
                            <a:schemeClr val="tx1"/>
                          </a:solidFill>
                          <a:effectLst/>
                        </a:rPr>
                        <a:t>166 </a:t>
                      </a:r>
                      <a:endParaRPr lang="en-ZA" sz="1600" b="0" i="0" u="none" strike="noStrike" dirty="0">
                        <a:solidFill>
                          <a:schemeClr val="tx1"/>
                        </a:solidFill>
                        <a:effectLst/>
                        <a:latin typeface="Calibri" panose="020F0502020204030204" pitchFamily="34" charset="0"/>
                      </a:endParaRPr>
                    </a:p>
                  </a:txBody>
                  <a:tcPr marL="6350" marR="6350" marT="6350" marB="0" anchor="b"/>
                </a:tc>
                <a:tc>
                  <a:txBody>
                    <a:bodyPr/>
                    <a:lstStyle/>
                    <a:p>
                      <a:pPr algn="ctr" rtl="0" fontAlgn="t"/>
                      <a:r>
                        <a:rPr lang="en-ZA" sz="1600" u="none" strike="noStrike" dirty="0">
                          <a:solidFill>
                            <a:schemeClr val="tx1"/>
                          </a:solidFill>
                          <a:effectLst/>
                        </a:rPr>
                        <a:t> 287</a:t>
                      </a:r>
                      <a:endParaRPr lang="en-ZA" sz="1600" b="0" i="0" u="none" strike="noStrike" dirty="0">
                        <a:solidFill>
                          <a:schemeClr val="tx1"/>
                        </a:solidFill>
                        <a:effectLst/>
                        <a:latin typeface="Calibri" panose="020F0502020204030204" pitchFamily="34" charset="0"/>
                      </a:endParaRPr>
                    </a:p>
                  </a:txBody>
                  <a:tcPr marL="6350" marR="6350" marT="6350" marB="0"/>
                </a:tc>
                <a:tc>
                  <a:txBody>
                    <a:bodyPr/>
                    <a:lstStyle/>
                    <a:p>
                      <a:pPr algn="ctr" rtl="0" fontAlgn="b"/>
                      <a:r>
                        <a:rPr lang="en-ZA" sz="1600" u="none" strike="noStrike">
                          <a:solidFill>
                            <a:schemeClr val="tx1"/>
                          </a:solidFill>
                          <a:effectLst/>
                        </a:rPr>
                        <a:t> 150</a:t>
                      </a:r>
                      <a:endParaRPr lang="en-ZA" sz="1600" b="0" i="0" u="none" strike="noStrike">
                        <a:solidFill>
                          <a:schemeClr val="tx1"/>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667951961"/>
                  </a:ext>
                </a:extLst>
              </a:tr>
              <a:tr h="283235">
                <a:tc>
                  <a:txBody>
                    <a:bodyPr/>
                    <a:lstStyle/>
                    <a:p>
                      <a:pPr algn="ctr" rtl="0" fontAlgn="b"/>
                      <a:r>
                        <a:rPr lang="en-ZA" sz="1600" b="1" u="none" strike="noStrike" dirty="0">
                          <a:solidFill>
                            <a:schemeClr val="tx1"/>
                          </a:solidFill>
                          <a:effectLst/>
                        </a:rPr>
                        <a:t>HO</a:t>
                      </a:r>
                      <a:endParaRPr lang="en-ZA" sz="1600" b="1" i="0" u="none" strike="noStrike" dirty="0">
                        <a:solidFill>
                          <a:schemeClr val="tx1"/>
                        </a:solidFill>
                        <a:effectLst/>
                        <a:latin typeface="Calibri" panose="020F0502020204030204" pitchFamily="34" charset="0"/>
                      </a:endParaRPr>
                    </a:p>
                  </a:txBody>
                  <a:tcPr marL="6350" marR="6350" marT="6350" marB="0" anchor="b"/>
                </a:tc>
                <a:tc>
                  <a:txBody>
                    <a:bodyPr/>
                    <a:lstStyle/>
                    <a:p>
                      <a:pPr algn="ctr" rtl="0" fontAlgn="b"/>
                      <a:r>
                        <a:rPr lang="en-ZA" sz="1600" u="none" strike="noStrike">
                          <a:solidFill>
                            <a:schemeClr val="tx1"/>
                          </a:solidFill>
                          <a:effectLst/>
                        </a:rPr>
                        <a:t>66</a:t>
                      </a:r>
                      <a:endParaRPr lang="en-ZA" sz="1600" b="0" i="0" u="none" strike="noStrike">
                        <a:solidFill>
                          <a:schemeClr val="tx1"/>
                        </a:solidFill>
                        <a:effectLst/>
                        <a:latin typeface="Calibri" panose="020F0502020204030204" pitchFamily="34" charset="0"/>
                      </a:endParaRPr>
                    </a:p>
                  </a:txBody>
                  <a:tcPr marL="6350" marR="6350" marT="6350" marB="0" anchor="b"/>
                </a:tc>
                <a:tc>
                  <a:txBody>
                    <a:bodyPr/>
                    <a:lstStyle/>
                    <a:p>
                      <a:pPr algn="ctr" rtl="0" fontAlgn="b"/>
                      <a:r>
                        <a:rPr lang="en-ZA" sz="1600" u="none" strike="noStrike">
                          <a:solidFill>
                            <a:schemeClr val="tx1"/>
                          </a:solidFill>
                          <a:effectLst/>
                        </a:rPr>
                        <a:t>83</a:t>
                      </a:r>
                      <a:endParaRPr lang="en-ZA" sz="1600" b="0" i="0" u="none" strike="noStrike">
                        <a:solidFill>
                          <a:schemeClr val="tx1"/>
                        </a:solidFill>
                        <a:effectLst/>
                        <a:latin typeface="Calibri" panose="020F0502020204030204" pitchFamily="34" charset="0"/>
                      </a:endParaRPr>
                    </a:p>
                  </a:txBody>
                  <a:tcPr marL="6350" marR="6350" marT="6350" marB="0" anchor="b"/>
                </a:tc>
                <a:tc>
                  <a:txBody>
                    <a:bodyPr/>
                    <a:lstStyle/>
                    <a:p>
                      <a:pPr algn="ctr" rtl="0" fontAlgn="b"/>
                      <a:r>
                        <a:rPr lang="en-ZA" sz="1600" u="none" strike="noStrike" dirty="0">
                          <a:solidFill>
                            <a:schemeClr val="tx1"/>
                          </a:solidFill>
                          <a:effectLst/>
                        </a:rPr>
                        <a:t>17</a:t>
                      </a:r>
                      <a:endParaRPr lang="en-ZA" sz="1600" b="0" i="0" u="none" strike="noStrike" dirty="0">
                        <a:solidFill>
                          <a:schemeClr val="tx1"/>
                        </a:solidFill>
                        <a:effectLst/>
                        <a:latin typeface="Calibri" panose="020F0502020204030204" pitchFamily="34" charset="0"/>
                      </a:endParaRPr>
                    </a:p>
                  </a:txBody>
                  <a:tcPr marL="6350" marR="6350" marT="6350" marB="0" anchor="b"/>
                </a:tc>
                <a:tc>
                  <a:txBody>
                    <a:bodyPr/>
                    <a:lstStyle/>
                    <a:p>
                      <a:pPr algn="ctr" rtl="0" fontAlgn="b"/>
                      <a:r>
                        <a:rPr lang="en-ZA" sz="1600" u="none" strike="noStrike" dirty="0">
                          <a:solidFill>
                            <a:schemeClr val="tx1"/>
                          </a:solidFill>
                          <a:effectLst/>
                        </a:rPr>
                        <a:t>68</a:t>
                      </a:r>
                      <a:endParaRPr lang="en-ZA" sz="1600" b="0" i="0" u="none" strike="noStrike" dirty="0">
                        <a:solidFill>
                          <a:schemeClr val="tx1"/>
                        </a:solidFill>
                        <a:effectLst/>
                        <a:latin typeface="Calibri" panose="020F0502020204030204" pitchFamily="34" charset="0"/>
                      </a:endParaRPr>
                    </a:p>
                  </a:txBody>
                  <a:tcPr marL="6350" marR="6350" marT="6350" marB="0" anchor="b"/>
                </a:tc>
                <a:tc>
                  <a:txBody>
                    <a:bodyPr/>
                    <a:lstStyle/>
                    <a:p>
                      <a:pPr algn="ctr" rtl="0" fontAlgn="b"/>
                      <a:r>
                        <a:rPr lang="en-ZA" sz="1600" u="none" strike="noStrike">
                          <a:solidFill>
                            <a:schemeClr val="tx1"/>
                          </a:solidFill>
                          <a:effectLst/>
                        </a:rPr>
                        <a:t>15</a:t>
                      </a:r>
                      <a:endParaRPr lang="en-ZA" sz="1600" b="0" i="0" u="none" strike="noStrike">
                        <a:solidFill>
                          <a:schemeClr val="tx1"/>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296087598"/>
                  </a:ext>
                </a:extLst>
              </a:tr>
              <a:tr h="610992">
                <a:tc>
                  <a:txBody>
                    <a:bodyPr/>
                    <a:lstStyle/>
                    <a:p>
                      <a:pPr algn="ctr" rtl="0" fontAlgn="b"/>
                      <a:r>
                        <a:rPr lang="en-ZA" sz="1600" b="1" u="none" strike="noStrike" dirty="0">
                          <a:solidFill>
                            <a:schemeClr val="tx1"/>
                          </a:solidFill>
                          <a:effectLst/>
                        </a:rPr>
                        <a:t>TOTAL</a:t>
                      </a:r>
                      <a:endParaRPr lang="en-ZA" sz="1600" b="1" i="0" u="none" strike="noStrike" dirty="0">
                        <a:solidFill>
                          <a:schemeClr val="tx1"/>
                        </a:solidFill>
                        <a:effectLst/>
                        <a:latin typeface="Calibri" panose="020F0502020204030204" pitchFamily="34" charset="0"/>
                      </a:endParaRPr>
                    </a:p>
                  </a:txBody>
                  <a:tcPr marL="6350" marR="6350" marT="6350" marB="0" anchor="ctr">
                    <a:solidFill>
                      <a:schemeClr val="accent1">
                        <a:lumMod val="40000"/>
                        <a:lumOff val="60000"/>
                      </a:schemeClr>
                    </a:solidFill>
                  </a:tcPr>
                </a:tc>
                <a:tc>
                  <a:txBody>
                    <a:bodyPr/>
                    <a:lstStyle/>
                    <a:p>
                      <a:pPr algn="ctr" rtl="0" fontAlgn="b"/>
                      <a:r>
                        <a:rPr lang="en-ZA" sz="1600" b="1" u="none" strike="noStrike" dirty="0" smtClean="0">
                          <a:solidFill>
                            <a:schemeClr val="tx1"/>
                          </a:solidFill>
                          <a:effectLst/>
                        </a:rPr>
                        <a:t>4 301</a:t>
                      </a:r>
                      <a:endParaRPr lang="en-ZA" sz="1600" b="1" i="0" u="none" strike="noStrike" dirty="0">
                        <a:solidFill>
                          <a:schemeClr val="tx1"/>
                        </a:solidFill>
                        <a:effectLst/>
                        <a:latin typeface="Calibri" panose="020F0502020204030204" pitchFamily="34" charset="0"/>
                      </a:endParaRPr>
                    </a:p>
                  </a:txBody>
                  <a:tcPr marL="6350" marR="6350" marT="6350" marB="0" anchor="ctr">
                    <a:solidFill>
                      <a:schemeClr val="accent1">
                        <a:lumMod val="40000"/>
                        <a:lumOff val="60000"/>
                      </a:schemeClr>
                    </a:solidFill>
                  </a:tcPr>
                </a:tc>
                <a:tc>
                  <a:txBody>
                    <a:bodyPr/>
                    <a:lstStyle/>
                    <a:p>
                      <a:pPr algn="ctr" rtl="0" fontAlgn="b"/>
                      <a:r>
                        <a:rPr lang="en-ZA" sz="1600" b="1" u="none" strike="noStrike" dirty="0" smtClean="0">
                          <a:solidFill>
                            <a:schemeClr val="tx1"/>
                          </a:solidFill>
                          <a:effectLst/>
                        </a:rPr>
                        <a:t>4 616</a:t>
                      </a:r>
                      <a:endParaRPr lang="en-ZA" sz="1600" b="1" i="0" u="none" strike="noStrike" dirty="0">
                        <a:solidFill>
                          <a:schemeClr val="tx1"/>
                        </a:solidFill>
                        <a:effectLst/>
                        <a:latin typeface="Calibri" panose="020F0502020204030204" pitchFamily="34" charset="0"/>
                      </a:endParaRPr>
                    </a:p>
                  </a:txBody>
                  <a:tcPr marL="6350" marR="6350" marT="6350" marB="0" anchor="ctr">
                    <a:solidFill>
                      <a:schemeClr val="accent1">
                        <a:lumMod val="40000"/>
                        <a:lumOff val="60000"/>
                      </a:schemeClr>
                    </a:solidFill>
                  </a:tcPr>
                </a:tc>
                <a:tc>
                  <a:txBody>
                    <a:bodyPr/>
                    <a:lstStyle/>
                    <a:p>
                      <a:pPr algn="ctr" rtl="0" fontAlgn="b"/>
                      <a:r>
                        <a:rPr lang="en-ZA" sz="1600" b="1" u="none" strike="noStrike" dirty="0">
                          <a:solidFill>
                            <a:schemeClr val="tx1"/>
                          </a:solidFill>
                          <a:effectLst/>
                        </a:rPr>
                        <a:t>353</a:t>
                      </a:r>
                      <a:endParaRPr lang="en-ZA" sz="1600" b="1" i="0" u="none" strike="noStrike" dirty="0">
                        <a:solidFill>
                          <a:schemeClr val="tx1"/>
                        </a:solidFill>
                        <a:effectLst/>
                        <a:latin typeface="Calibri" panose="020F0502020204030204" pitchFamily="34" charset="0"/>
                      </a:endParaRPr>
                    </a:p>
                  </a:txBody>
                  <a:tcPr marL="6350" marR="6350" marT="6350" marB="0" anchor="ctr">
                    <a:solidFill>
                      <a:schemeClr val="accent1">
                        <a:lumMod val="40000"/>
                        <a:lumOff val="60000"/>
                      </a:schemeClr>
                    </a:solidFill>
                  </a:tcPr>
                </a:tc>
                <a:tc>
                  <a:txBody>
                    <a:bodyPr/>
                    <a:lstStyle/>
                    <a:p>
                      <a:pPr algn="ctr" rtl="0" fontAlgn="b"/>
                      <a:r>
                        <a:rPr lang="en-ZA" sz="1600" b="1" u="none" strike="noStrike" dirty="0" smtClean="0">
                          <a:solidFill>
                            <a:schemeClr val="tx1"/>
                          </a:solidFill>
                          <a:effectLst/>
                        </a:rPr>
                        <a:t>2 941</a:t>
                      </a:r>
                      <a:endParaRPr lang="en-ZA" sz="1600" b="1" i="0" u="none" strike="noStrike" dirty="0">
                        <a:solidFill>
                          <a:schemeClr val="tx1"/>
                        </a:solidFill>
                        <a:effectLst/>
                        <a:latin typeface="Calibri" panose="020F0502020204030204" pitchFamily="34" charset="0"/>
                      </a:endParaRPr>
                    </a:p>
                  </a:txBody>
                  <a:tcPr marL="6350" marR="6350" marT="6350" marB="0" anchor="ctr">
                    <a:solidFill>
                      <a:schemeClr val="accent1">
                        <a:lumMod val="40000"/>
                        <a:lumOff val="60000"/>
                      </a:schemeClr>
                    </a:solidFill>
                  </a:tcPr>
                </a:tc>
                <a:tc>
                  <a:txBody>
                    <a:bodyPr/>
                    <a:lstStyle/>
                    <a:p>
                      <a:pPr algn="ctr" rtl="0" fontAlgn="b"/>
                      <a:r>
                        <a:rPr lang="en-ZA" sz="1600" b="1" u="none" strike="noStrike" dirty="0" smtClean="0">
                          <a:solidFill>
                            <a:schemeClr val="tx1"/>
                          </a:solidFill>
                          <a:effectLst/>
                        </a:rPr>
                        <a:t>1 677</a:t>
                      </a:r>
                      <a:endParaRPr lang="en-ZA" sz="1600" b="1" i="0" u="none" strike="noStrike" dirty="0">
                        <a:solidFill>
                          <a:schemeClr val="tx1"/>
                        </a:solidFill>
                        <a:effectLst/>
                        <a:latin typeface="Calibri" panose="020F0502020204030204" pitchFamily="34" charset="0"/>
                      </a:endParaRPr>
                    </a:p>
                  </a:txBody>
                  <a:tcPr marL="6350" marR="6350" marT="6350" marB="0" anchor="ctr">
                    <a:solidFill>
                      <a:schemeClr val="accent1">
                        <a:lumMod val="40000"/>
                        <a:lumOff val="60000"/>
                      </a:schemeClr>
                    </a:solidFill>
                  </a:tcPr>
                </a:tc>
                <a:extLst>
                  <a:ext uri="{0D108BD9-81ED-4DB2-BD59-A6C34878D82A}">
                    <a16:rowId xmlns:a16="http://schemas.microsoft.com/office/drawing/2014/main" xmlns="" val="2743833797"/>
                  </a:ext>
                </a:extLst>
              </a:tr>
            </a:tbl>
          </a:graphicData>
        </a:graphic>
      </p:graphicFrame>
      <p:sp>
        <p:nvSpPr>
          <p:cNvPr id="7" name="Slide Number Placeholder 1"/>
          <p:cNvSpPr>
            <a:spLocks noGrp="1"/>
          </p:cNvSpPr>
          <p:nvPr>
            <p:ph type="sldNum" sz="quarter" idx="12"/>
          </p:nvPr>
        </p:nvSpPr>
        <p:spPr bwMode="auto">
          <a:xfrm>
            <a:off x="6727825" y="63547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3A91E76-9EBF-4284-A71D-23B6CAFC73C1}" type="slidenum">
              <a:rPr lang="en-US" altLang="en-US" sz="1200" smtClean="0">
                <a:solidFill>
                  <a:srgbClr val="898989"/>
                </a:solidFill>
              </a:rPr>
              <a:pPr/>
              <a:t>40</a:t>
            </a:fld>
            <a:endParaRPr lang="en-US" altLang="en-US" sz="1200" dirty="0" smtClean="0">
              <a:solidFill>
                <a:srgbClr val="898989"/>
              </a:solidFill>
            </a:endParaRPr>
          </a:p>
        </p:txBody>
      </p:sp>
    </p:spTree>
    <p:extLst>
      <p:ext uri="{BB962C8B-B14F-4D97-AF65-F5344CB8AC3E}">
        <p14:creationId xmlns:p14="http://schemas.microsoft.com/office/powerpoint/2010/main" xmlns="" val="58861413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51520" y="274638"/>
            <a:ext cx="8712968" cy="1143000"/>
          </a:xfrm>
        </p:spPr>
        <p:txBody>
          <a:bodyPr/>
          <a:lstStyle/>
          <a:p>
            <a:pPr>
              <a:spcBef>
                <a:spcPts val="0"/>
              </a:spcBef>
              <a:spcAft>
                <a:spcPts val="0"/>
              </a:spcAft>
            </a:pPr>
            <a:r>
              <a:rPr lang="en-ZA" altLang="en-US" sz="2400" b="1" dirty="0" smtClean="0">
                <a:ea typeface="ＭＳ Ｐゴシック" pitchFamily="34" charset="-128"/>
              </a:rPr>
              <a:t>GRAPHICAL REPRESENTATION OF INSPECTIONS CONDUCTED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4226919147"/>
              </p:ext>
            </p:extLst>
          </p:nvPr>
        </p:nvGraphicFramePr>
        <p:xfrm>
          <a:off x="251520" y="1484784"/>
          <a:ext cx="8640960"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1"/>
          <p:cNvSpPr>
            <a:spLocks noGrp="1"/>
          </p:cNvSpPr>
          <p:nvPr>
            <p:ph type="sldNum" sz="quarter" idx="12"/>
          </p:nvPr>
        </p:nvSpPr>
        <p:spPr bwMode="auto">
          <a:xfrm>
            <a:off x="6727825" y="63547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3A91E76-9EBF-4284-A71D-23B6CAFC73C1}" type="slidenum">
              <a:rPr lang="en-US" altLang="en-US" sz="1200" smtClean="0">
                <a:solidFill>
                  <a:srgbClr val="898989"/>
                </a:solidFill>
              </a:rPr>
              <a:pPr/>
              <a:t>41</a:t>
            </a:fld>
            <a:endParaRPr lang="en-US" altLang="en-US" sz="1200" dirty="0" smtClean="0">
              <a:solidFill>
                <a:srgbClr val="898989"/>
              </a:solidFill>
            </a:endParaRPr>
          </a:p>
        </p:txBody>
      </p:sp>
    </p:spTree>
    <p:extLst>
      <p:ext uri="{BB962C8B-B14F-4D97-AF65-F5344CB8AC3E}">
        <p14:creationId xmlns:p14="http://schemas.microsoft.com/office/powerpoint/2010/main" xmlns="" val="151799125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ZA" sz="2400" b="1" dirty="0"/>
              <a:t>INSPECTIONS CONDUCTED</a:t>
            </a:r>
          </a:p>
        </p:txBody>
      </p:sp>
      <p:sp>
        <p:nvSpPr>
          <p:cNvPr id="3" name="Content Placeholder 2"/>
          <p:cNvSpPr>
            <a:spLocks noGrp="1"/>
          </p:cNvSpPr>
          <p:nvPr>
            <p:ph idx="1"/>
          </p:nvPr>
        </p:nvSpPr>
        <p:spPr>
          <a:xfrm>
            <a:off x="395536" y="1700808"/>
            <a:ext cx="8229600" cy="4525963"/>
          </a:xfrm>
        </p:spPr>
        <p:txBody>
          <a:bodyPr/>
          <a:lstStyle/>
          <a:p>
            <a:r>
              <a:rPr lang="en-ZA" sz="1800" dirty="0" smtClean="0"/>
              <a:t>Quarter on quarter the inspectors are able to attend to the inspections that are planned for them with a concerted effort. </a:t>
            </a:r>
          </a:p>
          <a:p>
            <a:endParaRPr lang="en-ZA" sz="1800" dirty="0" smtClean="0"/>
          </a:p>
          <a:p>
            <a:r>
              <a:rPr lang="en-ZA" sz="1800" dirty="0" smtClean="0"/>
              <a:t>Inspectors however are still not complying fully with the standard operating procedure and this requires extra vigilance on the part of the supervisors.</a:t>
            </a:r>
            <a:endParaRPr lang="en-ZA" sz="1800" dirty="0"/>
          </a:p>
        </p:txBody>
      </p:sp>
      <p:sp>
        <p:nvSpPr>
          <p:cNvPr id="4" name="Slide Number Placeholder 1"/>
          <p:cNvSpPr>
            <a:spLocks noGrp="1"/>
          </p:cNvSpPr>
          <p:nvPr>
            <p:ph type="sldNum" sz="quarter" idx="12"/>
          </p:nvPr>
        </p:nvSpPr>
        <p:spPr bwMode="auto">
          <a:xfrm>
            <a:off x="6727825" y="63547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3A91E76-9EBF-4284-A71D-23B6CAFC73C1}" type="slidenum">
              <a:rPr lang="en-US" altLang="en-US" sz="1200" smtClean="0">
                <a:solidFill>
                  <a:srgbClr val="898989"/>
                </a:solidFill>
              </a:rPr>
              <a:pPr/>
              <a:t>42</a:t>
            </a:fld>
            <a:endParaRPr lang="en-US" altLang="en-US" sz="1200" dirty="0" smtClean="0">
              <a:solidFill>
                <a:srgbClr val="898989"/>
              </a:solidFill>
            </a:endParaRPr>
          </a:p>
        </p:txBody>
      </p:sp>
    </p:spTree>
    <p:extLst>
      <p:ext uri="{BB962C8B-B14F-4D97-AF65-F5344CB8AC3E}">
        <p14:creationId xmlns:p14="http://schemas.microsoft.com/office/powerpoint/2010/main" xmlns="" val="3709393770"/>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ZA" altLang="en-US" sz="2400" b="1" dirty="0" smtClean="0">
                <a:ea typeface="ＭＳ Ｐゴシック" pitchFamily="34" charset="-128"/>
              </a:rPr>
              <a:t>Q 1 – SECTOR INSPECTION SPREAD</a:t>
            </a:r>
            <a:endParaRPr lang="en-GB" sz="2400" b="1" dirty="0"/>
          </a:p>
        </p:txBody>
      </p:sp>
      <p:sp>
        <p:nvSpPr>
          <p:cNvPr id="3" name="Content Placeholder 2"/>
          <p:cNvSpPr>
            <a:spLocks noGrp="1"/>
          </p:cNvSpPr>
          <p:nvPr>
            <p:ph idx="1"/>
          </p:nvPr>
        </p:nvSpPr>
        <p:spPr>
          <a:xfrm>
            <a:off x="251520" y="1988840"/>
            <a:ext cx="8435280" cy="4608512"/>
          </a:xfrm>
        </p:spPr>
        <p:txBody>
          <a:bodyPr/>
          <a:lstStyle/>
          <a:p>
            <a:endParaRPr lang="en-ZA" dirty="0" smtClean="0"/>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xmlns="" val="463455104"/>
              </p:ext>
            </p:extLst>
          </p:nvPr>
        </p:nvGraphicFramePr>
        <p:xfrm>
          <a:off x="179512" y="1340768"/>
          <a:ext cx="8784976" cy="5328592"/>
        </p:xfrm>
        <a:graphic>
          <a:graphicData uri="http://schemas.openxmlformats.org/drawingml/2006/table">
            <a:tbl>
              <a:tblPr>
                <a:tableStyleId>{5C22544A-7EE6-4342-B048-85BDC9FD1C3A}</a:tableStyleId>
              </a:tblPr>
              <a:tblGrid>
                <a:gridCol w="2044704">
                  <a:extLst>
                    <a:ext uri="{9D8B030D-6E8A-4147-A177-3AD203B41FA5}">
                      <a16:colId xmlns:a16="http://schemas.microsoft.com/office/drawing/2014/main" xmlns="" val="2264932718"/>
                    </a:ext>
                  </a:extLst>
                </a:gridCol>
                <a:gridCol w="666826">
                  <a:extLst>
                    <a:ext uri="{9D8B030D-6E8A-4147-A177-3AD203B41FA5}">
                      <a16:colId xmlns:a16="http://schemas.microsoft.com/office/drawing/2014/main" xmlns="" val="2233051066"/>
                    </a:ext>
                  </a:extLst>
                </a:gridCol>
                <a:gridCol w="666826">
                  <a:extLst>
                    <a:ext uri="{9D8B030D-6E8A-4147-A177-3AD203B41FA5}">
                      <a16:colId xmlns:a16="http://schemas.microsoft.com/office/drawing/2014/main" xmlns="" val="2942559423"/>
                    </a:ext>
                  </a:extLst>
                </a:gridCol>
                <a:gridCol w="666826">
                  <a:extLst>
                    <a:ext uri="{9D8B030D-6E8A-4147-A177-3AD203B41FA5}">
                      <a16:colId xmlns:a16="http://schemas.microsoft.com/office/drawing/2014/main" xmlns="" val="3256711347"/>
                    </a:ext>
                  </a:extLst>
                </a:gridCol>
                <a:gridCol w="666826">
                  <a:extLst>
                    <a:ext uri="{9D8B030D-6E8A-4147-A177-3AD203B41FA5}">
                      <a16:colId xmlns:a16="http://schemas.microsoft.com/office/drawing/2014/main" xmlns="" val="3549258192"/>
                    </a:ext>
                  </a:extLst>
                </a:gridCol>
                <a:gridCol w="666826">
                  <a:extLst>
                    <a:ext uri="{9D8B030D-6E8A-4147-A177-3AD203B41FA5}">
                      <a16:colId xmlns:a16="http://schemas.microsoft.com/office/drawing/2014/main" xmlns="" val="4130213960"/>
                    </a:ext>
                  </a:extLst>
                </a:gridCol>
                <a:gridCol w="666826">
                  <a:extLst>
                    <a:ext uri="{9D8B030D-6E8A-4147-A177-3AD203B41FA5}">
                      <a16:colId xmlns:a16="http://schemas.microsoft.com/office/drawing/2014/main" xmlns="" val="513028610"/>
                    </a:ext>
                  </a:extLst>
                </a:gridCol>
                <a:gridCol w="666826">
                  <a:extLst>
                    <a:ext uri="{9D8B030D-6E8A-4147-A177-3AD203B41FA5}">
                      <a16:colId xmlns:a16="http://schemas.microsoft.com/office/drawing/2014/main" xmlns="" val="3384722399"/>
                    </a:ext>
                  </a:extLst>
                </a:gridCol>
                <a:gridCol w="666826">
                  <a:extLst>
                    <a:ext uri="{9D8B030D-6E8A-4147-A177-3AD203B41FA5}">
                      <a16:colId xmlns:a16="http://schemas.microsoft.com/office/drawing/2014/main" xmlns="" val="2855007711"/>
                    </a:ext>
                  </a:extLst>
                </a:gridCol>
                <a:gridCol w="666826">
                  <a:extLst>
                    <a:ext uri="{9D8B030D-6E8A-4147-A177-3AD203B41FA5}">
                      <a16:colId xmlns:a16="http://schemas.microsoft.com/office/drawing/2014/main" xmlns="" val="1403295329"/>
                    </a:ext>
                  </a:extLst>
                </a:gridCol>
                <a:gridCol w="738838">
                  <a:extLst>
                    <a:ext uri="{9D8B030D-6E8A-4147-A177-3AD203B41FA5}">
                      <a16:colId xmlns:a16="http://schemas.microsoft.com/office/drawing/2014/main" xmlns="" val="693112846"/>
                    </a:ext>
                  </a:extLst>
                </a:gridCol>
              </a:tblGrid>
              <a:tr h="72008">
                <a:tc>
                  <a:txBody>
                    <a:bodyPr/>
                    <a:lstStyle/>
                    <a:p>
                      <a:pPr algn="l" fontAlgn="b"/>
                      <a:r>
                        <a:rPr lang="en-ZA" sz="1400" b="1" u="none" strike="noStrike" dirty="0">
                          <a:solidFill>
                            <a:schemeClr val="tx1"/>
                          </a:solidFill>
                          <a:effectLst/>
                        </a:rPr>
                        <a:t> SECTOR</a:t>
                      </a:r>
                      <a:endParaRPr lang="en-ZA" sz="1400" b="1" i="0" u="none" strike="noStrike" dirty="0">
                        <a:solidFill>
                          <a:schemeClr val="tx1"/>
                        </a:solidFill>
                        <a:effectLst/>
                        <a:latin typeface="Calibri" panose="020F0502020204030204" pitchFamily="34" charset="0"/>
                      </a:endParaRPr>
                    </a:p>
                  </a:txBody>
                  <a:tcPr marL="2775" marR="2775" marT="2775" marB="0" anchor="b">
                    <a:solidFill>
                      <a:schemeClr val="tx2">
                        <a:lumMod val="60000"/>
                        <a:lumOff val="40000"/>
                      </a:schemeClr>
                    </a:solidFill>
                  </a:tcPr>
                </a:tc>
                <a:tc>
                  <a:txBody>
                    <a:bodyPr/>
                    <a:lstStyle/>
                    <a:p>
                      <a:pPr algn="ctr" fontAlgn="b"/>
                      <a:r>
                        <a:rPr lang="en-ZA" sz="1400" b="1" u="none" strike="noStrike" dirty="0">
                          <a:effectLst/>
                        </a:rPr>
                        <a:t>FS</a:t>
                      </a:r>
                      <a:endParaRPr lang="en-ZA" sz="1400" b="1" i="0" u="none" strike="noStrike" dirty="0">
                        <a:solidFill>
                          <a:srgbClr val="000000"/>
                        </a:solidFill>
                        <a:effectLst/>
                        <a:latin typeface="Calibri" panose="020F0502020204030204" pitchFamily="34" charset="0"/>
                      </a:endParaRPr>
                    </a:p>
                  </a:txBody>
                  <a:tcPr marL="2775" marR="2775" marT="2775" marB="0" anchor="b">
                    <a:solidFill>
                      <a:schemeClr val="tx2">
                        <a:lumMod val="60000"/>
                        <a:lumOff val="40000"/>
                      </a:schemeClr>
                    </a:solidFill>
                  </a:tcPr>
                </a:tc>
                <a:tc>
                  <a:txBody>
                    <a:bodyPr/>
                    <a:lstStyle/>
                    <a:p>
                      <a:pPr algn="ctr" fontAlgn="b"/>
                      <a:r>
                        <a:rPr lang="en-ZA" sz="1400" b="1" u="none" strike="noStrike" dirty="0">
                          <a:effectLst/>
                        </a:rPr>
                        <a:t>LP</a:t>
                      </a:r>
                      <a:endParaRPr lang="en-ZA" sz="1400" b="1" i="0" u="none" strike="noStrike" dirty="0">
                        <a:solidFill>
                          <a:srgbClr val="000000"/>
                        </a:solidFill>
                        <a:effectLst/>
                        <a:latin typeface="Calibri" panose="020F0502020204030204" pitchFamily="34" charset="0"/>
                      </a:endParaRPr>
                    </a:p>
                  </a:txBody>
                  <a:tcPr marL="2775" marR="2775" marT="2775" marB="0" anchor="b">
                    <a:solidFill>
                      <a:schemeClr val="tx2">
                        <a:lumMod val="60000"/>
                        <a:lumOff val="40000"/>
                      </a:schemeClr>
                    </a:solidFill>
                  </a:tcPr>
                </a:tc>
                <a:tc>
                  <a:txBody>
                    <a:bodyPr/>
                    <a:lstStyle/>
                    <a:p>
                      <a:pPr algn="ctr" fontAlgn="b"/>
                      <a:r>
                        <a:rPr lang="en-ZA" sz="1400" b="1" u="none" strike="noStrike" dirty="0">
                          <a:effectLst/>
                        </a:rPr>
                        <a:t>MPU</a:t>
                      </a:r>
                      <a:endParaRPr lang="en-ZA" sz="1400" b="1" i="0" u="none" strike="noStrike" dirty="0">
                        <a:solidFill>
                          <a:srgbClr val="000000"/>
                        </a:solidFill>
                        <a:effectLst/>
                        <a:latin typeface="Calibri" panose="020F0502020204030204" pitchFamily="34" charset="0"/>
                      </a:endParaRPr>
                    </a:p>
                  </a:txBody>
                  <a:tcPr marL="2775" marR="2775" marT="2775" marB="0" anchor="b">
                    <a:solidFill>
                      <a:schemeClr val="tx2">
                        <a:lumMod val="60000"/>
                        <a:lumOff val="40000"/>
                      </a:schemeClr>
                    </a:solidFill>
                  </a:tcPr>
                </a:tc>
                <a:tc>
                  <a:txBody>
                    <a:bodyPr/>
                    <a:lstStyle/>
                    <a:p>
                      <a:pPr algn="ctr" fontAlgn="b"/>
                      <a:r>
                        <a:rPr lang="en-ZA" sz="1400" b="1" u="none" strike="noStrike" dirty="0">
                          <a:effectLst/>
                        </a:rPr>
                        <a:t>WC</a:t>
                      </a:r>
                      <a:endParaRPr lang="en-ZA" sz="1400" b="1" i="0" u="none" strike="noStrike" dirty="0">
                        <a:solidFill>
                          <a:srgbClr val="000000"/>
                        </a:solidFill>
                        <a:effectLst/>
                        <a:latin typeface="Calibri" panose="020F0502020204030204" pitchFamily="34" charset="0"/>
                      </a:endParaRPr>
                    </a:p>
                  </a:txBody>
                  <a:tcPr marL="2775" marR="2775" marT="2775" marB="0" anchor="b">
                    <a:solidFill>
                      <a:schemeClr val="tx2">
                        <a:lumMod val="60000"/>
                        <a:lumOff val="40000"/>
                      </a:schemeClr>
                    </a:solidFill>
                  </a:tcPr>
                </a:tc>
                <a:tc>
                  <a:txBody>
                    <a:bodyPr/>
                    <a:lstStyle/>
                    <a:p>
                      <a:pPr algn="ctr" fontAlgn="b"/>
                      <a:r>
                        <a:rPr lang="en-ZA" sz="1400" b="1" u="none" strike="noStrike" dirty="0">
                          <a:effectLst/>
                        </a:rPr>
                        <a:t>NC</a:t>
                      </a:r>
                      <a:endParaRPr lang="en-ZA" sz="1400" b="1" i="0" u="none" strike="noStrike" dirty="0">
                        <a:solidFill>
                          <a:srgbClr val="000000"/>
                        </a:solidFill>
                        <a:effectLst/>
                        <a:latin typeface="Calibri" panose="020F0502020204030204" pitchFamily="34" charset="0"/>
                      </a:endParaRPr>
                    </a:p>
                  </a:txBody>
                  <a:tcPr marL="2775" marR="2775" marT="2775" marB="0" anchor="b">
                    <a:solidFill>
                      <a:schemeClr val="tx2">
                        <a:lumMod val="60000"/>
                        <a:lumOff val="40000"/>
                      </a:schemeClr>
                    </a:solidFill>
                  </a:tcPr>
                </a:tc>
                <a:tc>
                  <a:txBody>
                    <a:bodyPr/>
                    <a:lstStyle/>
                    <a:p>
                      <a:pPr algn="ctr" fontAlgn="b"/>
                      <a:r>
                        <a:rPr lang="en-ZA" sz="1400" b="1" u="none" strike="noStrike" dirty="0">
                          <a:effectLst/>
                        </a:rPr>
                        <a:t>EC</a:t>
                      </a:r>
                      <a:endParaRPr lang="en-ZA" sz="1400" b="1" i="0" u="none" strike="noStrike" dirty="0">
                        <a:solidFill>
                          <a:srgbClr val="000000"/>
                        </a:solidFill>
                        <a:effectLst/>
                        <a:latin typeface="Calibri" panose="020F0502020204030204" pitchFamily="34" charset="0"/>
                      </a:endParaRPr>
                    </a:p>
                  </a:txBody>
                  <a:tcPr marL="2775" marR="2775" marT="2775" marB="0" anchor="b">
                    <a:solidFill>
                      <a:schemeClr val="tx2">
                        <a:lumMod val="60000"/>
                        <a:lumOff val="40000"/>
                      </a:schemeClr>
                    </a:solidFill>
                  </a:tcPr>
                </a:tc>
                <a:tc>
                  <a:txBody>
                    <a:bodyPr/>
                    <a:lstStyle/>
                    <a:p>
                      <a:pPr algn="ctr" fontAlgn="b"/>
                      <a:r>
                        <a:rPr lang="en-ZA" sz="1400" b="1" u="none" strike="noStrike" dirty="0">
                          <a:effectLst/>
                        </a:rPr>
                        <a:t>KZN</a:t>
                      </a:r>
                      <a:endParaRPr lang="en-ZA" sz="1400" b="1" i="0" u="none" strike="noStrike" dirty="0">
                        <a:solidFill>
                          <a:srgbClr val="000000"/>
                        </a:solidFill>
                        <a:effectLst/>
                        <a:latin typeface="Calibri" panose="020F0502020204030204" pitchFamily="34" charset="0"/>
                      </a:endParaRPr>
                    </a:p>
                  </a:txBody>
                  <a:tcPr marL="2775" marR="2775" marT="2775" marB="0" anchor="b">
                    <a:solidFill>
                      <a:schemeClr val="tx2">
                        <a:lumMod val="60000"/>
                        <a:lumOff val="40000"/>
                      </a:schemeClr>
                    </a:solidFill>
                  </a:tcPr>
                </a:tc>
                <a:tc>
                  <a:txBody>
                    <a:bodyPr/>
                    <a:lstStyle/>
                    <a:p>
                      <a:pPr algn="ctr" fontAlgn="b"/>
                      <a:r>
                        <a:rPr lang="en-ZA" sz="1400" b="1" u="none" strike="noStrike" dirty="0">
                          <a:effectLst/>
                        </a:rPr>
                        <a:t>GP</a:t>
                      </a:r>
                      <a:endParaRPr lang="en-ZA" sz="1400" b="1" i="0" u="none" strike="noStrike" dirty="0">
                        <a:solidFill>
                          <a:srgbClr val="000000"/>
                        </a:solidFill>
                        <a:effectLst/>
                        <a:latin typeface="Calibri" panose="020F0502020204030204" pitchFamily="34" charset="0"/>
                      </a:endParaRPr>
                    </a:p>
                  </a:txBody>
                  <a:tcPr marL="2775" marR="2775" marT="2775" marB="0" anchor="b">
                    <a:solidFill>
                      <a:schemeClr val="tx2">
                        <a:lumMod val="60000"/>
                        <a:lumOff val="40000"/>
                      </a:schemeClr>
                    </a:solidFill>
                  </a:tcPr>
                </a:tc>
                <a:tc>
                  <a:txBody>
                    <a:bodyPr/>
                    <a:lstStyle/>
                    <a:p>
                      <a:pPr algn="ctr" fontAlgn="b"/>
                      <a:r>
                        <a:rPr lang="en-ZA" sz="1400" b="1" u="none" strike="noStrike" dirty="0">
                          <a:effectLst/>
                        </a:rPr>
                        <a:t>NW</a:t>
                      </a:r>
                      <a:endParaRPr lang="en-ZA" sz="1400" b="1" i="0" u="none" strike="noStrike" dirty="0">
                        <a:solidFill>
                          <a:srgbClr val="000000"/>
                        </a:solidFill>
                        <a:effectLst/>
                        <a:latin typeface="Calibri" panose="020F0502020204030204" pitchFamily="34" charset="0"/>
                      </a:endParaRPr>
                    </a:p>
                  </a:txBody>
                  <a:tcPr marL="2775" marR="2775" marT="2775" marB="0" anchor="b">
                    <a:solidFill>
                      <a:schemeClr val="tx2">
                        <a:lumMod val="60000"/>
                        <a:lumOff val="40000"/>
                      </a:schemeClr>
                    </a:solidFill>
                  </a:tcPr>
                </a:tc>
                <a:tc>
                  <a:txBody>
                    <a:bodyPr/>
                    <a:lstStyle/>
                    <a:p>
                      <a:pPr algn="ctr" fontAlgn="b"/>
                      <a:r>
                        <a:rPr lang="en-ZA" sz="1400" b="1" u="none" strike="noStrike" dirty="0">
                          <a:effectLst/>
                        </a:rPr>
                        <a:t>HQ</a:t>
                      </a:r>
                      <a:endParaRPr lang="en-ZA" sz="1400" b="1" i="0" u="none" strike="noStrike" dirty="0">
                        <a:solidFill>
                          <a:srgbClr val="000000"/>
                        </a:solidFill>
                        <a:effectLst/>
                        <a:latin typeface="Calibri" panose="020F0502020204030204" pitchFamily="34" charset="0"/>
                      </a:endParaRPr>
                    </a:p>
                  </a:txBody>
                  <a:tcPr marL="2775" marR="2775" marT="2775" marB="0" anchor="b">
                    <a:solidFill>
                      <a:schemeClr val="tx2">
                        <a:lumMod val="60000"/>
                        <a:lumOff val="40000"/>
                      </a:schemeClr>
                    </a:solidFill>
                  </a:tcPr>
                </a:tc>
                <a:extLst>
                  <a:ext uri="{0D108BD9-81ED-4DB2-BD59-A6C34878D82A}">
                    <a16:rowId xmlns:a16="http://schemas.microsoft.com/office/drawing/2014/main" xmlns="" val="551297815"/>
                  </a:ext>
                </a:extLst>
              </a:tr>
              <a:tr h="287921">
                <a:tc>
                  <a:txBody>
                    <a:bodyPr/>
                    <a:lstStyle/>
                    <a:p>
                      <a:pPr algn="l" fontAlgn="b"/>
                      <a:r>
                        <a:rPr lang="en-ZA" sz="1400" b="1" u="none" strike="noStrike" dirty="0" smtClean="0">
                          <a:solidFill>
                            <a:schemeClr val="tx1"/>
                          </a:solidFill>
                          <a:effectLst/>
                        </a:rPr>
                        <a:t>Wholesale &amp; Retail</a:t>
                      </a:r>
                      <a:endParaRPr lang="en-ZA" sz="1400" b="1" i="0" u="none" strike="noStrike" dirty="0">
                        <a:solidFill>
                          <a:schemeClr val="tx1"/>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111</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51</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4</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11</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19</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0</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78</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11</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11</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2775" marR="2775" marT="2775" marB="0" anchor="b"/>
                </a:tc>
                <a:extLst>
                  <a:ext uri="{0D108BD9-81ED-4DB2-BD59-A6C34878D82A}">
                    <a16:rowId xmlns:a16="http://schemas.microsoft.com/office/drawing/2014/main" xmlns="" val="2513869759"/>
                  </a:ext>
                </a:extLst>
              </a:tr>
              <a:tr h="299080">
                <a:tc>
                  <a:txBody>
                    <a:bodyPr/>
                    <a:lstStyle/>
                    <a:p>
                      <a:pPr algn="l" fontAlgn="b"/>
                      <a:r>
                        <a:rPr lang="en-ZA" sz="1400" b="1" u="none" strike="noStrike" dirty="0" smtClean="0">
                          <a:solidFill>
                            <a:schemeClr val="tx1"/>
                          </a:solidFill>
                          <a:effectLst/>
                        </a:rPr>
                        <a:t>Hospitality</a:t>
                      </a:r>
                      <a:endParaRPr lang="en-ZA" sz="1400" b="1" i="0" u="none" strike="noStrike" dirty="0">
                        <a:solidFill>
                          <a:schemeClr val="tx1"/>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34</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4</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5</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4</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9</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 </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9</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 </a:t>
                      </a:r>
                      <a:endParaRPr lang="en-ZA" sz="1400" b="0" i="0" u="none" strike="noStrike">
                        <a:solidFill>
                          <a:srgbClr val="000000"/>
                        </a:solidFill>
                        <a:effectLst/>
                        <a:latin typeface="Calibri" panose="020F0502020204030204" pitchFamily="34" charset="0"/>
                      </a:endParaRPr>
                    </a:p>
                  </a:txBody>
                  <a:tcPr marL="2775" marR="2775" marT="2775" marB="0" anchor="b"/>
                </a:tc>
                <a:extLst>
                  <a:ext uri="{0D108BD9-81ED-4DB2-BD59-A6C34878D82A}">
                    <a16:rowId xmlns:a16="http://schemas.microsoft.com/office/drawing/2014/main" xmlns="" val="1773428745"/>
                  </a:ext>
                </a:extLst>
              </a:tr>
              <a:tr h="288032">
                <a:tc>
                  <a:txBody>
                    <a:bodyPr/>
                    <a:lstStyle/>
                    <a:p>
                      <a:pPr algn="l" fontAlgn="b"/>
                      <a:r>
                        <a:rPr lang="en-ZA" sz="1400" b="1" u="none" strike="noStrike" dirty="0" smtClean="0">
                          <a:solidFill>
                            <a:schemeClr val="tx1"/>
                          </a:solidFill>
                          <a:effectLst/>
                        </a:rPr>
                        <a:t>Agriculture &amp; Forestry</a:t>
                      </a:r>
                      <a:endParaRPr lang="en-ZA" sz="1400" b="1" i="0" u="none" strike="noStrike" dirty="0">
                        <a:solidFill>
                          <a:schemeClr val="tx1"/>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109</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30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13</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82</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14</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100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36</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2</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23</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 </a:t>
                      </a:r>
                      <a:endParaRPr lang="en-ZA" sz="1400" b="0" i="0" u="none" strike="noStrike">
                        <a:solidFill>
                          <a:srgbClr val="000000"/>
                        </a:solidFill>
                        <a:effectLst/>
                        <a:latin typeface="Calibri" panose="020F0502020204030204" pitchFamily="34" charset="0"/>
                      </a:endParaRPr>
                    </a:p>
                  </a:txBody>
                  <a:tcPr marL="2775" marR="2775" marT="2775" marB="0" anchor="b"/>
                </a:tc>
                <a:extLst>
                  <a:ext uri="{0D108BD9-81ED-4DB2-BD59-A6C34878D82A}">
                    <a16:rowId xmlns:a16="http://schemas.microsoft.com/office/drawing/2014/main" xmlns="" val="339506376"/>
                  </a:ext>
                </a:extLst>
              </a:tr>
              <a:tr h="276984">
                <a:tc>
                  <a:txBody>
                    <a:bodyPr/>
                    <a:lstStyle/>
                    <a:p>
                      <a:pPr algn="l" fontAlgn="b"/>
                      <a:r>
                        <a:rPr lang="en-ZA" sz="1400" b="1" u="none" strike="noStrike" dirty="0" smtClean="0">
                          <a:solidFill>
                            <a:schemeClr val="tx1"/>
                          </a:solidFill>
                          <a:effectLst/>
                        </a:rPr>
                        <a:t>Private Security</a:t>
                      </a:r>
                      <a:endParaRPr lang="en-ZA" sz="1400" b="1" i="0" u="none" strike="noStrike" dirty="0">
                        <a:solidFill>
                          <a:schemeClr val="tx1"/>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0</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2</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1</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2</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2</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 </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1</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 </a:t>
                      </a:r>
                      <a:endParaRPr lang="en-ZA" sz="1400" b="0" i="0" u="none" strike="noStrike">
                        <a:solidFill>
                          <a:srgbClr val="000000"/>
                        </a:solidFill>
                        <a:effectLst/>
                        <a:latin typeface="Calibri" panose="020F0502020204030204" pitchFamily="34" charset="0"/>
                      </a:endParaRPr>
                    </a:p>
                  </a:txBody>
                  <a:tcPr marL="2775" marR="2775" marT="2775" marB="0" anchor="b"/>
                </a:tc>
                <a:extLst>
                  <a:ext uri="{0D108BD9-81ED-4DB2-BD59-A6C34878D82A}">
                    <a16:rowId xmlns:a16="http://schemas.microsoft.com/office/drawing/2014/main" xmlns="" val="3051912346"/>
                  </a:ext>
                </a:extLst>
              </a:tr>
              <a:tr h="265443">
                <a:tc>
                  <a:txBody>
                    <a:bodyPr/>
                    <a:lstStyle/>
                    <a:p>
                      <a:pPr algn="l" fontAlgn="b"/>
                      <a:r>
                        <a:rPr lang="en-ZA" sz="1400" b="1" u="none" strike="noStrike" dirty="0" smtClean="0">
                          <a:solidFill>
                            <a:schemeClr val="tx1"/>
                          </a:solidFill>
                          <a:effectLst/>
                        </a:rPr>
                        <a:t>Domestic</a:t>
                      </a:r>
                      <a:endParaRPr lang="en-ZA" sz="1400" b="1" i="0" u="none" strike="noStrike" dirty="0">
                        <a:solidFill>
                          <a:schemeClr val="tx1"/>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0</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0</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 </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 </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 </a:t>
                      </a:r>
                      <a:endParaRPr lang="en-ZA" sz="1400" b="0" i="0" u="none" strike="noStrike">
                        <a:solidFill>
                          <a:srgbClr val="000000"/>
                        </a:solidFill>
                        <a:effectLst/>
                        <a:latin typeface="Calibri" panose="020F0502020204030204" pitchFamily="34" charset="0"/>
                      </a:endParaRPr>
                    </a:p>
                  </a:txBody>
                  <a:tcPr marL="2775" marR="2775" marT="2775" marB="0" anchor="b"/>
                </a:tc>
                <a:extLst>
                  <a:ext uri="{0D108BD9-81ED-4DB2-BD59-A6C34878D82A}">
                    <a16:rowId xmlns:a16="http://schemas.microsoft.com/office/drawing/2014/main" xmlns="" val="2029390819"/>
                  </a:ext>
                </a:extLst>
              </a:tr>
              <a:tr h="239168">
                <a:tc>
                  <a:txBody>
                    <a:bodyPr/>
                    <a:lstStyle/>
                    <a:p>
                      <a:pPr algn="l" fontAlgn="b"/>
                      <a:r>
                        <a:rPr lang="en-ZA" sz="1400" b="1" u="none" strike="noStrike" dirty="0" smtClean="0">
                          <a:solidFill>
                            <a:schemeClr val="tx1"/>
                          </a:solidFill>
                          <a:effectLst/>
                        </a:rPr>
                        <a:t>Construction</a:t>
                      </a:r>
                      <a:endParaRPr lang="en-ZA" sz="1400" b="1" i="0" u="none" strike="noStrike" dirty="0">
                        <a:solidFill>
                          <a:schemeClr val="tx1"/>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106</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51</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114</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400</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27</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245</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771</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517</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95</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 </a:t>
                      </a:r>
                      <a:endParaRPr lang="en-ZA" sz="1400" b="0" i="0" u="none" strike="noStrike">
                        <a:solidFill>
                          <a:srgbClr val="000000"/>
                        </a:solidFill>
                        <a:effectLst/>
                        <a:latin typeface="Calibri" panose="020F0502020204030204" pitchFamily="34" charset="0"/>
                      </a:endParaRPr>
                    </a:p>
                  </a:txBody>
                  <a:tcPr marL="2775" marR="2775" marT="2775" marB="0" anchor="b"/>
                </a:tc>
                <a:extLst>
                  <a:ext uri="{0D108BD9-81ED-4DB2-BD59-A6C34878D82A}">
                    <a16:rowId xmlns:a16="http://schemas.microsoft.com/office/drawing/2014/main" xmlns="" val="4289297458"/>
                  </a:ext>
                </a:extLst>
              </a:tr>
              <a:tr h="265443">
                <a:tc>
                  <a:txBody>
                    <a:bodyPr/>
                    <a:lstStyle/>
                    <a:p>
                      <a:pPr algn="l" fontAlgn="b"/>
                      <a:r>
                        <a:rPr lang="en-ZA" sz="1400" b="1" u="none" strike="noStrike" dirty="0" smtClean="0">
                          <a:solidFill>
                            <a:schemeClr val="tx1"/>
                          </a:solidFill>
                          <a:effectLst/>
                        </a:rPr>
                        <a:t>Transport</a:t>
                      </a:r>
                      <a:endParaRPr lang="en-ZA" sz="1400" b="1" i="0" u="none" strike="noStrike" dirty="0">
                        <a:solidFill>
                          <a:schemeClr val="tx1"/>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1</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33</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0</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0</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0</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12</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2</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 </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 </a:t>
                      </a:r>
                      <a:endParaRPr lang="en-ZA" sz="1400" b="0" i="0" u="none" strike="noStrike">
                        <a:solidFill>
                          <a:srgbClr val="000000"/>
                        </a:solidFill>
                        <a:effectLst/>
                        <a:latin typeface="Calibri" panose="020F0502020204030204" pitchFamily="34" charset="0"/>
                      </a:endParaRPr>
                    </a:p>
                  </a:txBody>
                  <a:tcPr marL="2775" marR="2775" marT="2775" marB="0" anchor="b"/>
                </a:tc>
                <a:extLst>
                  <a:ext uri="{0D108BD9-81ED-4DB2-BD59-A6C34878D82A}">
                    <a16:rowId xmlns:a16="http://schemas.microsoft.com/office/drawing/2014/main" xmlns="" val="3838464164"/>
                  </a:ext>
                </a:extLst>
              </a:tr>
              <a:tr h="149253">
                <a:tc>
                  <a:txBody>
                    <a:bodyPr/>
                    <a:lstStyle/>
                    <a:p>
                      <a:pPr algn="l" fontAlgn="b"/>
                      <a:r>
                        <a:rPr lang="en-ZA" sz="1400" b="1" u="none" strike="noStrike" dirty="0" smtClean="0">
                          <a:solidFill>
                            <a:schemeClr val="tx1"/>
                          </a:solidFill>
                          <a:effectLst/>
                        </a:rPr>
                        <a:t>Community</a:t>
                      </a:r>
                      <a:endParaRPr lang="en-ZA" sz="1400" b="1" i="0" u="none" strike="noStrike" dirty="0">
                        <a:solidFill>
                          <a:schemeClr val="tx1"/>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41</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2</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22</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0</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46</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16</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15</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 </a:t>
                      </a:r>
                      <a:endParaRPr lang="en-ZA" sz="1400" b="0" i="0" u="none" strike="noStrike">
                        <a:solidFill>
                          <a:srgbClr val="000000"/>
                        </a:solidFill>
                        <a:effectLst/>
                        <a:latin typeface="Calibri" panose="020F0502020204030204" pitchFamily="34" charset="0"/>
                      </a:endParaRPr>
                    </a:p>
                  </a:txBody>
                  <a:tcPr marL="2775" marR="2775" marT="2775" marB="0" anchor="b"/>
                </a:tc>
                <a:extLst>
                  <a:ext uri="{0D108BD9-81ED-4DB2-BD59-A6C34878D82A}">
                    <a16:rowId xmlns:a16="http://schemas.microsoft.com/office/drawing/2014/main" xmlns="" val="3220001010"/>
                  </a:ext>
                </a:extLst>
              </a:tr>
              <a:tr h="265443">
                <a:tc>
                  <a:txBody>
                    <a:bodyPr/>
                    <a:lstStyle/>
                    <a:p>
                      <a:pPr algn="l" fontAlgn="b"/>
                      <a:r>
                        <a:rPr lang="en-ZA" sz="1400" b="1" u="none" strike="noStrike" dirty="0" smtClean="0">
                          <a:solidFill>
                            <a:schemeClr val="tx1"/>
                          </a:solidFill>
                          <a:effectLst/>
                        </a:rPr>
                        <a:t>Manufacturing</a:t>
                      </a:r>
                      <a:endParaRPr lang="en-ZA" sz="1400" b="1" i="0" u="none" strike="noStrike" dirty="0">
                        <a:solidFill>
                          <a:schemeClr val="tx1"/>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21</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6</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9</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5</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5</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0</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62</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26</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36</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 </a:t>
                      </a:r>
                      <a:endParaRPr lang="en-ZA" sz="1400" b="0" i="0" u="none" strike="noStrike">
                        <a:solidFill>
                          <a:srgbClr val="000000"/>
                        </a:solidFill>
                        <a:effectLst/>
                        <a:latin typeface="Calibri" panose="020F0502020204030204" pitchFamily="34" charset="0"/>
                      </a:endParaRPr>
                    </a:p>
                  </a:txBody>
                  <a:tcPr marL="2775" marR="2775" marT="2775" marB="0" anchor="b"/>
                </a:tc>
                <a:extLst>
                  <a:ext uri="{0D108BD9-81ED-4DB2-BD59-A6C34878D82A}">
                    <a16:rowId xmlns:a16="http://schemas.microsoft.com/office/drawing/2014/main" xmlns="" val="179149700"/>
                  </a:ext>
                </a:extLst>
              </a:tr>
              <a:tr h="188528">
                <a:tc>
                  <a:txBody>
                    <a:bodyPr/>
                    <a:lstStyle/>
                    <a:p>
                      <a:pPr algn="l" fontAlgn="b"/>
                      <a:r>
                        <a:rPr lang="en-ZA" sz="1400" b="1" u="none" strike="noStrike" dirty="0" smtClean="0">
                          <a:solidFill>
                            <a:schemeClr val="tx1"/>
                          </a:solidFill>
                          <a:effectLst/>
                        </a:rPr>
                        <a:t>Finance</a:t>
                      </a:r>
                      <a:endParaRPr lang="en-ZA" sz="1400" b="1" i="0" u="none" strike="noStrike" dirty="0">
                        <a:solidFill>
                          <a:schemeClr val="tx1"/>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0</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5</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1</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 </a:t>
                      </a:r>
                      <a:endParaRPr lang="en-ZA" sz="1400" b="0" i="0" u="none" strike="noStrike">
                        <a:solidFill>
                          <a:srgbClr val="000000"/>
                        </a:solidFill>
                        <a:effectLst/>
                        <a:latin typeface="Calibri" panose="020F0502020204030204" pitchFamily="34" charset="0"/>
                      </a:endParaRPr>
                    </a:p>
                  </a:txBody>
                  <a:tcPr marL="2775" marR="2775" marT="2775" marB="0" anchor="b"/>
                </a:tc>
                <a:extLst>
                  <a:ext uri="{0D108BD9-81ED-4DB2-BD59-A6C34878D82A}">
                    <a16:rowId xmlns:a16="http://schemas.microsoft.com/office/drawing/2014/main" xmlns="" val="2975836782"/>
                  </a:ext>
                </a:extLst>
              </a:tr>
              <a:tr h="149253">
                <a:tc>
                  <a:txBody>
                    <a:bodyPr/>
                    <a:lstStyle/>
                    <a:p>
                      <a:pPr algn="l" fontAlgn="b"/>
                      <a:r>
                        <a:rPr lang="en-ZA" sz="1400" b="1" u="none" strike="noStrike" dirty="0" smtClean="0">
                          <a:solidFill>
                            <a:schemeClr val="tx1"/>
                          </a:solidFill>
                          <a:effectLst/>
                        </a:rPr>
                        <a:t>Government</a:t>
                      </a:r>
                      <a:endParaRPr lang="en-ZA" sz="1400" b="1" i="0" u="none" strike="noStrike" dirty="0">
                        <a:solidFill>
                          <a:schemeClr val="tx1"/>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24</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0</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4</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13</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2</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 </a:t>
                      </a:r>
                      <a:endParaRPr lang="en-ZA" sz="1400" b="0" i="0" u="none" strike="noStrike">
                        <a:solidFill>
                          <a:srgbClr val="000000"/>
                        </a:solidFill>
                        <a:effectLst/>
                        <a:latin typeface="Calibri" panose="020F0502020204030204" pitchFamily="34" charset="0"/>
                      </a:endParaRPr>
                    </a:p>
                  </a:txBody>
                  <a:tcPr marL="2775" marR="2775" marT="2775" marB="0" anchor="b"/>
                </a:tc>
                <a:extLst>
                  <a:ext uri="{0D108BD9-81ED-4DB2-BD59-A6C34878D82A}">
                    <a16:rowId xmlns:a16="http://schemas.microsoft.com/office/drawing/2014/main" xmlns="" val="3129692227"/>
                  </a:ext>
                </a:extLst>
              </a:tr>
              <a:tr h="149253">
                <a:tc>
                  <a:txBody>
                    <a:bodyPr/>
                    <a:lstStyle/>
                    <a:p>
                      <a:pPr algn="l" fontAlgn="b"/>
                      <a:r>
                        <a:rPr lang="en-ZA" sz="1400" b="1" u="none" strike="noStrike" dirty="0" smtClean="0">
                          <a:solidFill>
                            <a:schemeClr val="tx1"/>
                          </a:solidFill>
                          <a:effectLst/>
                        </a:rPr>
                        <a:t>Electricity</a:t>
                      </a:r>
                      <a:endParaRPr lang="en-ZA" sz="1400" b="1" i="0" u="none" strike="noStrike" dirty="0">
                        <a:solidFill>
                          <a:schemeClr val="tx1"/>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13</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0</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11</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9</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 </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 </a:t>
                      </a:r>
                      <a:endParaRPr lang="en-ZA" sz="1400" b="0" i="0" u="none" strike="noStrike">
                        <a:solidFill>
                          <a:srgbClr val="000000"/>
                        </a:solidFill>
                        <a:effectLst/>
                        <a:latin typeface="Calibri" panose="020F0502020204030204" pitchFamily="34" charset="0"/>
                      </a:endParaRPr>
                    </a:p>
                  </a:txBody>
                  <a:tcPr marL="2775" marR="2775" marT="2775" marB="0" anchor="b"/>
                </a:tc>
                <a:extLst>
                  <a:ext uri="{0D108BD9-81ED-4DB2-BD59-A6C34878D82A}">
                    <a16:rowId xmlns:a16="http://schemas.microsoft.com/office/drawing/2014/main" xmlns="" val="4177636666"/>
                  </a:ext>
                </a:extLst>
              </a:tr>
              <a:tr h="149253">
                <a:tc>
                  <a:txBody>
                    <a:bodyPr/>
                    <a:lstStyle/>
                    <a:p>
                      <a:pPr algn="l" fontAlgn="b"/>
                      <a:r>
                        <a:rPr lang="en-ZA" sz="1400" b="1" u="none" strike="noStrike" dirty="0" smtClean="0">
                          <a:solidFill>
                            <a:schemeClr val="tx1"/>
                          </a:solidFill>
                          <a:effectLst/>
                        </a:rPr>
                        <a:t>Contract Cleaning</a:t>
                      </a:r>
                      <a:endParaRPr lang="en-ZA" sz="1400" b="1" i="0" u="none" strike="noStrike" dirty="0">
                        <a:solidFill>
                          <a:schemeClr val="tx1"/>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4</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6</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 </a:t>
                      </a:r>
                      <a:endParaRPr lang="en-ZA" sz="1400" b="0" i="0" u="none" strike="noStrike">
                        <a:solidFill>
                          <a:srgbClr val="000000"/>
                        </a:solidFill>
                        <a:effectLst/>
                        <a:latin typeface="Calibri" panose="020F0502020204030204" pitchFamily="34" charset="0"/>
                      </a:endParaRPr>
                    </a:p>
                  </a:txBody>
                  <a:tcPr marL="2775" marR="2775" marT="2775" marB="0" anchor="b"/>
                </a:tc>
                <a:extLst>
                  <a:ext uri="{0D108BD9-81ED-4DB2-BD59-A6C34878D82A}">
                    <a16:rowId xmlns:a16="http://schemas.microsoft.com/office/drawing/2014/main" xmlns="" val="3019554319"/>
                  </a:ext>
                </a:extLst>
              </a:tr>
              <a:tr h="149253">
                <a:tc>
                  <a:txBody>
                    <a:bodyPr/>
                    <a:lstStyle/>
                    <a:p>
                      <a:pPr algn="l" fontAlgn="b"/>
                      <a:r>
                        <a:rPr lang="en-ZA" sz="1400" b="1" u="none" strike="noStrike" dirty="0" smtClean="0">
                          <a:solidFill>
                            <a:schemeClr val="tx1"/>
                          </a:solidFill>
                          <a:effectLst/>
                        </a:rPr>
                        <a:t>Food &amp; Beverage</a:t>
                      </a:r>
                      <a:endParaRPr lang="en-ZA" sz="1400" b="1" i="0" u="none" strike="noStrike" dirty="0">
                        <a:solidFill>
                          <a:schemeClr val="tx1"/>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16</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4</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2</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6</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 </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5</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2</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 </a:t>
                      </a:r>
                      <a:endParaRPr lang="en-ZA" sz="1400" b="0" i="0" u="none" strike="noStrike">
                        <a:solidFill>
                          <a:srgbClr val="000000"/>
                        </a:solidFill>
                        <a:effectLst/>
                        <a:latin typeface="Calibri" panose="020F0502020204030204" pitchFamily="34" charset="0"/>
                      </a:endParaRPr>
                    </a:p>
                  </a:txBody>
                  <a:tcPr marL="2775" marR="2775" marT="2775" marB="0" anchor="b"/>
                </a:tc>
                <a:extLst>
                  <a:ext uri="{0D108BD9-81ED-4DB2-BD59-A6C34878D82A}">
                    <a16:rowId xmlns:a16="http://schemas.microsoft.com/office/drawing/2014/main" xmlns="" val="1632967262"/>
                  </a:ext>
                </a:extLst>
              </a:tr>
              <a:tr h="149253">
                <a:tc>
                  <a:txBody>
                    <a:bodyPr/>
                    <a:lstStyle/>
                    <a:p>
                      <a:pPr algn="l" fontAlgn="b"/>
                      <a:r>
                        <a:rPr lang="en-ZA" sz="1400" b="1" u="none" strike="noStrike" dirty="0" smtClean="0">
                          <a:solidFill>
                            <a:schemeClr val="tx1"/>
                          </a:solidFill>
                          <a:effectLst/>
                        </a:rPr>
                        <a:t>Iron &amp; Steel</a:t>
                      </a:r>
                      <a:endParaRPr lang="en-ZA" sz="1400" b="1" i="0" u="none" strike="noStrike" dirty="0">
                        <a:solidFill>
                          <a:schemeClr val="tx1"/>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76</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20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18</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77</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26</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85</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262</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76</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146</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2775" marR="2775" marT="2775" marB="0" anchor="b"/>
                </a:tc>
                <a:extLst>
                  <a:ext uri="{0D108BD9-81ED-4DB2-BD59-A6C34878D82A}">
                    <a16:rowId xmlns:a16="http://schemas.microsoft.com/office/drawing/2014/main" xmlns="" val="2623540438"/>
                  </a:ext>
                </a:extLst>
              </a:tr>
              <a:tr h="149253">
                <a:tc>
                  <a:txBody>
                    <a:bodyPr/>
                    <a:lstStyle/>
                    <a:p>
                      <a:pPr algn="l" fontAlgn="b"/>
                      <a:r>
                        <a:rPr lang="en-ZA" sz="1400" b="1" u="none" strike="noStrike" dirty="0" smtClean="0">
                          <a:solidFill>
                            <a:schemeClr val="tx1"/>
                          </a:solidFill>
                          <a:effectLst/>
                        </a:rPr>
                        <a:t>Chemical</a:t>
                      </a:r>
                      <a:endParaRPr lang="en-ZA" sz="1400" b="1" i="0" u="none" strike="noStrike" dirty="0">
                        <a:solidFill>
                          <a:schemeClr val="tx1"/>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25</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8</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3</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17</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16</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35</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33</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2775" marR="2775" marT="2775" marB="0" anchor="b"/>
                </a:tc>
                <a:extLst>
                  <a:ext uri="{0D108BD9-81ED-4DB2-BD59-A6C34878D82A}">
                    <a16:rowId xmlns:a16="http://schemas.microsoft.com/office/drawing/2014/main" xmlns="" val="1573185154"/>
                  </a:ext>
                </a:extLst>
              </a:tr>
              <a:tr h="149253">
                <a:tc>
                  <a:txBody>
                    <a:bodyPr/>
                    <a:lstStyle/>
                    <a:p>
                      <a:pPr algn="l" fontAlgn="b"/>
                      <a:r>
                        <a:rPr lang="en-ZA" sz="1400" b="1" u="none" strike="noStrike" dirty="0" smtClean="0">
                          <a:solidFill>
                            <a:schemeClr val="tx1"/>
                          </a:solidFill>
                          <a:effectLst/>
                        </a:rPr>
                        <a:t>HBA</a:t>
                      </a:r>
                      <a:endParaRPr lang="en-ZA" sz="1400" b="1" i="0" u="none" strike="noStrike" dirty="0">
                        <a:solidFill>
                          <a:schemeClr val="tx1"/>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59</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0</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15</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 </a:t>
                      </a:r>
                      <a:endParaRPr lang="en-ZA" sz="1400" b="0" i="0" u="none" strike="noStrike">
                        <a:solidFill>
                          <a:srgbClr val="000000"/>
                        </a:solidFill>
                        <a:effectLst/>
                        <a:latin typeface="Calibri" panose="020F0502020204030204" pitchFamily="34" charset="0"/>
                      </a:endParaRPr>
                    </a:p>
                  </a:txBody>
                  <a:tcPr marL="2775" marR="2775" marT="2775" marB="0" anchor="b"/>
                </a:tc>
                <a:extLst>
                  <a:ext uri="{0D108BD9-81ED-4DB2-BD59-A6C34878D82A}">
                    <a16:rowId xmlns:a16="http://schemas.microsoft.com/office/drawing/2014/main" xmlns="" val="3423905947"/>
                  </a:ext>
                </a:extLst>
              </a:tr>
              <a:tr h="149253">
                <a:tc>
                  <a:txBody>
                    <a:bodyPr/>
                    <a:lstStyle/>
                    <a:p>
                      <a:pPr algn="l" fontAlgn="b"/>
                      <a:r>
                        <a:rPr lang="en-ZA" sz="1400" b="1" u="none" strike="noStrike" dirty="0" smtClean="0">
                          <a:solidFill>
                            <a:schemeClr val="tx1"/>
                          </a:solidFill>
                          <a:effectLst/>
                        </a:rPr>
                        <a:t>Health </a:t>
                      </a:r>
                      <a:endParaRPr lang="en-ZA" sz="1400" b="1" i="0" u="none" strike="noStrike" dirty="0">
                        <a:solidFill>
                          <a:schemeClr val="tx1"/>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40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2775" marR="2775" marT="2775" marB="0" anchor="b"/>
                </a:tc>
                <a:extLst>
                  <a:ext uri="{0D108BD9-81ED-4DB2-BD59-A6C34878D82A}">
                    <a16:rowId xmlns:a16="http://schemas.microsoft.com/office/drawing/2014/main" xmlns="" val="952548793"/>
                  </a:ext>
                </a:extLst>
              </a:tr>
              <a:tr h="149253">
                <a:tc>
                  <a:txBody>
                    <a:bodyPr/>
                    <a:lstStyle/>
                    <a:p>
                      <a:pPr algn="l" fontAlgn="b"/>
                      <a:r>
                        <a:rPr lang="en-ZA" sz="1400" b="1" u="none" strike="noStrike" dirty="0" smtClean="0">
                          <a:solidFill>
                            <a:schemeClr val="tx1"/>
                          </a:solidFill>
                          <a:effectLst/>
                        </a:rPr>
                        <a:t>Silica </a:t>
                      </a:r>
                      <a:endParaRPr lang="en-ZA" sz="1400" b="1" i="0" u="none" strike="noStrike" dirty="0">
                        <a:solidFill>
                          <a:schemeClr val="tx1"/>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6</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2775" marR="2775" marT="2775" marB="0" anchor="b"/>
                </a:tc>
                <a:extLst>
                  <a:ext uri="{0D108BD9-81ED-4DB2-BD59-A6C34878D82A}">
                    <a16:rowId xmlns:a16="http://schemas.microsoft.com/office/drawing/2014/main" xmlns="" val="852065094"/>
                  </a:ext>
                </a:extLst>
              </a:tr>
              <a:tr h="149253">
                <a:tc>
                  <a:txBody>
                    <a:bodyPr/>
                    <a:lstStyle/>
                    <a:p>
                      <a:pPr algn="l" fontAlgn="b"/>
                      <a:r>
                        <a:rPr lang="en-ZA" sz="1400" b="1" u="none" strike="noStrike" dirty="0" smtClean="0">
                          <a:solidFill>
                            <a:schemeClr val="tx1"/>
                          </a:solidFill>
                          <a:effectLst/>
                        </a:rPr>
                        <a:t>Other</a:t>
                      </a:r>
                      <a:endParaRPr lang="en-ZA" sz="1400" b="1" i="0" u="none" strike="noStrike" dirty="0">
                        <a:solidFill>
                          <a:schemeClr val="tx1"/>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93</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211</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3</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a:effectLst/>
                        </a:rPr>
                        <a:t>1</a:t>
                      </a:r>
                      <a:endParaRPr lang="en-ZA" sz="1400" b="0" i="0" u="none" strike="noStrike">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44</a:t>
                      </a:r>
                      <a:endParaRPr lang="en-ZA" sz="1400" b="0" i="0" u="none" strike="noStrike" dirty="0">
                        <a:solidFill>
                          <a:srgbClr val="000000"/>
                        </a:solidFill>
                        <a:effectLst/>
                        <a:latin typeface="Calibri" panose="020F0502020204030204" pitchFamily="34" charset="0"/>
                      </a:endParaRPr>
                    </a:p>
                  </a:txBody>
                  <a:tcPr marL="2775" marR="2775" marT="2775" marB="0" anchor="b"/>
                </a:tc>
                <a:tc>
                  <a:txBody>
                    <a:bodyPr/>
                    <a:lstStyle/>
                    <a:p>
                      <a:pPr algn="ctr" fontAlgn="b"/>
                      <a:r>
                        <a:rPr lang="en-ZA" sz="1400" u="none" strike="noStrike" dirty="0">
                          <a:effectLst/>
                        </a:rPr>
                        <a:t>83</a:t>
                      </a:r>
                      <a:endParaRPr lang="en-ZA" sz="1400" b="0" i="0" u="none" strike="noStrike" dirty="0">
                        <a:solidFill>
                          <a:srgbClr val="000000"/>
                        </a:solidFill>
                        <a:effectLst/>
                        <a:latin typeface="Calibri" panose="020F0502020204030204" pitchFamily="34" charset="0"/>
                      </a:endParaRPr>
                    </a:p>
                  </a:txBody>
                  <a:tcPr marL="2775" marR="2775" marT="2775" marB="0" anchor="b"/>
                </a:tc>
                <a:extLst>
                  <a:ext uri="{0D108BD9-81ED-4DB2-BD59-A6C34878D82A}">
                    <a16:rowId xmlns:a16="http://schemas.microsoft.com/office/drawing/2014/main" xmlns="" val="3278373618"/>
                  </a:ext>
                </a:extLst>
              </a:tr>
              <a:tr h="331323">
                <a:tc>
                  <a:txBody>
                    <a:bodyPr/>
                    <a:lstStyle/>
                    <a:p>
                      <a:pPr algn="l" fontAlgn="b"/>
                      <a:r>
                        <a:rPr lang="en-ZA" sz="1400" b="1" u="none" strike="noStrike" dirty="0">
                          <a:solidFill>
                            <a:schemeClr val="tx1"/>
                          </a:solidFill>
                          <a:effectLst/>
                        </a:rPr>
                        <a:t>TOTAL</a:t>
                      </a:r>
                      <a:endParaRPr lang="en-ZA" sz="1400" b="1" i="0" u="none" strike="noStrike" dirty="0">
                        <a:solidFill>
                          <a:schemeClr val="tx1"/>
                        </a:solidFill>
                        <a:effectLst/>
                        <a:latin typeface="Calibri" panose="020F0502020204030204" pitchFamily="34" charset="0"/>
                      </a:endParaRPr>
                    </a:p>
                  </a:txBody>
                  <a:tcPr marL="2775" marR="2775" marT="2775" marB="0" anchor="b">
                    <a:solidFill>
                      <a:schemeClr val="accent1">
                        <a:lumMod val="60000"/>
                        <a:lumOff val="40000"/>
                      </a:schemeClr>
                    </a:solidFill>
                  </a:tcPr>
                </a:tc>
                <a:tc>
                  <a:txBody>
                    <a:bodyPr/>
                    <a:lstStyle/>
                    <a:p>
                      <a:pPr algn="ctr" fontAlgn="b"/>
                      <a:r>
                        <a:rPr lang="en-ZA" sz="1400" b="1" u="none" strike="noStrike" dirty="0">
                          <a:solidFill>
                            <a:schemeClr val="tx1"/>
                          </a:solidFill>
                          <a:effectLst/>
                        </a:rPr>
                        <a:t>577</a:t>
                      </a:r>
                      <a:endParaRPr lang="en-ZA" sz="1400" b="1" i="0" u="none" strike="noStrike" dirty="0">
                        <a:solidFill>
                          <a:schemeClr val="tx1"/>
                        </a:solidFill>
                        <a:effectLst/>
                        <a:latin typeface="Calibri" panose="020F0502020204030204" pitchFamily="34" charset="0"/>
                      </a:endParaRPr>
                    </a:p>
                  </a:txBody>
                  <a:tcPr marL="2775" marR="2775" marT="2775" marB="0" anchor="b">
                    <a:solidFill>
                      <a:schemeClr val="accent1">
                        <a:lumMod val="60000"/>
                        <a:lumOff val="40000"/>
                      </a:schemeClr>
                    </a:solidFill>
                  </a:tcPr>
                </a:tc>
                <a:tc>
                  <a:txBody>
                    <a:bodyPr/>
                    <a:lstStyle/>
                    <a:p>
                      <a:pPr algn="ctr" fontAlgn="b"/>
                      <a:r>
                        <a:rPr lang="en-ZA" sz="1400" b="1" u="none" strike="noStrike" dirty="0">
                          <a:solidFill>
                            <a:schemeClr val="tx1"/>
                          </a:solidFill>
                          <a:effectLst/>
                        </a:rPr>
                        <a:t>374</a:t>
                      </a:r>
                      <a:endParaRPr lang="en-ZA" sz="1400" b="1" i="0" u="none" strike="noStrike" dirty="0">
                        <a:solidFill>
                          <a:schemeClr val="tx1"/>
                        </a:solidFill>
                        <a:effectLst/>
                        <a:latin typeface="Calibri" panose="020F0502020204030204" pitchFamily="34" charset="0"/>
                      </a:endParaRPr>
                    </a:p>
                  </a:txBody>
                  <a:tcPr marL="2775" marR="2775" marT="2775" marB="0" anchor="b">
                    <a:solidFill>
                      <a:schemeClr val="accent1">
                        <a:lumMod val="60000"/>
                        <a:lumOff val="40000"/>
                      </a:schemeClr>
                    </a:solidFill>
                  </a:tcPr>
                </a:tc>
                <a:tc>
                  <a:txBody>
                    <a:bodyPr/>
                    <a:lstStyle/>
                    <a:p>
                      <a:pPr algn="ctr" fontAlgn="b"/>
                      <a:r>
                        <a:rPr lang="en-ZA" sz="1400" b="1" u="none" strike="noStrike" dirty="0">
                          <a:solidFill>
                            <a:schemeClr val="tx1"/>
                          </a:solidFill>
                          <a:effectLst/>
                        </a:rPr>
                        <a:t>203</a:t>
                      </a:r>
                      <a:endParaRPr lang="en-ZA" sz="1400" b="1" i="0" u="none" strike="noStrike" dirty="0">
                        <a:solidFill>
                          <a:schemeClr val="tx1"/>
                        </a:solidFill>
                        <a:effectLst/>
                        <a:latin typeface="Calibri" panose="020F0502020204030204" pitchFamily="34" charset="0"/>
                      </a:endParaRPr>
                    </a:p>
                  </a:txBody>
                  <a:tcPr marL="2775" marR="2775" marT="2775" marB="0" anchor="b">
                    <a:solidFill>
                      <a:schemeClr val="accent1">
                        <a:lumMod val="60000"/>
                        <a:lumOff val="40000"/>
                      </a:schemeClr>
                    </a:solidFill>
                  </a:tcPr>
                </a:tc>
                <a:tc>
                  <a:txBody>
                    <a:bodyPr/>
                    <a:lstStyle/>
                    <a:p>
                      <a:pPr algn="ctr" fontAlgn="b"/>
                      <a:r>
                        <a:rPr lang="en-ZA" sz="1400" b="1" u="none" strike="noStrike" dirty="0">
                          <a:solidFill>
                            <a:schemeClr val="tx1"/>
                          </a:solidFill>
                          <a:effectLst/>
                        </a:rPr>
                        <a:t>797</a:t>
                      </a:r>
                      <a:endParaRPr lang="en-ZA" sz="1400" b="1" i="0" u="none" strike="noStrike" dirty="0">
                        <a:solidFill>
                          <a:schemeClr val="tx1"/>
                        </a:solidFill>
                        <a:effectLst/>
                        <a:latin typeface="Calibri" panose="020F0502020204030204" pitchFamily="34" charset="0"/>
                      </a:endParaRPr>
                    </a:p>
                  </a:txBody>
                  <a:tcPr marL="2775" marR="2775" marT="2775" marB="0" anchor="b">
                    <a:solidFill>
                      <a:schemeClr val="accent1">
                        <a:lumMod val="60000"/>
                        <a:lumOff val="40000"/>
                      </a:schemeClr>
                    </a:solidFill>
                  </a:tcPr>
                </a:tc>
                <a:tc>
                  <a:txBody>
                    <a:bodyPr/>
                    <a:lstStyle/>
                    <a:p>
                      <a:pPr algn="ctr" fontAlgn="b"/>
                      <a:r>
                        <a:rPr lang="en-ZA" sz="1400" b="1" u="none" strike="noStrike" dirty="0">
                          <a:solidFill>
                            <a:schemeClr val="tx1"/>
                          </a:solidFill>
                          <a:effectLst/>
                        </a:rPr>
                        <a:t>122</a:t>
                      </a:r>
                      <a:endParaRPr lang="en-ZA" sz="1400" b="1" i="0" u="none" strike="noStrike" dirty="0">
                        <a:solidFill>
                          <a:schemeClr val="tx1"/>
                        </a:solidFill>
                        <a:effectLst/>
                        <a:latin typeface="Calibri" panose="020F0502020204030204" pitchFamily="34" charset="0"/>
                      </a:endParaRPr>
                    </a:p>
                  </a:txBody>
                  <a:tcPr marL="2775" marR="2775" marT="2775" marB="0" anchor="b">
                    <a:solidFill>
                      <a:schemeClr val="accent1">
                        <a:lumMod val="60000"/>
                        <a:lumOff val="40000"/>
                      </a:schemeClr>
                    </a:solidFill>
                  </a:tcPr>
                </a:tc>
                <a:tc>
                  <a:txBody>
                    <a:bodyPr/>
                    <a:lstStyle/>
                    <a:p>
                      <a:pPr algn="ctr" fontAlgn="b"/>
                      <a:r>
                        <a:rPr lang="en-ZA" sz="1400" b="1" u="none" strike="noStrike" dirty="0">
                          <a:solidFill>
                            <a:schemeClr val="tx1"/>
                          </a:solidFill>
                          <a:effectLst/>
                        </a:rPr>
                        <a:t>447</a:t>
                      </a:r>
                      <a:endParaRPr lang="en-ZA" sz="1400" b="1" i="0" u="none" strike="noStrike" dirty="0">
                        <a:solidFill>
                          <a:schemeClr val="tx1"/>
                        </a:solidFill>
                        <a:effectLst/>
                        <a:latin typeface="Calibri" panose="020F0502020204030204" pitchFamily="34" charset="0"/>
                      </a:endParaRPr>
                    </a:p>
                  </a:txBody>
                  <a:tcPr marL="2775" marR="2775" marT="2775" marB="0" anchor="b">
                    <a:solidFill>
                      <a:schemeClr val="accent1">
                        <a:lumMod val="60000"/>
                        <a:lumOff val="40000"/>
                      </a:schemeClr>
                    </a:solidFill>
                  </a:tcPr>
                </a:tc>
                <a:tc>
                  <a:txBody>
                    <a:bodyPr/>
                    <a:lstStyle/>
                    <a:p>
                      <a:pPr algn="ctr" fontAlgn="b"/>
                      <a:r>
                        <a:rPr lang="en-ZA" sz="1400" b="1" u="none" strike="noStrike" dirty="0" smtClean="0">
                          <a:solidFill>
                            <a:schemeClr val="tx1"/>
                          </a:solidFill>
                          <a:effectLst/>
                        </a:rPr>
                        <a:t>1 314</a:t>
                      </a:r>
                      <a:endParaRPr lang="en-ZA" sz="1400" b="1" i="0" u="none" strike="noStrike" dirty="0">
                        <a:solidFill>
                          <a:schemeClr val="tx1"/>
                        </a:solidFill>
                        <a:effectLst/>
                        <a:latin typeface="Calibri" panose="020F0502020204030204" pitchFamily="34" charset="0"/>
                      </a:endParaRPr>
                    </a:p>
                  </a:txBody>
                  <a:tcPr marL="2775" marR="2775" marT="2775" marB="0" anchor="b">
                    <a:solidFill>
                      <a:schemeClr val="accent1">
                        <a:lumMod val="60000"/>
                        <a:lumOff val="40000"/>
                      </a:schemeClr>
                    </a:solidFill>
                  </a:tcPr>
                </a:tc>
                <a:tc>
                  <a:txBody>
                    <a:bodyPr/>
                    <a:lstStyle/>
                    <a:p>
                      <a:pPr algn="ctr" fontAlgn="b"/>
                      <a:r>
                        <a:rPr lang="en-ZA" sz="1400" b="1" u="none" strike="noStrike" dirty="0">
                          <a:solidFill>
                            <a:schemeClr val="tx1"/>
                          </a:solidFill>
                          <a:effectLst/>
                        </a:rPr>
                        <a:t>714</a:t>
                      </a:r>
                      <a:endParaRPr lang="en-ZA" sz="1400" b="1" i="0" u="none" strike="noStrike" dirty="0">
                        <a:solidFill>
                          <a:schemeClr val="tx1"/>
                        </a:solidFill>
                        <a:effectLst/>
                        <a:latin typeface="Calibri" panose="020F0502020204030204" pitchFamily="34" charset="0"/>
                      </a:endParaRPr>
                    </a:p>
                  </a:txBody>
                  <a:tcPr marL="2775" marR="2775" marT="2775" marB="0" anchor="b">
                    <a:solidFill>
                      <a:schemeClr val="accent1">
                        <a:lumMod val="60000"/>
                        <a:lumOff val="40000"/>
                      </a:schemeClr>
                    </a:solidFill>
                  </a:tcPr>
                </a:tc>
                <a:tc>
                  <a:txBody>
                    <a:bodyPr/>
                    <a:lstStyle/>
                    <a:p>
                      <a:pPr algn="ctr" fontAlgn="b"/>
                      <a:r>
                        <a:rPr lang="en-ZA" sz="1400" b="1" u="none" strike="noStrike" dirty="0">
                          <a:solidFill>
                            <a:schemeClr val="tx1"/>
                          </a:solidFill>
                          <a:effectLst/>
                        </a:rPr>
                        <a:t>438</a:t>
                      </a:r>
                      <a:endParaRPr lang="en-ZA" sz="1400" b="1" i="0" u="none" strike="noStrike" dirty="0">
                        <a:solidFill>
                          <a:schemeClr val="tx1"/>
                        </a:solidFill>
                        <a:effectLst/>
                        <a:latin typeface="Calibri" panose="020F0502020204030204" pitchFamily="34" charset="0"/>
                      </a:endParaRPr>
                    </a:p>
                  </a:txBody>
                  <a:tcPr marL="2775" marR="2775" marT="2775" marB="0" anchor="b">
                    <a:solidFill>
                      <a:schemeClr val="accent1">
                        <a:lumMod val="60000"/>
                        <a:lumOff val="40000"/>
                      </a:schemeClr>
                    </a:solidFill>
                  </a:tcPr>
                </a:tc>
                <a:tc>
                  <a:txBody>
                    <a:bodyPr/>
                    <a:lstStyle/>
                    <a:p>
                      <a:pPr algn="ctr" fontAlgn="b"/>
                      <a:r>
                        <a:rPr lang="en-ZA" sz="1400" b="1" u="none" strike="noStrike" dirty="0">
                          <a:solidFill>
                            <a:schemeClr val="tx1"/>
                          </a:solidFill>
                          <a:effectLst/>
                        </a:rPr>
                        <a:t>83</a:t>
                      </a:r>
                      <a:endParaRPr lang="en-ZA" sz="1400" b="1" i="0" u="none" strike="noStrike" dirty="0">
                        <a:solidFill>
                          <a:schemeClr val="tx1"/>
                        </a:solidFill>
                        <a:effectLst/>
                        <a:latin typeface="Calibri" panose="020F0502020204030204" pitchFamily="34" charset="0"/>
                      </a:endParaRPr>
                    </a:p>
                  </a:txBody>
                  <a:tcPr marL="2775" marR="2775" marT="2775" marB="0" anchor="b">
                    <a:solidFill>
                      <a:schemeClr val="accent1">
                        <a:lumMod val="60000"/>
                        <a:lumOff val="40000"/>
                      </a:schemeClr>
                    </a:solidFill>
                  </a:tcPr>
                </a:tc>
                <a:extLst>
                  <a:ext uri="{0D108BD9-81ED-4DB2-BD59-A6C34878D82A}">
                    <a16:rowId xmlns:a16="http://schemas.microsoft.com/office/drawing/2014/main" xmlns="" val="2221152316"/>
                  </a:ext>
                </a:extLst>
              </a:tr>
            </a:tbl>
          </a:graphicData>
        </a:graphic>
      </p:graphicFrame>
      <p:sp>
        <p:nvSpPr>
          <p:cNvPr id="5" name="Slide Number Placeholder 1"/>
          <p:cNvSpPr>
            <a:spLocks noGrp="1"/>
          </p:cNvSpPr>
          <p:nvPr>
            <p:ph type="sldNum" sz="quarter" idx="12"/>
          </p:nvPr>
        </p:nvSpPr>
        <p:spPr bwMode="auto">
          <a:xfrm>
            <a:off x="6876256" y="630932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3A91E76-9EBF-4284-A71D-23B6CAFC73C1}" type="slidenum">
              <a:rPr lang="en-US" altLang="en-US" sz="1200" smtClean="0">
                <a:solidFill>
                  <a:srgbClr val="898989"/>
                </a:solidFill>
              </a:rPr>
              <a:pPr/>
              <a:t>43</a:t>
            </a:fld>
            <a:endParaRPr lang="en-US" altLang="en-US" sz="1200" dirty="0" smtClean="0">
              <a:solidFill>
                <a:srgbClr val="898989"/>
              </a:solidFill>
            </a:endParaRPr>
          </a:p>
        </p:txBody>
      </p:sp>
    </p:spTree>
    <p:extLst>
      <p:ext uri="{BB962C8B-B14F-4D97-AF65-F5344CB8AC3E}">
        <p14:creationId xmlns:p14="http://schemas.microsoft.com/office/powerpoint/2010/main" xmlns="" val="72745762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ZA" altLang="en-US" sz="2400" b="1" dirty="0" smtClean="0">
                <a:ea typeface="ＭＳ Ｐゴシック" pitchFamily="34" charset="-128"/>
              </a:rPr>
              <a:t>GRAPHICAL REPRESENTATION OF SECTOR INSPECTION SPREAD</a:t>
            </a:r>
          </a:p>
        </p:txBody>
      </p:sp>
      <mc:AlternateContent xmlns:mc="http://schemas.openxmlformats.org/markup-compatibility/2006">
        <mc:Choice xmlns:cx1="http://schemas.microsoft.com/office/drawing/2015/9/8/chartex" xmlns="" Requires="cx1">
          <p:graphicFrame>
            <p:nvGraphicFramePr>
              <p:cNvPr id="6" name="Content Placeholder 5"/>
              <p:cNvGraphicFramePr>
                <a:graphicFrameLocks noGrp="1"/>
              </p:cNvGraphicFramePr>
              <p:nvPr>
                <p:ph idx="1"/>
                <p:extLst>
                  <p:ext uri="{D42A27DB-BD31-4B8C-83A1-F6EECF244321}">
                    <p14:modId xmlns:p14="http://schemas.microsoft.com/office/powerpoint/2010/main" val="1293780445"/>
                  </p:ext>
                </p:extLst>
              </p:nvPr>
            </p:nvGraphicFramePr>
            <p:xfrm>
              <a:off x="251520" y="1417638"/>
              <a:ext cx="8640960" cy="5107706"/>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6" name="Content Placeholder 5"/>
              <p:cNvPicPr>
                <a:picLocks noGrp="1" noRot="1" noChangeAspect="1" noMove="1" noResize="1" noEditPoints="1" noAdjustHandles="1" noChangeArrowheads="1" noChangeShapeType="1"/>
              </p:cNvPicPr>
              <p:nvPr/>
            </p:nvPicPr>
            <p:blipFill>
              <a:blip r:embed="rId3" cstate="print"/>
              <a:stretch>
                <a:fillRect/>
              </a:stretch>
            </p:blipFill>
            <p:spPr>
              <a:xfrm>
                <a:off x="251520" y="1417638"/>
                <a:ext cx="8640960" cy="5107706"/>
              </a:xfrm>
              <a:prstGeom prst="rect">
                <a:avLst/>
              </a:prstGeom>
            </p:spPr>
          </p:pic>
        </mc:Fallback>
      </mc:AlternateContent>
      <p:sp>
        <p:nvSpPr>
          <p:cNvPr id="4" name="Slide Number Placeholder 1"/>
          <p:cNvSpPr>
            <a:spLocks noGrp="1"/>
          </p:cNvSpPr>
          <p:nvPr>
            <p:ph type="sldNum" sz="quarter" idx="12"/>
          </p:nvPr>
        </p:nvSpPr>
        <p:spPr bwMode="auto">
          <a:xfrm>
            <a:off x="6727825" y="63547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3A91E76-9EBF-4284-A71D-23B6CAFC73C1}" type="slidenum">
              <a:rPr lang="en-US" altLang="en-US" sz="1200" smtClean="0">
                <a:solidFill>
                  <a:srgbClr val="898989"/>
                </a:solidFill>
              </a:rPr>
              <a:pPr/>
              <a:t>44</a:t>
            </a:fld>
            <a:endParaRPr lang="en-US" altLang="en-US" sz="1200" dirty="0" smtClean="0">
              <a:solidFill>
                <a:srgbClr val="898989"/>
              </a:solidFill>
            </a:endParaRPr>
          </a:p>
        </p:txBody>
      </p:sp>
    </p:spTree>
    <p:extLst>
      <p:ext uri="{BB962C8B-B14F-4D97-AF65-F5344CB8AC3E}">
        <p14:creationId xmlns:p14="http://schemas.microsoft.com/office/powerpoint/2010/main" xmlns="" val="33465033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922114"/>
          </a:xfrm>
        </p:spPr>
        <p:txBody>
          <a:bodyPr/>
          <a:lstStyle/>
          <a:p>
            <a:r>
              <a:rPr lang="en-ZA" altLang="en-US" sz="2400" b="1" dirty="0" smtClean="0">
                <a:ea typeface="ＭＳ Ｐゴシック" pitchFamily="34" charset="-128"/>
              </a:rPr>
              <a:t>DISCUSSION</a:t>
            </a:r>
          </a:p>
        </p:txBody>
      </p:sp>
      <p:sp>
        <p:nvSpPr>
          <p:cNvPr id="8195" name="Content Placeholder 2"/>
          <p:cNvSpPr>
            <a:spLocks noGrp="1"/>
          </p:cNvSpPr>
          <p:nvPr>
            <p:ph idx="1"/>
          </p:nvPr>
        </p:nvSpPr>
        <p:spPr>
          <a:xfrm>
            <a:off x="239713" y="1317625"/>
            <a:ext cx="8653462" cy="4525963"/>
          </a:xfrm>
        </p:spPr>
        <p:txBody>
          <a:bodyPr/>
          <a:lstStyle/>
          <a:p>
            <a:r>
              <a:rPr lang="en-ZA" altLang="en-US" sz="1800" dirty="0" smtClean="0">
                <a:ea typeface="ＭＳ Ｐゴシック" pitchFamily="34" charset="-128"/>
              </a:rPr>
              <a:t>The highest number of inspections were conducted by KZN at 1314, followed by  Western Cape at 797 inspections and Gauteng with 586 inspections.</a:t>
            </a:r>
          </a:p>
          <a:p>
            <a:endParaRPr lang="en-ZA" altLang="en-US" sz="1800" dirty="0" smtClean="0">
              <a:ea typeface="ＭＳ Ｐゴシック" pitchFamily="34" charset="-128"/>
            </a:endParaRPr>
          </a:p>
          <a:p>
            <a:r>
              <a:rPr lang="en-ZA" altLang="en-US" sz="1800" dirty="0" smtClean="0">
                <a:ea typeface="ＭＳ Ｐゴシック" pitchFamily="34" charset="-128"/>
              </a:rPr>
              <a:t>Most inspections were conducted in the Construction sector with 2326 inspections.  KZN did 771 inspections in the construction sector while Gauteng did 517, followed by Western Cape at 400. </a:t>
            </a:r>
          </a:p>
          <a:p>
            <a:endParaRPr lang="en-ZA" altLang="en-US" sz="1800" dirty="0" smtClean="0">
              <a:ea typeface="ＭＳ Ｐゴシック" pitchFamily="34" charset="-128"/>
            </a:endParaRPr>
          </a:p>
          <a:p>
            <a:r>
              <a:rPr lang="en-ZA" altLang="en-US" sz="1800" dirty="0" smtClean="0">
                <a:ea typeface="ＭＳ Ｐゴシック" pitchFamily="34" charset="-128"/>
              </a:rPr>
              <a:t>The following sectors had the highest number of inspections across the provinces: Iron &amp; Steel 710 </a:t>
            </a:r>
            <a:r>
              <a:rPr lang="en-ZA" altLang="en-US" sz="1800" dirty="0">
                <a:ea typeface="ＭＳ Ｐゴシック" pitchFamily="34" charset="-128"/>
              </a:rPr>
              <a:t>(14.4%)</a:t>
            </a:r>
            <a:r>
              <a:rPr lang="en-ZA" altLang="en-US" sz="1800" dirty="0" smtClean="0">
                <a:ea typeface="ＭＳ Ｐゴシック" pitchFamily="34" charset="-128"/>
              </a:rPr>
              <a:t>; Other 435 (8.8%); Agriculture 409 (8.3%); and Wholesale and Retail at 285 (5.8%). </a:t>
            </a:r>
          </a:p>
        </p:txBody>
      </p:sp>
      <p:sp>
        <p:nvSpPr>
          <p:cNvPr id="4" name="Slide Number Placeholder 1"/>
          <p:cNvSpPr>
            <a:spLocks noGrp="1"/>
          </p:cNvSpPr>
          <p:nvPr>
            <p:ph type="sldNum" sz="quarter" idx="12"/>
          </p:nvPr>
        </p:nvSpPr>
        <p:spPr bwMode="auto">
          <a:xfrm>
            <a:off x="6727825" y="63547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3A91E76-9EBF-4284-A71D-23B6CAFC73C1}" type="slidenum">
              <a:rPr lang="en-US" altLang="en-US" sz="1200" smtClean="0">
                <a:solidFill>
                  <a:srgbClr val="898989"/>
                </a:solidFill>
              </a:rPr>
              <a:pPr/>
              <a:t>45</a:t>
            </a:fld>
            <a:endParaRPr lang="en-US" altLang="en-US" sz="1200" dirty="0" smtClean="0">
              <a:solidFill>
                <a:srgbClr val="898989"/>
              </a:solidFill>
            </a:endParaRPr>
          </a:p>
        </p:txBody>
      </p:sp>
    </p:spTree>
    <p:extLst>
      <p:ext uri="{BB962C8B-B14F-4D97-AF65-F5344CB8AC3E}">
        <p14:creationId xmlns:p14="http://schemas.microsoft.com/office/powerpoint/2010/main" xmlns="" val="7159138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332656"/>
            <a:ext cx="8229600" cy="864096"/>
          </a:xfrm>
        </p:spPr>
        <p:txBody>
          <a:bodyPr/>
          <a:lstStyle/>
          <a:p>
            <a:r>
              <a:rPr lang="en-ZA" altLang="en-US" sz="2000" b="1" dirty="0" smtClean="0">
                <a:ea typeface="ＭＳ Ｐゴシック" pitchFamily="34" charset="-128"/>
              </a:rPr>
              <a:t>PERCENTAGE OF REPORTED INCIDENTS INVESTIGATED AND/ FINALISED WITHIN 90 DAYS</a:t>
            </a:r>
          </a:p>
        </p:txBody>
      </p:sp>
      <p:sp>
        <p:nvSpPr>
          <p:cNvPr id="2" name="Content Placeholder 1"/>
          <p:cNvSpPr>
            <a:spLocks noGrp="1"/>
          </p:cNvSpPr>
          <p:nvPr>
            <p:ph idx="1"/>
          </p:nvPr>
        </p:nvSpPr>
        <p:spPr/>
        <p:txBody>
          <a:bodyPr/>
          <a:lstStyle/>
          <a:p>
            <a:endParaRPr lang="en-ZA"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xmlns="" val="2550389863"/>
              </p:ext>
            </p:extLst>
          </p:nvPr>
        </p:nvGraphicFramePr>
        <p:xfrm>
          <a:off x="179512" y="2204864"/>
          <a:ext cx="8784976" cy="4429024"/>
        </p:xfrm>
        <a:graphic>
          <a:graphicData uri="http://schemas.openxmlformats.org/drawingml/2006/table">
            <a:tbl>
              <a:tblPr>
                <a:tableStyleId>{5C22544A-7EE6-4342-B048-85BDC9FD1C3A}</a:tableStyleId>
              </a:tblPr>
              <a:tblGrid>
                <a:gridCol w="1008112">
                  <a:extLst>
                    <a:ext uri="{9D8B030D-6E8A-4147-A177-3AD203B41FA5}">
                      <a16:colId xmlns:a16="http://schemas.microsoft.com/office/drawing/2014/main" xmlns="" val="20000"/>
                    </a:ext>
                  </a:extLst>
                </a:gridCol>
                <a:gridCol w="1800200">
                  <a:extLst>
                    <a:ext uri="{9D8B030D-6E8A-4147-A177-3AD203B41FA5}">
                      <a16:colId xmlns:a16="http://schemas.microsoft.com/office/drawing/2014/main" xmlns="" val="20001"/>
                    </a:ext>
                  </a:extLst>
                </a:gridCol>
                <a:gridCol w="3024336">
                  <a:extLst>
                    <a:ext uri="{9D8B030D-6E8A-4147-A177-3AD203B41FA5}">
                      <a16:colId xmlns:a16="http://schemas.microsoft.com/office/drawing/2014/main" xmlns="" val="20002"/>
                    </a:ext>
                  </a:extLst>
                </a:gridCol>
                <a:gridCol w="2952328">
                  <a:extLst>
                    <a:ext uri="{9D8B030D-6E8A-4147-A177-3AD203B41FA5}">
                      <a16:colId xmlns:a16="http://schemas.microsoft.com/office/drawing/2014/main" xmlns="" val="20003"/>
                    </a:ext>
                  </a:extLst>
                </a:gridCol>
              </a:tblGrid>
              <a:tr h="1159172">
                <a:tc>
                  <a:txBody>
                    <a:bodyPr/>
                    <a:lstStyle/>
                    <a:p>
                      <a:pPr algn="l" fontAlgn="b"/>
                      <a:r>
                        <a:rPr lang="en-GB" sz="1800" b="1" u="none" strike="noStrike" dirty="0">
                          <a:effectLst/>
                        </a:rPr>
                        <a:t>Province</a:t>
                      </a:r>
                      <a:endParaRPr lang="en-GB" sz="1800" b="1" i="0" u="none" strike="noStrike" dirty="0">
                        <a:solidFill>
                          <a:srgbClr val="000000"/>
                        </a:solidFill>
                        <a:effectLst/>
                        <a:latin typeface="Arial"/>
                      </a:endParaRPr>
                    </a:p>
                  </a:txBody>
                  <a:tcPr marL="9525" marR="9525" marT="9525" marB="0" anchor="ctr">
                    <a:solidFill>
                      <a:schemeClr val="tx2">
                        <a:lumMod val="40000"/>
                        <a:lumOff val="60000"/>
                      </a:schemeClr>
                    </a:solidFill>
                  </a:tcPr>
                </a:tc>
                <a:tc>
                  <a:txBody>
                    <a:bodyPr/>
                    <a:lstStyle/>
                    <a:p>
                      <a:pPr algn="ctr" rtl="0" fontAlgn="b"/>
                      <a:r>
                        <a:rPr lang="en-GB" sz="1800" b="1" u="none" strike="noStrike" dirty="0">
                          <a:effectLst/>
                        </a:rPr>
                        <a:t>Number of incidents reported</a:t>
                      </a:r>
                      <a:endParaRPr lang="en-GB" sz="1800" b="1" i="0" u="none" strike="noStrike" dirty="0">
                        <a:solidFill>
                          <a:srgbClr val="000000"/>
                        </a:solidFill>
                        <a:effectLst/>
                        <a:latin typeface="Calibri"/>
                      </a:endParaRPr>
                    </a:p>
                  </a:txBody>
                  <a:tcPr marL="9525" marR="9525" marT="9525" marB="0" anchor="ctr">
                    <a:solidFill>
                      <a:schemeClr val="tx2">
                        <a:lumMod val="40000"/>
                        <a:lumOff val="60000"/>
                      </a:schemeClr>
                    </a:solidFill>
                  </a:tcPr>
                </a:tc>
                <a:tc>
                  <a:txBody>
                    <a:bodyPr/>
                    <a:lstStyle/>
                    <a:p>
                      <a:pPr algn="ctr" rtl="0" fontAlgn="b"/>
                      <a:r>
                        <a:rPr lang="en-GB" sz="1800" b="1" u="none" strike="noStrike" dirty="0">
                          <a:effectLst/>
                        </a:rPr>
                        <a:t>Number inspected and or finalised within 90 calendar days</a:t>
                      </a:r>
                      <a:endParaRPr lang="en-GB" sz="1800" b="1" i="0" u="none" strike="noStrike" dirty="0">
                        <a:solidFill>
                          <a:srgbClr val="000000"/>
                        </a:solidFill>
                        <a:effectLst/>
                        <a:latin typeface="Calibri"/>
                      </a:endParaRPr>
                    </a:p>
                  </a:txBody>
                  <a:tcPr marL="9525" marR="9525" marT="9525" marB="0" anchor="ctr">
                    <a:solidFill>
                      <a:schemeClr val="tx2">
                        <a:lumMod val="40000"/>
                        <a:lumOff val="60000"/>
                      </a:schemeClr>
                    </a:solidFill>
                  </a:tcPr>
                </a:tc>
                <a:tc>
                  <a:txBody>
                    <a:bodyPr/>
                    <a:lstStyle/>
                    <a:p>
                      <a:pPr algn="ctr" rtl="0" fontAlgn="b"/>
                      <a:r>
                        <a:rPr lang="en-GB" sz="1800" b="1" u="none" strike="noStrike" dirty="0">
                          <a:effectLst/>
                        </a:rPr>
                        <a:t>Percentage inspected and or finalised within 90 calendar days</a:t>
                      </a:r>
                      <a:endParaRPr lang="en-GB" sz="1800" b="1" i="0" u="none" strike="noStrike" dirty="0">
                        <a:solidFill>
                          <a:srgbClr val="000000"/>
                        </a:solidFill>
                        <a:effectLst/>
                        <a:latin typeface="Calibri"/>
                      </a:endParaRPr>
                    </a:p>
                  </a:txBody>
                  <a:tcPr marL="9525" marR="9525" marT="9525" marB="0" anchor="ctr">
                    <a:solidFill>
                      <a:schemeClr val="tx2">
                        <a:lumMod val="40000"/>
                        <a:lumOff val="60000"/>
                      </a:schemeClr>
                    </a:solidFill>
                  </a:tcPr>
                </a:tc>
                <a:extLst>
                  <a:ext uri="{0D108BD9-81ED-4DB2-BD59-A6C34878D82A}">
                    <a16:rowId xmlns:a16="http://schemas.microsoft.com/office/drawing/2014/main" xmlns="" val="10000"/>
                  </a:ext>
                </a:extLst>
              </a:tr>
              <a:tr h="324568">
                <a:tc>
                  <a:txBody>
                    <a:bodyPr/>
                    <a:lstStyle/>
                    <a:p>
                      <a:pPr algn="l" fontAlgn="b"/>
                      <a:r>
                        <a:rPr lang="en-GB" sz="1800" b="1" u="none" strike="noStrike" dirty="0">
                          <a:effectLst/>
                        </a:rPr>
                        <a:t>WC</a:t>
                      </a:r>
                      <a:endParaRPr lang="en-GB" sz="1800" b="1" i="0" u="none" strike="noStrike" dirty="0">
                        <a:solidFill>
                          <a:srgbClr val="000000"/>
                        </a:solidFill>
                        <a:effectLst/>
                        <a:latin typeface="Arial"/>
                      </a:endParaRPr>
                    </a:p>
                  </a:txBody>
                  <a:tcPr marL="9525" marR="9525" marT="9525" marB="0" anchor="b"/>
                </a:tc>
                <a:tc>
                  <a:txBody>
                    <a:bodyPr/>
                    <a:lstStyle/>
                    <a:p>
                      <a:pPr algn="ctr" fontAlgn="b"/>
                      <a:r>
                        <a:rPr lang="en-GB" sz="1800" u="none" strike="noStrike" dirty="0">
                          <a:effectLst/>
                        </a:rPr>
                        <a:t>57</a:t>
                      </a:r>
                      <a:endParaRPr lang="en-GB" sz="1800" b="0" i="0" u="none" strike="noStrike" dirty="0">
                        <a:solidFill>
                          <a:srgbClr val="000000"/>
                        </a:solidFill>
                        <a:effectLst/>
                        <a:latin typeface="Calibri"/>
                      </a:endParaRPr>
                    </a:p>
                  </a:txBody>
                  <a:tcPr marL="9525" marR="9525" marT="9525" marB="0" anchor="b"/>
                </a:tc>
                <a:tc>
                  <a:txBody>
                    <a:bodyPr/>
                    <a:lstStyle/>
                    <a:p>
                      <a:pPr algn="ctr" fontAlgn="b"/>
                      <a:r>
                        <a:rPr lang="en-GB" sz="1800" u="none" strike="noStrike" dirty="0">
                          <a:effectLst/>
                        </a:rPr>
                        <a:t>57</a:t>
                      </a:r>
                      <a:endParaRPr lang="en-GB" sz="1800" b="0" i="0" u="none" strike="noStrike" dirty="0">
                        <a:solidFill>
                          <a:srgbClr val="000000"/>
                        </a:solidFill>
                        <a:effectLst/>
                        <a:latin typeface="Calibri"/>
                      </a:endParaRPr>
                    </a:p>
                  </a:txBody>
                  <a:tcPr marL="9525" marR="9525" marT="9525" marB="0" anchor="b"/>
                </a:tc>
                <a:tc>
                  <a:txBody>
                    <a:bodyPr/>
                    <a:lstStyle/>
                    <a:p>
                      <a:pPr algn="ctr" fontAlgn="b"/>
                      <a:r>
                        <a:rPr lang="en-GB" sz="1800" u="none" strike="noStrike" dirty="0">
                          <a:effectLst/>
                        </a:rPr>
                        <a:t>100</a:t>
                      </a:r>
                      <a:endParaRPr lang="en-GB"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1"/>
                  </a:ext>
                </a:extLst>
              </a:tr>
              <a:tr h="324568">
                <a:tc>
                  <a:txBody>
                    <a:bodyPr/>
                    <a:lstStyle/>
                    <a:p>
                      <a:pPr algn="l" fontAlgn="b"/>
                      <a:r>
                        <a:rPr lang="en-GB" sz="1800" b="1" u="none" strike="noStrike" dirty="0">
                          <a:effectLst/>
                        </a:rPr>
                        <a:t>NC</a:t>
                      </a:r>
                      <a:endParaRPr lang="en-GB" sz="1800" b="1" i="0" u="none" strike="noStrike" dirty="0">
                        <a:solidFill>
                          <a:srgbClr val="000000"/>
                        </a:solidFill>
                        <a:effectLst/>
                        <a:latin typeface="Arial"/>
                      </a:endParaRPr>
                    </a:p>
                  </a:txBody>
                  <a:tcPr marL="9525" marR="9525" marT="9525" marB="0" anchor="b"/>
                </a:tc>
                <a:tc>
                  <a:txBody>
                    <a:bodyPr/>
                    <a:lstStyle/>
                    <a:p>
                      <a:pPr algn="ctr" fontAlgn="b"/>
                      <a:r>
                        <a:rPr lang="en-GB" sz="1800" u="none" strike="noStrike">
                          <a:effectLst/>
                        </a:rPr>
                        <a:t>0</a:t>
                      </a:r>
                      <a:endParaRPr lang="en-GB" sz="1800" b="0" i="0" u="none" strike="noStrike">
                        <a:solidFill>
                          <a:srgbClr val="000000"/>
                        </a:solidFill>
                        <a:effectLst/>
                        <a:latin typeface="Calibri"/>
                      </a:endParaRPr>
                    </a:p>
                  </a:txBody>
                  <a:tcPr marL="9525" marR="9525" marT="9525" marB="0" anchor="b"/>
                </a:tc>
                <a:tc>
                  <a:txBody>
                    <a:bodyPr/>
                    <a:lstStyle/>
                    <a:p>
                      <a:pPr algn="ctr" fontAlgn="b"/>
                      <a:r>
                        <a:rPr lang="en-GB" sz="1800" u="none" strike="noStrike" dirty="0">
                          <a:effectLst/>
                        </a:rPr>
                        <a:t>0</a:t>
                      </a:r>
                      <a:endParaRPr lang="en-GB" sz="1800" b="0" i="0" u="none" strike="noStrike" dirty="0">
                        <a:solidFill>
                          <a:srgbClr val="000000"/>
                        </a:solidFill>
                        <a:effectLst/>
                        <a:latin typeface="Calibri"/>
                      </a:endParaRPr>
                    </a:p>
                  </a:txBody>
                  <a:tcPr marL="9525" marR="9525" marT="9525" marB="0" anchor="b"/>
                </a:tc>
                <a:tc>
                  <a:txBody>
                    <a:bodyPr/>
                    <a:lstStyle/>
                    <a:p>
                      <a:pPr algn="ctr" fontAlgn="b"/>
                      <a:r>
                        <a:rPr lang="en-GB" sz="1800" u="none" strike="noStrike">
                          <a:effectLst/>
                        </a:rPr>
                        <a:t>0</a:t>
                      </a:r>
                      <a:endParaRPr lang="en-GB"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2"/>
                  </a:ext>
                </a:extLst>
              </a:tr>
              <a:tr h="324568">
                <a:tc>
                  <a:txBody>
                    <a:bodyPr/>
                    <a:lstStyle/>
                    <a:p>
                      <a:pPr algn="l" fontAlgn="b"/>
                      <a:r>
                        <a:rPr lang="en-GB" sz="1800" b="1" u="none" strike="noStrike" dirty="0">
                          <a:effectLst/>
                        </a:rPr>
                        <a:t>GP</a:t>
                      </a:r>
                      <a:endParaRPr lang="en-GB" sz="1800" b="1" i="0" u="none" strike="noStrike" dirty="0">
                        <a:solidFill>
                          <a:srgbClr val="000000"/>
                        </a:solidFill>
                        <a:effectLst/>
                        <a:latin typeface="Arial"/>
                      </a:endParaRPr>
                    </a:p>
                  </a:txBody>
                  <a:tcPr marL="9525" marR="9525" marT="9525" marB="0" anchor="b"/>
                </a:tc>
                <a:tc>
                  <a:txBody>
                    <a:bodyPr/>
                    <a:lstStyle/>
                    <a:p>
                      <a:pPr algn="ctr" rtl="0" fontAlgn="b"/>
                      <a:r>
                        <a:rPr lang="en-GB" sz="1800" u="none" strike="noStrike">
                          <a:effectLst/>
                        </a:rPr>
                        <a:t>63</a:t>
                      </a:r>
                      <a:endParaRPr lang="en-GB" sz="1800" b="0" i="0" u="none" strike="noStrike">
                        <a:solidFill>
                          <a:srgbClr val="000000"/>
                        </a:solidFill>
                        <a:effectLst/>
                        <a:latin typeface="Calibri"/>
                      </a:endParaRPr>
                    </a:p>
                  </a:txBody>
                  <a:tcPr marL="9525" marR="9525" marT="9525" marB="0" anchor="b"/>
                </a:tc>
                <a:tc>
                  <a:txBody>
                    <a:bodyPr/>
                    <a:lstStyle/>
                    <a:p>
                      <a:pPr algn="ctr" rtl="0" fontAlgn="b"/>
                      <a:r>
                        <a:rPr lang="en-GB" sz="1800" u="none" strike="noStrike" dirty="0">
                          <a:effectLst/>
                        </a:rPr>
                        <a:t>42</a:t>
                      </a:r>
                      <a:endParaRPr lang="en-GB" sz="1800" b="0" i="0" u="none" strike="noStrike" dirty="0">
                        <a:solidFill>
                          <a:srgbClr val="000000"/>
                        </a:solidFill>
                        <a:effectLst/>
                        <a:latin typeface="Calibri"/>
                      </a:endParaRPr>
                    </a:p>
                  </a:txBody>
                  <a:tcPr marL="9525" marR="9525" marT="9525" marB="0" anchor="b"/>
                </a:tc>
                <a:tc>
                  <a:txBody>
                    <a:bodyPr/>
                    <a:lstStyle/>
                    <a:p>
                      <a:pPr algn="ctr" rtl="0" fontAlgn="b"/>
                      <a:r>
                        <a:rPr lang="en-GB" sz="1800" u="none" strike="noStrike">
                          <a:effectLst/>
                        </a:rPr>
                        <a:t>67</a:t>
                      </a:r>
                      <a:endParaRPr lang="en-GB"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3"/>
                  </a:ext>
                </a:extLst>
              </a:tr>
              <a:tr h="324568">
                <a:tc>
                  <a:txBody>
                    <a:bodyPr/>
                    <a:lstStyle/>
                    <a:p>
                      <a:pPr algn="l" fontAlgn="b"/>
                      <a:r>
                        <a:rPr lang="en-GB" sz="1800" b="1" u="none" strike="noStrike" dirty="0">
                          <a:effectLst/>
                        </a:rPr>
                        <a:t>EC</a:t>
                      </a:r>
                      <a:endParaRPr lang="en-GB" sz="1800" b="1" i="0" u="none" strike="noStrike" dirty="0">
                        <a:solidFill>
                          <a:srgbClr val="000000"/>
                        </a:solidFill>
                        <a:effectLst/>
                        <a:latin typeface="Arial"/>
                      </a:endParaRPr>
                    </a:p>
                  </a:txBody>
                  <a:tcPr marL="9525" marR="9525" marT="9525" marB="0" anchor="b"/>
                </a:tc>
                <a:tc>
                  <a:txBody>
                    <a:bodyPr/>
                    <a:lstStyle/>
                    <a:p>
                      <a:pPr algn="ctr" fontAlgn="b"/>
                      <a:r>
                        <a:rPr lang="en-GB" sz="1800" u="none" strike="noStrike">
                          <a:effectLst/>
                        </a:rPr>
                        <a:t>12</a:t>
                      </a:r>
                      <a:endParaRPr lang="en-GB" sz="1800" b="0" i="0" u="none" strike="noStrike">
                        <a:solidFill>
                          <a:srgbClr val="000000"/>
                        </a:solidFill>
                        <a:effectLst/>
                        <a:latin typeface="Calibri"/>
                      </a:endParaRPr>
                    </a:p>
                  </a:txBody>
                  <a:tcPr marL="9525" marR="9525" marT="9525" marB="0" anchor="b"/>
                </a:tc>
                <a:tc>
                  <a:txBody>
                    <a:bodyPr/>
                    <a:lstStyle/>
                    <a:p>
                      <a:pPr algn="ctr" fontAlgn="b"/>
                      <a:r>
                        <a:rPr lang="en-GB" sz="1800" u="none" strike="noStrike" dirty="0">
                          <a:effectLst/>
                        </a:rPr>
                        <a:t>12</a:t>
                      </a:r>
                      <a:endParaRPr lang="en-GB" sz="1800" b="0" i="0" u="none" strike="noStrike" dirty="0">
                        <a:solidFill>
                          <a:srgbClr val="000000"/>
                        </a:solidFill>
                        <a:effectLst/>
                        <a:latin typeface="Calibri"/>
                      </a:endParaRPr>
                    </a:p>
                  </a:txBody>
                  <a:tcPr marL="9525" marR="9525" marT="9525" marB="0" anchor="b"/>
                </a:tc>
                <a:tc>
                  <a:txBody>
                    <a:bodyPr/>
                    <a:lstStyle/>
                    <a:p>
                      <a:pPr algn="ctr" fontAlgn="b"/>
                      <a:r>
                        <a:rPr lang="en-GB" sz="1800" u="none" strike="noStrike">
                          <a:effectLst/>
                        </a:rPr>
                        <a:t>100</a:t>
                      </a:r>
                      <a:endParaRPr lang="en-GB"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4"/>
                  </a:ext>
                </a:extLst>
              </a:tr>
              <a:tr h="324568">
                <a:tc>
                  <a:txBody>
                    <a:bodyPr/>
                    <a:lstStyle/>
                    <a:p>
                      <a:pPr algn="l" fontAlgn="b"/>
                      <a:r>
                        <a:rPr lang="en-GB" sz="1800" b="1" u="none" strike="noStrike" dirty="0">
                          <a:effectLst/>
                        </a:rPr>
                        <a:t>FS</a:t>
                      </a:r>
                      <a:endParaRPr lang="en-GB" sz="1800" b="1" i="0" u="none" strike="noStrike" dirty="0">
                        <a:solidFill>
                          <a:srgbClr val="000000"/>
                        </a:solidFill>
                        <a:effectLst/>
                        <a:latin typeface="Arial"/>
                      </a:endParaRPr>
                    </a:p>
                  </a:txBody>
                  <a:tcPr marL="9525" marR="9525" marT="9525" marB="0" anchor="b"/>
                </a:tc>
                <a:tc>
                  <a:txBody>
                    <a:bodyPr/>
                    <a:lstStyle/>
                    <a:p>
                      <a:pPr algn="ctr" fontAlgn="b"/>
                      <a:r>
                        <a:rPr lang="en-GB" sz="1800" u="none" strike="noStrike">
                          <a:effectLst/>
                        </a:rPr>
                        <a:t>4</a:t>
                      </a:r>
                      <a:endParaRPr lang="en-GB" sz="1800" b="0" i="0" u="none" strike="noStrike">
                        <a:solidFill>
                          <a:srgbClr val="000000"/>
                        </a:solidFill>
                        <a:effectLst/>
                        <a:latin typeface="Calibri"/>
                      </a:endParaRPr>
                    </a:p>
                  </a:txBody>
                  <a:tcPr marL="9525" marR="9525" marT="9525" marB="0" anchor="b"/>
                </a:tc>
                <a:tc>
                  <a:txBody>
                    <a:bodyPr/>
                    <a:lstStyle/>
                    <a:p>
                      <a:pPr algn="ctr" fontAlgn="b"/>
                      <a:r>
                        <a:rPr lang="en-GB" sz="1800" u="none" strike="noStrike" dirty="0">
                          <a:effectLst/>
                        </a:rPr>
                        <a:t>4</a:t>
                      </a:r>
                      <a:endParaRPr lang="en-GB" sz="1800" b="0" i="0" u="none" strike="noStrike" dirty="0">
                        <a:solidFill>
                          <a:srgbClr val="000000"/>
                        </a:solidFill>
                        <a:effectLst/>
                        <a:latin typeface="Calibri"/>
                      </a:endParaRPr>
                    </a:p>
                  </a:txBody>
                  <a:tcPr marL="9525" marR="9525" marT="9525" marB="0" anchor="b"/>
                </a:tc>
                <a:tc>
                  <a:txBody>
                    <a:bodyPr/>
                    <a:lstStyle/>
                    <a:p>
                      <a:pPr algn="ctr" fontAlgn="b"/>
                      <a:r>
                        <a:rPr lang="en-GB" sz="1800" u="none" strike="noStrike" dirty="0">
                          <a:effectLst/>
                        </a:rPr>
                        <a:t>100</a:t>
                      </a:r>
                      <a:endParaRPr lang="en-GB"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5"/>
                  </a:ext>
                </a:extLst>
              </a:tr>
              <a:tr h="324568">
                <a:tc>
                  <a:txBody>
                    <a:bodyPr/>
                    <a:lstStyle/>
                    <a:p>
                      <a:pPr algn="l" rtl="0" fontAlgn="b"/>
                      <a:r>
                        <a:rPr lang="en-GB" sz="1800" b="1" u="none" strike="noStrike" dirty="0">
                          <a:effectLst/>
                        </a:rPr>
                        <a:t>LP</a:t>
                      </a:r>
                      <a:endParaRPr lang="en-GB" sz="1800" b="1" i="0" u="none" strike="noStrike" dirty="0">
                        <a:solidFill>
                          <a:srgbClr val="000000"/>
                        </a:solidFill>
                        <a:effectLst/>
                        <a:latin typeface="Arial"/>
                      </a:endParaRPr>
                    </a:p>
                  </a:txBody>
                  <a:tcPr marL="9525" marR="9525" marT="9525" marB="0" anchor="b"/>
                </a:tc>
                <a:tc>
                  <a:txBody>
                    <a:bodyPr/>
                    <a:lstStyle/>
                    <a:p>
                      <a:pPr algn="ctr" fontAlgn="b"/>
                      <a:r>
                        <a:rPr lang="en-GB" sz="1800" u="none" strike="noStrike">
                          <a:effectLst/>
                        </a:rPr>
                        <a:t>16</a:t>
                      </a:r>
                      <a:endParaRPr lang="en-GB" sz="1800" b="0" i="0" u="none" strike="noStrike">
                        <a:solidFill>
                          <a:srgbClr val="000000"/>
                        </a:solidFill>
                        <a:effectLst/>
                        <a:latin typeface="Calibri"/>
                      </a:endParaRPr>
                    </a:p>
                  </a:txBody>
                  <a:tcPr marL="9525" marR="9525" marT="9525" marB="0" anchor="b"/>
                </a:tc>
                <a:tc>
                  <a:txBody>
                    <a:bodyPr/>
                    <a:lstStyle/>
                    <a:p>
                      <a:pPr algn="ctr" fontAlgn="b"/>
                      <a:r>
                        <a:rPr lang="en-GB" sz="1800" u="none" strike="noStrike" dirty="0">
                          <a:effectLst/>
                        </a:rPr>
                        <a:t>11</a:t>
                      </a:r>
                      <a:endParaRPr lang="en-GB" sz="1800" b="0" i="0" u="none" strike="noStrike" dirty="0">
                        <a:solidFill>
                          <a:srgbClr val="000000"/>
                        </a:solidFill>
                        <a:effectLst/>
                        <a:latin typeface="Calibri"/>
                      </a:endParaRPr>
                    </a:p>
                  </a:txBody>
                  <a:tcPr marL="9525" marR="9525" marT="9525" marB="0" anchor="b"/>
                </a:tc>
                <a:tc>
                  <a:txBody>
                    <a:bodyPr/>
                    <a:lstStyle/>
                    <a:p>
                      <a:pPr algn="ctr" fontAlgn="b"/>
                      <a:r>
                        <a:rPr lang="en-GB" sz="1800" u="none" strike="noStrike" dirty="0">
                          <a:effectLst/>
                        </a:rPr>
                        <a:t>69</a:t>
                      </a:r>
                      <a:endParaRPr lang="en-GB"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6"/>
                  </a:ext>
                </a:extLst>
              </a:tr>
              <a:tr h="324568">
                <a:tc>
                  <a:txBody>
                    <a:bodyPr/>
                    <a:lstStyle/>
                    <a:p>
                      <a:pPr algn="l" fontAlgn="b"/>
                      <a:r>
                        <a:rPr lang="en-GB" sz="1800" b="1" u="none" strike="noStrike" dirty="0">
                          <a:effectLst/>
                        </a:rPr>
                        <a:t>MPU</a:t>
                      </a:r>
                      <a:endParaRPr lang="en-GB" sz="1800" b="1" i="0" u="none" strike="noStrike" dirty="0">
                        <a:solidFill>
                          <a:srgbClr val="000000"/>
                        </a:solidFill>
                        <a:effectLst/>
                        <a:latin typeface="Arial"/>
                      </a:endParaRPr>
                    </a:p>
                  </a:txBody>
                  <a:tcPr marL="9525" marR="9525" marT="9525" marB="0" anchor="b"/>
                </a:tc>
                <a:tc>
                  <a:txBody>
                    <a:bodyPr/>
                    <a:lstStyle/>
                    <a:p>
                      <a:pPr algn="ctr" fontAlgn="b"/>
                      <a:r>
                        <a:rPr lang="en-GB" sz="1800" u="none" strike="noStrike">
                          <a:effectLst/>
                        </a:rPr>
                        <a:t>0</a:t>
                      </a:r>
                      <a:endParaRPr lang="en-GB" sz="1800" b="0" i="0" u="none" strike="noStrike">
                        <a:solidFill>
                          <a:srgbClr val="000000"/>
                        </a:solidFill>
                        <a:effectLst/>
                        <a:latin typeface="Calibri"/>
                      </a:endParaRPr>
                    </a:p>
                  </a:txBody>
                  <a:tcPr marL="9525" marR="9525" marT="9525" marB="0" anchor="b"/>
                </a:tc>
                <a:tc>
                  <a:txBody>
                    <a:bodyPr/>
                    <a:lstStyle/>
                    <a:p>
                      <a:pPr algn="ctr" fontAlgn="b"/>
                      <a:r>
                        <a:rPr lang="en-GB" sz="1800" u="none" strike="noStrike" dirty="0">
                          <a:effectLst/>
                        </a:rPr>
                        <a:t>0</a:t>
                      </a:r>
                      <a:endParaRPr lang="en-GB" sz="1800" b="0" i="0" u="none" strike="noStrike" dirty="0">
                        <a:solidFill>
                          <a:srgbClr val="000000"/>
                        </a:solidFill>
                        <a:effectLst/>
                        <a:latin typeface="Calibri"/>
                      </a:endParaRPr>
                    </a:p>
                  </a:txBody>
                  <a:tcPr marL="9525" marR="9525" marT="9525" marB="0" anchor="b"/>
                </a:tc>
                <a:tc>
                  <a:txBody>
                    <a:bodyPr/>
                    <a:lstStyle/>
                    <a:p>
                      <a:pPr algn="ctr" fontAlgn="b"/>
                      <a:r>
                        <a:rPr lang="en-GB" sz="1800" u="none" strike="noStrike" dirty="0">
                          <a:effectLst/>
                        </a:rPr>
                        <a:t>0</a:t>
                      </a:r>
                      <a:endParaRPr lang="en-GB"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7"/>
                  </a:ext>
                </a:extLst>
              </a:tr>
              <a:tr h="324568">
                <a:tc>
                  <a:txBody>
                    <a:bodyPr/>
                    <a:lstStyle/>
                    <a:p>
                      <a:pPr algn="l" rtl="0" fontAlgn="b"/>
                      <a:r>
                        <a:rPr lang="en-GB" sz="1800" b="1" u="none" strike="noStrike" dirty="0">
                          <a:effectLst/>
                        </a:rPr>
                        <a:t>KZN</a:t>
                      </a:r>
                      <a:endParaRPr lang="en-GB" sz="1800" b="1" i="0" u="none" strike="noStrike" dirty="0">
                        <a:solidFill>
                          <a:srgbClr val="000000"/>
                        </a:solidFill>
                        <a:effectLst/>
                        <a:latin typeface="Arial"/>
                      </a:endParaRPr>
                    </a:p>
                  </a:txBody>
                  <a:tcPr marL="9525" marR="9525" marT="9525" marB="0" anchor="b"/>
                </a:tc>
                <a:tc>
                  <a:txBody>
                    <a:bodyPr/>
                    <a:lstStyle/>
                    <a:p>
                      <a:pPr algn="ctr" fontAlgn="b"/>
                      <a:r>
                        <a:rPr lang="en-GB" sz="1800" u="none" strike="noStrike">
                          <a:effectLst/>
                        </a:rPr>
                        <a:t>36</a:t>
                      </a:r>
                      <a:endParaRPr lang="en-GB" sz="1800" b="0" i="0" u="none" strike="noStrike">
                        <a:solidFill>
                          <a:srgbClr val="000000"/>
                        </a:solidFill>
                        <a:effectLst/>
                        <a:latin typeface="Calibri"/>
                      </a:endParaRPr>
                    </a:p>
                  </a:txBody>
                  <a:tcPr marL="9525" marR="9525" marT="9525" marB="0" anchor="b"/>
                </a:tc>
                <a:tc>
                  <a:txBody>
                    <a:bodyPr/>
                    <a:lstStyle/>
                    <a:p>
                      <a:pPr algn="ctr" fontAlgn="b"/>
                      <a:r>
                        <a:rPr lang="en-GB" sz="1800" u="none" strike="noStrike" dirty="0">
                          <a:effectLst/>
                        </a:rPr>
                        <a:t>21</a:t>
                      </a:r>
                      <a:endParaRPr lang="en-GB" sz="1800" b="0" i="0" u="none" strike="noStrike" dirty="0">
                        <a:solidFill>
                          <a:srgbClr val="000000"/>
                        </a:solidFill>
                        <a:effectLst/>
                        <a:latin typeface="Calibri"/>
                      </a:endParaRPr>
                    </a:p>
                  </a:txBody>
                  <a:tcPr marL="9525" marR="9525" marT="9525" marB="0" anchor="b"/>
                </a:tc>
                <a:tc>
                  <a:txBody>
                    <a:bodyPr/>
                    <a:lstStyle/>
                    <a:p>
                      <a:pPr algn="ctr" fontAlgn="b"/>
                      <a:r>
                        <a:rPr lang="en-GB" sz="1800" u="none" strike="noStrike" dirty="0">
                          <a:effectLst/>
                        </a:rPr>
                        <a:t>58</a:t>
                      </a:r>
                      <a:endParaRPr lang="en-GB"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8"/>
                  </a:ext>
                </a:extLst>
              </a:tr>
              <a:tr h="348740">
                <a:tc>
                  <a:txBody>
                    <a:bodyPr/>
                    <a:lstStyle/>
                    <a:p>
                      <a:pPr algn="l" rtl="0" fontAlgn="t"/>
                      <a:r>
                        <a:rPr lang="en-GB" sz="1800" b="1" u="none" strike="noStrike" dirty="0">
                          <a:effectLst/>
                        </a:rPr>
                        <a:t>NW</a:t>
                      </a:r>
                      <a:endParaRPr lang="en-GB" sz="1800" b="1" i="0" u="none" strike="noStrike" dirty="0">
                        <a:solidFill>
                          <a:srgbClr val="000000"/>
                        </a:solidFill>
                        <a:effectLst/>
                        <a:latin typeface="Arial"/>
                      </a:endParaRPr>
                    </a:p>
                  </a:txBody>
                  <a:tcPr marL="9525" marR="9525" marT="9525" marB="0"/>
                </a:tc>
                <a:tc>
                  <a:txBody>
                    <a:bodyPr/>
                    <a:lstStyle/>
                    <a:p>
                      <a:pPr algn="ctr" fontAlgn="b"/>
                      <a:r>
                        <a:rPr lang="en-GB" sz="1800" u="none" strike="noStrike" dirty="0">
                          <a:effectLst/>
                        </a:rPr>
                        <a:t> </a:t>
                      </a:r>
                      <a:r>
                        <a:rPr lang="en-GB" sz="1800" u="none" strike="noStrike" dirty="0" smtClean="0">
                          <a:effectLst/>
                        </a:rPr>
                        <a:t>33</a:t>
                      </a:r>
                      <a:endParaRPr lang="en-GB" sz="1800" b="0" i="0" u="none" strike="noStrike" dirty="0">
                        <a:solidFill>
                          <a:srgbClr val="000000"/>
                        </a:solidFill>
                        <a:effectLst/>
                        <a:latin typeface="Calibri"/>
                      </a:endParaRPr>
                    </a:p>
                  </a:txBody>
                  <a:tcPr marL="9525" marR="9525" marT="9525" marB="0" anchor="b"/>
                </a:tc>
                <a:tc>
                  <a:txBody>
                    <a:bodyPr/>
                    <a:lstStyle/>
                    <a:p>
                      <a:pPr algn="ctr" fontAlgn="b"/>
                      <a:r>
                        <a:rPr lang="en-GB" sz="1800" u="none" strike="noStrike" dirty="0" smtClean="0">
                          <a:effectLst/>
                        </a:rPr>
                        <a:t>24</a:t>
                      </a:r>
                      <a:r>
                        <a:rPr lang="en-GB" sz="1800" u="none" strike="noStrike" dirty="0">
                          <a:effectLst/>
                        </a:rPr>
                        <a:t> </a:t>
                      </a:r>
                      <a:endParaRPr lang="en-GB" sz="1800" b="0" i="0" u="none" strike="noStrike" dirty="0">
                        <a:solidFill>
                          <a:srgbClr val="000000"/>
                        </a:solidFill>
                        <a:effectLst/>
                        <a:latin typeface="Calibri"/>
                      </a:endParaRPr>
                    </a:p>
                  </a:txBody>
                  <a:tcPr marL="9525" marR="9525" marT="9525" marB="0" anchor="b"/>
                </a:tc>
                <a:tc>
                  <a:txBody>
                    <a:bodyPr/>
                    <a:lstStyle/>
                    <a:p>
                      <a:pPr algn="ctr" fontAlgn="b"/>
                      <a:r>
                        <a:rPr lang="en-GB" sz="1800" b="0" i="0" u="none" strike="noStrike" dirty="0" smtClean="0">
                          <a:solidFill>
                            <a:srgbClr val="000000"/>
                          </a:solidFill>
                          <a:effectLst/>
                          <a:latin typeface="Calibri"/>
                        </a:rPr>
                        <a:t>73</a:t>
                      </a:r>
                      <a:endParaRPr lang="en-GB"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9"/>
                  </a:ext>
                </a:extLst>
              </a:tr>
              <a:tr h="324568">
                <a:tc>
                  <a:txBody>
                    <a:bodyPr/>
                    <a:lstStyle/>
                    <a:p>
                      <a:pPr algn="l" rtl="0" fontAlgn="t"/>
                      <a:r>
                        <a:rPr lang="en-GB" sz="1800" b="1" u="none" strike="noStrike" dirty="0">
                          <a:effectLst/>
                        </a:rPr>
                        <a:t> </a:t>
                      </a:r>
                      <a:r>
                        <a:rPr lang="en-GB" sz="1800" b="1" u="none" strike="noStrike" dirty="0" smtClean="0">
                          <a:effectLst/>
                        </a:rPr>
                        <a:t>Totals</a:t>
                      </a:r>
                      <a:endParaRPr lang="en-GB" sz="1800" b="1" i="0" u="none" strike="noStrike" dirty="0">
                        <a:solidFill>
                          <a:srgbClr val="000000"/>
                        </a:solidFill>
                        <a:effectLst/>
                        <a:latin typeface="Arial"/>
                      </a:endParaRPr>
                    </a:p>
                  </a:txBody>
                  <a:tcPr marL="9525" marR="9525" marT="9525" marB="0">
                    <a:solidFill>
                      <a:schemeClr val="accent1">
                        <a:lumMod val="60000"/>
                        <a:lumOff val="40000"/>
                      </a:schemeClr>
                    </a:solidFill>
                  </a:tcPr>
                </a:tc>
                <a:tc>
                  <a:txBody>
                    <a:bodyPr/>
                    <a:lstStyle/>
                    <a:p>
                      <a:pPr algn="ctr" fontAlgn="b"/>
                      <a:r>
                        <a:rPr lang="en-GB" sz="1800" b="1" u="none" strike="noStrike" dirty="0">
                          <a:effectLst/>
                        </a:rPr>
                        <a:t>188</a:t>
                      </a:r>
                      <a:endParaRPr lang="en-GB" sz="1800" b="1"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ctr" fontAlgn="b"/>
                      <a:r>
                        <a:rPr lang="en-GB" sz="1800" b="1" u="none" strike="noStrike" dirty="0">
                          <a:effectLst/>
                        </a:rPr>
                        <a:t>147</a:t>
                      </a:r>
                      <a:endParaRPr lang="en-GB" sz="1800" b="1"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ctr" fontAlgn="b"/>
                      <a:r>
                        <a:rPr lang="en-GB" sz="1800" b="1" u="none" strike="noStrike" dirty="0">
                          <a:effectLst/>
                        </a:rPr>
                        <a:t>78</a:t>
                      </a:r>
                      <a:endParaRPr lang="en-GB" sz="1800" b="1" i="0" u="none" strike="noStrike" dirty="0">
                        <a:solidFill>
                          <a:srgbClr val="000000"/>
                        </a:solidFill>
                        <a:effectLst/>
                        <a:latin typeface="Calibri"/>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xmlns="" val="10010"/>
                  </a:ext>
                </a:extLst>
              </a:tr>
            </a:tbl>
          </a:graphicData>
        </a:graphic>
      </p:graphicFrame>
      <p:sp>
        <p:nvSpPr>
          <p:cNvPr id="6" name="Rectangle 5"/>
          <p:cNvSpPr/>
          <p:nvPr/>
        </p:nvSpPr>
        <p:spPr>
          <a:xfrm>
            <a:off x="251520" y="1340768"/>
            <a:ext cx="8640960" cy="923330"/>
          </a:xfrm>
          <a:prstGeom prst="rect">
            <a:avLst/>
          </a:prstGeom>
        </p:spPr>
        <p:txBody>
          <a:bodyPr wrap="square">
            <a:spAutoFit/>
          </a:bodyPr>
          <a:lstStyle/>
          <a:p>
            <a:pPr algn="just"/>
            <a:r>
              <a:rPr lang="en-ZA" dirty="0">
                <a:solidFill>
                  <a:prstClr val="black"/>
                </a:solidFill>
              </a:rPr>
              <a:t>A total of </a:t>
            </a:r>
            <a:r>
              <a:rPr lang="en-ZA" dirty="0" smtClean="0">
                <a:solidFill>
                  <a:prstClr val="black"/>
                </a:solidFill>
              </a:rPr>
              <a:t>188 incidents were received and 147 incidents were finalised within the period of 90 days.  This provided a finalisation rate of 78%.  This is above the required 65% within 90 days.</a:t>
            </a:r>
            <a:endParaRPr lang="en-ZA" dirty="0">
              <a:solidFill>
                <a:prstClr val="black"/>
              </a:solidFill>
            </a:endParaRPr>
          </a:p>
        </p:txBody>
      </p:sp>
      <p:sp>
        <p:nvSpPr>
          <p:cNvPr id="7" name="Slide Number Placeholder 1"/>
          <p:cNvSpPr>
            <a:spLocks noGrp="1"/>
          </p:cNvSpPr>
          <p:nvPr>
            <p:ph type="sldNum" sz="quarter" idx="12"/>
          </p:nvPr>
        </p:nvSpPr>
        <p:spPr bwMode="auto">
          <a:xfrm>
            <a:off x="6727825" y="63547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3A91E76-9EBF-4284-A71D-23B6CAFC73C1}" type="slidenum">
              <a:rPr lang="en-US" altLang="en-US" sz="1200" smtClean="0">
                <a:solidFill>
                  <a:srgbClr val="898989"/>
                </a:solidFill>
              </a:rPr>
              <a:pPr/>
              <a:t>46</a:t>
            </a:fld>
            <a:endParaRPr lang="en-US" altLang="en-US" sz="1200" dirty="0" smtClean="0">
              <a:solidFill>
                <a:srgbClr val="898989"/>
              </a:solidFill>
            </a:endParaRPr>
          </a:p>
        </p:txBody>
      </p:sp>
    </p:spTree>
    <p:extLst>
      <p:ext uri="{BB962C8B-B14F-4D97-AF65-F5344CB8AC3E}">
        <p14:creationId xmlns:p14="http://schemas.microsoft.com/office/powerpoint/2010/main" xmlns="" val="8400457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850106"/>
          </a:xfrm>
        </p:spPr>
        <p:txBody>
          <a:bodyPr/>
          <a:lstStyle/>
          <a:p>
            <a:r>
              <a:rPr lang="en-ZA" altLang="en-US" sz="2400" b="1" dirty="0" smtClean="0">
                <a:ea typeface="ＭＳ Ｐゴシック" pitchFamily="34" charset="-128"/>
              </a:rPr>
              <a:t>GRAPHICAL REPRESENTATION   INCIDENTS - Q1</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47824682"/>
              </p:ext>
            </p:extLst>
          </p:nvPr>
        </p:nvGraphicFramePr>
        <p:xfrm>
          <a:off x="323528" y="1417638"/>
          <a:ext cx="8568952" cy="5107706"/>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1"/>
          <p:cNvSpPr>
            <a:spLocks noGrp="1"/>
          </p:cNvSpPr>
          <p:nvPr>
            <p:ph type="sldNum" sz="quarter" idx="12"/>
          </p:nvPr>
        </p:nvSpPr>
        <p:spPr bwMode="auto">
          <a:xfrm>
            <a:off x="6727825" y="63547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3A91E76-9EBF-4284-A71D-23B6CAFC73C1}" type="slidenum">
              <a:rPr lang="en-US" altLang="en-US" sz="1200" smtClean="0">
                <a:solidFill>
                  <a:srgbClr val="898989"/>
                </a:solidFill>
              </a:rPr>
              <a:pPr/>
              <a:t>47</a:t>
            </a:fld>
            <a:endParaRPr lang="en-US" altLang="en-US" sz="1200" dirty="0" smtClean="0">
              <a:solidFill>
                <a:srgbClr val="898989"/>
              </a:solidFill>
            </a:endParaRPr>
          </a:p>
        </p:txBody>
      </p:sp>
    </p:spTree>
    <p:extLst>
      <p:ext uri="{BB962C8B-B14F-4D97-AF65-F5344CB8AC3E}">
        <p14:creationId xmlns:p14="http://schemas.microsoft.com/office/powerpoint/2010/main" xmlns="" val="9356985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06375" y="274638"/>
            <a:ext cx="8720138" cy="922114"/>
          </a:xfrm>
        </p:spPr>
        <p:txBody>
          <a:bodyPr/>
          <a:lstStyle/>
          <a:p>
            <a:r>
              <a:rPr lang="en-ZA" altLang="en-US" sz="2400" b="1" dirty="0" smtClean="0">
                <a:ea typeface="ＭＳ Ｐゴシック" pitchFamily="34" charset="-128"/>
              </a:rPr>
              <a:t>INCIDENTS REPORTED BY CATEGORY IN Q1</a:t>
            </a:r>
          </a:p>
        </p:txBody>
      </p:sp>
      <p:sp>
        <p:nvSpPr>
          <p:cNvPr id="284" name="Rectangle 283"/>
          <p:cNvSpPr/>
          <p:nvPr/>
        </p:nvSpPr>
        <p:spPr>
          <a:xfrm>
            <a:off x="251520" y="1340768"/>
            <a:ext cx="8640960" cy="954107"/>
          </a:xfrm>
          <a:prstGeom prst="rect">
            <a:avLst/>
          </a:prstGeom>
        </p:spPr>
        <p:txBody>
          <a:bodyPr wrap="square">
            <a:spAutoFit/>
          </a:bodyPr>
          <a:lstStyle/>
          <a:p>
            <a:pPr algn="just"/>
            <a:r>
              <a:rPr lang="en-ZA" sz="1400" dirty="0" smtClean="0">
                <a:solidFill>
                  <a:prstClr val="black"/>
                </a:solidFill>
              </a:rPr>
              <a:t>Most incidents were received by Gauteng followed by the Western Cape and KZN.  Most of the incidents reported in Gauteng were in the Construction sector at 23 and Manufacturing at 12. While in the Western Cape it was  in a category called ‘Others’ followed Construction at a menial 8 and Iron and Steel at 7.  KZN on the other hand, had Construction as its highest followed by Manufacturing at 10</a:t>
            </a:r>
            <a:endParaRPr lang="en-ZA" sz="1400"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3739668206"/>
              </p:ext>
            </p:extLst>
          </p:nvPr>
        </p:nvGraphicFramePr>
        <p:xfrm>
          <a:off x="251519" y="2420887"/>
          <a:ext cx="8712968" cy="4232096"/>
        </p:xfrm>
        <a:graphic>
          <a:graphicData uri="http://schemas.openxmlformats.org/drawingml/2006/table">
            <a:tbl>
              <a:tblPr>
                <a:tableStyleId>{5C22544A-7EE6-4342-B048-85BDC9FD1C3A}</a:tableStyleId>
              </a:tblPr>
              <a:tblGrid>
                <a:gridCol w="1382188">
                  <a:extLst>
                    <a:ext uri="{9D8B030D-6E8A-4147-A177-3AD203B41FA5}">
                      <a16:colId xmlns:a16="http://schemas.microsoft.com/office/drawing/2014/main" xmlns="" val="4133527660"/>
                    </a:ext>
                  </a:extLst>
                </a:gridCol>
                <a:gridCol w="634036">
                  <a:extLst>
                    <a:ext uri="{9D8B030D-6E8A-4147-A177-3AD203B41FA5}">
                      <a16:colId xmlns:a16="http://schemas.microsoft.com/office/drawing/2014/main" xmlns="" val="830346220"/>
                    </a:ext>
                  </a:extLst>
                </a:gridCol>
                <a:gridCol w="810833">
                  <a:extLst>
                    <a:ext uri="{9D8B030D-6E8A-4147-A177-3AD203B41FA5}">
                      <a16:colId xmlns:a16="http://schemas.microsoft.com/office/drawing/2014/main" xmlns="" val="2758289853"/>
                    </a:ext>
                  </a:extLst>
                </a:gridCol>
                <a:gridCol w="844175">
                  <a:extLst>
                    <a:ext uri="{9D8B030D-6E8A-4147-A177-3AD203B41FA5}">
                      <a16:colId xmlns:a16="http://schemas.microsoft.com/office/drawing/2014/main" xmlns="" val="1364589988"/>
                    </a:ext>
                  </a:extLst>
                </a:gridCol>
                <a:gridCol w="844175">
                  <a:extLst>
                    <a:ext uri="{9D8B030D-6E8A-4147-A177-3AD203B41FA5}">
                      <a16:colId xmlns:a16="http://schemas.microsoft.com/office/drawing/2014/main" xmlns="" val="526112787"/>
                    </a:ext>
                  </a:extLst>
                </a:gridCol>
                <a:gridCol w="844175">
                  <a:extLst>
                    <a:ext uri="{9D8B030D-6E8A-4147-A177-3AD203B41FA5}">
                      <a16:colId xmlns:a16="http://schemas.microsoft.com/office/drawing/2014/main" xmlns="" val="2839426634"/>
                    </a:ext>
                  </a:extLst>
                </a:gridCol>
                <a:gridCol w="844175">
                  <a:extLst>
                    <a:ext uri="{9D8B030D-6E8A-4147-A177-3AD203B41FA5}">
                      <a16:colId xmlns:a16="http://schemas.microsoft.com/office/drawing/2014/main" xmlns="" val="4214742251"/>
                    </a:ext>
                  </a:extLst>
                </a:gridCol>
                <a:gridCol w="853027">
                  <a:extLst>
                    <a:ext uri="{9D8B030D-6E8A-4147-A177-3AD203B41FA5}">
                      <a16:colId xmlns:a16="http://schemas.microsoft.com/office/drawing/2014/main" xmlns="" val="1737452877"/>
                    </a:ext>
                  </a:extLst>
                </a:gridCol>
                <a:gridCol w="864096">
                  <a:extLst>
                    <a:ext uri="{9D8B030D-6E8A-4147-A177-3AD203B41FA5}">
                      <a16:colId xmlns:a16="http://schemas.microsoft.com/office/drawing/2014/main" xmlns="" val="1498109596"/>
                    </a:ext>
                  </a:extLst>
                </a:gridCol>
                <a:gridCol w="792088">
                  <a:extLst>
                    <a:ext uri="{9D8B030D-6E8A-4147-A177-3AD203B41FA5}">
                      <a16:colId xmlns:a16="http://schemas.microsoft.com/office/drawing/2014/main" xmlns="" val="3826564396"/>
                    </a:ext>
                  </a:extLst>
                </a:gridCol>
              </a:tblGrid>
              <a:tr h="177668">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600" b="1" u="none" strike="noStrike" dirty="0" smtClean="0">
                          <a:effectLst/>
                          <a:latin typeface="+mn-lt"/>
                          <a:cs typeface="Arial" panose="020B0604020202020204" pitchFamily="34" charset="0"/>
                        </a:rPr>
                        <a:t>Sector</a:t>
                      </a:r>
                      <a:endParaRPr lang="en-ZA" sz="1600" b="1" i="0" u="none" strike="noStrike" dirty="0" smtClean="0">
                        <a:solidFill>
                          <a:srgbClr val="000000"/>
                        </a:solidFill>
                        <a:effectLst/>
                        <a:latin typeface="+mn-lt"/>
                        <a:cs typeface="Arial" panose="020B0604020202020204" pitchFamily="34" charset="0"/>
                      </a:endParaRPr>
                    </a:p>
                  </a:txBody>
                  <a:tcPr marL="0" marR="0" marT="0" marB="0" anchor="b">
                    <a:solidFill>
                      <a:schemeClr val="tx2">
                        <a:lumMod val="40000"/>
                        <a:lumOff val="60000"/>
                      </a:schemeClr>
                    </a:solidFill>
                  </a:tcPr>
                </a:tc>
                <a:tc>
                  <a:txBody>
                    <a:bodyPr/>
                    <a:lstStyle/>
                    <a:p>
                      <a:pPr algn="ctr" fontAlgn="b"/>
                      <a:r>
                        <a:rPr lang="en-ZA" sz="1600" b="1" u="none" strike="noStrike" dirty="0">
                          <a:effectLst/>
                          <a:latin typeface="+mn-lt"/>
                          <a:cs typeface="Arial" panose="020B0604020202020204" pitchFamily="34" charset="0"/>
                        </a:rPr>
                        <a:t>WC</a:t>
                      </a:r>
                      <a:endParaRPr lang="en-ZA" sz="1600" b="1" i="0" u="none" strike="noStrike" dirty="0">
                        <a:solidFill>
                          <a:srgbClr val="000000"/>
                        </a:solidFill>
                        <a:effectLst/>
                        <a:latin typeface="+mn-lt"/>
                        <a:cs typeface="Arial" panose="020B0604020202020204" pitchFamily="34" charset="0"/>
                      </a:endParaRPr>
                    </a:p>
                  </a:txBody>
                  <a:tcPr marL="0" marR="0" marT="0" marB="0" anchor="b">
                    <a:solidFill>
                      <a:schemeClr val="tx2">
                        <a:lumMod val="40000"/>
                        <a:lumOff val="60000"/>
                      </a:schemeClr>
                    </a:solidFill>
                  </a:tcPr>
                </a:tc>
                <a:tc>
                  <a:txBody>
                    <a:bodyPr/>
                    <a:lstStyle/>
                    <a:p>
                      <a:pPr algn="ctr" fontAlgn="b"/>
                      <a:r>
                        <a:rPr lang="en-ZA" sz="1600" b="1" u="none" strike="noStrike" dirty="0">
                          <a:effectLst/>
                          <a:latin typeface="+mn-lt"/>
                          <a:cs typeface="Arial" panose="020B0604020202020204" pitchFamily="34" charset="0"/>
                        </a:rPr>
                        <a:t>KZN</a:t>
                      </a:r>
                      <a:endParaRPr lang="en-ZA" sz="1600" b="1" i="0" u="none" strike="noStrike" dirty="0">
                        <a:solidFill>
                          <a:srgbClr val="000000"/>
                        </a:solidFill>
                        <a:effectLst/>
                        <a:latin typeface="+mn-lt"/>
                        <a:cs typeface="Arial" panose="020B0604020202020204" pitchFamily="34" charset="0"/>
                      </a:endParaRPr>
                    </a:p>
                  </a:txBody>
                  <a:tcPr marL="0" marR="0" marT="0" marB="0" anchor="b">
                    <a:solidFill>
                      <a:schemeClr val="tx2">
                        <a:lumMod val="40000"/>
                        <a:lumOff val="60000"/>
                      </a:schemeClr>
                    </a:solidFill>
                  </a:tcPr>
                </a:tc>
                <a:tc>
                  <a:txBody>
                    <a:bodyPr/>
                    <a:lstStyle/>
                    <a:p>
                      <a:pPr algn="ctr" fontAlgn="b"/>
                      <a:r>
                        <a:rPr lang="en-ZA" sz="1600" b="1" u="none" strike="noStrike" dirty="0">
                          <a:effectLst/>
                          <a:latin typeface="+mn-lt"/>
                          <a:cs typeface="Arial" panose="020B0604020202020204" pitchFamily="34" charset="0"/>
                        </a:rPr>
                        <a:t>EC</a:t>
                      </a:r>
                      <a:endParaRPr lang="en-ZA" sz="1600" b="1" i="0" u="none" strike="noStrike" dirty="0">
                        <a:solidFill>
                          <a:srgbClr val="000000"/>
                        </a:solidFill>
                        <a:effectLst/>
                        <a:latin typeface="+mn-lt"/>
                        <a:cs typeface="Arial" panose="020B0604020202020204" pitchFamily="34" charset="0"/>
                      </a:endParaRPr>
                    </a:p>
                  </a:txBody>
                  <a:tcPr marL="0" marR="0" marT="0" marB="0" anchor="b">
                    <a:solidFill>
                      <a:schemeClr val="tx2">
                        <a:lumMod val="40000"/>
                        <a:lumOff val="60000"/>
                      </a:schemeClr>
                    </a:solidFill>
                  </a:tcPr>
                </a:tc>
                <a:tc>
                  <a:txBody>
                    <a:bodyPr/>
                    <a:lstStyle/>
                    <a:p>
                      <a:pPr algn="ctr" fontAlgn="b"/>
                      <a:r>
                        <a:rPr lang="en-ZA" sz="1600" b="1" u="none" strike="noStrike" dirty="0">
                          <a:effectLst/>
                          <a:latin typeface="+mn-lt"/>
                          <a:cs typeface="Arial" panose="020B0604020202020204" pitchFamily="34" charset="0"/>
                        </a:rPr>
                        <a:t>FS</a:t>
                      </a:r>
                      <a:endParaRPr lang="en-ZA" sz="1600" b="1" i="0" u="none" strike="noStrike" dirty="0">
                        <a:solidFill>
                          <a:srgbClr val="000000"/>
                        </a:solidFill>
                        <a:effectLst/>
                        <a:latin typeface="+mn-lt"/>
                        <a:cs typeface="Arial" panose="020B0604020202020204" pitchFamily="34" charset="0"/>
                      </a:endParaRPr>
                    </a:p>
                  </a:txBody>
                  <a:tcPr marL="0" marR="0" marT="0" marB="0" anchor="b">
                    <a:solidFill>
                      <a:schemeClr val="tx2">
                        <a:lumMod val="40000"/>
                        <a:lumOff val="60000"/>
                      </a:schemeClr>
                    </a:solidFill>
                  </a:tcPr>
                </a:tc>
                <a:tc>
                  <a:txBody>
                    <a:bodyPr/>
                    <a:lstStyle/>
                    <a:p>
                      <a:pPr algn="ctr" fontAlgn="b"/>
                      <a:r>
                        <a:rPr lang="en-ZA" sz="1600" b="1" u="none" strike="noStrike" dirty="0">
                          <a:effectLst/>
                          <a:latin typeface="+mn-lt"/>
                          <a:cs typeface="Arial" panose="020B0604020202020204" pitchFamily="34" charset="0"/>
                        </a:rPr>
                        <a:t>MPU</a:t>
                      </a:r>
                      <a:endParaRPr lang="en-ZA" sz="1600" b="1" i="0" u="none" strike="noStrike" dirty="0">
                        <a:solidFill>
                          <a:srgbClr val="000000"/>
                        </a:solidFill>
                        <a:effectLst/>
                        <a:latin typeface="+mn-lt"/>
                        <a:cs typeface="Arial" panose="020B0604020202020204" pitchFamily="34" charset="0"/>
                      </a:endParaRPr>
                    </a:p>
                  </a:txBody>
                  <a:tcPr marL="0" marR="0" marT="0" marB="0" anchor="b">
                    <a:solidFill>
                      <a:schemeClr val="tx2">
                        <a:lumMod val="40000"/>
                        <a:lumOff val="60000"/>
                      </a:schemeClr>
                    </a:solidFill>
                  </a:tcPr>
                </a:tc>
                <a:tc>
                  <a:txBody>
                    <a:bodyPr/>
                    <a:lstStyle/>
                    <a:p>
                      <a:pPr algn="ctr" fontAlgn="b"/>
                      <a:r>
                        <a:rPr lang="en-ZA" sz="1600" b="1" u="none" strike="noStrike" dirty="0">
                          <a:effectLst/>
                          <a:latin typeface="+mn-lt"/>
                          <a:cs typeface="Arial" panose="020B0604020202020204" pitchFamily="34" charset="0"/>
                        </a:rPr>
                        <a:t>NC</a:t>
                      </a:r>
                      <a:endParaRPr lang="en-ZA" sz="1600" b="1" i="0" u="none" strike="noStrike" dirty="0">
                        <a:solidFill>
                          <a:srgbClr val="000000"/>
                        </a:solidFill>
                        <a:effectLst/>
                        <a:latin typeface="+mn-lt"/>
                        <a:cs typeface="Arial" panose="020B0604020202020204" pitchFamily="34" charset="0"/>
                      </a:endParaRPr>
                    </a:p>
                  </a:txBody>
                  <a:tcPr marL="0" marR="0" marT="0" marB="0" anchor="b">
                    <a:solidFill>
                      <a:schemeClr val="tx2">
                        <a:lumMod val="40000"/>
                        <a:lumOff val="60000"/>
                      </a:schemeClr>
                    </a:solidFill>
                  </a:tcPr>
                </a:tc>
                <a:tc>
                  <a:txBody>
                    <a:bodyPr/>
                    <a:lstStyle/>
                    <a:p>
                      <a:pPr algn="ctr" fontAlgn="b"/>
                      <a:r>
                        <a:rPr lang="en-ZA" sz="1600" b="1" u="none" strike="noStrike" dirty="0">
                          <a:effectLst/>
                          <a:latin typeface="+mn-lt"/>
                          <a:cs typeface="Arial" panose="020B0604020202020204" pitchFamily="34" charset="0"/>
                        </a:rPr>
                        <a:t>LP</a:t>
                      </a:r>
                      <a:endParaRPr lang="en-ZA" sz="1600" b="1" i="0" u="none" strike="noStrike" dirty="0">
                        <a:solidFill>
                          <a:srgbClr val="000000"/>
                        </a:solidFill>
                        <a:effectLst/>
                        <a:latin typeface="+mn-lt"/>
                        <a:cs typeface="Arial" panose="020B0604020202020204" pitchFamily="34" charset="0"/>
                      </a:endParaRPr>
                    </a:p>
                  </a:txBody>
                  <a:tcPr marL="0" marR="0" marT="0" marB="0" anchor="b">
                    <a:solidFill>
                      <a:schemeClr val="tx2">
                        <a:lumMod val="40000"/>
                        <a:lumOff val="60000"/>
                      </a:schemeClr>
                    </a:solidFill>
                  </a:tcPr>
                </a:tc>
                <a:tc>
                  <a:txBody>
                    <a:bodyPr/>
                    <a:lstStyle/>
                    <a:p>
                      <a:pPr algn="ctr" fontAlgn="b"/>
                      <a:r>
                        <a:rPr lang="en-ZA" sz="1600" b="1" u="none" strike="noStrike" dirty="0">
                          <a:effectLst/>
                          <a:latin typeface="+mn-lt"/>
                          <a:cs typeface="Arial" panose="020B0604020202020204" pitchFamily="34" charset="0"/>
                        </a:rPr>
                        <a:t>GP</a:t>
                      </a:r>
                      <a:endParaRPr lang="en-ZA" sz="1600" b="1" i="0" u="none" strike="noStrike" dirty="0">
                        <a:solidFill>
                          <a:srgbClr val="000000"/>
                        </a:solidFill>
                        <a:effectLst/>
                        <a:latin typeface="+mn-lt"/>
                        <a:cs typeface="Arial" panose="020B0604020202020204" pitchFamily="34" charset="0"/>
                      </a:endParaRPr>
                    </a:p>
                  </a:txBody>
                  <a:tcPr marL="0" marR="0" marT="0" marB="0" anchor="b">
                    <a:solidFill>
                      <a:schemeClr val="tx2">
                        <a:lumMod val="40000"/>
                        <a:lumOff val="60000"/>
                      </a:schemeClr>
                    </a:solidFill>
                  </a:tcPr>
                </a:tc>
                <a:tc>
                  <a:txBody>
                    <a:bodyPr/>
                    <a:lstStyle/>
                    <a:p>
                      <a:pPr algn="ctr" fontAlgn="b"/>
                      <a:r>
                        <a:rPr lang="en-ZA" sz="1600" b="1" u="none" strike="noStrike" dirty="0">
                          <a:effectLst/>
                          <a:latin typeface="+mn-lt"/>
                          <a:cs typeface="Arial" panose="020B0604020202020204" pitchFamily="34" charset="0"/>
                        </a:rPr>
                        <a:t>NW</a:t>
                      </a:r>
                      <a:endParaRPr lang="en-ZA" sz="1600" b="1" i="0" u="none" strike="noStrike" dirty="0">
                        <a:solidFill>
                          <a:srgbClr val="000000"/>
                        </a:solidFill>
                        <a:effectLst/>
                        <a:latin typeface="+mn-lt"/>
                        <a:cs typeface="Arial" panose="020B0604020202020204" pitchFamily="34" charset="0"/>
                      </a:endParaRPr>
                    </a:p>
                  </a:txBody>
                  <a:tcPr marL="0" marR="0" marT="0" marB="0" anchor="b">
                    <a:solidFill>
                      <a:schemeClr val="tx2">
                        <a:lumMod val="40000"/>
                        <a:lumOff val="60000"/>
                      </a:schemeClr>
                    </a:solidFill>
                  </a:tcPr>
                </a:tc>
                <a:extLst>
                  <a:ext uri="{0D108BD9-81ED-4DB2-BD59-A6C34878D82A}">
                    <a16:rowId xmlns:a16="http://schemas.microsoft.com/office/drawing/2014/main" xmlns="" val="2896647850"/>
                  </a:ext>
                </a:extLst>
              </a:tr>
              <a:tr h="213132">
                <a:tc>
                  <a:txBody>
                    <a:bodyPr/>
                    <a:lstStyle/>
                    <a:p>
                      <a:pPr algn="l" rtl="0" fontAlgn="b"/>
                      <a:endParaRPr lang="en-ZA" sz="1600" b="1"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REC</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a:effectLst/>
                          <a:latin typeface="+mn-lt"/>
                          <a:cs typeface="Arial" panose="020B0604020202020204" pitchFamily="34" charset="0"/>
                        </a:rPr>
                        <a:t>REC</a:t>
                      </a:r>
                      <a:endParaRPr lang="en-ZA" sz="1600" b="0" i="0" u="none" strike="noStrike">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REC</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REC</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REC</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REC</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REC</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REC</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REC</a:t>
                      </a:r>
                      <a:endParaRPr lang="en-ZA" sz="1600" b="0" i="0" u="none" strike="noStrike" dirty="0">
                        <a:solidFill>
                          <a:srgbClr val="000000"/>
                        </a:solidFill>
                        <a:effectLst/>
                        <a:latin typeface="+mn-lt"/>
                        <a:cs typeface="Arial" panose="020B0604020202020204" pitchFamily="34" charset="0"/>
                      </a:endParaRPr>
                    </a:p>
                  </a:txBody>
                  <a:tcPr marL="0" marR="0" marT="0" marB="0" anchor="b"/>
                </a:tc>
                <a:extLst>
                  <a:ext uri="{0D108BD9-81ED-4DB2-BD59-A6C34878D82A}">
                    <a16:rowId xmlns:a16="http://schemas.microsoft.com/office/drawing/2014/main" xmlns="" val="3196449979"/>
                  </a:ext>
                </a:extLst>
              </a:tr>
              <a:tr h="213132">
                <a:tc>
                  <a:txBody>
                    <a:bodyPr/>
                    <a:lstStyle/>
                    <a:p>
                      <a:pPr algn="l" rtl="0" fontAlgn="ctr"/>
                      <a:r>
                        <a:rPr lang="en-ZA" sz="1600" b="1" u="none" strike="noStrike" dirty="0">
                          <a:effectLst/>
                          <a:latin typeface="+mn-lt"/>
                          <a:cs typeface="Arial" panose="020B0604020202020204" pitchFamily="34" charset="0"/>
                        </a:rPr>
                        <a:t>Agriculture</a:t>
                      </a:r>
                      <a:endParaRPr lang="en-ZA" sz="1600" b="1"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ctr" rtl="0" fontAlgn="ctr"/>
                      <a:r>
                        <a:rPr lang="en-ZA" sz="1600" u="none" strike="noStrike" dirty="0">
                          <a:effectLst/>
                          <a:latin typeface="+mn-lt"/>
                          <a:cs typeface="Arial" panose="020B0604020202020204" pitchFamily="34" charset="0"/>
                        </a:rPr>
                        <a:t>3</a:t>
                      </a:r>
                      <a:endParaRPr lang="en-ZA" sz="1600" b="0"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ctr" rtl="0" fontAlgn="b"/>
                      <a:r>
                        <a:rPr lang="en-ZA" sz="1600" u="none" strike="noStrike">
                          <a:effectLst/>
                          <a:latin typeface="+mn-lt"/>
                          <a:cs typeface="Arial" panose="020B0604020202020204" pitchFamily="34" charset="0"/>
                        </a:rPr>
                        <a:t>2</a:t>
                      </a:r>
                      <a:endParaRPr lang="en-ZA" sz="1600" b="0" i="0" u="none" strike="noStrike">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 </a:t>
                      </a:r>
                      <a:r>
                        <a:rPr lang="en-ZA" sz="1600" u="none" strike="noStrike" dirty="0" smtClean="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a:effectLst/>
                          <a:latin typeface="+mn-lt"/>
                          <a:cs typeface="Arial" panose="020B0604020202020204" pitchFamily="34" charset="0"/>
                        </a:rPr>
                        <a:t>3</a:t>
                      </a:r>
                      <a:endParaRPr lang="en-ZA" sz="1600" b="0" i="0" u="none" strike="noStrike">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a:effectLst/>
                          <a:latin typeface="+mn-lt"/>
                          <a:cs typeface="Arial" panose="020B0604020202020204" pitchFamily="34" charset="0"/>
                        </a:rPr>
                        <a:t>0</a:t>
                      </a:r>
                      <a:endParaRPr lang="en-ZA" sz="1600" b="0" i="0" u="none" strike="noStrike">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a:effectLst/>
                          <a:latin typeface="+mn-lt"/>
                          <a:cs typeface="Arial" panose="020B0604020202020204" pitchFamily="34" charset="0"/>
                        </a:rPr>
                        <a:t>0</a:t>
                      </a:r>
                      <a:endParaRPr lang="en-ZA" sz="1600" b="0" i="0" u="none" strike="noStrike">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a:effectLst/>
                          <a:latin typeface="+mn-lt"/>
                          <a:cs typeface="Arial" panose="020B0604020202020204" pitchFamily="34" charset="0"/>
                        </a:rPr>
                        <a:t>1</a:t>
                      </a:r>
                      <a:endParaRPr lang="en-ZA" sz="1600" b="0" i="0" u="none" strike="noStrike">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 </a:t>
                      </a:r>
                      <a:r>
                        <a:rPr lang="en-ZA" sz="1600" u="none" strike="noStrike" dirty="0" smtClean="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a:effectLst/>
                          <a:latin typeface="+mn-lt"/>
                          <a:cs typeface="Arial" panose="020B0604020202020204" pitchFamily="34" charset="0"/>
                        </a:rPr>
                        <a:t>13</a:t>
                      </a:r>
                      <a:endParaRPr lang="en-ZA" sz="1600" b="0" i="0" u="none" strike="noStrike">
                        <a:solidFill>
                          <a:srgbClr val="000000"/>
                        </a:solidFill>
                        <a:effectLst/>
                        <a:latin typeface="+mn-lt"/>
                        <a:cs typeface="Arial" panose="020B0604020202020204" pitchFamily="34" charset="0"/>
                      </a:endParaRPr>
                    </a:p>
                  </a:txBody>
                  <a:tcPr marL="0" marR="0" marT="0" marB="0" anchor="b"/>
                </a:tc>
                <a:extLst>
                  <a:ext uri="{0D108BD9-81ED-4DB2-BD59-A6C34878D82A}">
                    <a16:rowId xmlns:a16="http://schemas.microsoft.com/office/drawing/2014/main" xmlns="" val="427135571"/>
                  </a:ext>
                </a:extLst>
              </a:tr>
              <a:tr h="213132">
                <a:tc>
                  <a:txBody>
                    <a:bodyPr/>
                    <a:lstStyle/>
                    <a:p>
                      <a:pPr algn="l" rtl="0" fontAlgn="ctr"/>
                      <a:r>
                        <a:rPr lang="en-ZA" sz="1600" b="1" u="none" strike="noStrike" dirty="0">
                          <a:effectLst/>
                          <a:latin typeface="+mn-lt"/>
                          <a:cs typeface="Arial" panose="020B0604020202020204" pitchFamily="34" charset="0"/>
                        </a:rPr>
                        <a:t>Community</a:t>
                      </a:r>
                      <a:endParaRPr lang="en-ZA" sz="1600" b="1"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ctr" rtl="0" fontAlgn="ctr"/>
                      <a:r>
                        <a:rPr lang="en-ZA" sz="1600" u="none" strike="noStrike" dirty="0">
                          <a:effectLst/>
                          <a:latin typeface="+mn-lt"/>
                          <a:cs typeface="Arial" panose="020B0604020202020204" pitchFamily="34" charset="0"/>
                        </a:rPr>
                        <a:t>1</a:t>
                      </a:r>
                      <a:endParaRPr lang="en-ZA" sz="1600" b="0"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ctr" rtl="0" fontAlgn="b"/>
                      <a:r>
                        <a:rPr lang="en-ZA" sz="1600" u="none" strike="noStrike" dirty="0">
                          <a:effectLst/>
                          <a:latin typeface="+mn-lt"/>
                          <a:cs typeface="Arial" panose="020B0604020202020204" pitchFamily="34" charset="0"/>
                        </a:rPr>
                        <a:t>3</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 </a:t>
                      </a:r>
                      <a:r>
                        <a:rPr lang="en-ZA" sz="1600" u="none" strike="noStrike" dirty="0" smtClean="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smtClean="0">
                          <a:effectLst/>
                          <a:latin typeface="+mn-lt"/>
                          <a:cs typeface="Arial" panose="020B0604020202020204" pitchFamily="34" charset="0"/>
                        </a:rPr>
                        <a:t>0</a:t>
                      </a:r>
                      <a:r>
                        <a:rPr lang="en-ZA" sz="1600" u="none" strike="noStrike" dirty="0">
                          <a:effectLst/>
                          <a:latin typeface="+mn-lt"/>
                          <a:cs typeface="Arial" panose="020B0604020202020204" pitchFamily="34" charset="0"/>
                        </a:rPr>
                        <a:t> </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2 </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smtClean="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b"/>
                </a:tc>
                <a:extLst>
                  <a:ext uri="{0D108BD9-81ED-4DB2-BD59-A6C34878D82A}">
                    <a16:rowId xmlns:a16="http://schemas.microsoft.com/office/drawing/2014/main" xmlns="" val="2590013214"/>
                  </a:ext>
                </a:extLst>
              </a:tr>
              <a:tr h="339834">
                <a:tc>
                  <a:txBody>
                    <a:bodyPr/>
                    <a:lstStyle/>
                    <a:p>
                      <a:pPr algn="l" rtl="0" fontAlgn="ctr"/>
                      <a:r>
                        <a:rPr lang="en-ZA" sz="1600" b="1" u="none" strike="noStrike" dirty="0">
                          <a:effectLst/>
                          <a:latin typeface="+mn-lt"/>
                          <a:cs typeface="Arial" panose="020B0604020202020204" pitchFamily="34" charset="0"/>
                        </a:rPr>
                        <a:t>Construction</a:t>
                      </a:r>
                      <a:endParaRPr lang="en-ZA" sz="1600" b="1"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ctr" rtl="0" fontAlgn="ctr"/>
                      <a:r>
                        <a:rPr lang="en-ZA" sz="1600" u="none" strike="noStrike" dirty="0">
                          <a:effectLst/>
                          <a:latin typeface="+mn-lt"/>
                          <a:cs typeface="Arial" panose="020B0604020202020204" pitchFamily="34" charset="0"/>
                        </a:rPr>
                        <a:t>8</a:t>
                      </a:r>
                      <a:endParaRPr lang="en-ZA" sz="1600" b="0"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ctr" rtl="0" fontAlgn="b"/>
                      <a:r>
                        <a:rPr lang="en-ZA" sz="1600" u="none" strike="noStrike" dirty="0">
                          <a:effectLst/>
                          <a:latin typeface="+mn-lt"/>
                          <a:cs typeface="Arial" panose="020B0604020202020204" pitchFamily="34" charset="0"/>
                        </a:rPr>
                        <a:t>13</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 </a:t>
                      </a:r>
                      <a:r>
                        <a:rPr lang="en-ZA" sz="1600" u="none" strike="noStrike" dirty="0" smtClean="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a:effectLst/>
                          <a:latin typeface="+mn-lt"/>
                          <a:cs typeface="Arial" panose="020B0604020202020204" pitchFamily="34" charset="0"/>
                        </a:rPr>
                        <a:t>1</a:t>
                      </a:r>
                      <a:endParaRPr lang="en-ZA" sz="1600" b="0" i="0" u="none" strike="noStrike">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a:effectLst/>
                          <a:latin typeface="+mn-lt"/>
                          <a:cs typeface="Arial" panose="020B0604020202020204" pitchFamily="34" charset="0"/>
                        </a:rPr>
                        <a:t>0</a:t>
                      </a:r>
                      <a:endParaRPr lang="en-ZA" sz="1600" b="0" i="0" u="none" strike="noStrike">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a:effectLst/>
                          <a:latin typeface="+mn-lt"/>
                          <a:cs typeface="Arial" panose="020B0604020202020204" pitchFamily="34" charset="0"/>
                        </a:rPr>
                        <a:t>0</a:t>
                      </a:r>
                      <a:endParaRPr lang="en-ZA" sz="1600" b="0" i="0" u="none" strike="noStrike">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6</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 23</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smtClean="0">
                          <a:effectLst/>
                          <a:latin typeface="+mn-lt"/>
                          <a:cs typeface="Arial" panose="020B0604020202020204" pitchFamily="34" charset="0"/>
                        </a:rPr>
                        <a:t>3</a:t>
                      </a:r>
                      <a:endParaRPr lang="en-ZA" sz="1600" b="0" i="0" u="none" strike="noStrike" dirty="0">
                        <a:solidFill>
                          <a:srgbClr val="000000"/>
                        </a:solidFill>
                        <a:effectLst/>
                        <a:latin typeface="+mn-lt"/>
                        <a:cs typeface="Arial" panose="020B0604020202020204" pitchFamily="34" charset="0"/>
                      </a:endParaRPr>
                    </a:p>
                  </a:txBody>
                  <a:tcPr marL="0" marR="0" marT="0" marB="0" anchor="b"/>
                </a:tc>
                <a:extLst>
                  <a:ext uri="{0D108BD9-81ED-4DB2-BD59-A6C34878D82A}">
                    <a16:rowId xmlns:a16="http://schemas.microsoft.com/office/drawing/2014/main" xmlns="" val="543274037"/>
                  </a:ext>
                </a:extLst>
              </a:tr>
              <a:tr h="335154">
                <a:tc>
                  <a:txBody>
                    <a:bodyPr/>
                    <a:lstStyle/>
                    <a:p>
                      <a:pPr algn="l" rtl="0" fontAlgn="ctr"/>
                      <a:r>
                        <a:rPr lang="en-ZA" sz="1600" b="1" u="none" strike="noStrike" dirty="0">
                          <a:effectLst/>
                          <a:latin typeface="+mn-lt"/>
                          <a:cs typeface="Arial" panose="020B0604020202020204" pitchFamily="34" charset="0"/>
                        </a:rPr>
                        <a:t>Food and Bev</a:t>
                      </a:r>
                      <a:endParaRPr lang="en-ZA" sz="1600" b="1"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ctr" rtl="0" fontAlgn="ctr"/>
                      <a:r>
                        <a:rPr lang="en-ZA" sz="1600" u="none" strike="noStrike" dirty="0">
                          <a:effectLst/>
                          <a:latin typeface="+mn-lt"/>
                          <a:cs typeface="Arial" panose="020B0604020202020204" pitchFamily="34" charset="0"/>
                        </a:rPr>
                        <a:t>1</a:t>
                      </a:r>
                      <a:endParaRPr lang="en-ZA" sz="1600" b="0"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ctr" rtl="0" fontAlgn="b"/>
                      <a:r>
                        <a:rPr lang="en-ZA" sz="1600" u="none" strike="noStrike" dirty="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a:effectLst/>
                          <a:latin typeface="+mn-lt"/>
                          <a:cs typeface="Arial" panose="020B0604020202020204" pitchFamily="34" charset="0"/>
                        </a:rPr>
                        <a:t>0</a:t>
                      </a:r>
                      <a:endParaRPr lang="en-ZA" sz="1600" b="0" i="0" u="none" strike="noStrike">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a:effectLst/>
                          <a:latin typeface="+mn-lt"/>
                          <a:cs typeface="Arial" panose="020B0604020202020204" pitchFamily="34" charset="0"/>
                        </a:rPr>
                        <a:t>0</a:t>
                      </a:r>
                      <a:endParaRPr lang="en-ZA" sz="1600" b="0" i="0" u="none" strike="noStrike">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a:effectLst/>
                          <a:latin typeface="+mn-lt"/>
                          <a:cs typeface="Arial" panose="020B0604020202020204" pitchFamily="34" charset="0"/>
                        </a:rPr>
                        <a:t>0</a:t>
                      </a:r>
                      <a:endParaRPr lang="en-ZA" sz="1600" b="0" i="0" u="none" strike="noStrike">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 1</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smtClean="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b"/>
                </a:tc>
                <a:extLst>
                  <a:ext uri="{0D108BD9-81ED-4DB2-BD59-A6C34878D82A}">
                    <a16:rowId xmlns:a16="http://schemas.microsoft.com/office/drawing/2014/main" xmlns="" val="1722690704"/>
                  </a:ext>
                </a:extLst>
              </a:tr>
              <a:tr h="213132">
                <a:tc>
                  <a:txBody>
                    <a:bodyPr/>
                    <a:lstStyle/>
                    <a:p>
                      <a:pPr algn="l" rtl="0" fontAlgn="ctr"/>
                      <a:r>
                        <a:rPr lang="en-ZA" sz="1600" b="1" u="none" strike="noStrike" dirty="0">
                          <a:effectLst/>
                          <a:latin typeface="+mn-lt"/>
                          <a:cs typeface="Arial" panose="020B0604020202020204" pitchFamily="34" charset="0"/>
                        </a:rPr>
                        <a:t>Forestry</a:t>
                      </a:r>
                      <a:endParaRPr lang="en-ZA" sz="1600" b="1"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ctr" rtl="0" fontAlgn="ctr"/>
                      <a:r>
                        <a:rPr lang="en-ZA" sz="1600" u="none" strike="noStrike" dirty="0">
                          <a:effectLst/>
                          <a:latin typeface="+mn-lt"/>
                          <a:cs typeface="Arial" panose="020B0604020202020204" pitchFamily="34" charset="0"/>
                        </a:rPr>
                        <a:t>1</a:t>
                      </a:r>
                      <a:endParaRPr lang="en-ZA" sz="1600" b="0"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ctr" rtl="0" fontAlgn="ctr"/>
                      <a:r>
                        <a:rPr lang="en-ZA" sz="1600" u="none" strike="noStrike" dirty="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ctr" rtl="0" fontAlgn="b"/>
                      <a:r>
                        <a:rPr lang="en-ZA" sz="1600" u="none" strike="noStrike" dirty="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 </a:t>
                      </a:r>
                      <a:r>
                        <a:rPr lang="en-ZA" sz="1600" u="none" strike="noStrike" dirty="0" smtClean="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smtClean="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b"/>
                </a:tc>
                <a:extLst>
                  <a:ext uri="{0D108BD9-81ED-4DB2-BD59-A6C34878D82A}">
                    <a16:rowId xmlns:a16="http://schemas.microsoft.com/office/drawing/2014/main" xmlns="" val="1417830011"/>
                  </a:ext>
                </a:extLst>
              </a:tr>
              <a:tr h="213132">
                <a:tc>
                  <a:txBody>
                    <a:bodyPr/>
                    <a:lstStyle/>
                    <a:p>
                      <a:pPr algn="l" rtl="0" fontAlgn="ctr"/>
                      <a:r>
                        <a:rPr lang="en-ZA" sz="1600" b="1" u="none" strike="noStrike" dirty="0">
                          <a:effectLst/>
                          <a:latin typeface="+mn-lt"/>
                          <a:cs typeface="Arial" panose="020B0604020202020204" pitchFamily="34" charset="0"/>
                        </a:rPr>
                        <a:t>Hospitality </a:t>
                      </a:r>
                      <a:endParaRPr lang="en-ZA" sz="1600" b="1"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ctr" rtl="0" fontAlgn="ctr"/>
                      <a:r>
                        <a:rPr lang="en-ZA" sz="1600" u="none" strike="noStrike" dirty="0">
                          <a:effectLst/>
                          <a:latin typeface="+mn-lt"/>
                          <a:cs typeface="Arial" panose="020B0604020202020204" pitchFamily="34" charset="0"/>
                        </a:rPr>
                        <a:t>2</a:t>
                      </a:r>
                      <a:endParaRPr lang="en-ZA" sz="1600" b="0"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ctr" rtl="0" fontAlgn="ctr"/>
                      <a:r>
                        <a:rPr lang="en-ZA" sz="1600" u="none" strike="noStrike" dirty="0">
                          <a:effectLst/>
                          <a:latin typeface="+mn-lt"/>
                          <a:cs typeface="Arial" panose="020B0604020202020204" pitchFamily="34" charset="0"/>
                        </a:rPr>
                        <a:t>1</a:t>
                      </a:r>
                      <a:endParaRPr lang="en-ZA" sz="1600" b="0"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ctr" rtl="0" fontAlgn="b"/>
                      <a:r>
                        <a:rPr lang="en-ZA" sz="1600" u="none" strike="noStrike" dirty="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a:effectLst/>
                          <a:latin typeface="+mn-lt"/>
                          <a:cs typeface="Arial" panose="020B0604020202020204" pitchFamily="34" charset="0"/>
                        </a:rPr>
                        <a:t>0</a:t>
                      </a:r>
                      <a:endParaRPr lang="en-ZA" sz="1600" b="0" i="0" u="none" strike="noStrike">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a:effectLst/>
                          <a:latin typeface="+mn-lt"/>
                          <a:cs typeface="Arial" panose="020B0604020202020204" pitchFamily="34" charset="0"/>
                        </a:rPr>
                        <a:t>0</a:t>
                      </a:r>
                      <a:endParaRPr lang="en-ZA" sz="1600" b="0" i="0" u="none" strike="noStrike">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 </a:t>
                      </a:r>
                      <a:r>
                        <a:rPr lang="en-ZA" sz="1600" u="none" strike="noStrike" dirty="0" smtClean="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smtClean="0">
                          <a:effectLst/>
                          <a:latin typeface="+mn-lt"/>
                          <a:cs typeface="Arial" panose="020B0604020202020204" pitchFamily="34" charset="0"/>
                        </a:rPr>
                        <a:t> 0</a:t>
                      </a:r>
                      <a:r>
                        <a:rPr lang="en-ZA" sz="1600" u="none" strike="noStrike" dirty="0">
                          <a:effectLst/>
                          <a:latin typeface="+mn-lt"/>
                          <a:cs typeface="Arial" panose="020B0604020202020204" pitchFamily="34" charset="0"/>
                        </a:rPr>
                        <a:t> </a:t>
                      </a:r>
                      <a:endParaRPr lang="en-ZA" sz="1600" b="0" i="0" u="none" strike="noStrike" dirty="0">
                        <a:solidFill>
                          <a:srgbClr val="000000"/>
                        </a:solidFill>
                        <a:effectLst/>
                        <a:latin typeface="+mn-lt"/>
                        <a:cs typeface="Arial" panose="020B0604020202020204" pitchFamily="34" charset="0"/>
                      </a:endParaRPr>
                    </a:p>
                  </a:txBody>
                  <a:tcPr marL="0" marR="0" marT="0" marB="0" anchor="b"/>
                </a:tc>
                <a:extLst>
                  <a:ext uri="{0D108BD9-81ED-4DB2-BD59-A6C34878D82A}">
                    <a16:rowId xmlns:a16="http://schemas.microsoft.com/office/drawing/2014/main" xmlns="" val="325790093"/>
                  </a:ext>
                </a:extLst>
              </a:tr>
              <a:tr h="310192">
                <a:tc>
                  <a:txBody>
                    <a:bodyPr/>
                    <a:lstStyle/>
                    <a:p>
                      <a:pPr algn="l" rtl="0" fontAlgn="ctr"/>
                      <a:r>
                        <a:rPr lang="en-ZA" sz="1600" b="1" u="none" strike="noStrike" dirty="0">
                          <a:effectLst/>
                          <a:latin typeface="+mn-lt"/>
                          <a:cs typeface="Arial" panose="020B0604020202020204" pitchFamily="34" charset="0"/>
                        </a:rPr>
                        <a:t>Iron and Steel</a:t>
                      </a:r>
                      <a:endParaRPr lang="en-ZA" sz="1600" b="1"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ctr" rtl="0" fontAlgn="ctr"/>
                      <a:r>
                        <a:rPr lang="en-ZA" sz="1600" u="none" strike="noStrike">
                          <a:effectLst/>
                          <a:latin typeface="+mn-lt"/>
                          <a:cs typeface="Arial" panose="020B0604020202020204" pitchFamily="34" charset="0"/>
                        </a:rPr>
                        <a:t>7</a:t>
                      </a:r>
                      <a:endParaRPr lang="en-ZA" sz="1600" b="0" i="0" u="none" strike="noStrike">
                        <a:solidFill>
                          <a:srgbClr val="000000"/>
                        </a:solidFill>
                        <a:effectLst/>
                        <a:latin typeface="+mn-lt"/>
                        <a:cs typeface="Arial" panose="020B0604020202020204" pitchFamily="34" charset="0"/>
                      </a:endParaRPr>
                    </a:p>
                  </a:txBody>
                  <a:tcPr marL="0" marR="0" marT="0" marB="0" anchor="ctr"/>
                </a:tc>
                <a:tc>
                  <a:txBody>
                    <a:bodyPr/>
                    <a:lstStyle/>
                    <a:p>
                      <a:pPr algn="ctr" rtl="0" fontAlgn="b"/>
                      <a:r>
                        <a:rPr lang="en-ZA" sz="1600" u="none" strike="noStrike" dirty="0">
                          <a:effectLst/>
                          <a:latin typeface="+mn-lt"/>
                          <a:cs typeface="Arial" panose="020B0604020202020204" pitchFamily="34" charset="0"/>
                        </a:rPr>
                        <a:t>2</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a:effectLst/>
                          <a:latin typeface="+mn-lt"/>
                          <a:cs typeface="Arial" panose="020B0604020202020204" pitchFamily="34" charset="0"/>
                        </a:rPr>
                        <a:t>0</a:t>
                      </a:r>
                      <a:endParaRPr lang="en-ZA" sz="1600" b="0" i="0" u="none" strike="noStrike">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11 </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smtClean="0">
                          <a:effectLst/>
                          <a:latin typeface="+mn-lt"/>
                          <a:cs typeface="Arial" panose="020B0604020202020204" pitchFamily="34" charset="0"/>
                        </a:rPr>
                        <a:t> 1</a:t>
                      </a:r>
                      <a:r>
                        <a:rPr lang="en-ZA" sz="1600" u="none" strike="noStrike" dirty="0">
                          <a:effectLst/>
                          <a:latin typeface="+mn-lt"/>
                          <a:cs typeface="Arial" panose="020B0604020202020204" pitchFamily="34" charset="0"/>
                        </a:rPr>
                        <a:t> </a:t>
                      </a:r>
                      <a:endParaRPr lang="en-ZA" sz="1600" b="0" i="0" u="none" strike="noStrike" dirty="0">
                        <a:solidFill>
                          <a:srgbClr val="000000"/>
                        </a:solidFill>
                        <a:effectLst/>
                        <a:latin typeface="+mn-lt"/>
                        <a:cs typeface="Arial" panose="020B0604020202020204" pitchFamily="34" charset="0"/>
                      </a:endParaRPr>
                    </a:p>
                  </a:txBody>
                  <a:tcPr marL="0" marR="0" marT="0" marB="0" anchor="b"/>
                </a:tc>
                <a:extLst>
                  <a:ext uri="{0D108BD9-81ED-4DB2-BD59-A6C34878D82A}">
                    <a16:rowId xmlns:a16="http://schemas.microsoft.com/office/drawing/2014/main" xmlns="" val="4074924797"/>
                  </a:ext>
                </a:extLst>
              </a:tr>
              <a:tr h="288032">
                <a:tc>
                  <a:txBody>
                    <a:bodyPr/>
                    <a:lstStyle/>
                    <a:p>
                      <a:pPr algn="l" rtl="0" fontAlgn="ctr"/>
                      <a:r>
                        <a:rPr lang="en-ZA" sz="1600" b="1" u="none" strike="noStrike" dirty="0">
                          <a:effectLst/>
                          <a:latin typeface="+mn-lt"/>
                          <a:cs typeface="Arial" panose="020B0604020202020204" pitchFamily="34" charset="0"/>
                        </a:rPr>
                        <a:t>Manufacturing </a:t>
                      </a:r>
                      <a:endParaRPr lang="en-ZA" sz="1600" b="1"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ctr" rtl="0" fontAlgn="ctr"/>
                      <a:r>
                        <a:rPr lang="en-ZA" sz="1600" u="none" strike="noStrike">
                          <a:effectLst/>
                          <a:latin typeface="+mn-lt"/>
                          <a:cs typeface="Arial" panose="020B0604020202020204" pitchFamily="34" charset="0"/>
                        </a:rPr>
                        <a:t>1</a:t>
                      </a:r>
                      <a:endParaRPr lang="en-ZA" sz="1600" b="0" i="0" u="none" strike="noStrike">
                        <a:solidFill>
                          <a:srgbClr val="000000"/>
                        </a:solidFill>
                        <a:effectLst/>
                        <a:latin typeface="+mn-lt"/>
                        <a:cs typeface="Arial" panose="020B0604020202020204" pitchFamily="34" charset="0"/>
                      </a:endParaRPr>
                    </a:p>
                  </a:txBody>
                  <a:tcPr marL="0" marR="0" marT="0" marB="0" anchor="ctr"/>
                </a:tc>
                <a:tc>
                  <a:txBody>
                    <a:bodyPr/>
                    <a:lstStyle/>
                    <a:p>
                      <a:pPr algn="ctr" rtl="0" fontAlgn="b"/>
                      <a:r>
                        <a:rPr lang="en-ZA" sz="1600" u="none" strike="noStrike" dirty="0">
                          <a:effectLst/>
                          <a:latin typeface="+mn-lt"/>
                          <a:cs typeface="Arial" panose="020B0604020202020204" pitchFamily="34" charset="0"/>
                        </a:rPr>
                        <a:t>10</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a:effectLst/>
                          <a:latin typeface="+mn-lt"/>
                          <a:cs typeface="Arial" panose="020B0604020202020204" pitchFamily="34" charset="0"/>
                        </a:rPr>
                        <a:t> 12</a:t>
                      </a:r>
                      <a:endParaRPr lang="en-ZA" sz="1600" b="0" i="0" u="none" strike="noStrike">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smtClean="0">
                          <a:effectLst/>
                          <a:latin typeface="+mn-lt"/>
                          <a:cs typeface="Arial" panose="020B0604020202020204" pitchFamily="34" charset="0"/>
                        </a:rPr>
                        <a:t> 8</a:t>
                      </a:r>
                      <a:r>
                        <a:rPr lang="en-ZA" sz="1600" u="none" strike="noStrike" dirty="0">
                          <a:effectLst/>
                          <a:latin typeface="+mn-lt"/>
                          <a:cs typeface="Arial" panose="020B0604020202020204" pitchFamily="34" charset="0"/>
                        </a:rPr>
                        <a:t> </a:t>
                      </a:r>
                      <a:endParaRPr lang="en-ZA" sz="1600" b="0" i="0" u="none" strike="noStrike" dirty="0">
                        <a:solidFill>
                          <a:srgbClr val="000000"/>
                        </a:solidFill>
                        <a:effectLst/>
                        <a:latin typeface="+mn-lt"/>
                        <a:cs typeface="Arial" panose="020B0604020202020204" pitchFamily="34" charset="0"/>
                      </a:endParaRPr>
                    </a:p>
                  </a:txBody>
                  <a:tcPr marL="0" marR="0" marT="0" marB="0" anchor="b"/>
                </a:tc>
                <a:extLst>
                  <a:ext uri="{0D108BD9-81ED-4DB2-BD59-A6C34878D82A}">
                    <a16:rowId xmlns:a16="http://schemas.microsoft.com/office/drawing/2014/main" xmlns="" val="1175229158"/>
                  </a:ext>
                </a:extLst>
              </a:tr>
              <a:tr h="213132">
                <a:tc>
                  <a:txBody>
                    <a:bodyPr/>
                    <a:lstStyle/>
                    <a:p>
                      <a:pPr algn="l" rtl="0" fontAlgn="ctr"/>
                      <a:r>
                        <a:rPr lang="en-ZA" sz="1600" b="1" u="none" strike="noStrike" dirty="0">
                          <a:effectLst/>
                          <a:latin typeface="+mn-lt"/>
                          <a:cs typeface="Arial" panose="020B0604020202020204" pitchFamily="34" charset="0"/>
                        </a:rPr>
                        <a:t>Transport</a:t>
                      </a:r>
                      <a:endParaRPr lang="en-ZA" sz="1600" b="1"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ctr" rtl="0" fontAlgn="b"/>
                      <a:r>
                        <a:rPr lang="en-ZA" sz="1600" u="none" strike="noStrike">
                          <a:effectLst/>
                          <a:latin typeface="+mn-lt"/>
                          <a:cs typeface="Arial" panose="020B0604020202020204" pitchFamily="34" charset="0"/>
                        </a:rPr>
                        <a:t>0</a:t>
                      </a:r>
                      <a:endParaRPr lang="en-ZA" sz="1600" b="0" i="0" u="none" strike="noStrike">
                        <a:solidFill>
                          <a:srgbClr val="000000"/>
                        </a:solidFill>
                        <a:effectLst/>
                        <a:latin typeface="+mn-lt"/>
                        <a:cs typeface="Arial" panose="020B0604020202020204" pitchFamily="34" charset="0"/>
                      </a:endParaRPr>
                    </a:p>
                  </a:txBody>
                  <a:tcPr marL="0" marR="0" marT="0" marB="0" anchor="b"/>
                </a:tc>
                <a:tc>
                  <a:txBody>
                    <a:bodyPr/>
                    <a:lstStyle/>
                    <a:p>
                      <a:pPr algn="ctr" rtl="0" fontAlgn="ctr"/>
                      <a:r>
                        <a:rPr lang="en-ZA" sz="1600" u="none" strike="noStrike" dirty="0">
                          <a:effectLst/>
                          <a:latin typeface="+mn-lt"/>
                          <a:cs typeface="Arial" panose="020B0604020202020204" pitchFamily="34" charset="0"/>
                        </a:rPr>
                        <a:t>2</a:t>
                      </a:r>
                      <a:endParaRPr lang="en-ZA" sz="1600" b="0"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ctr" rtl="0" fontAlgn="b"/>
                      <a:r>
                        <a:rPr lang="en-ZA" sz="1600" u="none" strike="noStrike">
                          <a:effectLst/>
                          <a:latin typeface="+mn-lt"/>
                          <a:cs typeface="Arial" panose="020B0604020202020204" pitchFamily="34" charset="0"/>
                        </a:rPr>
                        <a:t>0</a:t>
                      </a:r>
                      <a:endParaRPr lang="en-ZA" sz="1600" b="0" i="0" u="none" strike="noStrike">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a:effectLst/>
                          <a:latin typeface="+mn-lt"/>
                          <a:cs typeface="Arial" panose="020B0604020202020204" pitchFamily="34" charset="0"/>
                        </a:rPr>
                        <a:t>0</a:t>
                      </a:r>
                      <a:endParaRPr lang="en-ZA" sz="1600" b="0" i="0" u="none" strike="noStrike">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a:effectLst/>
                          <a:latin typeface="+mn-lt"/>
                          <a:cs typeface="Arial" panose="020B0604020202020204" pitchFamily="34" charset="0"/>
                        </a:rPr>
                        <a:t>0</a:t>
                      </a:r>
                      <a:endParaRPr lang="en-ZA" sz="1600" b="0" i="0" u="none" strike="noStrike">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a:effectLst/>
                          <a:latin typeface="+mn-lt"/>
                          <a:cs typeface="Arial" panose="020B0604020202020204" pitchFamily="34" charset="0"/>
                        </a:rPr>
                        <a:t>3 </a:t>
                      </a:r>
                      <a:endParaRPr lang="en-ZA" sz="1600" b="0" i="0" u="none" strike="noStrike">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 </a:t>
                      </a:r>
                      <a:endParaRPr lang="en-ZA" sz="1600" b="0" i="0" u="none" strike="noStrike" dirty="0">
                        <a:solidFill>
                          <a:srgbClr val="000000"/>
                        </a:solidFill>
                        <a:effectLst/>
                        <a:latin typeface="+mn-lt"/>
                        <a:cs typeface="Arial" panose="020B0604020202020204" pitchFamily="34" charset="0"/>
                      </a:endParaRPr>
                    </a:p>
                  </a:txBody>
                  <a:tcPr marL="0" marR="0" marT="0" marB="0" anchor="b"/>
                </a:tc>
                <a:extLst>
                  <a:ext uri="{0D108BD9-81ED-4DB2-BD59-A6C34878D82A}">
                    <a16:rowId xmlns:a16="http://schemas.microsoft.com/office/drawing/2014/main" xmlns="" val="1036925167"/>
                  </a:ext>
                </a:extLst>
              </a:tr>
              <a:tr h="213132">
                <a:tc>
                  <a:txBody>
                    <a:bodyPr/>
                    <a:lstStyle/>
                    <a:p>
                      <a:pPr algn="l" rtl="0" fontAlgn="ctr"/>
                      <a:r>
                        <a:rPr lang="en-ZA" sz="1600" b="1" u="none" strike="noStrike" dirty="0">
                          <a:effectLst/>
                          <a:latin typeface="+mn-lt"/>
                          <a:cs typeface="Arial" panose="020B0604020202020204" pitchFamily="34" charset="0"/>
                        </a:rPr>
                        <a:t>Electricity</a:t>
                      </a:r>
                      <a:endParaRPr lang="en-ZA" sz="1600" b="1"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ctr" rtl="0" fontAlgn="ctr"/>
                      <a:r>
                        <a:rPr lang="en-ZA" sz="1600" u="none" strike="noStrike" dirty="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ctr" rtl="0" fontAlgn="b"/>
                      <a:r>
                        <a:rPr lang="en-ZA" sz="1600" u="none" strike="noStrike" dirty="0">
                          <a:effectLst/>
                          <a:latin typeface="+mn-lt"/>
                          <a:cs typeface="Arial" panose="020B0604020202020204" pitchFamily="34" charset="0"/>
                        </a:rPr>
                        <a:t>3</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a:effectLst/>
                          <a:latin typeface="+mn-lt"/>
                          <a:cs typeface="Arial" panose="020B0604020202020204" pitchFamily="34" charset="0"/>
                        </a:rPr>
                        <a:t>0</a:t>
                      </a:r>
                      <a:endParaRPr lang="en-ZA" sz="1600" b="0" i="0" u="none" strike="noStrike">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a:effectLst/>
                          <a:latin typeface="+mn-lt"/>
                          <a:cs typeface="Arial" panose="020B0604020202020204" pitchFamily="34" charset="0"/>
                        </a:rPr>
                        <a:t>0</a:t>
                      </a:r>
                      <a:endParaRPr lang="en-ZA" sz="1600" b="0" i="0" u="none" strike="noStrike">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 2</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smtClean="0">
                          <a:effectLst/>
                          <a:latin typeface="+mn-lt"/>
                          <a:cs typeface="Arial" panose="020B0604020202020204" pitchFamily="34" charset="0"/>
                        </a:rPr>
                        <a:t>5</a:t>
                      </a:r>
                      <a:endParaRPr lang="en-ZA" sz="1600" b="0" i="0" u="none" strike="noStrike" dirty="0">
                        <a:solidFill>
                          <a:srgbClr val="000000"/>
                        </a:solidFill>
                        <a:effectLst/>
                        <a:latin typeface="+mn-lt"/>
                        <a:cs typeface="Arial" panose="020B0604020202020204" pitchFamily="34" charset="0"/>
                      </a:endParaRPr>
                    </a:p>
                  </a:txBody>
                  <a:tcPr marL="0" marR="0" marT="0" marB="0" anchor="b"/>
                </a:tc>
                <a:extLst>
                  <a:ext uri="{0D108BD9-81ED-4DB2-BD59-A6C34878D82A}">
                    <a16:rowId xmlns:a16="http://schemas.microsoft.com/office/drawing/2014/main" xmlns="" val="2679619226"/>
                  </a:ext>
                </a:extLst>
              </a:tr>
              <a:tr h="340090">
                <a:tc>
                  <a:txBody>
                    <a:bodyPr/>
                    <a:lstStyle/>
                    <a:p>
                      <a:pPr algn="l" rtl="0" fontAlgn="ctr"/>
                      <a:r>
                        <a:rPr lang="en-ZA" sz="1600" b="1" u="none" strike="noStrike" dirty="0">
                          <a:effectLst/>
                          <a:latin typeface="+mn-lt"/>
                          <a:cs typeface="Arial" panose="020B0604020202020204" pitchFamily="34" charset="0"/>
                        </a:rPr>
                        <a:t>Retail</a:t>
                      </a:r>
                      <a:endParaRPr lang="en-ZA" sz="1600" b="1"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ctr" rtl="0" fontAlgn="ctr"/>
                      <a:r>
                        <a:rPr lang="en-ZA" sz="1600" u="none" strike="noStrike">
                          <a:effectLst/>
                          <a:latin typeface="+mn-lt"/>
                          <a:cs typeface="Arial" panose="020B0604020202020204" pitchFamily="34" charset="0"/>
                        </a:rPr>
                        <a:t>0</a:t>
                      </a:r>
                      <a:endParaRPr lang="en-ZA" sz="1600" b="0" i="0" u="none" strike="noStrike">
                        <a:solidFill>
                          <a:srgbClr val="000000"/>
                        </a:solidFill>
                        <a:effectLst/>
                        <a:latin typeface="+mn-lt"/>
                        <a:cs typeface="Arial" panose="020B0604020202020204" pitchFamily="34" charset="0"/>
                      </a:endParaRPr>
                    </a:p>
                  </a:txBody>
                  <a:tcPr marL="0" marR="0" marT="0" marB="0" anchor="ctr"/>
                </a:tc>
                <a:tc>
                  <a:txBody>
                    <a:bodyPr/>
                    <a:lstStyle/>
                    <a:p>
                      <a:pPr algn="ctr" rtl="0" fontAlgn="b"/>
                      <a:r>
                        <a:rPr lang="en-ZA" sz="1600" u="none" strike="noStrike" dirty="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a:effectLst/>
                          <a:latin typeface="+mn-lt"/>
                          <a:cs typeface="Arial" panose="020B0604020202020204" pitchFamily="34" charset="0"/>
                        </a:rPr>
                        <a:t>0</a:t>
                      </a:r>
                      <a:endParaRPr lang="en-ZA" sz="1600" b="0" i="0" u="none" strike="noStrike">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a:effectLst/>
                          <a:latin typeface="+mn-lt"/>
                          <a:cs typeface="Arial" panose="020B0604020202020204" pitchFamily="34" charset="0"/>
                        </a:rPr>
                        <a:t>0</a:t>
                      </a:r>
                      <a:endParaRPr lang="en-ZA" sz="1600" b="0" i="0" u="none" strike="noStrike">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a:effectLst/>
                          <a:latin typeface="+mn-lt"/>
                          <a:cs typeface="Arial" panose="020B0604020202020204" pitchFamily="34" charset="0"/>
                        </a:rPr>
                        <a:t>0</a:t>
                      </a:r>
                      <a:endParaRPr lang="en-ZA" sz="1600" b="0" i="0" u="none" strike="noStrike">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1</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3 </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 </a:t>
                      </a:r>
                      <a:endParaRPr lang="en-ZA" sz="1600" b="0" i="0" u="none" strike="noStrike" dirty="0">
                        <a:solidFill>
                          <a:srgbClr val="000000"/>
                        </a:solidFill>
                        <a:effectLst/>
                        <a:latin typeface="+mn-lt"/>
                        <a:cs typeface="Arial" panose="020B0604020202020204" pitchFamily="34" charset="0"/>
                      </a:endParaRPr>
                    </a:p>
                  </a:txBody>
                  <a:tcPr marL="0" marR="0" marT="0" marB="0" anchor="b"/>
                </a:tc>
                <a:extLst>
                  <a:ext uri="{0D108BD9-81ED-4DB2-BD59-A6C34878D82A}">
                    <a16:rowId xmlns:a16="http://schemas.microsoft.com/office/drawing/2014/main" xmlns="" val="2844083381"/>
                  </a:ext>
                </a:extLst>
              </a:tr>
              <a:tr h="246566">
                <a:tc>
                  <a:txBody>
                    <a:bodyPr/>
                    <a:lstStyle/>
                    <a:p>
                      <a:pPr algn="l" rtl="0" fontAlgn="ctr"/>
                      <a:r>
                        <a:rPr lang="en-ZA" sz="1600" b="1" u="none" strike="noStrike" dirty="0">
                          <a:effectLst/>
                          <a:latin typeface="+mn-lt"/>
                          <a:cs typeface="Arial" panose="020B0604020202020204" pitchFamily="34" charset="0"/>
                        </a:rPr>
                        <a:t>Other</a:t>
                      </a:r>
                      <a:endParaRPr lang="en-ZA" sz="1600" b="1"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ctr" rtl="0" fontAlgn="ctr"/>
                      <a:r>
                        <a:rPr lang="en-ZA" sz="1600" u="none" strike="noStrike">
                          <a:effectLst/>
                          <a:latin typeface="+mn-lt"/>
                          <a:cs typeface="Arial" panose="020B0604020202020204" pitchFamily="34" charset="0"/>
                        </a:rPr>
                        <a:t>33</a:t>
                      </a:r>
                      <a:endParaRPr lang="en-ZA" sz="1600" b="0" i="0" u="none" strike="noStrike">
                        <a:solidFill>
                          <a:srgbClr val="000000"/>
                        </a:solidFill>
                        <a:effectLst/>
                        <a:latin typeface="+mn-lt"/>
                        <a:cs typeface="Arial" panose="020B0604020202020204" pitchFamily="34" charset="0"/>
                      </a:endParaRPr>
                    </a:p>
                  </a:txBody>
                  <a:tcPr marL="0" marR="0" marT="0" marB="0" anchor="ctr"/>
                </a:tc>
                <a:tc>
                  <a:txBody>
                    <a:bodyPr/>
                    <a:lstStyle/>
                    <a:p>
                      <a:pPr algn="ctr" rtl="0" fontAlgn="ctr"/>
                      <a:r>
                        <a:rPr lang="en-ZA" sz="1600" u="none" strike="noStrike">
                          <a:effectLst/>
                          <a:latin typeface="+mn-lt"/>
                          <a:cs typeface="Arial" panose="020B0604020202020204" pitchFamily="34" charset="0"/>
                        </a:rPr>
                        <a:t>0</a:t>
                      </a:r>
                      <a:endParaRPr lang="en-ZA" sz="1600" b="0" i="0" u="none" strike="noStrike">
                        <a:solidFill>
                          <a:srgbClr val="000000"/>
                        </a:solidFill>
                        <a:effectLst/>
                        <a:latin typeface="+mn-lt"/>
                        <a:cs typeface="Arial" panose="020B0604020202020204" pitchFamily="34" charset="0"/>
                      </a:endParaRPr>
                    </a:p>
                  </a:txBody>
                  <a:tcPr marL="0" marR="0" marT="0" marB="0" anchor="ctr"/>
                </a:tc>
                <a:tc>
                  <a:txBody>
                    <a:bodyPr/>
                    <a:lstStyle/>
                    <a:p>
                      <a:pPr algn="ctr" rtl="0" fontAlgn="b"/>
                      <a:r>
                        <a:rPr lang="en-ZA" sz="1600" u="none" strike="noStrike" dirty="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0</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a:effectLst/>
                          <a:latin typeface="+mn-lt"/>
                          <a:cs typeface="Arial" panose="020B0604020202020204" pitchFamily="34" charset="0"/>
                        </a:rPr>
                        <a:t>0</a:t>
                      </a:r>
                      <a:endParaRPr lang="en-ZA" sz="1600" b="0" i="0" u="none" strike="noStrike">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a:effectLst/>
                          <a:latin typeface="+mn-lt"/>
                          <a:cs typeface="Arial" panose="020B0604020202020204" pitchFamily="34" charset="0"/>
                        </a:rPr>
                        <a:t>0</a:t>
                      </a:r>
                      <a:endParaRPr lang="en-ZA" sz="1600" b="0" i="0" u="none" strike="noStrike">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a:effectLst/>
                          <a:latin typeface="+mn-lt"/>
                          <a:cs typeface="Arial" panose="020B0604020202020204" pitchFamily="34" charset="0"/>
                        </a:rPr>
                        <a:t>8</a:t>
                      </a:r>
                      <a:endParaRPr lang="en-ZA" sz="1600" b="0" i="0" u="none" strike="noStrike">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a:effectLst/>
                          <a:latin typeface="+mn-lt"/>
                          <a:cs typeface="Arial" panose="020B0604020202020204" pitchFamily="34" charset="0"/>
                        </a:rPr>
                        <a:t> 5</a:t>
                      </a:r>
                      <a:endParaRPr lang="en-ZA" sz="1600" b="0"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rtl="0" fontAlgn="b"/>
                      <a:r>
                        <a:rPr lang="en-ZA" sz="1600" u="none" strike="noStrike" dirty="0" smtClean="0">
                          <a:effectLst/>
                          <a:latin typeface="+mn-lt"/>
                          <a:cs typeface="Arial" panose="020B0604020202020204" pitchFamily="34" charset="0"/>
                        </a:rPr>
                        <a:t>3</a:t>
                      </a:r>
                      <a:endParaRPr lang="en-ZA" sz="1600" b="0" i="0" u="none" strike="noStrike" dirty="0">
                        <a:solidFill>
                          <a:srgbClr val="000000"/>
                        </a:solidFill>
                        <a:effectLst/>
                        <a:latin typeface="+mn-lt"/>
                        <a:cs typeface="Arial" panose="020B0604020202020204" pitchFamily="34" charset="0"/>
                      </a:endParaRPr>
                    </a:p>
                  </a:txBody>
                  <a:tcPr marL="0" marR="0" marT="0" marB="0" anchor="b"/>
                </a:tc>
                <a:extLst>
                  <a:ext uri="{0D108BD9-81ED-4DB2-BD59-A6C34878D82A}">
                    <a16:rowId xmlns:a16="http://schemas.microsoft.com/office/drawing/2014/main" xmlns="" val="3925961542"/>
                  </a:ext>
                </a:extLst>
              </a:tr>
              <a:tr h="421508">
                <a:tc>
                  <a:txBody>
                    <a:bodyPr/>
                    <a:lstStyle/>
                    <a:p>
                      <a:pPr algn="l" rtl="0" fontAlgn="ctr"/>
                      <a:r>
                        <a:rPr lang="en-ZA" sz="1600" b="1" u="none" strike="noStrike" dirty="0">
                          <a:effectLst/>
                          <a:latin typeface="+mn-lt"/>
                          <a:cs typeface="Arial" panose="020B0604020202020204" pitchFamily="34" charset="0"/>
                        </a:rPr>
                        <a:t>TOTAL</a:t>
                      </a:r>
                      <a:endParaRPr lang="en-ZA" sz="1600" b="1" i="0" u="none" strike="noStrike" dirty="0">
                        <a:solidFill>
                          <a:srgbClr val="000000"/>
                        </a:solidFill>
                        <a:effectLst/>
                        <a:latin typeface="+mn-lt"/>
                        <a:cs typeface="Arial" panose="020B0604020202020204" pitchFamily="34" charset="0"/>
                      </a:endParaRPr>
                    </a:p>
                  </a:txBody>
                  <a:tcPr marL="133117" marR="0" marT="0" marB="0" anchor="ctr">
                    <a:solidFill>
                      <a:schemeClr val="tx2">
                        <a:lumMod val="40000"/>
                        <a:lumOff val="60000"/>
                      </a:schemeClr>
                    </a:solidFill>
                  </a:tcPr>
                </a:tc>
                <a:tc>
                  <a:txBody>
                    <a:bodyPr/>
                    <a:lstStyle/>
                    <a:p>
                      <a:pPr algn="ctr" rtl="0" fontAlgn="ctr"/>
                      <a:r>
                        <a:rPr lang="en-ZA" sz="1600" b="1" u="none" strike="noStrike" dirty="0" smtClean="0">
                          <a:effectLst/>
                          <a:latin typeface="+mn-lt"/>
                          <a:cs typeface="Arial" panose="020B0604020202020204" pitchFamily="34" charset="0"/>
                        </a:rPr>
                        <a:t>57</a:t>
                      </a:r>
                    </a:p>
                  </a:txBody>
                  <a:tcPr marL="0" marR="0" marT="0" marB="0" anchor="ctr">
                    <a:solidFill>
                      <a:schemeClr val="tx2">
                        <a:lumMod val="40000"/>
                        <a:lumOff val="60000"/>
                      </a:schemeClr>
                    </a:solidFill>
                  </a:tcPr>
                </a:tc>
                <a:tc>
                  <a:txBody>
                    <a:bodyPr/>
                    <a:lstStyle/>
                    <a:p>
                      <a:pPr algn="ctr" rtl="0" fontAlgn="b"/>
                      <a:r>
                        <a:rPr lang="en-ZA" sz="1600" b="1" u="none" strike="noStrike" dirty="0">
                          <a:effectLst/>
                          <a:latin typeface="+mn-lt"/>
                          <a:cs typeface="Arial" panose="020B0604020202020204" pitchFamily="34" charset="0"/>
                        </a:rPr>
                        <a:t>36</a:t>
                      </a:r>
                      <a:endParaRPr lang="en-ZA" sz="1600" b="1" i="0" u="none" strike="noStrike" dirty="0">
                        <a:solidFill>
                          <a:srgbClr val="000000"/>
                        </a:solidFill>
                        <a:effectLst/>
                        <a:latin typeface="+mn-lt"/>
                        <a:cs typeface="Arial" panose="020B0604020202020204" pitchFamily="34" charset="0"/>
                      </a:endParaRPr>
                    </a:p>
                  </a:txBody>
                  <a:tcPr marL="0" marR="0" marT="0" marB="0" anchor="ctr">
                    <a:solidFill>
                      <a:schemeClr val="tx2">
                        <a:lumMod val="40000"/>
                        <a:lumOff val="60000"/>
                      </a:schemeClr>
                    </a:solidFill>
                  </a:tcPr>
                </a:tc>
                <a:tc>
                  <a:txBody>
                    <a:bodyPr/>
                    <a:lstStyle/>
                    <a:p>
                      <a:pPr algn="ctr" rtl="0" fontAlgn="b"/>
                      <a:r>
                        <a:rPr lang="en-ZA" sz="1600" b="1" u="none" strike="noStrike" dirty="0">
                          <a:effectLst/>
                          <a:latin typeface="+mn-lt"/>
                          <a:cs typeface="Arial" panose="020B0604020202020204" pitchFamily="34" charset="0"/>
                        </a:rPr>
                        <a:t>0</a:t>
                      </a:r>
                      <a:endParaRPr lang="en-ZA" sz="1600" b="1" i="0" u="none" strike="noStrike" dirty="0">
                        <a:solidFill>
                          <a:srgbClr val="000000"/>
                        </a:solidFill>
                        <a:effectLst/>
                        <a:latin typeface="+mn-lt"/>
                        <a:cs typeface="Arial" panose="020B0604020202020204" pitchFamily="34" charset="0"/>
                      </a:endParaRPr>
                    </a:p>
                  </a:txBody>
                  <a:tcPr marL="0" marR="0" marT="0" marB="0" anchor="ctr">
                    <a:solidFill>
                      <a:schemeClr val="tx2">
                        <a:lumMod val="40000"/>
                        <a:lumOff val="60000"/>
                      </a:schemeClr>
                    </a:solidFill>
                  </a:tcPr>
                </a:tc>
                <a:tc>
                  <a:txBody>
                    <a:bodyPr/>
                    <a:lstStyle/>
                    <a:p>
                      <a:pPr algn="ctr" rtl="0" fontAlgn="b"/>
                      <a:r>
                        <a:rPr lang="en-ZA" sz="1600" b="1" u="none" strike="noStrike" dirty="0">
                          <a:effectLst/>
                          <a:latin typeface="+mn-lt"/>
                          <a:cs typeface="Arial" panose="020B0604020202020204" pitchFamily="34" charset="0"/>
                        </a:rPr>
                        <a:t>4</a:t>
                      </a:r>
                      <a:endParaRPr lang="en-ZA" sz="1600" b="1" i="0" u="none" strike="noStrike" dirty="0">
                        <a:solidFill>
                          <a:srgbClr val="000000"/>
                        </a:solidFill>
                        <a:effectLst/>
                        <a:latin typeface="+mn-lt"/>
                        <a:cs typeface="Arial" panose="020B0604020202020204" pitchFamily="34" charset="0"/>
                      </a:endParaRPr>
                    </a:p>
                  </a:txBody>
                  <a:tcPr marL="0" marR="0" marT="0" marB="0" anchor="ctr">
                    <a:solidFill>
                      <a:schemeClr val="tx2">
                        <a:lumMod val="40000"/>
                        <a:lumOff val="60000"/>
                      </a:schemeClr>
                    </a:solidFill>
                  </a:tcPr>
                </a:tc>
                <a:tc>
                  <a:txBody>
                    <a:bodyPr/>
                    <a:lstStyle/>
                    <a:p>
                      <a:pPr algn="ctr" rtl="0" fontAlgn="b"/>
                      <a:r>
                        <a:rPr lang="en-ZA" sz="1600" b="1" u="none" strike="noStrike" dirty="0">
                          <a:effectLst/>
                          <a:latin typeface="+mn-lt"/>
                          <a:cs typeface="Arial" panose="020B0604020202020204" pitchFamily="34" charset="0"/>
                        </a:rPr>
                        <a:t>0</a:t>
                      </a:r>
                      <a:endParaRPr lang="en-ZA" sz="1600" b="1" i="0" u="none" strike="noStrike" dirty="0">
                        <a:solidFill>
                          <a:srgbClr val="000000"/>
                        </a:solidFill>
                        <a:effectLst/>
                        <a:latin typeface="+mn-lt"/>
                        <a:cs typeface="Arial" panose="020B0604020202020204" pitchFamily="34" charset="0"/>
                      </a:endParaRPr>
                    </a:p>
                  </a:txBody>
                  <a:tcPr marL="0" marR="0" marT="0" marB="0" anchor="ctr">
                    <a:solidFill>
                      <a:schemeClr val="tx2">
                        <a:lumMod val="40000"/>
                        <a:lumOff val="60000"/>
                      </a:schemeClr>
                    </a:solidFill>
                  </a:tcPr>
                </a:tc>
                <a:tc>
                  <a:txBody>
                    <a:bodyPr/>
                    <a:lstStyle/>
                    <a:p>
                      <a:pPr algn="ctr" rtl="0" fontAlgn="b"/>
                      <a:r>
                        <a:rPr lang="en-ZA" sz="1600" b="1" u="none" strike="noStrike" dirty="0">
                          <a:effectLst/>
                          <a:latin typeface="+mn-lt"/>
                          <a:cs typeface="Arial" panose="020B0604020202020204" pitchFamily="34" charset="0"/>
                        </a:rPr>
                        <a:t>0</a:t>
                      </a:r>
                      <a:endParaRPr lang="en-ZA" sz="1600" b="1" i="0" u="none" strike="noStrike" dirty="0">
                        <a:solidFill>
                          <a:srgbClr val="000000"/>
                        </a:solidFill>
                        <a:effectLst/>
                        <a:latin typeface="+mn-lt"/>
                        <a:cs typeface="Arial" panose="020B0604020202020204" pitchFamily="34" charset="0"/>
                      </a:endParaRPr>
                    </a:p>
                  </a:txBody>
                  <a:tcPr marL="0" marR="0" marT="0" marB="0" anchor="ctr">
                    <a:solidFill>
                      <a:schemeClr val="tx2">
                        <a:lumMod val="40000"/>
                        <a:lumOff val="60000"/>
                      </a:schemeClr>
                    </a:solidFill>
                  </a:tcPr>
                </a:tc>
                <a:tc>
                  <a:txBody>
                    <a:bodyPr/>
                    <a:lstStyle/>
                    <a:p>
                      <a:pPr algn="ctr" rtl="0" fontAlgn="b"/>
                      <a:r>
                        <a:rPr lang="en-ZA" sz="1600" b="1" u="none" strike="noStrike" dirty="0">
                          <a:effectLst/>
                          <a:latin typeface="+mn-lt"/>
                          <a:cs typeface="Arial" panose="020B0604020202020204" pitchFamily="34" charset="0"/>
                        </a:rPr>
                        <a:t>16</a:t>
                      </a:r>
                      <a:endParaRPr lang="en-ZA" sz="1600" b="1" i="0" u="none" strike="noStrike" dirty="0">
                        <a:solidFill>
                          <a:srgbClr val="000000"/>
                        </a:solidFill>
                        <a:effectLst/>
                        <a:latin typeface="+mn-lt"/>
                        <a:cs typeface="Arial" panose="020B0604020202020204" pitchFamily="34" charset="0"/>
                      </a:endParaRPr>
                    </a:p>
                  </a:txBody>
                  <a:tcPr marL="0" marR="0" marT="0" marB="0" anchor="ctr">
                    <a:solidFill>
                      <a:schemeClr val="tx2">
                        <a:lumMod val="40000"/>
                        <a:lumOff val="60000"/>
                      </a:schemeClr>
                    </a:solidFill>
                  </a:tcPr>
                </a:tc>
                <a:tc>
                  <a:txBody>
                    <a:bodyPr/>
                    <a:lstStyle/>
                    <a:p>
                      <a:pPr algn="ctr" rtl="0" fontAlgn="b"/>
                      <a:r>
                        <a:rPr lang="en-ZA" sz="1600" b="1" u="none" strike="noStrike" dirty="0">
                          <a:effectLst/>
                          <a:latin typeface="+mn-lt"/>
                          <a:cs typeface="Arial" panose="020B0604020202020204" pitchFamily="34" charset="0"/>
                        </a:rPr>
                        <a:t>62</a:t>
                      </a:r>
                      <a:endParaRPr lang="en-ZA" sz="1600" b="1" i="0" u="none" strike="noStrike" dirty="0">
                        <a:solidFill>
                          <a:srgbClr val="000000"/>
                        </a:solidFill>
                        <a:effectLst/>
                        <a:latin typeface="+mn-lt"/>
                        <a:cs typeface="Arial" panose="020B0604020202020204" pitchFamily="34" charset="0"/>
                      </a:endParaRPr>
                    </a:p>
                  </a:txBody>
                  <a:tcPr marL="0" marR="0" marT="0" marB="0" anchor="ctr">
                    <a:solidFill>
                      <a:schemeClr val="tx2">
                        <a:lumMod val="40000"/>
                        <a:lumOff val="60000"/>
                      </a:schemeClr>
                    </a:solidFill>
                  </a:tcPr>
                </a:tc>
                <a:tc>
                  <a:txBody>
                    <a:bodyPr/>
                    <a:lstStyle/>
                    <a:p>
                      <a:pPr algn="ctr" rtl="0" fontAlgn="b"/>
                      <a:r>
                        <a:rPr lang="en-ZA" sz="1600" b="1" u="none" strike="noStrike" dirty="0">
                          <a:effectLst/>
                          <a:latin typeface="+mn-lt"/>
                          <a:cs typeface="Arial" panose="020B0604020202020204" pitchFamily="34" charset="0"/>
                        </a:rPr>
                        <a:t>33</a:t>
                      </a:r>
                      <a:endParaRPr lang="en-ZA" sz="1600" b="1" i="0" u="none" strike="noStrike" dirty="0">
                        <a:solidFill>
                          <a:srgbClr val="000000"/>
                        </a:solidFill>
                        <a:effectLst/>
                        <a:latin typeface="+mn-lt"/>
                        <a:cs typeface="Arial" panose="020B0604020202020204" pitchFamily="34" charset="0"/>
                      </a:endParaRPr>
                    </a:p>
                  </a:txBody>
                  <a:tcPr marL="0" marR="0" marT="0" marB="0" anchor="ctr">
                    <a:solidFill>
                      <a:schemeClr val="tx2">
                        <a:lumMod val="40000"/>
                        <a:lumOff val="60000"/>
                      </a:schemeClr>
                    </a:solidFill>
                  </a:tcPr>
                </a:tc>
                <a:extLst>
                  <a:ext uri="{0D108BD9-81ED-4DB2-BD59-A6C34878D82A}">
                    <a16:rowId xmlns:a16="http://schemas.microsoft.com/office/drawing/2014/main" xmlns="" val="3919206084"/>
                  </a:ext>
                </a:extLst>
              </a:tr>
            </a:tbl>
          </a:graphicData>
        </a:graphic>
      </p:graphicFrame>
      <p:sp>
        <p:nvSpPr>
          <p:cNvPr id="5" name="Slide Number Placeholder 1"/>
          <p:cNvSpPr>
            <a:spLocks noGrp="1"/>
          </p:cNvSpPr>
          <p:nvPr>
            <p:ph type="sldNum" sz="quarter" idx="12"/>
          </p:nvPr>
        </p:nvSpPr>
        <p:spPr bwMode="auto">
          <a:xfrm>
            <a:off x="6876256" y="638132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3A91E76-9EBF-4284-A71D-23B6CAFC73C1}" type="slidenum">
              <a:rPr lang="en-US" altLang="en-US" sz="1200" smtClean="0">
                <a:solidFill>
                  <a:srgbClr val="898989"/>
                </a:solidFill>
              </a:rPr>
              <a:pPr/>
              <a:t>48</a:t>
            </a:fld>
            <a:endParaRPr lang="en-US" altLang="en-US" sz="1200" dirty="0" smtClean="0">
              <a:solidFill>
                <a:srgbClr val="898989"/>
              </a:solidFill>
            </a:endParaRPr>
          </a:p>
        </p:txBody>
      </p:sp>
    </p:spTree>
    <p:extLst>
      <p:ext uri="{BB962C8B-B14F-4D97-AF65-F5344CB8AC3E}">
        <p14:creationId xmlns:p14="http://schemas.microsoft.com/office/powerpoint/2010/main" xmlns="" val="39671013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sz="2400" b="1" dirty="0" smtClean="0">
                <a:solidFill>
                  <a:prstClr val="black"/>
                </a:solidFill>
                <a:ea typeface="ＭＳ Ｐゴシック" pitchFamily="34" charset="-128"/>
              </a:rPr>
              <a:t>PROVINCES WITH HIGHEST NUMBER OF INCIDENTS </a:t>
            </a:r>
            <a:r>
              <a:rPr lang="en-ZA" altLang="en-US" sz="2400" b="1" dirty="0">
                <a:solidFill>
                  <a:prstClr val="black"/>
                </a:solidFill>
                <a:ea typeface="ＭＳ Ｐゴシック" pitchFamily="34" charset="-128"/>
              </a:rPr>
              <a:t>REPORTED </a:t>
            </a:r>
            <a:r>
              <a:rPr lang="en-ZA" altLang="en-US" sz="2400" b="1" dirty="0" smtClean="0">
                <a:solidFill>
                  <a:prstClr val="black"/>
                </a:solidFill>
                <a:ea typeface="ＭＳ Ｐゴシック" pitchFamily="34" charset="-128"/>
              </a:rPr>
              <a:t>IN </a:t>
            </a:r>
            <a:r>
              <a:rPr lang="en-ZA" altLang="en-US" sz="2400" b="1" dirty="0">
                <a:solidFill>
                  <a:prstClr val="black"/>
                </a:solidFill>
                <a:ea typeface="ＭＳ Ｐゴシック" pitchFamily="34" charset="-128"/>
              </a:rPr>
              <a:t>Q1</a:t>
            </a:r>
            <a:endParaRPr lang="en-ZA" dirty="0"/>
          </a:p>
        </p:txBody>
      </p:sp>
      <p:sp>
        <p:nvSpPr>
          <p:cNvPr id="3" name="Content Placeholder 2"/>
          <p:cNvSpPr>
            <a:spLocks noGrp="1"/>
          </p:cNvSpPr>
          <p:nvPr>
            <p:ph idx="1"/>
          </p:nvPr>
        </p:nvSpPr>
        <p:spPr/>
        <p:txBody>
          <a:bodyPr/>
          <a:lstStyle/>
          <a:p>
            <a:r>
              <a:rPr lang="en-ZA" sz="2000" dirty="0" smtClean="0"/>
              <a:t>The provinces with the highest number of incidents reported are as follows:  </a:t>
            </a:r>
          </a:p>
          <a:p>
            <a:endParaRPr lang="en-ZA" sz="2000" dirty="0" smtClean="0"/>
          </a:p>
          <a:p>
            <a:r>
              <a:rPr lang="en-ZA" sz="2000" dirty="0" smtClean="0"/>
              <a:t>Gauteng 62; </a:t>
            </a:r>
          </a:p>
          <a:p>
            <a:r>
              <a:rPr lang="en-ZA" sz="2000" dirty="0" smtClean="0"/>
              <a:t>Western Cape 57; </a:t>
            </a:r>
          </a:p>
          <a:p>
            <a:r>
              <a:rPr lang="en-ZA" sz="2000" dirty="0" smtClean="0"/>
              <a:t>KZN 36 and </a:t>
            </a:r>
          </a:p>
          <a:p>
            <a:r>
              <a:rPr lang="en-ZA" sz="2000" dirty="0" smtClean="0"/>
              <a:t>North West at 33 incidents received in the quarter. </a:t>
            </a:r>
            <a:endParaRPr lang="en-ZA" sz="2000" dirty="0"/>
          </a:p>
        </p:txBody>
      </p:sp>
      <p:sp>
        <p:nvSpPr>
          <p:cNvPr id="4" name="Slide Number Placeholder 3"/>
          <p:cNvSpPr>
            <a:spLocks noGrp="1"/>
          </p:cNvSpPr>
          <p:nvPr>
            <p:ph type="sldNum" sz="quarter" idx="12"/>
          </p:nvPr>
        </p:nvSpPr>
        <p:spPr>
          <a:xfrm>
            <a:off x="6732240" y="6381328"/>
            <a:ext cx="2133600" cy="365125"/>
          </a:xfrm>
        </p:spPr>
        <p:txBody>
          <a:bodyPr/>
          <a:lstStyle/>
          <a:p>
            <a:fld id="{96CA8298-9D91-4CF9-AB6A-504DBB769D5D}" type="slidenum">
              <a:rPr lang="en-US" smtClean="0"/>
              <a:pPr/>
              <a:t>49</a:t>
            </a:fld>
            <a:endParaRPr lang="en-US" dirty="0"/>
          </a:p>
        </p:txBody>
      </p:sp>
    </p:spTree>
    <p:extLst>
      <p:ext uri="{BB962C8B-B14F-4D97-AF65-F5344CB8AC3E}">
        <p14:creationId xmlns:p14="http://schemas.microsoft.com/office/powerpoint/2010/main" xmlns="" val="3399074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88" y="274638"/>
            <a:ext cx="8229600" cy="1143000"/>
          </a:xfrm>
        </p:spPr>
        <p:txBody>
          <a:bodyPr/>
          <a:lstStyle/>
          <a:p>
            <a:pPr>
              <a:defRPr/>
            </a:pPr>
            <a:r>
              <a:rPr lang="en-US" sz="2000" b="1" dirty="0" smtClean="0">
                <a:solidFill>
                  <a:prstClr val="black"/>
                </a:solidFill>
                <a:ea typeface="ＭＳ Ｐゴシック" pitchFamily="-80" charset="-128"/>
                <a:cs typeface="+mj-cs"/>
              </a:rPr>
              <a:t>INTRODUCTION: THE </a:t>
            </a:r>
            <a:r>
              <a:rPr lang="en-US" sz="2000" b="1" dirty="0">
                <a:solidFill>
                  <a:prstClr val="black"/>
                </a:solidFill>
                <a:ea typeface="ＭＳ Ｐゴシック" pitchFamily="-80" charset="-128"/>
                <a:cs typeface="+mj-cs"/>
              </a:rPr>
              <a:t>CONSTITUTIONAL MANDATE OF THE DOL</a:t>
            </a:r>
            <a:endParaRPr lang="en-US" dirty="0"/>
          </a:p>
        </p:txBody>
      </p:sp>
      <p:sp>
        <p:nvSpPr>
          <p:cNvPr id="18435" name="Content Placeholder 2"/>
          <p:cNvSpPr>
            <a:spLocks noGrp="1"/>
          </p:cNvSpPr>
          <p:nvPr>
            <p:ph idx="1"/>
          </p:nvPr>
        </p:nvSpPr>
        <p:spPr>
          <a:xfrm>
            <a:off x="457200" y="1417638"/>
            <a:ext cx="8229600" cy="5092700"/>
          </a:xfrm>
        </p:spPr>
        <p:txBody>
          <a:bodyPr/>
          <a:lstStyle/>
          <a:p>
            <a:r>
              <a:rPr lang="en-US" altLang="en-US" sz="2000" dirty="0" smtClean="0">
                <a:ea typeface="ＭＳ Ｐゴシック" pitchFamily="34" charset="-128"/>
              </a:rPr>
              <a:t>Section 9, to ensure equal access to opportunities.</a:t>
            </a:r>
          </a:p>
          <a:p>
            <a:r>
              <a:rPr lang="en-US" altLang="en-US" sz="2000" dirty="0" smtClean="0">
                <a:ea typeface="ＭＳ Ｐゴシック" pitchFamily="34" charset="-128"/>
              </a:rPr>
              <a:t>Section 10, promotion of labour standards and fundamental rights at work.</a:t>
            </a:r>
          </a:p>
          <a:p>
            <a:r>
              <a:rPr lang="en-US" altLang="en-US" sz="2000" dirty="0" smtClean="0">
                <a:ea typeface="ＭＳ Ｐゴシック" pitchFamily="34" charset="-128"/>
              </a:rPr>
              <a:t>Section 18, Freedom of association.</a:t>
            </a:r>
          </a:p>
          <a:p>
            <a:r>
              <a:rPr lang="en-US" altLang="en-US" sz="2000" dirty="0" smtClean="0">
                <a:ea typeface="ＭＳ Ｐゴシック" pitchFamily="34" charset="-128"/>
              </a:rPr>
              <a:t>Section 23, To ensure sound Labour relations.</a:t>
            </a:r>
          </a:p>
          <a:p>
            <a:r>
              <a:rPr lang="en-US" altLang="en-US" sz="2000" dirty="0" smtClean="0">
                <a:ea typeface="ＭＳ Ｐゴシック" pitchFamily="34" charset="-128"/>
              </a:rPr>
              <a:t>Section 24, To ensure an environment that is not harmful to the health and wellbeing of those in the workplace.</a:t>
            </a:r>
          </a:p>
          <a:p>
            <a:r>
              <a:rPr lang="en-US" altLang="en-US" sz="2000" dirty="0" smtClean="0">
                <a:ea typeface="ＭＳ Ｐゴシック" pitchFamily="34" charset="-128"/>
              </a:rPr>
              <a:t>Section 27, To provide adequate social security nets to protect vulnerable workers.</a:t>
            </a:r>
          </a:p>
          <a:p>
            <a:r>
              <a:rPr lang="en-US" altLang="en-US" sz="2000" dirty="0" smtClean="0">
                <a:ea typeface="ＭＳ Ｐゴシック" pitchFamily="34" charset="-128"/>
              </a:rPr>
              <a:t>Section 28, To ensure that children are protected from exploitative labour practices and not required or permitted to perform work or services that are inappropriate for a person of that child’s age or their well‐being, education, physical or mental health or spiritual, moral or social development is placed at risk.</a:t>
            </a:r>
          </a:p>
          <a:p>
            <a:r>
              <a:rPr lang="en-US" altLang="en-US" sz="2000" dirty="0" smtClean="0">
                <a:ea typeface="ＭＳ Ｐゴシック" pitchFamily="34" charset="-128"/>
              </a:rPr>
              <a:t>Section 34, Access to courts and access to fair and speedy labour justice.</a:t>
            </a:r>
          </a:p>
        </p:txBody>
      </p:sp>
      <p:sp>
        <p:nvSpPr>
          <p:cNvPr id="18436" name="Slide Number Placeholder 2"/>
          <p:cNvSpPr>
            <a:spLocks noGrp="1"/>
          </p:cNvSpPr>
          <p:nvPr>
            <p:ph type="sldNum" sz="quarter" idx="12"/>
          </p:nvPr>
        </p:nvSpPr>
        <p:spPr bwMode="auto">
          <a:xfrm>
            <a:off x="6672263"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607C82E4-6066-4D9F-83DB-02BE8E88E017}" type="slidenum">
              <a:rPr lang="en-US" altLang="en-US" sz="1200" smtClean="0">
                <a:solidFill>
                  <a:srgbClr val="898989"/>
                </a:solidFill>
              </a:rPr>
              <a:pPr/>
              <a:t>5</a:t>
            </a:fld>
            <a:endParaRPr lang="en-US" altLang="en-US" sz="1200" dirty="0" smtClean="0">
              <a:solidFill>
                <a:srgbClr val="898989"/>
              </a:solidFill>
            </a:endParaRPr>
          </a:p>
        </p:txBody>
      </p:sp>
    </p:spTree>
    <p:extLst>
      <p:ext uri="{BB962C8B-B14F-4D97-AF65-F5344CB8AC3E}">
        <p14:creationId xmlns:p14="http://schemas.microsoft.com/office/powerpoint/2010/main" xmlns="" val="83957327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ZA" sz="2400" b="1" dirty="0" smtClean="0"/>
              <a:t>INCIDENT FINALISATION</a:t>
            </a:r>
            <a:endParaRPr lang="en-ZA" sz="2400" b="1" dirty="0"/>
          </a:p>
        </p:txBody>
      </p:sp>
      <p:sp>
        <p:nvSpPr>
          <p:cNvPr id="3" name="Content Placeholder 2"/>
          <p:cNvSpPr>
            <a:spLocks noGrp="1"/>
          </p:cNvSpPr>
          <p:nvPr>
            <p:ph idx="1"/>
          </p:nvPr>
        </p:nvSpPr>
        <p:spPr>
          <a:xfrm>
            <a:off x="323528" y="1600200"/>
            <a:ext cx="8568952" cy="4525963"/>
          </a:xfrm>
        </p:spPr>
        <p:txBody>
          <a:bodyPr/>
          <a:lstStyle/>
          <a:p>
            <a:r>
              <a:rPr lang="en-ZA" sz="2000" dirty="0" smtClean="0"/>
              <a:t>This area remains a challenge to manage as the finalisation of incidents in some provinces is very slow.</a:t>
            </a:r>
          </a:p>
          <a:p>
            <a:endParaRPr lang="en-ZA" sz="2000" dirty="0" smtClean="0"/>
          </a:p>
          <a:p>
            <a:r>
              <a:rPr lang="en-ZA" sz="2000" dirty="0" smtClean="0"/>
              <a:t>Other provinces on the other hand are progressing well.</a:t>
            </a:r>
          </a:p>
          <a:p>
            <a:endParaRPr lang="en-ZA" sz="2000" dirty="0" smtClean="0"/>
          </a:p>
          <a:p>
            <a:r>
              <a:rPr lang="en-ZA" sz="2000" dirty="0" smtClean="0"/>
              <a:t>This matter however is receiving attention on several levels.</a:t>
            </a:r>
          </a:p>
          <a:p>
            <a:endParaRPr lang="en-ZA" sz="2000" dirty="0" smtClean="0"/>
          </a:p>
          <a:p>
            <a:r>
              <a:rPr lang="en-ZA" sz="2000" dirty="0" smtClean="0"/>
              <a:t>Managers are reminded of their responsibilities in this regard.  </a:t>
            </a:r>
            <a:endParaRPr lang="en-ZA" sz="2000" dirty="0"/>
          </a:p>
        </p:txBody>
      </p:sp>
      <p:sp>
        <p:nvSpPr>
          <p:cNvPr id="4" name="Slide Number Placeholder 3"/>
          <p:cNvSpPr>
            <a:spLocks noGrp="1"/>
          </p:cNvSpPr>
          <p:nvPr>
            <p:ph type="sldNum" sz="quarter" idx="12"/>
          </p:nvPr>
        </p:nvSpPr>
        <p:spPr>
          <a:xfrm>
            <a:off x="6660232" y="6381328"/>
            <a:ext cx="2133600" cy="365125"/>
          </a:xfrm>
        </p:spPr>
        <p:txBody>
          <a:bodyPr/>
          <a:lstStyle/>
          <a:p>
            <a:fld id="{96CA8298-9D91-4CF9-AB6A-504DBB769D5D}" type="slidenum">
              <a:rPr lang="en-US" smtClean="0"/>
              <a:pPr/>
              <a:t>50</a:t>
            </a:fld>
            <a:endParaRPr lang="en-US"/>
          </a:p>
        </p:txBody>
      </p:sp>
    </p:spTree>
    <p:extLst>
      <p:ext uri="{BB962C8B-B14F-4D97-AF65-F5344CB8AC3E}">
        <p14:creationId xmlns:p14="http://schemas.microsoft.com/office/powerpoint/2010/main" xmlns="" val="13624464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850106"/>
          </a:xfrm>
        </p:spPr>
        <p:txBody>
          <a:bodyPr/>
          <a:lstStyle/>
          <a:p>
            <a:r>
              <a:rPr lang="en-ZA" altLang="en-US" sz="2400" b="1" dirty="0" smtClean="0">
                <a:ea typeface="ＭＳ Ｐゴシック" pitchFamily="34" charset="-128"/>
              </a:rPr>
              <a:t>GRAPH - INCIDENTS BY SECTOR AND PROVINCE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841025479"/>
              </p:ext>
            </p:extLst>
          </p:nvPr>
        </p:nvGraphicFramePr>
        <p:xfrm>
          <a:off x="251520" y="1412776"/>
          <a:ext cx="8640960" cy="51077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4518505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46063" y="274638"/>
            <a:ext cx="8669337" cy="850106"/>
          </a:xfrm>
        </p:spPr>
        <p:txBody>
          <a:bodyPr/>
          <a:lstStyle/>
          <a:p>
            <a:r>
              <a:rPr lang="en-ZA" altLang="en-US" sz="2400" b="1" dirty="0" smtClean="0">
                <a:ea typeface="ＭＳ Ｐゴシック" pitchFamily="34" charset="-128"/>
              </a:rPr>
              <a:t>TOP 3 REPORTED INCIDENTS BY CATEGORY</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4185845409"/>
              </p:ext>
            </p:extLst>
          </p:nvPr>
        </p:nvGraphicFramePr>
        <p:xfrm>
          <a:off x="251518" y="1340768"/>
          <a:ext cx="8663881" cy="1512168"/>
        </p:xfrm>
        <a:graphic>
          <a:graphicData uri="http://schemas.openxmlformats.org/drawingml/2006/table">
            <a:tbl>
              <a:tblPr>
                <a:tableStyleId>{5C22544A-7EE6-4342-B048-85BDC9FD1C3A}</a:tableStyleId>
              </a:tblPr>
              <a:tblGrid>
                <a:gridCol w="1296146">
                  <a:extLst>
                    <a:ext uri="{9D8B030D-6E8A-4147-A177-3AD203B41FA5}">
                      <a16:colId xmlns:a16="http://schemas.microsoft.com/office/drawing/2014/main" xmlns="" val="1737210852"/>
                    </a:ext>
                  </a:extLst>
                </a:gridCol>
                <a:gridCol w="864096">
                  <a:extLst>
                    <a:ext uri="{9D8B030D-6E8A-4147-A177-3AD203B41FA5}">
                      <a16:colId xmlns:a16="http://schemas.microsoft.com/office/drawing/2014/main" xmlns="" val="3801384185"/>
                    </a:ext>
                  </a:extLst>
                </a:gridCol>
                <a:gridCol w="792088">
                  <a:extLst>
                    <a:ext uri="{9D8B030D-6E8A-4147-A177-3AD203B41FA5}">
                      <a16:colId xmlns:a16="http://schemas.microsoft.com/office/drawing/2014/main" xmlns="" val="2259679392"/>
                    </a:ext>
                  </a:extLst>
                </a:gridCol>
                <a:gridCol w="720080">
                  <a:extLst>
                    <a:ext uri="{9D8B030D-6E8A-4147-A177-3AD203B41FA5}">
                      <a16:colId xmlns:a16="http://schemas.microsoft.com/office/drawing/2014/main" xmlns="" val="2740956585"/>
                    </a:ext>
                  </a:extLst>
                </a:gridCol>
                <a:gridCol w="792088">
                  <a:extLst>
                    <a:ext uri="{9D8B030D-6E8A-4147-A177-3AD203B41FA5}">
                      <a16:colId xmlns:a16="http://schemas.microsoft.com/office/drawing/2014/main" xmlns="" val="1805519771"/>
                    </a:ext>
                  </a:extLst>
                </a:gridCol>
                <a:gridCol w="720080">
                  <a:extLst>
                    <a:ext uri="{9D8B030D-6E8A-4147-A177-3AD203B41FA5}">
                      <a16:colId xmlns:a16="http://schemas.microsoft.com/office/drawing/2014/main" xmlns="" val="905073024"/>
                    </a:ext>
                  </a:extLst>
                </a:gridCol>
                <a:gridCol w="792088">
                  <a:extLst>
                    <a:ext uri="{9D8B030D-6E8A-4147-A177-3AD203B41FA5}">
                      <a16:colId xmlns:a16="http://schemas.microsoft.com/office/drawing/2014/main" xmlns="" val="2478533236"/>
                    </a:ext>
                  </a:extLst>
                </a:gridCol>
                <a:gridCol w="648072">
                  <a:extLst>
                    <a:ext uri="{9D8B030D-6E8A-4147-A177-3AD203B41FA5}">
                      <a16:colId xmlns:a16="http://schemas.microsoft.com/office/drawing/2014/main" xmlns="" val="1915171203"/>
                    </a:ext>
                  </a:extLst>
                </a:gridCol>
                <a:gridCol w="648072">
                  <a:extLst>
                    <a:ext uri="{9D8B030D-6E8A-4147-A177-3AD203B41FA5}">
                      <a16:colId xmlns:a16="http://schemas.microsoft.com/office/drawing/2014/main" xmlns="" val="2522622764"/>
                    </a:ext>
                  </a:extLst>
                </a:gridCol>
                <a:gridCol w="746317">
                  <a:extLst>
                    <a:ext uri="{9D8B030D-6E8A-4147-A177-3AD203B41FA5}">
                      <a16:colId xmlns:a16="http://schemas.microsoft.com/office/drawing/2014/main" xmlns="" val="3939406493"/>
                    </a:ext>
                  </a:extLst>
                </a:gridCol>
                <a:gridCol w="644754">
                  <a:extLst>
                    <a:ext uri="{9D8B030D-6E8A-4147-A177-3AD203B41FA5}">
                      <a16:colId xmlns:a16="http://schemas.microsoft.com/office/drawing/2014/main" xmlns="" val="493408726"/>
                    </a:ext>
                  </a:extLst>
                </a:gridCol>
              </a:tblGrid>
              <a:tr h="254970">
                <a:tc>
                  <a:txBody>
                    <a:bodyPr/>
                    <a:lstStyle/>
                    <a:p>
                      <a:pPr algn="ctr" fontAlgn="b"/>
                      <a:endParaRPr lang="en-ZA" sz="1600" b="1" i="0" u="none" strike="noStrike" dirty="0">
                        <a:solidFill>
                          <a:srgbClr val="000000"/>
                        </a:solidFill>
                        <a:effectLst>
                          <a:outerShdw blurRad="38100" dist="38100" dir="2700000" algn="tl">
                            <a:srgbClr val="000000">
                              <a:alpha val="43137"/>
                            </a:srgbClr>
                          </a:outerShdw>
                        </a:effectLst>
                        <a:latin typeface="+mn-lt"/>
                      </a:endParaRPr>
                    </a:p>
                  </a:txBody>
                  <a:tcPr marL="0" marR="0" marT="0" marB="0" anchor="b"/>
                </a:tc>
                <a:tc>
                  <a:txBody>
                    <a:bodyPr/>
                    <a:lstStyle/>
                    <a:p>
                      <a:pPr algn="ctr" fontAlgn="b"/>
                      <a:r>
                        <a:rPr lang="en-ZA" sz="1600" b="1" u="none" strike="noStrike">
                          <a:effectLst>
                            <a:outerShdw blurRad="38100" dist="38100" dir="2700000" algn="tl">
                              <a:srgbClr val="000000">
                                <a:alpha val="43137"/>
                              </a:srgbClr>
                            </a:outerShdw>
                          </a:effectLst>
                          <a:latin typeface="+mn-lt"/>
                        </a:rPr>
                        <a:t>WC</a:t>
                      </a:r>
                      <a:endParaRPr lang="en-ZA" sz="1600" b="1" i="0" u="none" strike="noStrike">
                        <a:solidFill>
                          <a:srgbClr val="FF0000"/>
                        </a:solidFill>
                        <a:effectLst>
                          <a:outerShdw blurRad="38100" dist="38100" dir="2700000" algn="tl">
                            <a:srgbClr val="000000">
                              <a:alpha val="43137"/>
                            </a:srgbClr>
                          </a:outerShdw>
                        </a:effectLst>
                        <a:latin typeface="+mn-lt"/>
                      </a:endParaRPr>
                    </a:p>
                  </a:txBody>
                  <a:tcPr marL="0" marR="0" marT="0" marB="0" anchor="b"/>
                </a:tc>
                <a:tc>
                  <a:txBody>
                    <a:bodyPr/>
                    <a:lstStyle/>
                    <a:p>
                      <a:pPr algn="ctr" fontAlgn="b"/>
                      <a:r>
                        <a:rPr lang="en-ZA" sz="1600" b="1" u="none" strike="noStrike">
                          <a:effectLst>
                            <a:outerShdw blurRad="38100" dist="38100" dir="2700000" algn="tl">
                              <a:srgbClr val="000000">
                                <a:alpha val="43137"/>
                              </a:srgbClr>
                            </a:outerShdw>
                          </a:effectLst>
                          <a:latin typeface="+mn-lt"/>
                        </a:rPr>
                        <a:t>KZN</a:t>
                      </a:r>
                      <a:endParaRPr lang="en-ZA" sz="1600" b="1" i="0" u="none" strike="noStrike">
                        <a:solidFill>
                          <a:srgbClr val="FF0000"/>
                        </a:solidFill>
                        <a:effectLst>
                          <a:outerShdw blurRad="38100" dist="38100" dir="2700000" algn="tl">
                            <a:srgbClr val="000000">
                              <a:alpha val="43137"/>
                            </a:srgbClr>
                          </a:outerShdw>
                        </a:effectLst>
                        <a:latin typeface="+mn-lt"/>
                      </a:endParaRPr>
                    </a:p>
                  </a:txBody>
                  <a:tcPr marL="0" marR="0" marT="0" marB="0" anchor="b"/>
                </a:tc>
                <a:tc>
                  <a:txBody>
                    <a:bodyPr/>
                    <a:lstStyle/>
                    <a:p>
                      <a:pPr algn="ctr" fontAlgn="b"/>
                      <a:r>
                        <a:rPr lang="en-ZA" sz="1600" b="1" u="none" strike="noStrike">
                          <a:effectLst>
                            <a:outerShdw blurRad="38100" dist="38100" dir="2700000" algn="tl">
                              <a:srgbClr val="000000">
                                <a:alpha val="43137"/>
                              </a:srgbClr>
                            </a:outerShdw>
                          </a:effectLst>
                          <a:latin typeface="+mn-lt"/>
                        </a:rPr>
                        <a:t>EC</a:t>
                      </a:r>
                      <a:endParaRPr lang="en-ZA" sz="1600" b="1" i="0" u="none" strike="noStrike">
                        <a:solidFill>
                          <a:srgbClr val="000000"/>
                        </a:solidFill>
                        <a:effectLst>
                          <a:outerShdw blurRad="38100" dist="38100" dir="2700000" algn="tl">
                            <a:srgbClr val="000000">
                              <a:alpha val="43137"/>
                            </a:srgbClr>
                          </a:outerShdw>
                        </a:effectLst>
                        <a:latin typeface="+mn-lt"/>
                      </a:endParaRPr>
                    </a:p>
                  </a:txBody>
                  <a:tcPr marL="0" marR="0" marT="0" marB="0" anchor="b"/>
                </a:tc>
                <a:tc>
                  <a:txBody>
                    <a:bodyPr/>
                    <a:lstStyle/>
                    <a:p>
                      <a:pPr algn="ctr" fontAlgn="b"/>
                      <a:r>
                        <a:rPr lang="en-ZA" sz="1600" b="1" u="none" strike="noStrike">
                          <a:effectLst>
                            <a:outerShdw blurRad="38100" dist="38100" dir="2700000" algn="tl">
                              <a:srgbClr val="000000">
                                <a:alpha val="43137"/>
                              </a:srgbClr>
                            </a:outerShdw>
                          </a:effectLst>
                          <a:latin typeface="+mn-lt"/>
                        </a:rPr>
                        <a:t>FS</a:t>
                      </a:r>
                      <a:endParaRPr lang="en-ZA" sz="1600" b="1" i="0" u="none" strike="noStrike">
                        <a:solidFill>
                          <a:srgbClr val="000000"/>
                        </a:solidFill>
                        <a:effectLst>
                          <a:outerShdw blurRad="38100" dist="38100" dir="2700000" algn="tl">
                            <a:srgbClr val="000000">
                              <a:alpha val="43137"/>
                            </a:srgbClr>
                          </a:outerShdw>
                        </a:effectLst>
                        <a:latin typeface="+mn-lt"/>
                      </a:endParaRPr>
                    </a:p>
                  </a:txBody>
                  <a:tcPr marL="0" marR="0" marT="0" marB="0" anchor="b"/>
                </a:tc>
                <a:tc>
                  <a:txBody>
                    <a:bodyPr/>
                    <a:lstStyle/>
                    <a:p>
                      <a:pPr algn="ctr" fontAlgn="b"/>
                      <a:r>
                        <a:rPr lang="en-ZA" sz="1600" b="1" u="none" strike="noStrike">
                          <a:effectLst>
                            <a:outerShdw blurRad="38100" dist="38100" dir="2700000" algn="tl">
                              <a:srgbClr val="000000">
                                <a:alpha val="43137"/>
                              </a:srgbClr>
                            </a:outerShdw>
                          </a:effectLst>
                          <a:latin typeface="+mn-lt"/>
                        </a:rPr>
                        <a:t>MPU</a:t>
                      </a:r>
                      <a:endParaRPr lang="en-ZA" sz="1600" b="1" i="0" u="none" strike="noStrike">
                        <a:solidFill>
                          <a:srgbClr val="000000"/>
                        </a:solidFill>
                        <a:effectLst>
                          <a:outerShdw blurRad="38100" dist="38100" dir="2700000" algn="tl">
                            <a:srgbClr val="000000">
                              <a:alpha val="43137"/>
                            </a:srgbClr>
                          </a:outerShdw>
                        </a:effectLst>
                        <a:latin typeface="+mn-lt"/>
                      </a:endParaRPr>
                    </a:p>
                  </a:txBody>
                  <a:tcPr marL="0" marR="0" marT="0" marB="0" anchor="b"/>
                </a:tc>
                <a:tc>
                  <a:txBody>
                    <a:bodyPr/>
                    <a:lstStyle/>
                    <a:p>
                      <a:pPr algn="ctr" fontAlgn="b"/>
                      <a:r>
                        <a:rPr lang="en-ZA" sz="1600" b="1" u="none" strike="noStrike">
                          <a:effectLst>
                            <a:outerShdw blurRad="38100" dist="38100" dir="2700000" algn="tl">
                              <a:srgbClr val="000000">
                                <a:alpha val="43137"/>
                              </a:srgbClr>
                            </a:outerShdw>
                          </a:effectLst>
                          <a:latin typeface="+mn-lt"/>
                        </a:rPr>
                        <a:t>NC</a:t>
                      </a:r>
                      <a:endParaRPr lang="en-ZA" sz="1600" b="1" i="0" u="none" strike="noStrike">
                        <a:solidFill>
                          <a:srgbClr val="000000"/>
                        </a:solidFill>
                        <a:effectLst>
                          <a:outerShdw blurRad="38100" dist="38100" dir="2700000" algn="tl">
                            <a:srgbClr val="000000">
                              <a:alpha val="43137"/>
                            </a:srgbClr>
                          </a:outerShdw>
                        </a:effectLst>
                        <a:latin typeface="+mn-lt"/>
                      </a:endParaRPr>
                    </a:p>
                  </a:txBody>
                  <a:tcPr marL="0" marR="0" marT="0" marB="0" anchor="b"/>
                </a:tc>
                <a:tc>
                  <a:txBody>
                    <a:bodyPr/>
                    <a:lstStyle/>
                    <a:p>
                      <a:pPr algn="ctr" fontAlgn="b"/>
                      <a:r>
                        <a:rPr lang="en-ZA" sz="1600" b="1" u="none" strike="noStrike">
                          <a:effectLst>
                            <a:outerShdw blurRad="38100" dist="38100" dir="2700000" algn="tl">
                              <a:srgbClr val="000000">
                                <a:alpha val="43137"/>
                              </a:srgbClr>
                            </a:outerShdw>
                          </a:effectLst>
                          <a:latin typeface="+mn-lt"/>
                        </a:rPr>
                        <a:t>LP</a:t>
                      </a:r>
                      <a:endParaRPr lang="en-ZA" sz="1600" b="1" i="0" u="none" strike="noStrike">
                        <a:solidFill>
                          <a:srgbClr val="000000"/>
                        </a:solidFill>
                        <a:effectLst>
                          <a:outerShdw blurRad="38100" dist="38100" dir="2700000" algn="tl">
                            <a:srgbClr val="000000">
                              <a:alpha val="43137"/>
                            </a:srgbClr>
                          </a:outerShdw>
                        </a:effectLst>
                        <a:latin typeface="+mn-lt"/>
                      </a:endParaRPr>
                    </a:p>
                  </a:txBody>
                  <a:tcPr marL="0" marR="0" marT="0" marB="0" anchor="b"/>
                </a:tc>
                <a:tc>
                  <a:txBody>
                    <a:bodyPr/>
                    <a:lstStyle/>
                    <a:p>
                      <a:pPr algn="ctr" fontAlgn="b"/>
                      <a:r>
                        <a:rPr lang="en-ZA" sz="1600" b="1" u="none" strike="noStrike">
                          <a:effectLst>
                            <a:outerShdw blurRad="38100" dist="38100" dir="2700000" algn="tl">
                              <a:srgbClr val="000000">
                                <a:alpha val="43137"/>
                              </a:srgbClr>
                            </a:outerShdw>
                          </a:effectLst>
                          <a:latin typeface="+mn-lt"/>
                        </a:rPr>
                        <a:t>GP</a:t>
                      </a:r>
                      <a:endParaRPr lang="en-ZA" sz="1600" b="1" i="0" u="none" strike="noStrike">
                        <a:solidFill>
                          <a:srgbClr val="FF0000"/>
                        </a:solidFill>
                        <a:effectLst>
                          <a:outerShdw blurRad="38100" dist="38100" dir="2700000" algn="tl">
                            <a:srgbClr val="000000">
                              <a:alpha val="43137"/>
                            </a:srgbClr>
                          </a:outerShdw>
                        </a:effectLst>
                        <a:latin typeface="+mn-lt"/>
                      </a:endParaRPr>
                    </a:p>
                  </a:txBody>
                  <a:tcPr marL="0" marR="0" marT="0" marB="0" anchor="b"/>
                </a:tc>
                <a:tc>
                  <a:txBody>
                    <a:bodyPr/>
                    <a:lstStyle/>
                    <a:p>
                      <a:pPr algn="ctr" fontAlgn="b"/>
                      <a:r>
                        <a:rPr lang="en-ZA" sz="1600" b="1" u="none" strike="noStrike">
                          <a:effectLst>
                            <a:outerShdw blurRad="38100" dist="38100" dir="2700000" algn="tl">
                              <a:srgbClr val="000000">
                                <a:alpha val="43137"/>
                              </a:srgbClr>
                            </a:outerShdw>
                          </a:effectLst>
                          <a:latin typeface="+mn-lt"/>
                        </a:rPr>
                        <a:t>NW</a:t>
                      </a:r>
                      <a:endParaRPr lang="en-ZA" sz="1600" b="1" i="0" u="none" strike="noStrike">
                        <a:solidFill>
                          <a:srgbClr val="000000"/>
                        </a:solidFill>
                        <a:effectLst>
                          <a:outerShdw blurRad="38100" dist="38100" dir="2700000" algn="tl">
                            <a:srgbClr val="000000">
                              <a:alpha val="43137"/>
                            </a:srgbClr>
                          </a:outerShdw>
                        </a:effectLst>
                        <a:latin typeface="+mn-lt"/>
                      </a:endParaRPr>
                    </a:p>
                  </a:txBody>
                  <a:tcPr marL="0" marR="0" marT="0" marB="0" anchor="b"/>
                </a:tc>
                <a:tc>
                  <a:txBody>
                    <a:bodyPr/>
                    <a:lstStyle/>
                    <a:p>
                      <a:pPr algn="ctr" fontAlgn="b"/>
                      <a:r>
                        <a:rPr lang="en-ZA" sz="1600" b="1" i="0" u="none" strike="noStrike" dirty="0" smtClean="0">
                          <a:solidFill>
                            <a:srgbClr val="000000"/>
                          </a:solidFill>
                          <a:effectLst>
                            <a:outerShdw blurRad="38100" dist="38100" dir="2700000" algn="tl">
                              <a:srgbClr val="000000">
                                <a:alpha val="43137"/>
                              </a:srgbClr>
                            </a:outerShdw>
                          </a:effectLst>
                          <a:latin typeface="+mn-lt"/>
                        </a:rPr>
                        <a:t>TOTAL</a:t>
                      </a:r>
                      <a:endParaRPr lang="en-ZA" sz="1600" b="1" i="0" u="none" strike="noStrike" dirty="0">
                        <a:solidFill>
                          <a:srgbClr val="000000"/>
                        </a:solidFill>
                        <a:effectLst>
                          <a:outerShdw blurRad="38100" dist="38100" dir="2700000" algn="tl">
                            <a:srgbClr val="000000">
                              <a:alpha val="43137"/>
                            </a:srgbClr>
                          </a:outerShdw>
                        </a:effectLst>
                        <a:latin typeface="+mn-lt"/>
                      </a:endParaRPr>
                    </a:p>
                  </a:txBody>
                  <a:tcPr marL="0" marR="0" marT="0" marB="0" anchor="b"/>
                </a:tc>
                <a:extLst>
                  <a:ext uri="{0D108BD9-81ED-4DB2-BD59-A6C34878D82A}">
                    <a16:rowId xmlns:a16="http://schemas.microsoft.com/office/drawing/2014/main" xmlns="" val="1881330589"/>
                  </a:ext>
                </a:extLst>
              </a:tr>
              <a:tr h="254970">
                <a:tc>
                  <a:txBody>
                    <a:bodyPr/>
                    <a:lstStyle/>
                    <a:p>
                      <a:pPr algn="l" rtl="0" fontAlgn="b"/>
                      <a:r>
                        <a:rPr lang="en-ZA" sz="1600" b="1" u="none" strike="noStrike" dirty="0">
                          <a:effectLst>
                            <a:outerShdw blurRad="38100" dist="38100" dir="2700000" algn="tl">
                              <a:srgbClr val="000000">
                                <a:alpha val="43137"/>
                              </a:srgbClr>
                            </a:outerShdw>
                          </a:effectLst>
                          <a:latin typeface="+mn-lt"/>
                        </a:rPr>
                        <a:t>Sector</a:t>
                      </a:r>
                      <a:endParaRPr lang="en-ZA" sz="1600" b="1" i="0" u="none" strike="noStrike" dirty="0">
                        <a:solidFill>
                          <a:srgbClr val="000000"/>
                        </a:solidFill>
                        <a:effectLst>
                          <a:outerShdw blurRad="38100" dist="38100" dir="2700000" algn="tl">
                            <a:srgbClr val="000000">
                              <a:alpha val="43137"/>
                            </a:srgbClr>
                          </a:outerShdw>
                        </a:effectLst>
                        <a:latin typeface="+mn-lt"/>
                      </a:endParaRPr>
                    </a:p>
                  </a:txBody>
                  <a:tcPr marL="0" marR="0" marT="0" marB="0" anchor="b"/>
                </a:tc>
                <a:tc>
                  <a:txBody>
                    <a:bodyPr/>
                    <a:lstStyle/>
                    <a:p>
                      <a:pPr algn="ctr" rtl="0" fontAlgn="b"/>
                      <a:r>
                        <a:rPr lang="en-ZA" sz="1600" b="1" u="none" strike="noStrike" dirty="0">
                          <a:effectLst>
                            <a:outerShdw blurRad="38100" dist="38100" dir="2700000" algn="tl">
                              <a:srgbClr val="000000">
                                <a:alpha val="43137"/>
                              </a:srgbClr>
                            </a:outerShdw>
                          </a:effectLst>
                          <a:latin typeface="+mn-lt"/>
                        </a:rPr>
                        <a:t>REC</a:t>
                      </a:r>
                      <a:endParaRPr lang="en-ZA" sz="1600" b="1" i="0" u="none" strike="noStrike" dirty="0">
                        <a:solidFill>
                          <a:srgbClr val="000000"/>
                        </a:solidFill>
                        <a:effectLst>
                          <a:outerShdw blurRad="38100" dist="38100" dir="2700000" algn="tl">
                            <a:srgbClr val="000000">
                              <a:alpha val="43137"/>
                            </a:srgbClr>
                          </a:outerShdw>
                        </a:effectLst>
                        <a:latin typeface="+mn-lt"/>
                      </a:endParaRPr>
                    </a:p>
                  </a:txBody>
                  <a:tcPr marL="0" marR="0" marT="0" marB="0" anchor="b"/>
                </a:tc>
                <a:tc>
                  <a:txBody>
                    <a:bodyPr/>
                    <a:lstStyle/>
                    <a:p>
                      <a:pPr algn="ctr" rtl="0" fontAlgn="b"/>
                      <a:r>
                        <a:rPr lang="en-ZA" sz="1600" b="1" u="none" strike="noStrike">
                          <a:effectLst>
                            <a:outerShdw blurRad="38100" dist="38100" dir="2700000" algn="tl">
                              <a:srgbClr val="000000">
                                <a:alpha val="43137"/>
                              </a:srgbClr>
                            </a:outerShdw>
                          </a:effectLst>
                          <a:latin typeface="+mn-lt"/>
                        </a:rPr>
                        <a:t>REC</a:t>
                      </a:r>
                      <a:endParaRPr lang="en-ZA" sz="1600" b="1" i="0" u="none" strike="noStrike">
                        <a:solidFill>
                          <a:srgbClr val="000000"/>
                        </a:solidFill>
                        <a:effectLst>
                          <a:outerShdw blurRad="38100" dist="38100" dir="2700000" algn="tl">
                            <a:srgbClr val="000000">
                              <a:alpha val="43137"/>
                            </a:srgbClr>
                          </a:outerShdw>
                        </a:effectLst>
                        <a:latin typeface="+mn-lt"/>
                      </a:endParaRPr>
                    </a:p>
                  </a:txBody>
                  <a:tcPr marL="0" marR="0" marT="0" marB="0" anchor="b"/>
                </a:tc>
                <a:tc>
                  <a:txBody>
                    <a:bodyPr/>
                    <a:lstStyle/>
                    <a:p>
                      <a:pPr algn="ctr" rtl="0" fontAlgn="b"/>
                      <a:r>
                        <a:rPr lang="en-ZA" sz="1600" b="1" u="none" strike="noStrike">
                          <a:effectLst>
                            <a:outerShdw blurRad="38100" dist="38100" dir="2700000" algn="tl">
                              <a:srgbClr val="000000">
                                <a:alpha val="43137"/>
                              </a:srgbClr>
                            </a:outerShdw>
                          </a:effectLst>
                          <a:latin typeface="+mn-lt"/>
                        </a:rPr>
                        <a:t>REC</a:t>
                      </a:r>
                      <a:endParaRPr lang="en-ZA" sz="1600" b="1" i="0" u="none" strike="noStrike">
                        <a:solidFill>
                          <a:srgbClr val="000000"/>
                        </a:solidFill>
                        <a:effectLst>
                          <a:outerShdw blurRad="38100" dist="38100" dir="2700000" algn="tl">
                            <a:srgbClr val="000000">
                              <a:alpha val="43137"/>
                            </a:srgbClr>
                          </a:outerShdw>
                        </a:effectLst>
                        <a:latin typeface="+mn-lt"/>
                      </a:endParaRPr>
                    </a:p>
                  </a:txBody>
                  <a:tcPr marL="0" marR="0" marT="0" marB="0" anchor="b"/>
                </a:tc>
                <a:tc>
                  <a:txBody>
                    <a:bodyPr/>
                    <a:lstStyle/>
                    <a:p>
                      <a:pPr algn="ctr" rtl="0" fontAlgn="b"/>
                      <a:r>
                        <a:rPr lang="en-ZA" sz="1600" b="1" u="none" strike="noStrike">
                          <a:effectLst>
                            <a:outerShdw blurRad="38100" dist="38100" dir="2700000" algn="tl">
                              <a:srgbClr val="000000">
                                <a:alpha val="43137"/>
                              </a:srgbClr>
                            </a:outerShdw>
                          </a:effectLst>
                          <a:latin typeface="+mn-lt"/>
                        </a:rPr>
                        <a:t>REC</a:t>
                      </a:r>
                      <a:endParaRPr lang="en-ZA" sz="1600" b="1" i="0" u="none" strike="noStrike">
                        <a:solidFill>
                          <a:srgbClr val="000000"/>
                        </a:solidFill>
                        <a:effectLst>
                          <a:outerShdw blurRad="38100" dist="38100" dir="2700000" algn="tl">
                            <a:srgbClr val="000000">
                              <a:alpha val="43137"/>
                            </a:srgbClr>
                          </a:outerShdw>
                        </a:effectLst>
                        <a:latin typeface="+mn-lt"/>
                      </a:endParaRPr>
                    </a:p>
                  </a:txBody>
                  <a:tcPr marL="0" marR="0" marT="0" marB="0" anchor="b"/>
                </a:tc>
                <a:tc>
                  <a:txBody>
                    <a:bodyPr/>
                    <a:lstStyle/>
                    <a:p>
                      <a:pPr algn="ctr" rtl="0" fontAlgn="b"/>
                      <a:r>
                        <a:rPr lang="en-ZA" sz="1600" b="1" u="none" strike="noStrike">
                          <a:effectLst>
                            <a:outerShdw blurRad="38100" dist="38100" dir="2700000" algn="tl">
                              <a:srgbClr val="000000">
                                <a:alpha val="43137"/>
                              </a:srgbClr>
                            </a:outerShdw>
                          </a:effectLst>
                          <a:latin typeface="+mn-lt"/>
                        </a:rPr>
                        <a:t>REC</a:t>
                      </a:r>
                      <a:endParaRPr lang="en-ZA" sz="1600" b="1" i="0" u="none" strike="noStrike">
                        <a:solidFill>
                          <a:srgbClr val="000000"/>
                        </a:solidFill>
                        <a:effectLst>
                          <a:outerShdw blurRad="38100" dist="38100" dir="2700000" algn="tl">
                            <a:srgbClr val="000000">
                              <a:alpha val="43137"/>
                            </a:srgbClr>
                          </a:outerShdw>
                        </a:effectLst>
                        <a:latin typeface="+mn-lt"/>
                      </a:endParaRPr>
                    </a:p>
                  </a:txBody>
                  <a:tcPr marL="0" marR="0" marT="0" marB="0" anchor="b"/>
                </a:tc>
                <a:tc>
                  <a:txBody>
                    <a:bodyPr/>
                    <a:lstStyle/>
                    <a:p>
                      <a:pPr algn="ctr" rtl="0" fontAlgn="b"/>
                      <a:r>
                        <a:rPr lang="en-ZA" sz="1600" b="1" u="none" strike="noStrike">
                          <a:effectLst>
                            <a:outerShdw blurRad="38100" dist="38100" dir="2700000" algn="tl">
                              <a:srgbClr val="000000">
                                <a:alpha val="43137"/>
                              </a:srgbClr>
                            </a:outerShdw>
                          </a:effectLst>
                          <a:latin typeface="+mn-lt"/>
                        </a:rPr>
                        <a:t>REC</a:t>
                      </a:r>
                      <a:endParaRPr lang="en-ZA" sz="1600" b="1" i="0" u="none" strike="noStrike">
                        <a:solidFill>
                          <a:srgbClr val="000000"/>
                        </a:solidFill>
                        <a:effectLst>
                          <a:outerShdw blurRad="38100" dist="38100" dir="2700000" algn="tl">
                            <a:srgbClr val="000000">
                              <a:alpha val="43137"/>
                            </a:srgbClr>
                          </a:outerShdw>
                        </a:effectLst>
                        <a:latin typeface="+mn-lt"/>
                      </a:endParaRPr>
                    </a:p>
                  </a:txBody>
                  <a:tcPr marL="0" marR="0" marT="0" marB="0" anchor="b"/>
                </a:tc>
                <a:tc>
                  <a:txBody>
                    <a:bodyPr/>
                    <a:lstStyle/>
                    <a:p>
                      <a:pPr algn="ctr" rtl="0" fontAlgn="b"/>
                      <a:r>
                        <a:rPr lang="en-ZA" sz="1600" b="1" u="none" strike="noStrike">
                          <a:effectLst>
                            <a:outerShdw blurRad="38100" dist="38100" dir="2700000" algn="tl">
                              <a:srgbClr val="000000">
                                <a:alpha val="43137"/>
                              </a:srgbClr>
                            </a:outerShdw>
                          </a:effectLst>
                          <a:latin typeface="+mn-lt"/>
                        </a:rPr>
                        <a:t>REC</a:t>
                      </a:r>
                      <a:endParaRPr lang="en-ZA" sz="1600" b="1" i="0" u="none" strike="noStrike">
                        <a:solidFill>
                          <a:srgbClr val="000000"/>
                        </a:solidFill>
                        <a:effectLst>
                          <a:outerShdw blurRad="38100" dist="38100" dir="2700000" algn="tl">
                            <a:srgbClr val="000000">
                              <a:alpha val="43137"/>
                            </a:srgbClr>
                          </a:outerShdw>
                        </a:effectLst>
                        <a:latin typeface="+mn-lt"/>
                      </a:endParaRPr>
                    </a:p>
                  </a:txBody>
                  <a:tcPr marL="0" marR="0" marT="0" marB="0" anchor="b"/>
                </a:tc>
                <a:tc>
                  <a:txBody>
                    <a:bodyPr/>
                    <a:lstStyle/>
                    <a:p>
                      <a:pPr algn="ctr" rtl="0" fontAlgn="b"/>
                      <a:r>
                        <a:rPr lang="en-ZA" sz="1600" b="1" u="none" strike="noStrike">
                          <a:effectLst>
                            <a:outerShdw blurRad="38100" dist="38100" dir="2700000" algn="tl">
                              <a:srgbClr val="000000">
                                <a:alpha val="43137"/>
                              </a:srgbClr>
                            </a:outerShdw>
                          </a:effectLst>
                          <a:latin typeface="+mn-lt"/>
                        </a:rPr>
                        <a:t>REC</a:t>
                      </a:r>
                      <a:endParaRPr lang="en-ZA" sz="1600" b="1" i="0" u="none" strike="noStrike">
                        <a:solidFill>
                          <a:srgbClr val="000000"/>
                        </a:solidFill>
                        <a:effectLst>
                          <a:outerShdw blurRad="38100" dist="38100" dir="2700000" algn="tl">
                            <a:srgbClr val="000000">
                              <a:alpha val="43137"/>
                            </a:srgbClr>
                          </a:outerShdw>
                        </a:effectLst>
                        <a:latin typeface="+mn-lt"/>
                      </a:endParaRPr>
                    </a:p>
                  </a:txBody>
                  <a:tcPr marL="0" marR="0" marT="0" marB="0" anchor="b"/>
                </a:tc>
                <a:tc>
                  <a:txBody>
                    <a:bodyPr/>
                    <a:lstStyle/>
                    <a:p>
                      <a:pPr algn="ctr" rtl="0" fontAlgn="b"/>
                      <a:r>
                        <a:rPr lang="en-ZA" sz="1600" b="1" u="none" strike="noStrike">
                          <a:effectLst>
                            <a:outerShdw blurRad="38100" dist="38100" dir="2700000" algn="tl">
                              <a:srgbClr val="000000">
                                <a:alpha val="43137"/>
                              </a:srgbClr>
                            </a:outerShdw>
                          </a:effectLst>
                          <a:latin typeface="+mn-lt"/>
                        </a:rPr>
                        <a:t>REC</a:t>
                      </a:r>
                      <a:endParaRPr lang="en-ZA" sz="1600" b="1" i="0" u="none" strike="noStrike">
                        <a:solidFill>
                          <a:srgbClr val="000000"/>
                        </a:solidFill>
                        <a:effectLst>
                          <a:outerShdw blurRad="38100" dist="38100" dir="2700000" algn="tl">
                            <a:srgbClr val="000000">
                              <a:alpha val="43137"/>
                            </a:srgbClr>
                          </a:outerShdw>
                        </a:effectLst>
                        <a:latin typeface="+mn-lt"/>
                      </a:endParaRPr>
                    </a:p>
                  </a:txBody>
                  <a:tcPr marL="0" marR="0" marT="0" marB="0" anchor="b"/>
                </a:tc>
                <a:tc>
                  <a:txBody>
                    <a:bodyPr/>
                    <a:lstStyle/>
                    <a:p>
                      <a:pPr algn="ctr" fontAlgn="b"/>
                      <a:endParaRPr lang="en-ZA" sz="1600" b="1" i="0" u="none" strike="noStrike">
                        <a:solidFill>
                          <a:srgbClr val="000000"/>
                        </a:solidFill>
                        <a:effectLst>
                          <a:outerShdw blurRad="38100" dist="38100" dir="2700000" algn="tl">
                            <a:srgbClr val="000000">
                              <a:alpha val="43137"/>
                            </a:srgbClr>
                          </a:outerShdw>
                        </a:effectLst>
                        <a:latin typeface="+mn-lt"/>
                      </a:endParaRPr>
                    </a:p>
                  </a:txBody>
                  <a:tcPr marL="0" marR="0" marT="0" marB="0" anchor="b"/>
                </a:tc>
                <a:extLst>
                  <a:ext uri="{0D108BD9-81ED-4DB2-BD59-A6C34878D82A}">
                    <a16:rowId xmlns:a16="http://schemas.microsoft.com/office/drawing/2014/main" xmlns="" val="3846078859"/>
                  </a:ext>
                </a:extLst>
              </a:tr>
              <a:tr h="354156">
                <a:tc>
                  <a:txBody>
                    <a:bodyPr/>
                    <a:lstStyle/>
                    <a:p>
                      <a:pPr algn="l" rtl="0" fontAlgn="ctr"/>
                      <a:r>
                        <a:rPr lang="en-ZA" sz="1600" b="1" u="none" strike="noStrike" dirty="0">
                          <a:effectLst>
                            <a:outerShdw blurRad="38100" dist="38100" dir="2700000" algn="tl">
                              <a:srgbClr val="000000">
                                <a:alpha val="43137"/>
                              </a:srgbClr>
                            </a:outerShdw>
                          </a:effectLst>
                          <a:latin typeface="+mn-lt"/>
                        </a:rPr>
                        <a:t>Agriculture</a:t>
                      </a:r>
                      <a:endParaRPr lang="en-ZA" sz="1600" b="1" i="0" u="none" strike="noStrike" dirty="0">
                        <a:solidFill>
                          <a:srgbClr val="FF0000"/>
                        </a:solidFill>
                        <a:effectLst>
                          <a:outerShdw blurRad="38100" dist="38100" dir="2700000" algn="tl">
                            <a:srgbClr val="000000">
                              <a:alpha val="43137"/>
                            </a:srgbClr>
                          </a:outerShdw>
                        </a:effectLst>
                        <a:latin typeface="+mn-lt"/>
                      </a:endParaRPr>
                    </a:p>
                  </a:txBody>
                  <a:tcPr marL="0" marR="0" marT="0" marB="0" anchor="ctr"/>
                </a:tc>
                <a:tc>
                  <a:txBody>
                    <a:bodyPr/>
                    <a:lstStyle/>
                    <a:p>
                      <a:pPr algn="ctr" rtl="0" fontAlgn="ctr"/>
                      <a:r>
                        <a:rPr lang="en-ZA" sz="1600" b="1" u="none" strike="noStrike">
                          <a:effectLst>
                            <a:outerShdw blurRad="38100" dist="38100" dir="2700000" algn="tl">
                              <a:srgbClr val="000000">
                                <a:alpha val="43137"/>
                              </a:srgbClr>
                            </a:outerShdw>
                          </a:effectLst>
                          <a:latin typeface="+mn-lt"/>
                        </a:rPr>
                        <a:t>3</a:t>
                      </a:r>
                      <a:endParaRPr lang="en-ZA" sz="1600" b="1" i="0" u="none" strike="noStrike">
                        <a:solidFill>
                          <a:srgbClr val="000000"/>
                        </a:solidFill>
                        <a:effectLst>
                          <a:outerShdw blurRad="38100" dist="38100" dir="2700000" algn="tl">
                            <a:srgbClr val="000000">
                              <a:alpha val="43137"/>
                            </a:srgbClr>
                          </a:outerShdw>
                        </a:effectLst>
                        <a:latin typeface="+mn-lt"/>
                      </a:endParaRPr>
                    </a:p>
                  </a:txBody>
                  <a:tcPr marL="0" marR="0" marT="0" marB="0" anchor="ctr"/>
                </a:tc>
                <a:tc>
                  <a:txBody>
                    <a:bodyPr/>
                    <a:lstStyle/>
                    <a:p>
                      <a:pPr algn="ctr" rtl="0" fontAlgn="b"/>
                      <a:r>
                        <a:rPr lang="en-ZA" sz="1600" b="1" u="none" strike="noStrike" dirty="0">
                          <a:effectLst>
                            <a:outerShdw blurRad="38100" dist="38100" dir="2700000" algn="tl">
                              <a:srgbClr val="000000">
                                <a:alpha val="43137"/>
                              </a:srgbClr>
                            </a:outerShdw>
                          </a:effectLst>
                          <a:latin typeface="+mn-lt"/>
                        </a:rPr>
                        <a:t>2</a:t>
                      </a:r>
                      <a:endParaRPr lang="en-ZA" sz="1600" b="1" i="0" u="none" strike="noStrike" dirty="0">
                        <a:solidFill>
                          <a:srgbClr val="000000"/>
                        </a:solidFill>
                        <a:effectLst>
                          <a:outerShdw blurRad="38100" dist="38100" dir="2700000" algn="tl">
                            <a:srgbClr val="000000">
                              <a:alpha val="43137"/>
                            </a:srgbClr>
                          </a:outerShdw>
                        </a:effectLst>
                        <a:latin typeface="+mn-lt"/>
                      </a:endParaRPr>
                    </a:p>
                  </a:txBody>
                  <a:tcPr marL="0" marR="0" marT="0" marB="0" anchor="b"/>
                </a:tc>
                <a:tc>
                  <a:txBody>
                    <a:bodyPr/>
                    <a:lstStyle/>
                    <a:p>
                      <a:pPr algn="ctr" rtl="0" fontAlgn="b"/>
                      <a:r>
                        <a:rPr lang="en-ZA" sz="1600" b="1" u="none" strike="noStrike" dirty="0">
                          <a:effectLst>
                            <a:outerShdw blurRad="38100" dist="38100" dir="2700000" algn="tl">
                              <a:srgbClr val="000000">
                                <a:alpha val="43137"/>
                              </a:srgbClr>
                            </a:outerShdw>
                          </a:effectLst>
                          <a:latin typeface="+mn-lt"/>
                        </a:rPr>
                        <a:t> </a:t>
                      </a:r>
                      <a:endParaRPr lang="en-ZA" sz="1600" b="1" i="0" u="none" strike="noStrike" dirty="0">
                        <a:solidFill>
                          <a:srgbClr val="000000"/>
                        </a:solidFill>
                        <a:effectLst>
                          <a:outerShdw blurRad="38100" dist="38100" dir="2700000" algn="tl">
                            <a:srgbClr val="000000">
                              <a:alpha val="43137"/>
                            </a:srgbClr>
                          </a:outerShdw>
                        </a:effectLst>
                        <a:latin typeface="+mn-lt"/>
                      </a:endParaRPr>
                    </a:p>
                  </a:txBody>
                  <a:tcPr marL="0" marR="0" marT="0" marB="0" anchor="b"/>
                </a:tc>
                <a:tc>
                  <a:txBody>
                    <a:bodyPr/>
                    <a:lstStyle/>
                    <a:p>
                      <a:pPr algn="ctr" rtl="0" fontAlgn="b"/>
                      <a:r>
                        <a:rPr lang="en-ZA" sz="1600" b="1" u="none" strike="noStrike" dirty="0">
                          <a:effectLst>
                            <a:outerShdw blurRad="38100" dist="38100" dir="2700000" algn="tl">
                              <a:srgbClr val="000000">
                                <a:alpha val="43137"/>
                              </a:srgbClr>
                            </a:outerShdw>
                          </a:effectLst>
                          <a:latin typeface="+mn-lt"/>
                        </a:rPr>
                        <a:t>3</a:t>
                      </a:r>
                      <a:endParaRPr lang="en-ZA" sz="1600" b="1" i="0" u="none" strike="noStrike" dirty="0">
                        <a:solidFill>
                          <a:srgbClr val="000000"/>
                        </a:solidFill>
                        <a:effectLst>
                          <a:outerShdw blurRad="38100" dist="38100" dir="2700000" algn="tl">
                            <a:srgbClr val="000000">
                              <a:alpha val="43137"/>
                            </a:srgbClr>
                          </a:outerShdw>
                        </a:effectLst>
                        <a:latin typeface="+mn-lt"/>
                      </a:endParaRPr>
                    </a:p>
                  </a:txBody>
                  <a:tcPr marL="0" marR="0" marT="0" marB="0" anchor="b"/>
                </a:tc>
                <a:tc>
                  <a:txBody>
                    <a:bodyPr/>
                    <a:lstStyle/>
                    <a:p>
                      <a:pPr algn="ctr" rtl="0" fontAlgn="b"/>
                      <a:r>
                        <a:rPr lang="en-ZA" sz="1600" b="1" u="none" strike="noStrike" dirty="0">
                          <a:effectLst>
                            <a:outerShdw blurRad="38100" dist="38100" dir="2700000" algn="tl">
                              <a:srgbClr val="000000">
                                <a:alpha val="43137"/>
                              </a:srgbClr>
                            </a:outerShdw>
                          </a:effectLst>
                          <a:latin typeface="+mn-lt"/>
                        </a:rPr>
                        <a:t>0</a:t>
                      </a:r>
                      <a:endParaRPr lang="en-ZA" sz="1600" b="1" i="0" u="none" strike="noStrike" dirty="0">
                        <a:solidFill>
                          <a:srgbClr val="000000"/>
                        </a:solidFill>
                        <a:effectLst>
                          <a:outerShdw blurRad="38100" dist="38100" dir="2700000" algn="tl">
                            <a:srgbClr val="000000">
                              <a:alpha val="43137"/>
                            </a:srgbClr>
                          </a:outerShdw>
                        </a:effectLst>
                        <a:latin typeface="+mn-lt"/>
                      </a:endParaRPr>
                    </a:p>
                  </a:txBody>
                  <a:tcPr marL="0" marR="0" marT="0" marB="0" anchor="b"/>
                </a:tc>
                <a:tc>
                  <a:txBody>
                    <a:bodyPr/>
                    <a:lstStyle/>
                    <a:p>
                      <a:pPr algn="ctr" rtl="0" fontAlgn="b"/>
                      <a:r>
                        <a:rPr lang="en-ZA" sz="1600" b="1" u="none" strike="noStrike">
                          <a:effectLst>
                            <a:outerShdw blurRad="38100" dist="38100" dir="2700000" algn="tl">
                              <a:srgbClr val="000000">
                                <a:alpha val="43137"/>
                              </a:srgbClr>
                            </a:outerShdw>
                          </a:effectLst>
                          <a:latin typeface="+mn-lt"/>
                        </a:rPr>
                        <a:t>0</a:t>
                      </a:r>
                      <a:endParaRPr lang="en-ZA" sz="1600" b="1" i="0" u="none" strike="noStrike">
                        <a:solidFill>
                          <a:srgbClr val="000000"/>
                        </a:solidFill>
                        <a:effectLst>
                          <a:outerShdw blurRad="38100" dist="38100" dir="2700000" algn="tl">
                            <a:srgbClr val="000000">
                              <a:alpha val="43137"/>
                            </a:srgbClr>
                          </a:outerShdw>
                        </a:effectLst>
                        <a:latin typeface="+mn-lt"/>
                      </a:endParaRPr>
                    </a:p>
                  </a:txBody>
                  <a:tcPr marL="0" marR="0" marT="0" marB="0" anchor="b"/>
                </a:tc>
                <a:tc>
                  <a:txBody>
                    <a:bodyPr/>
                    <a:lstStyle/>
                    <a:p>
                      <a:pPr algn="ctr" rtl="0" fontAlgn="b"/>
                      <a:r>
                        <a:rPr lang="en-ZA" sz="1600" b="1" u="none" strike="noStrike">
                          <a:effectLst>
                            <a:outerShdw blurRad="38100" dist="38100" dir="2700000" algn="tl">
                              <a:srgbClr val="000000">
                                <a:alpha val="43137"/>
                              </a:srgbClr>
                            </a:outerShdw>
                          </a:effectLst>
                          <a:latin typeface="+mn-lt"/>
                        </a:rPr>
                        <a:t>1</a:t>
                      </a:r>
                      <a:endParaRPr lang="en-ZA" sz="1600" b="1" i="0" u="none" strike="noStrike">
                        <a:solidFill>
                          <a:srgbClr val="000000"/>
                        </a:solidFill>
                        <a:effectLst>
                          <a:outerShdw blurRad="38100" dist="38100" dir="2700000" algn="tl">
                            <a:srgbClr val="000000">
                              <a:alpha val="43137"/>
                            </a:srgbClr>
                          </a:outerShdw>
                        </a:effectLst>
                        <a:latin typeface="+mn-lt"/>
                      </a:endParaRPr>
                    </a:p>
                  </a:txBody>
                  <a:tcPr marL="0" marR="0" marT="0" marB="0" anchor="b"/>
                </a:tc>
                <a:tc>
                  <a:txBody>
                    <a:bodyPr/>
                    <a:lstStyle/>
                    <a:p>
                      <a:pPr algn="ctr" rtl="0" fontAlgn="b"/>
                      <a:r>
                        <a:rPr lang="en-ZA" sz="1600" b="1" u="none" strike="noStrike">
                          <a:effectLst>
                            <a:outerShdw blurRad="38100" dist="38100" dir="2700000" algn="tl">
                              <a:srgbClr val="000000">
                                <a:alpha val="43137"/>
                              </a:srgbClr>
                            </a:outerShdw>
                          </a:effectLst>
                          <a:latin typeface="+mn-lt"/>
                        </a:rPr>
                        <a:t> </a:t>
                      </a:r>
                      <a:endParaRPr lang="en-ZA" sz="1600" b="1" i="0" u="none" strike="noStrike">
                        <a:solidFill>
                          <a:srgbClr val="000000"/>
                        </a:solidFill>
                        <a:effectLst>
                          <a:outerShdw blurRad="38100" dist="38100" dir="2700000" algn="tl">
                            <a:srgbClr val="000000">
                              <a:alpha val="43137"/>
                            </a:srgbClr>
                          </a:outerShdw>
                        </a:effectLst>
                        <a:latin typeface="+mn-lt"/>
                      </a:endParaRPr>
                    </a:p>
                  </a:txBody>
                  <a:tcPr marL="0" marR="0" marT="0" marB="0" anchor="b"/>
                </a:tc>
                <a:tc>
                  <a:txBody>
                    <a:bodyPr/>
                    <a:lstStyle/>
                    <a:p>
                      <a:pPr algn="ctr" rtl="0" fontAlgn="b"/>
                      <a:r>
                        <a:rPr lang="en-ZA" sz="1600" b="1" u="none" strike="noStrike">
                          <a:effectLst>
                            <a:outerShdw blurRad="38100" dist="38100" dir="2700000" algn="tl">
                              <a:srgbClr val="000000">
                                <a:alpha val="43137"/>
                              </a:srgbClr>
                            </a:outerShdw>
                          </a:effectLst>
                          <a:latin typeface="+mn-lt"/>
                        </a:rPr>
                        <a:t>13</a:t>
                      </a:r>
                      <a:endParaRPr lang="en-ZA" sz="1600" b="1" i="0" u="none" strike="noStrike">
                        <a:solidFill>
                          <a:srgbClr val="000000"/>
                        </a:solidFill>
                        <a:effectLst>
                          <a:outerShdw blurRad="38100" dist="38100" dir="2700000" algn="tl">
                            <a:srgbClr val="000000">
                              <a:alpha val="43137"/>
                            </a:srgbClr>
                          </a:outerShdw>
                        </a:effectLst>
                        <a:latin typeface="+mn-lt"/>
                      </a:endParaRPr>
                    </a:p>
                  </a:txBody>
                  <a:tcPr marL="0" marR="0" marT="0" marB="0" anchor="b"/>
                </a:tc>
                <a:tc>
                  <a:txBody>
                    <a:bodyPr/>
                    <a:lstStyle/>
                    <a:p>
                      <a:pPr algn="ctr" fontAlgn="b"/>
                      <a:r>
                        <a:rPr lang="en-ZA" sz="1600" b="1" u="none" strike="noStrike">
                          <a:effectLst>
                            <a:outerShdw blurRad="38100" dist="38100" dir="2700000" algn="tl">
                              <a:srgbClr val="000000">
                                <a:alpha val="43137"/>
                              </a:srgbClr>
                            </a:outerShdw>
                          </a:effectLst>
                          <a:latin typeface="+mn-lt"/>
                        </a:rPr>
                        <a:t>22</a:t>
                      </a:r>
                      <a:endParaRPr lang="en-ZA" sz="1600" b="1" i="0" u="none" strike="noStrike">
                        <a:solidFill>
                          <a:srgbClr val="FF0000"/>
                        </a:solidFill>
                        <a:effectLst>
                          <a:outerShdw blurRad="38100" dist="38100" dir="2700000" algn="tl">
                            <a:srgbClr val="000000">
                              <a:alpha val="43137"/>
                            </a:srgbClr>
                          </a:outerShdw>
                        </a:effectLst>
                        <a:latin typeface="+mn-lt"/>
                      </a:endParaRPr>
                    </a:p>
                  </a:txBody>
                  <a:tcPr marL="0" marR="0" marT="0" marB="0" anchor="b"/>
                </a:tc>
                <a:extLst>
                  <a:ext uri="{0D108BD9-81ED-4DB2-BD59-A6C34878D82A}">
                    <a16:rowId xmlns:a16="http://schemas.microsoft.com/office/drawing/2014/main" xmlns="" val="1148472858"/>
                  </a:ext>
                </a:extLst>
              </a:tr>
              <a:tr h="360040">
                <a:tc>
                  <a:txBody>
                    <a:bodyPr/>
                    <a:lstStyle/>
                    <a:p>
                      <a:pPr algn="l" rtl="0" fontAlgn="ctr"/>
                      <a:r>
                        <a:rPr lang="en-ZA" sz="1600" b="1" u="none" strike="noStrike" dirty="0">
                          <a:effectLst>
                            <a:outerShdw blurRad="38100" dist="38100" dir="2700000" algn="tl">
                              <a:srgbClr val="000000">
                                <a:alpha val="43137"/>
                              </a:srgbClr>
                            </a:outerShdw>
                          </a:effectLst>
                          <a:latin typeface="+mn-lt"/>
                        </a:rPr>
                        <a:t>Construction</a:t>
                      </a:r>
                      <a:endParaRPr lang="en-ZA" sz="1600" b="1" i="0" u="none" strike="noStrike" dirty="0">
                        <a:solidFill>
                          <a:srgbClr val="FF0000"/>
                        </a:solidFill>
                        <a:effectLst>
                          <a:outerShdw blurRad="38100" dist="38100" dir="2700000" algn="tl">
                            <a:srgbClr val="000000">
                              <a:alpha val="43137"/>
                            </a:srgbClr>
                          </a:outerShdw>
                        </a:effectLst>
                        <a:latin typeface="+mn-lt"/>
                      </a:endParaRPr>
                    </a:p>
                  </a:txBody>
                  <a:tcPr marL="0" marR="0" marT="0" marB="0" anchor="ctr"/>
                </a:tc>
                <a:tc>
                  <a:txBody>
                    <a:bodyPr/>
                    <a:lstStyle/>
                    <a:p>
                      <a:pPr algn="ctr" rtl="0" fontAlgn="ctr"/>
                      <a:r>
                        <a:rPr lang="en-ZA" sz="1600" b="1" u="none" strike="noStrike">
                          <a:effectLst>
                            <a:outerShdw blurRad="38100" dist="38100" dir="2700000" algn="tl">
                              <a:srgbClr val="000000">
                                <a:alpha val="43137"/>
                              </a:srgbClr>
                            </a:outerShdw>
                          </a:effectLst>
                          <a:latin typeface="+mn-lt"/>
                        </a:rPr>
                        <a:t>8</a:t>
                      </a:r>
                      <a:endParaRPr lang="en-ZA" sz="1600" b="1" i="0" u="none" strike="noStrike">
                        <a:solidFill>
                          <a:srgbClr val="000000"/>
                        </a:solidFill>
                        <a:effectLst>
                          <a:outerShdw blurRad="38100" dist="38100" dir="2700000" algn="tl">
                            <a:srgbClr val="000000">
                              <a:alpha val="43137"/>
                            </a:srgbClr>
                          </a:outerShdw>
                        </a:effectLst>
                        <a:latin typeface="+mn-lt"/>
                      </a:endParaRPr>
                    </a:p>
                  </a:txBody>
                  <a:tcPr marL="0" marR="0" marT="0" marB="0" anchor="ctr"/>
                </a:tc>
                <a:tc>
                  <a:txBody>
                    <a:bodyPr/>
                    <a:lstStyle/>
                    <a:p>
                      <a:pPr algn="ctr" rtl="0" fontAlgn="b"/>
                      <a:r>
                        <a:rPr lang="en-ZA" sz="1600" b="1" u="none" strike="noStrike">
                          <a:effectLst>
                            <a:outerShdw blurRad="38100" dist="38100" dir="2700000" algn="tl">
                              <a:srgbClr val="000000">
                                <a:alpha val="43137"/>
                              </a:srgbClr>
                            </a:outerShdw>
                          </a:effectLst>
                          <a:latin typeface="+mn-lt"/>
                        </a:rPr>
                        <a:t>13</a:t>
                      </a:r>
                      <a:endParaRPr lang="en-ZA" sz="1600" b="1" i="0" u="none" strike="noStrike">
                        <a:solidFill>
                          <a:srgbClr val="000000"/>
                        </a:solidFill>
                        <a:effectLst>
                          <a:outerShdw blurRad="38100" dist="38100" dir="2700000" algn="tl">
                            <a:srgbClr val="000000">
                              <a:alpha val="43137"/>
                            </a:srgbClr>
                          </a:outerShdw>
                        </a:effectLst>
                        <a:latin typeface="+mn-lt"/>
                      </a:endParaRPr>
                    </a:p>
                  </a:txBody>
                  <a:tcPr marL="0" marR="0" marT="0" marB="0" anchor="b"/>
                </a:tc>
                <a:tc>
                  <a:txBody>
                    <a:bodyPr/>
                    <a:lstStyle/>
                    <a:p>
                      <a:pPr algn="ctr" rtl="0" fontAlgn="b"/>
                      <a:r>
                        <a:rPr lang="en-ZA" sz="1600" b="1" u="none" strike="noStrike">
                          <a:effectLst>
                            <a:outerShdw blurRad="38100" dist="38100" dir="2700000" algn="tl">
                              <a:srgbClr val="000000">
                                <a:alpha val="43137"/>
                              </a:srgbClr>
                            </a:outerShdw>
                          </a:effectLst>
                          <a:latin typeface="+mn-lt"/>
                        </a:rPr>
                        <a:t> </a:t>
                      </a:r>
                      <a:endParaRPr lang="en-ZA" sz="1600" b="1" i="0" u="none" strike="noStrike">
                        <a:solidFill>
                          <a:srgbClr val="000000"/>
                        </a:solidFill>
                        <a:effectLst>
                          <a:outerShdw blurRad="38100" dist="38100" dir="2700000" algn="tl">
                            <a:srgbClr val="000000">
                              <a:alpha val="43137"/>
                            </a:srgbClr>
                          </a:outerShdw>
                        </a:effectLst>
                        <a:latin typeface="+mn-lt"/>
                      </a:endParaRPr>
                    </a:p>
                  </a:txBody>
                  <a:tcPr marL="0" marR="0" marT="0" marB="0" anchor="b"/>
                </a:tc>
                <a:tc>
                  <a:txBody>
                    <a:bodyPr/>
                    <a:lstStyle/>
                    <a:p>
                      <a:pPr algn="ctr" rtl="0" fontAlgn="b"/>
                      <a:r>
                        <a:rPr lang="en-ZA" sz="1600" b="1" u="none" strike="noStrike">
                          <a:effectLst>
                            <a:outerShdw blurRad="38100" dist="38100" dir="2700000" algn="tl">
                              <a:srgbClr val="000000">
                                <a:alpha val="43137"/>
                              </a:srgbClr>
                            </a:outerShdw>
                          </a:effectLst>
                          <a:latin typeface="+mn-lt"/>
                        </a:rPr>
                        <a:t>1</a:t>
                      </a:r>
                      <a:endParaRPr lang="en-ZA" sz="1600" b="1" i="0" u="none" strike="noStrike">
                        <a:solidFill>
                          <a:srgbClr val="000000"/>
                        </a:solidFill>
                        <a:effectLst>
                          <a:outerShdw blurRad="38100" dist="38100" dir="2700000" algn="tl">
                            <a:srgbClr val="000000">
                              <a:alpha val="43137"/>
                            </a:srgbClr>
                          </a:outerShdw>
                        </a:effectLst>
                        <a:latin typeface="+mn-lt"/>
                      </a:endParaRPr>
                    </a:p>
                  </a:txBody>
                  <a:tcPr marL="0" marR="0" marT="0" marB="0" anchor="b"/>
                </a:tc>
                <a:tc>
                  <a:txBody>
                    <a:bodyPr/>
                    <a:lstStyle/>
                    <a:p>
                      <a:pPr algn="ctr" rtl="0" fontAlgn="b"/>
                      <a:r>
                        <a:rPr lang="en-ZA" sz="1600" b="1" u="none" strike="noStrike" dirty="0">
                          <a:effectLst>
                            <a:outerShdw blurRad="38100" dist="38100" dir="2700000" algn="tl">
                              <a:srgbClr val="000000">
                                <a:alpha val="43137"/>
                              </a:srgbClr>
                            </a:outerShdw>
                          </a:effectLst>
                          <a:latin typeface="+mn-lt"/>
                        </a:rPr>
                        <a:t>0</a:t>
                      </a:r>
                      <a:endParaRPr lang="en-ZA" sz="1600" b="1" i="0" u="none" strike="noStrike" dirty="0">
                        <a:solidFill>
                          <a:srgbClr val="000000"/>
                        </a:solidFill>
                        <a:effectLst>
                          <a:outerShdw blurRad="38100" dist="38100" dir="2700000" algn="tl">
                            <a:srgbClr val="000000">
                              <a:alpha val="43137"/>
                            </a:srgbClr>
                          </a:outerShdw>
                        </a:effectLst>
                        <a:latin typeface="+mn-lt"/>
                      </a:endParaRPr>
                    </a:p>
                  </a:txBody>
                  <a:tcPr marL="0" marR="0" marT="0" marB="0" anchor="b"/>
                </a:tc>
                <a:tc>
                  <a:txBody>
                    <a:bodyPr/>
                    <a:lstStyle/>
                    <a:p>
                      <a:pPr algn="ctr" rtl="0" fontAlgn="b"/>
                      <a:r>
                        <a:rPr lang="en-ZA" sz="1600" b="1" u="none" strike="noStrike" dirty="0">
                          <a:effectLst>
                            <a:outerShdw blurRad="38100" dist="38100" dir="2700000" algn="tl">
                              <a:srgbClr val="000000">
                                <a:alpha val="43137"/>
                              </a:srgbClr>
                            </a:outerShdw>
                          </a:effectLst>
                          <a:latin typeface="+mn-lt"/>
                        </a:rPr>
                        <a:t>0</a:t>
                      </a:r>
                      <a:endParaRPr lang="en-ZA" sz="1600" b="1" i="0" u="none" strike="noStrike" dirty="0">
                        <a:solidFill>
                          <a:srgbClr val="000000"/>
                        </a:solidFill>
                        <a:effectLst>
                          <a:outerShdw blurRad="38100" dist="38100" dir="2700000" algn="tl">
                            <a:srgbClr val="000000">
                              <a:alpha val="43137"/>
                            </a:srgbClr>
                          </a:outerShdw>
                        </a:effectLst>
                        <a:latin typeface="+mn-lt"/>
                      </a:endParaRPr>
                    </a:p>
                  </a:txBody>
                  <a:tcPr marL="0" marR="0" marT="0" marB="0" anchor="b"/>
                </a:tc>
                <a:tc>
                  <a:txBody>
                    <a:bodyPr/>
                    <a:lstStyle/>
                    <a:p>
                      <a:pPr algn="ctr" rtl="0" fontAlgn="b"/>
                      <a:r>
                        <a:rPr lang="en-ZA" sz="1600" b="1" u="none" strike="noStrike" dirty="0">
                          <a:effectLst>
                            <a:outerShdw blurRad="38100" dist="38100" dir="2700000" algn="tl">
                              <a:srgbClr val="000000">
                                <a:alpha val="43137"/>
                              </a:srgbClr>
                            </a:outerShdw>
                          </a:effectLst>
                          <a:latin typeface="+mn-lt"/>
                        </a:rPr>
                        <a:t>6</a:t>
                      </a:r>
                      <a:endParaRPr lang="en-ZA" sz="1600" b="1" i="0" u="none" strike="noStrike" dirty="0">
                        <a:solidFill>
                          <a:srgbClr val="000000"/>
                        </a:solidFill>
                        <a:effectLst>
                          <a:outerShdw blurRad="38100" dist="38100" dir="2700000" algn="tl">
                            <a:srgbClr val="000000">
                              <a:alpha val="43137"/>
                            </a:srgbClr>
                          </a:outerShdw>
                        </a:effectLst>
                        <a:latin typeface="+mn-lt"/>
                      </a:endParaRPr>
                    </a:p>
                  </a:txBody>
                  <a:tcPr marL="0" marR="0" marT="0" marB="0" anchor="b"/>
                </a:tc>
                <a:tc>
                  <a:txBody>
                    <a:bodyPr/>
                    <a:lstStyle/>
                    <a:p>
                      <a:pPr algn="ctr" rtl="0" fontAlgn="b"/>
                      <a:r>
                        <a:rPr lang="en-ZA" sz="1600" b="1" u="none" strike="noStrike" dirty="0">
                          <a:effectLst>
                            <a:outerShdw blurRad="38100" dist="38100" dir="2700000" algn="tl">
                              <a:srgbClr val="000000">
                                <a:alpha val="43137"/>
                              </a:srgbClr>
                            </a:outerShdw>
                          </a:effectLst>
                          <a:latin typeface="+mn-lt"/>
                        </a:rPr>
                        <a:t> 23</a:t>
                      </a:r>
                      <a:endParaRPr lang="en-ZA" sz="1600" b="1" i="0" u="none" strike="noStrike" dirty="0">
                        <a:solidFill>
                          <a:srgbClr val="000000"/>
                        </a:solidFill>
                        <a:effectLst>
                          <a:outerShdw blurRad="38100" dist="38100" dir="2700000" algn="tl">
                            <a:srgbClr val="000000">
                              <a:alpha val="43137"/>
                            </a:srgbClr>
                          </a:outerShdw>
                        </a:effectLst>
                        <a:latin typeface="+mn-lt"/>
                      </a:endParaRPr>
                    </a:p>
                  </a:txBody>
                  <a:tcPr marL="0" marR="0" marT="0" marB="0" anchor="b"/>
                </a:tc>
                <a:tc>
                  <a:txBody>
                    <a:bodyPr/>
                    <a:lstStyle/>
                    <a:p>
                      <a:pPr algn="ctr" rtl="0" fontAlgn="b"/>
                      <a:r>
                        <a:rPr lang="en-ZA" sz="1600" b="1" u="none" strike="noStrike" dirty="0">
                          <a:effectLst>
                            <a:outerShdw blurRad="38100" dist="38100" dir="2700000" algn="tl">
                              <a:srgbClr val="000000">
                                <a:alpha val="43137"/>
                              </a:srgbClr>
                            </a:outerShdw>
                          </a:effectLst>
                          <a:latin typeface="+mn-lt"/>
                        </a:rPr>
                        <a:t> 3</a:t>
                      </a:r>
                      <a:endParaRPr lang="en-ZA" sz="1600" b="1" i="0" u="none" strike="noStrike" dirty="0">
                        <a:solidFill>
                          <a:srgbClr val="000000"/>
                        </a:solidFill>
                        <a:effectLst>
                          <a:outerShdw blurRad="38100" dist="38100" dir="2700000" algn="tl">
                            <a:srgbClr val="000000">
                              <a:alpha val="43137"/>
                            </a:srgbClr>
                          </a:outerShdw>
                        </a:effectLst>
                        <a:latin typeface="+mn-lt"/>
                      </a:endParaRPr>
                    </a:p>
                  </a:txBody>
                  <a:tcPr marL="0" marR="0" marT="0" marB="0" anchor="b"/>
                </a:tc>
                <a:tc>
                  <a:txBody>
                    <a:bodyPr/>
                    <a:lstStyle/>
                    <a:p>
                      <a:pPr algn="ctr" fontAlgn="b"/>
                      <a:r>
                        <a:rPr lang="en-ZA" sz="1600" b="1" u="none" strike="noStrike" dirty="0">
                          <a:effectLst>
                            <a:outerShdw blurRad="38100" dist="38100" dir="2700000" algn="tl">
                              <a:srgbClr val="000000">
                                <a:alpha val="43137"/>
                              </a:srgbClr>
                            </a:outerShdw>
                          </a:effectLst>
                          <a:latin typeface="+mn-lt"/>
                        </a:rPr>
                        <a:t>28</a:t>
                      </a:r>
                      <a:endParaRPr lang="en-ZA" sz="1600" b="1" i="0" u="none" strike="noStrike" dirty="0">
                        <a:solidFill>
                          <a:srgbClr val="FF0000"/>
                        </a:solidFill>
                        <a:effectLst>
                          <a:outerShdw blurRad="38100" dist="38100" dir="2700000" algn="tl">
                            <a:srgbClr val="000000">
                              <a:alpha val="43137"/>
                            </a:srgbClr>
                          </a:outerShdw>
                        </a:effectLst>
                        <a:latin typeface="+mn-lt"/>
                      </a:endParaRPr>
                    </a:p>
                  </a:txBody>
                  <a:tcPr marL="0" marR="0" marT="0" marB="0" anchor="b"/>
                </a:tc>
                <a:extLst>
                  <a:ext uri="{0D108BD9-81ED-4DB2-BD59-A6C34878D82A}">
                    <a16:rowId xmlns:a16="http://schemas.microsoft.com/office/drawing/2014/main" xmlns="" val="2488383510"/>
                  </a:ext>
                </a:extLst>
              </a:tr>
              <a:tr h="288032">
                <a:tc>
                  <a:txBody>
                    <a:bodyPr/>
                    <a:lstStyle/>
                    <a:p>
                      <a:pPr algn="l" rtl="0" fontAlgn="ctr"/>
                      <a:r>
                        <a:rPr lang="en-ZA" sz="1600" b="1" u="none" strike="noStrike" dirty="0">
                          <a:effectLst>
                            <a:outerShdw blurRad="38100" dist="38100" dir="2700000" algn="tl">
                              <a:srgbClr val="000000">
                                <a:alpha val="43137"/>
                              </a:srgbClr>
                            </a:outerShdw>
                          </a:effectLst>
                          <a:latin typeface="+mn-lt"/>
                        </a:rPr>
                        <a:t>Other</a:t>
                      </a:r>
                      <a:endParaRPr lang="en-ZA" sz="1600" b="1" i="0" u="none" strike="noStrike" dirty="0">
                        <a:solidFill>
                          <a:srgbClr val="FF0000"/>
                        </a:solidFill>
                        <a:effectLst>
                          <a:outerShdw blurRad="38100" dist="38100" dir="2700000" algn="tl">
                            <a:srgbClr val="000000">
                              <a:alpha val="43137"/>
                            </a:srgbClr>
                          </a:outerShdw>
                        </a:effectLst>
                        <a:latin typeface="+mn-lt"/>
                      </a:endParaRPr>
                    </a:p>
                  </a:txBody>
                  <a:tcPr marL="0" marR="0" marT="0" marB="0" anchor="ctr"/>
                </a:tc>
                <a:tc>
                  <a:txBody>
                    <a:bodyPr/>
                    <a:lstStyle/>
                    <a:p>
                      <a:pPr algn="ctr" rtl="0" fontAlgn="ctr"/>
                      <a:r>
                        <a:rPr lang="en-ZA" sz="1600" b="1" u="none" strike="noStrike">
                          <a:effectLst>
                            <a:outerShdw blurRad="38100" dist="38100" dir="2700000" algn="tl">
                              <a:srgbClr val="000000">
                                <a:alpha val="43137"/>
                              </a:srgbClr>
                            </a:outerShdw>
                          </a:effectLst>
                          <a:latin typeface="+mn-lt"/>
                        </a:rPr>
                        <a:t>33</a:t>
                      </a:r>
                      <a:endParaRPr lang="en-ZA" sz="1600" b="1" i="0" u="none" strike="noStrike">
                        <a:solidFill>
                          <a:srgbClr val="000000"/>
                        </a:solidFill>
                        <a:effectLst>
                          <a:outerShdw blurRad="38100" dist="38100" dir="2700000" algn="tl">
                            <a:srgbClr val="000000">
                              <a:alpha val="43137"/>
                            </a:srgbClr>
                          </a:outerShdw>
                        </a:effectLst>
                        <a:latin typeface="+mn-lt"/>
                      </a:endParaRPr>
                    </a:p>
                  </a:txBody>
                  <a:tcPr marL="0" marR="0" marT="0" marB="0" anchor="ctr"/>
                </a:tc>
                <a:tc>
                  <a:txBody>
                    <a:bodyPr/>
                    <a:lstStyle/>
                    <a:p>
                      <a:pPr algn="ctr" rtl="0" fontAlgn="ctr"/>
                      <a:r>
                        <a:rPr lang="en-ZA" sz="1600" b="1" u="none" strike="noStrike">
                          <a:effectLst>
                            <a:outerShdw blurRad="38100" dist="38100" dir="2700000" algn="tl">
                              <a:srgbClr val="000000">
                                <a:alpha val="43137"/>
                              </a:srgbClr>
                            </a:outerShdw>
                          </a:effectLst>
                          <a:latin typeface="+mn-lt"/>
                        </a:rPr>
                        <a:t>0</a:t>
                      </a:r>
                      <a:endParaRPr lang="en-ZA" sz="1600" b="1" i="0" u="none" strike="noStrike">
                        <a:solidFill>
                          <a:srgbClr val="000000"/>
                        </a:solidFill>
                        <a:effectLst>
                          <a:outerShdw blurRad="38100" dist="38100" dir="2700000" algn="tl">
                            <a:srgbClr val="000000">
                              <a:alpha val="43137"/>
                            </a:srgbClr>
                          </a:outerShdw>
                        </a:effectLst>
                        <a:latin typeface="+mn-lt"/>
                      </a:endParaRPr>
                    </a:p>
                  </a:txBody>
                  <a:tcPr marL="0" marR="0" marT="0" marB="0" anchor="ctr"/>
                </a:tc>
                <a:tc>
                  <a:txBody>
                    <a:bodyPr/>
                    <a:lstStyle/>
                    <a:p>
                      <a:pPr algn="ctr" rtl="0" fontAlgn="b"/>
                      <a:r>
                        <a:rPr lang="en-ZA" sz="1600" b="1" u="none" strike="noStrike">
                          <a:effectLst>
                            <a:outerShdw blurRad="38100" dist="38100" dir="2700000" algn="tl">
                              <a:srgbClr val="000000">
                                <a:alpha val="43137"/>
                              </a:srgbClr>
                            </a:outerShdw>
                          </a:effectLst>
                          <a:latin typeface="+mn-lt"/>
                        </a:rPr>
                        <a:t>0</a:t>
                      </a:r>
                      <a:endParaRPr lang="en-ZA" sz="1600" b="1" i="0" u="none" strike="noStrike">
                        <a:solidFill>
                          <a:srgbClr val="000000"/>
                        </a:solidFill>
                        <a:effectLst>
                          <a:outerShdw blurRad="38100" dist="38100" dir="2700000" algn="tl">
                            <a:srgbClr val="000000">
                              <a:alpha val="43137"/>
                            </a:srgbClr>
                          </a:outerShdw>
                        </a:effectLst>
                        <a:latin typeface="+mn-lt"/>
                      </a:endParaRPr>
                    </a:p>
                  </a:txBody>
                  <a:tcPr marL="0" marR="0" marT="0" marB="0" anchor="b"/>
                </a:tc>
                <a:tc>
                  <a:txBody>
                    <a:bodyPr/>
                    <a:lstStyle/>
                    <a:p>
                      <a:pPr algn="ctr" rtl="0" fontAlgn="b"/>
                      <a:r>
                        <a:rPr lang="en-ZA" sz="1600" b="1" u="none" strike="noStrike">
                          <a:effectLst>
                            <a:outerShdw blurRad="38100" dist="38100" dir="2700000" algn="tl">
                              <a:srgbClr val="000000">
                                <a:alpha val="43137"/>
                              </a:srgbClr>
                            </a:outerShdw>
                          </a:effectLst>
                          <a:latin typeface="+mn-lt"/>
                        </a:rPr>
                        <a:t>0</a:t>
                      </a:r>
                      <a:endParaRPr lang="en-ZA" sz="1600" b="1" i="0" u="none" strike="noStrike">
                        <a:solidFill>
                          <a:srgbClr val="000000"/>
                        </a:solidFill>
                        <a:effectLst>
                          <a:outerShdw blurRad="38100" dist="38100" dir="2700000" algn="tl">
                            <a:srgbClr val="000000">
                              <a:alpha val="43137"/>
                            </a:srgbClr>
                          </a:outerShdw>
                        </a:effectLst>
                        <a:latin typeface="+mn-lt"/>
                      </a:endParaRPr>
                    </a:p>
                  </a:txBody>
                  <a:tcPr marL="0" marR="0" marT="0" marB="0" anchor="b"/>
                </a:tc>
                <a:tc>
                  <a:txBody>
                    <a:bodyPr/>
                    <a:lstStyle/>
                    <a:p>
                      <a:pPr algn="ctr" rtl="0" fontAlgn="b"/>
                      <a:r>
                        <a:rPr lang="en-ZA" sz="1600" b="1" u="none" strike="noStrike">
                          <a:effectLst>
                            <a:outerShdw blurRad="38100" dist="38100" dir="2700000" algn="tl">
                              <a:srgbClr val="000000">
                                <a:alpha val="43137"/>
                              </a:srgbClr>
                            </a:outerShdw>
                          </a:effectLst>
                          <a:latin typeface="+mn-lt"/>
                        </a:rPr>
                        <a:t>0</a:t>
                      </a:r>
                      <a:endParaRPr lang="en-ZA" sz="1600" b="1" i="0" u="none" strike="noStrike">
                        <a:solidFill>
                          <a:srgbClr val="000000"/>
                        </a:solidFill>
                        <a:effectLst>
                          <a:outerShdw blurRad="38100" dist="38100" dir="2700000" algn="tl">
                            <a:srgbClr val="000000">
                              <a:alpha val="43137"/>
                            </a:srgbClr>
                          </a:outerShdw>
                        </a:effectLst>
                        <a:latin typeface="+mn-lt"/>
                      </a:endParaRPr>
                    </a:p>
                  </a:txBody>
                  <a:tcPr marL="0" marR="0" marT="0" marB="0" anchor="b"/>
                </a:tc>
                <a:tc>
                  <a:txBody>
                    <a:bodyPr/>
                    <a:lstStyle/>
                    <a:p>
                      <a:pPr algn="ctr" rtl="0" fontAlgn="b"/>
                      <a:r>
                        <a:rPr lang="en-ZA" sz="1600" b="1" u="none" strike="noStrike">
                          <a:effectLst>
                            <a:outerShdw blurRad="38100" dist="38100" dir="2700000" algn="tl">
                              <a:srgbClr val="000000">
                                <a:alpha val="43137"/>
                              </a:srgbClr>
                            </a:outerShdw>
                          </a:effectLst>
                          <a:latin typeface="+mn-lt"/>
                        </a:rPr>
                        <a:t>0</a:t>
                      </a:r>
                      <a:endParaRPr lang="en-ZA" sz="1600" b="1" i="0" u="none" strike="noStrike">
                        <a:solidFill>
                          <a:srgbClr val="000000"/>
                        </a:solidFill>
                        <a:effectLst>
                          <a:outerShdw blurRad="38100" dist="38100" dir="2700000" algn="tl">
                            <a:srgbClr val="000000">
                              <a:alpha val="43137"/>
                            </a:srgbClr>
                          </a:outerShdw>
                        </a:effectLst>
                        <a:latin typeface="+mn-lt"/>
                      </a:endParaRPr>
                    </a:p>
                  </a:txBody>
                  <a:tcPr marL="0" marR="0" marT="0" marB="0" anchor="b"/>
                </a:tc>
                <a:tc>
                  <a:txBody>
                    <a:bodyPr/>
                    <a:lstStyle/>
                    <a:p>
                      <a:pPr algn="ctr" rtl="0" fontAlgn="b"/>
                      <a:r>
                        <a:rPr lang="en-ZA" sz="1600" b="1" u="none" strike="noStrike">
                          <a:effectLst>
                            <a:outerShdw blurRad="38100" dist="38100" dir="2700000" algn="tl">
                              <a:srgbClr val="000000">
                                <a:alpha val="43137"/>
                              </a:srgbClr>
                            </a:outerShdw>
                          </a:effectLst>
                          <a:latin typeface="+mn-lt"/>
                        </a:rPr>
                        <a:t>8</a:t>
                      </a:r>
                      <a:endParaRPr lang="en-ZA" sz="1600" b="1" i="0" u="none" strike="noStrike">
                        <a:solidFill>
                          <a:srgbClr val="000000"/>
                        </a:solidFill>
                        <a:effectLst>
                          <a:outerShdw blurRad="38100" dist="38100" dir="2700000" algn="tl">
                            <a:srgbClr val="000000">
                              <a:alpha val="43137"/>
                            </a:srgbClr>
                          </a:outerShdw>
                        </a:effectLst>
                        <a:latin typeface="+mn-lt"/>
                      </a:endParaRPr>
                    </a:p>
                  </a:txBody>
                  <a:tcPr marL="0" marR="0" marT="0" marB="0" anchor="b"/>
                </a:tc>
                <a:tc>
                  <a:txBody>
                    <a:bodyPr/>
                    <a:lstStyle/>
                    <a:p>
                      <a:pPr algn="ctr" rtl="0" fontAlgn="b"/>
                      <a:r>
                        <a:rPr lang="en-ZA" sz="1600" b="1" u="none" strike="noStrike">
                          <a:effectLst>
                            <a:outerShdw blurRad="38100" dist="38100" dir="2700000" algn="tl">
                              <a:srgbClr val="000000">
                                <a:alpha val="43137"/>
                              </a:srgbClr>
                            </a:outerShdw>
                          </a:effectLst>
                          <a:latin typeface="+mn-lt"/>
                        </a:rPr>
                        <a:t> 5</a:t>
                      </a:r>
                      <a:endParaRPr lang="en-ZA" sz="1600" b="1" i="0" u="none" strike="noStrike">
                        <a:solidFill>
                          <a:srgbClr val="000000"/>
                        </a:solidFill>
                        <a:effectLst>
                          <a:outerShdw blurRad="38100" dist="38100" dir="2700000" algn="tl">
                            <a:srgbClr val="000000">
                              <a:alpha val="43137"/>
                            </a:srgbClr>
                          </a:outerShdw>
                        </a:effectLst>
                        <a:latin typeface="+mn-lt"/>
                      </a:endParaRPr>
                    </a:p>
                  </a:txBody>
                  <a:tcPr marL="0" marR="0" marT="0" marB="0" anchor="b"/>
                </a:tc>
                <a:tc>
                  <a:txBody>
                    <a:bodyPr/>
                    <a:lstStyle/>
                    <a:p>
                      <a:pPr algn="ctr" rtl="0" fontAlgn="b"/>
                      <a:r>
                        <a:rPr lang="en-ZA" sz="1600" b="1" u="none" strike="noStrike">
                          <a:effectLst>
                            <a:outerShdw blurRad="38100" dist="38100" dir="2700000" algn="tl">
                              <a:srgbClr val="000000">
                                <a:alpha val="43137"/>
                              </a:srgbClr>
                            </a:outerShdw>
                          </a:effectLst>
                          <a:latin typeface="+mn-lt"/>
                        </a:rPr>
                        <a:t> 3</a:t>
                      </a:r>
                      <a:endParaRPr lang="en-ZA" sz="1600" b="1" i="0" u="none" strike="noStrike">
                        <a:solidFill>
                          <a:srgbClr val="000000"/>
                        </a:solidFill>
                        <a:effectLst>
                          <a:outerShdw blurRad="38100" dist="38100" dir="2700000" algn="tl">
                            <a:srgbClr val="000000">
                              <a:alpha val="43137"/>
                            </a:srgbClr>
                          </a:outerShdw>
                        </a:effectLst>
                        <a:latin typeface="+mn-lt"/>
                      </a:endParaRPr>
                    </a:p>
                  </a:txBody>
                  <a:tcPr marL="0" marR="0" marT="0" marB="0" anchor="b"/>
                </a:tc>
                <a:tc>
                  <a:txBody>
                    <a:bodyPr/>
                    <a:lstStyle/>
                    <a:p>
                      <a:pPr algn="ctr" fontAlgn="b"/>
                      <a:r>
                        <a:rPr lang="en-ZA" sz="1600" b="1" u="none" strike="noStrike" dirty="0">
                          <a:effectLst>
                            <a:outerShdw blurRad="38100" dist="38100" dir="2700000" algn="tl">
                              <a:srgbClr val="000000">
                                <a:alpha val="43137"/>
                              </a:srgbClr>
                            </a:outerShdw>
                          </a:effectLst>
                          <a:latin typeface="+mn-lt"/>
                        </a:rPr>
                        <a:t>41</a:t>
                      </a:r>
                      <a:endParaRPr lang="en-ZA" sz="1600" b="1" i="0" u="none" strike="noStrike" dirty="0">
                        <a:solidFill>
                          <a:srgbClr val="FF0000"/>
                        </a:solidFill>
                        <a:effectLst>
                          <a:outerShdw blurRad="38100" dist="38100" dir="2700000" algn="tl">
                            <a:srgbClr val="000000">
                              <a:alpha val="43137"/>
                            </a:srgbClr>
                          </a:outerShdw>
                        </a:effectLst>
                        <a:latin typeface="+mn-lt"/>
                      </a:endParaRPr>
                    </a:p>
                  </a:txBody>
                  <a:tcPr marL="0" marR="0" marT="0" marB="0" anchor="b"/>
                </a:tc>
                <a:extLst>
                  <a:ext uri="{0D108BD9-81ED-4DB2-BD59-A6C34878D82A}">
                    <a16:rowId xmlns:a16="http://schemas.microsoft.com/office/drawing/2014/main" xmlns="" val="1393035307"/>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xmlns="" val="1147874333"/>
              </p:ext>
            </p:extLst>
          </p:nvPr>
        </p:nvGraphicFramePr>
        <p:xfrm>
          <a:off x="179512" y="3037209"/>
          <a:ext cx="8669336" cy="3632151"/>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1"/>
          <p:cNvSpPr>
            <a:spLocks noGrp="1"/>
          </p:cNvSpPr>
          <p:nvPr>
            <p:ph type="sldNum" sz="quarter" idx="12"/>
          </p:nvPr>
        </p:nvSpPr>
        <p:spPr bwMode="auto">
          <a:xfrm>
            <a:off x="6727825" y="63547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3A91E76-9EBF-4284-A71D-23B6CAFC73C1}" type="slidenum">
              <a:rPr lang="en-US" altLang="en-US" sz="1200" smtClean="0">
                <a:solidFill>
                  <a:srgbClr val="898989"/>
                </a:solidFill>
              </a:rPr>
              <a:pPr/>
              <a:t>52</a:t>
            </a:fld>
            <a:endParaRPr lang="en-US" altLang="en-US" sz="1200" dirty="0" smtClean="0">
              <a:solidFill>
                <a:srgbClr val="898989"/>
              </a:solidFill>
            </a:endParaRPr>
          </a:p>
        </p:txBody>
      </p:sp>
    </p:spTree>
    <p:extLst>
      <p:ext uri="{BB962C8B-B14F-4D97-AF65-F5344CB8AC3E}">
        <p14:creationId xmlns:p14="http://schemas.microsoft.com/office/powerpoint/2010/main" xmlns="" val="13554002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ZA" altLang="en-US" sz="2000" b="1" dirty="0" smtClean="0">
                <a:ea typeface="ＭＳ Ｐゴシック" pitchFamily="34" charset="-128"/>
              </a:rPr>
              <a:t>PERCENTAGE OF APPLICATIONS FOR REGISTRATION OF ENTITIES PROCESSED AND FINALISED WITHIN 60 CALENDAR DAYS</a:t>
            </a:r>
          </a:p>
        </p:txBody>
      </p:sp>
      <p:sp>
        <p:nvSpPr>
          <p:cNvPr id="2" name="Content Placeholder 1"/>
          <p:cNvSpPr>
            <a:spLocks noGrp="1"/>
          </p:cNvSpPr>
          <p:nvPr>
            <p:ph idx="1"/>
          </p:nvPr>
        </p:nvSpPr>
        <p:spPr>
          <a:xfrm>
            <a:off x="457200" y="2420888"/>
            <a:ext cx="8229600" cy="3705275"/>
          </a:xfrm>
        </p:spPr>
        <p:txBody>
          <a:bodyPr/>
          <a:lstStyle/>
          <a:p>
            <a:endParaRPr lang="en-ZA"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xmlns="" val="3020876007"/>
              </p:ext>
            </p:extLst>
          </p:nvPr>
        </p:nvGraphicFramePr>
        <p:xfrm>
          <a:off x="251519" y="1987096"/>
          <a:ext cx="8640961" cy="4610256"/>
        </p:xfrm>
        <a:graphic>
          <a:graphicData uri="http://schemas.openxmlformats.org/drawingml/2006/table">
            <a:tbl>
              <a:tblPr/>
              <a:tblGrid>
                <a:gridCol w="1866215">
                  <a:extLst>
                    <a:ext uri="{9D8B030D-6E8A-4147-A177-3AD203B41FA5}">
                      <a16:colId xmlns:a16="http://schemas.microsoft.com/office/drawing/2014/main" xmlns="" val="20000"/>
                    </a:ext>
                  </a:extLst>
                </a:gridCol>
                <a:gridCol w="3586629">
                  <a:extLst>
                    <a:ext uri="{9D8B030D-6E8A-4147-A177-3AD203B41FA5}">
                      <a16:colId xmlns:a16="http://schemas.microsoft.com/office/drawing/2014/main" xmlns="" val="20001"/>
                    </a:ext>
                  </a:extLst>
                </a:gridCol>
                <a:gridCol w="3188117">
                  <a:extLst>
                    <a:ext uri="{9D8B030D-6E8A-4147-A177-3AD203B41FA5}">
                      <a16:colId xmlns:a16="http://schemas.microsoft.com/office/drawing/2014/main" xmlns="" val="20002"/>
                    </a:ext>
                  </a:extLst>
                </a:gridCol>
              </a:tblGrid>
              <a:tr h="633244">
                <a:tc>
                  <a:txBody>
                    <a:bodyPr/>
                    <a:lstStyle/>
                    <a:p>
                      <a:pPr algn="l" fontAlgn="b"/>
                      <a:r>
                        <a:rPr lang="en-GB" sz="1600" b="0" i="0" u="none" strike="noStrike" dirty="0">
                          <a:solidFill>
                            <a:srgbClr val="000000"/>
                          </a:solidFill>
                          <a:effectLst/>
                          <a:latin typeface="+mn-lt"/>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rtl="0" fontAlgn="b"/>
                      <a:r>
                        <a:rPr lang="en-GB" sz="1600" b="1" i="0" u="none" strike="noStrike" dirty="0">
                          <a:solidFill>
                            <a:srgbClr val="000000"/>
                          </a:solidFill>
                          <a:effectLst>
                            <a:outerShdw blurRad="50800" dist="38100" algn="tr" rotWithShape="0">
                              <a:prstClr val="black">
                                <a:alpha val="40000"/>
                              </a:prstClr>
                            </a:outerShdw>
                          </a:effectLst>
                          <a:latin typeface="+mn-lt"/>
                        </a:rPr>
                        <a:t># Applications received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rtl="0" fontAlgn="b"/>
                      <a:r>
                        <a:rPr lang="en-GB" sz="1600" b="1" i="0" u="none" strike="noStrike" dirty="0">
                          <a:solidFill>
                            <a:srgbClr val="000000"/>
                          </a:solidFill>
                          <a:effectLst>
                            <a:outerShdw blurRad="50800" dist="38100" algn="tr" rotWithShape="0">
                              <a:prstClr val="black">
                                <a:alpha val="40000"/>
                              </a:prstClr>
                            </a:outerShdw>
                          </a:effectLst>
                          <a:latin typeface="+mn-lt"/>
                        </a:rPr>
                        <a:t># Processed within 60 days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00"/>
                  </a:ext>
                </a:extLst>
              </a:tr>
              <a:tr h="351802">
                <a:tc>
                  <a:txBody>
                    <a:bodyPr/>
                    <a:lstStyle/>
                    <a:p>
                      <a:pPr algn="l" fontAlgn="b"/>
                      <a:r>
                        <a:rPr lang="en-GB" sz="1600" b="1" i="0" u="none" strike="noStrike" dirty="0">
                          <a:solidFill>
                            <a:srgbClr val="000000"/>
                          </a:solidFill>
                          <a:effectLst/>
                          <a:latin typeface="+mn-lt"/>
                        </a:rPr>
                        <a:t>MPU</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600" b="0" i="0" u="none" strike="noStrike" dirty="0">
                          <a:solidFill>
                            <a:srgbClr val="000000"/>
                          </a:solidFill>
                          <a:effectLst/>
                          <a:latin typeface="+mn-lt"/>
                        </a:rPr>
                        <a:t>53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600" b="0" i="0" u="none" strike="noStrike" dirty="0">
                          <a:solidFill>
                            <a:srgbClr val="000000"/>
                          </a:solidFill>
                          <a:effectLst/>
                          <a:latin typeface="+mn-lt"/>
                        </a:rPr>
                        <a:t>53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51802">
                <a:tc>
                  <a:txBody>
                    <a:bodyPr/>
                    <a:lstStyle/>
                    <a:p>
                      <a:pPr algn="l" fontAlgn="b"/>
                      <a:r>
                        <a:rPr lang="en-GB" sz="1600" b="1" i="0" u="none" strike="noStrike" dirty="0">
                          <a:solidFill>
                            <a:srgbClr val="000000"/>
                          </a:solidFill>
                          <a:effectLst/>
                          <a:latin typeface="+mn-lt"/>
                        </a:rPr>
                        <a:t>WC</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600" b="0" i="0" u="none" strike="noStrike" dirty="0">
                          <a:solidFill>
                            <a:srgbClr val="000000"/>
                          </a:solidFill>
                          <a:effectLst/>
                          <a:latin typeface="+mn-lt"/>
                        </a:rPr>
                        <a:t>353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600" b="0" i="0" u="none" strike="noStrike">
                          <a:solidFill>
                            <a:srgbClr val="000000"/>
                          </a:solidFill>
                          <a:effectLst/>
                          <a:latin typeface="+mn-lt"/>
                        </a:rPr>
                        <a:t>353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51802">
                <a:tc>
                  <a:txBody>
                    <a:bodyPr/>
                    <a:lstStyle/>
                    <a:p>
                      <a:pPr algn="l" fontAlgn="b"/>
                      <a:r>
                        <a:rPr lang="en-GB" sz="1600" b="1" i="0" u="none" strike="noStrike" dirty="0">
                          <a:solidFill>
                            <a:srgbClr val="000000"/>
                          </a:solidFill>
                          <a:effectLst/>
                          <a:latin typeface="+mn-lt"/>
                        </a:rPr>
                        <a:t>NC</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600" b="0" i="0" u="none" strike="noStrike" dirty="0">
                          <a:solidFill>
                            <a:srgbClr val="000000"/>
                          </a:solidFill>
                          <a:effectLst/>
                          <a:latin typeface="+mn-lt"/>
                        </a:rPr>
                        <a:t>55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600" b="0" i="0" u="none" strike="noStrike">
                          <a:solidFill>
                            <a:srgbClr val="000000"/>
                          </a:solidFill>
                          <a:effectLst/>
                          <a:latin typeface="+mn-lt"/>
                        </a:rPr>
                        <a:t>55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51802">
                <a:tc>
                  <a:txBody>
                    <a:bodyPr/>
                    <a:lstStyle/>
                    <a:p>
                      <a:pPr algn="l" fontAlgn="b"/>
                      <a:r>
                        <a:rPr lang="en-GB" sz="1600" b="1" i="0" u="none" strike="noStrike" dirty="0">
                          <a:solidFill>
                            <a:srgbClr val="000000"/>
                          </a:solidFill>
                          <a:effectLst/>
                          <a:latin typeface="+mn-lt"/>
                        </a:rPr>
                        <a:t>EC</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600" b="0" i="0" u="none" strike="noStrike" dirty="0">
                          <a:solidFill>
                            <a:srgbClr val="000000"/>
                          </a:solidFill>
                          <a:effectLst/>
                          <a:latin typeface="+mn-lt"/>
                        </a:rPr>
                        <a:t>129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600" b="0" i="0" u="none" strike="noStrike">
                          <a:solidFill>
                            <a:srgbClr val="000000"/>
                          </a:solidFill>
                          <a:effectLst/>
                          <a:latin typeface="+mn-lt"/>
                        </a:rPr>
                        <a:t>129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51802">
                <a:tc>
                  <a:txBody>
                    <a:bodyPr/>
                    <a:lstStyle/>
                    <a:p>
                      <a:pPr algn="l" fontAlgn="b"/>
                      <a:r>
                        <a:rPr lang="en-GB" sz="1600" b="1" i="0" u="none" strike="noStrike">
                          <a:solidFill>
                            <a:srgbClr val="000000"/>
                          </a:solidFill>
                          <a:effectLst/>
                          <a:latin typeface="+mn-lt"/>
                        </a:rPr>
                        <a:t>FS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600" b="0" i="0" u="none" strike="noStrike" dirty="0">
                          <a:solidFill>
                            <a:srgbClr val="000000"/>
                          </a:solidFill>
                          <a:effectLst/>
                          <a:latin typeface="+mn-lt"/>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600" b="0" i="0" u="none" strike="noStrike" dirty="0">
                          <a:solidFill>
                            <a:srgbClr val="000000"/>
                          </a:solidFill>
                          <a:effectLst/>
                          <a:latin typeface="+mn-lt"/>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51802">
                <a:tc>
                  <a:txBody>
                    <a:bodyPr/>
                    <a:lstStyle/>
                    <a:p>
                      <a:pPr algn="l" fontAlgn="b"/>
                      <a:r>
                        <a:rPr lang="en-GB" sz="1600" b="1" i="0" u="none" strike="noStrike" dirty="0">
                          <a:solidFill>
                            <a:srgbClr val="000000"/>
                          </a:solidFill>
                          <a:effectLst/>
                          <a:latin typeface="+mn-lt"/>
                        </a:rPr>
                        <a:t>KZN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600" b="0" i="0" u="none" strike="noStrike" dirty="0">
                          <a:solidFill>
                            <a:srgbClr val="000000"/>
                          </a:solidFill>
                          <a:effectLst/>
                          <a:latin typeface="+mn-lt"/>
                        </a:rPr>
                        <a:t>239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600" b="0" i="0" u="none" strike="noStrike" dirty="0">
                          <a:solidFill>
                            <a:srgbClr val="000000"/>
                          </a:solidFill>
                          <a:effectLst/>
                          <a:latin typeface="+mn-lt"/>
                        </a:rPr>
                        <a:t>238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51802">
                <a:tc>
                  <a:txBody>
                    <a:bodyPr/>
                    <a:lstStyle/>
                    <a:p>
                      <a:pPr algn="l" fontAlgn="b"/>
                      <a:r>
                        <a:rPr lang="en-GB" sz="1600" b="1" i="0" u="none" strike="noStrike">
                          <a:solidFill>
                            <a:srgbClr val="000000"/>
                          </a:solidFill>
                          <a:effectLst/>
                          <a:latin typeface="+mn-lt"/>
                        </a:rPr>
                        <a:t>LP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600" b="0" i="0" u="none" strike="noStrike">
                          <a:solidFill>
                            <a:srgbClr val="000000"/>
                          </a:solidFill>
                          <a:effectLst/>
                          <a:latin typeface="+mn-lt"/>
                        </a:rPr>
                        <a:t>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600" b="0" i="0" u="none" strike="noStrike" dirty="0">
                          <a:solidFill>
                            <a:srgbClr val="000000"/>
                          </a:solidFill>
                          <a:effectLst/>
                          <a:latin typeface="+mn-lt"/>
                        </a:rPr>
                        <a:t>45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51802">
                <a:tc>
                  <a:txBody>
                    <a:bodyPr/>
                    <a:lstStyle/>
                    <a:p>
                      <a:pPr algn="l" fontAlgn="b"/>
                      <a:r>
                        <a:rPr lang="en-GB" sz="1600" b="1" i="0" u="none" strike="noStrike" dirty="0">
                          <a:solidFill>
                            <a:srgbClr val="000000"/>
                          </a:solidFill>
                          <a:effectLst/>
                          <a:latin typeface="+mn-lt"/>
                        </a:rPr>
                        <a:t>GP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198</a:t>
                      </a:r>
                      <a:endParaRPr lang="en-GB" sz="1600" b="0" i="0" u="none" strike="noStrike" dirty="0">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600" b="0" i="0" u="none" strike="noStrike" dirty="0" smtClean="0">
                          <a:solidFill>
                            <a:srgbClr val="000000"/>
                          </a:solidFill>
                          <a:effectLst/>
                          <a:latin typeface="+mn-lt"/>
                        </a:rPr>
                        <a:t>182</a:t>
                      </a:r>
                      <a:r>
                        <a:rPr lang="en-GB" sz="1600" b="0" i="0" u="none" strike="noStrike" dirty="0">
                          <a:solidFill>
                            <a:srgbClr val="000000"/>
                          </a:solidFill>
                          <a:effectLst/>
                          <a:latin typeface="+mn-lt"/>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51802">
                <a:tc>
                  <a:txBody>
                    <a:bodyPr/>
                    <a:lstStyle/>
                    <a:p>
                      <a:pPr algn="l" fontAlgn="b"/>
                      <a:r>
                        <a:rPr lang="en-GB" sz="1600" b="1" i="0" u="none" strike="noStrike" dirty="0">
                          <a:solidFill>
                            <a:srgbClr val="000000"/>
                          </a:solidFill>
                          <a:effectLst/>
                          <a:latin typeface="+mn-lt"/>
                        </a:rPr>
                        <a:t>NW</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smtClean="0">
                          <a:solidFill>
                            <a:srgbClr val="000000"/>
                          </a:solidFill>
                          <a:effectLst/>
                          <a:latin typeface="+mn-lt"/>
                        </a:rPr>
                        <a:t>96</a:t>
                      </a:r>
                      <a:r>
                        <a:rPr lang="en-GB" sz="1600" b="0" i="0" u="none" strike="noStrike" dirty="0">
                          <a:solidFill>
                            <a:srgbClr val="000000"/>
                          </a:solidFill>
                          <a:effectLst/>
                          <a:latin typeface="+mn-lt"/>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smtClean="0">
                          <a:solidFill>
                            <a:srgbClr val="000000"/>
                          </a:solidFill>
                          <a:effectLst/>
                          <a:latin typeface="+mn-lt"/>
                        </a:rPr>
                        <a:t>37</a:t>
                      </a:r>
                      <a:r>
                        <a:rPr lang="en-GB" sz="1600" b="0" i="0" u="none" strike="noStrike" dirty="0">
                          <a:solidFill>
                            <a:srgbClr val="000000"/>
                          </a:solidFill>
                          <a:effectLst/>
                          <a:latin typeface="+mn-lt"/>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69392">
                <a:tc>
                  <a:txBody>
                    <a:bodyPr/>
                    <a:lstStyle/>
                    <a:p>
                      <a:pPr algn="l" fontAlgn="b"/>
                      <a:r>
                        <a:rPr lang="en-GB" sz="1600" b="1" i="0" u="none" strike="noStrike" dirty="0">
                          <a:solidFill>
                            <a:srgbClr val="000000"/>
                          </a:solidFill>
                          <a:effectLst/>
                          <a:latin typeface="+mn-lt"/>
                        </a:rPr>
                        <a:t>HQ</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1086</a:t>
                      </a:r>
                      <a:endParaRPr lang="en-GB" sz="1600" b="0" i="0" u="none" strike="noStrike" dirty="0">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1042</a:t>
                      </a:r>
                      <a:endParaRPr lang="en-GB" sz="1600" b="0" i="0" u="none" strike="noStrike" dirty="0">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441402">
                <a:tc>
                  <a:txBody>
                    <a:bodyPr/>
                    <a:lstStyle/>
                    <a:p>
                      <a:pPr algn="l" rtl="0" fontAlgn="b"/>
                      <a:r>
                        <a:rPr lang="en-GB" sz="1600" b="1" i="0" u="none" strike="noStrike" dirty="0">
                          <a:solidFill>
                            <a:srgbClr val="000000"/>
                          </a:solidFill>
                          <a:effectLst/>
                          <a:latin typeface="+mn-lt"/>
                        </a:rPr>
                        <a:t>Totals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GB" sz="1600" b="1" i="0" u="none" strike="noStrike" dirty="0" smtClean="0">
                          <a:solidFill>
                            <a:srgbClr val="000000"/>
                          </a:solidFill>
                          <a:effectLst/>
                          <a:latin typeface="+mn-lt"/>
                        </a:rPr>
                        <a:t>2 269</a:t>
                      </a:r>
                      <a:endParaRPr lang="en-GB" sz="1600" b="1" i="0" u="none" strike="noStrike" dirty="0">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GB" sz="1600" b="1" i="0" u="none" strike="noStrike" dirty="0" smtClean="0">
                          <a:solidFill>
                            <a:srgbClr val="000000"/>
                          </a:solidFill>
                          <a:effectLst/>
                          <a:latin typeface="+mn-lt"/>
                        </a:rPr>
                        <a:t>2 146</a:t>
                      </a:r>
                      <a:endParaRPr lang="en-GB" sz="1600" b="1" i="0" u="none" strike="noStrike" dirty="0">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11"/>
                  </a:ext>
                </a:extLst>
              </a:tr>
            </a:tbl>
          </a:graphicData>
        </a:graphic>
      </p:graphicFrame>
      <p:sp>
        <p:nvSpPr>
          <p:cNvPr id="5" name="Rectangle 4"/>
          <p:cNvSpPr/>
          <p:nvPr/>
        </p:nvSpPr>
        <p:spPr>
          <a:xfrm>
            <a:off x="251520" y="1340768"/>
            <a:ext cx="8640960" cy="646331"/>
          </a:xfrm>
          <a:prstGeom prst="rect">
            <a:avLst/>
          </a:prstGeom>
        </p:spPr>
        <p:txBody>
          <a:bodyPr wrap="square">
            <a:spAutoFit/>
          </a:bodyPr>
          <a:lstStyle/>
          <a:p>
            <a:pPr algn="just"/>
            <a:r>
              <a:rPr lang="en-ZA" b="1" dirty="0">
                <a:solidFill>
                  <a:prstClr val="black"/>
                </a:solidFill>
              </a:rPr>
              <a:t>A total of </a:t>
            </a:r>
            <a:r>
              <a:rPr lang="en-ZA" b="1" dirty="0" smtClean="0">
                <a:solidFill>
                  <a:prstClr val="black"/>
                </a:solidFill>
              </a:rPr>
              <a:t>2 269 were applications were received and a total of 2 146 were finalised resulting in 95% processed</a:t>
            </a:r>
            <a:endParaRPr lang="en-ZA" b="1" dirty="0">
              <a:solidFill>
                <a:prstClr val="black"/>
              </a:solidFill>
            </a:endParaRPr>
          </a:p>
        </p:txBody>
      </p:sp>
      <p:sp>
        <p:nvSpPr>
          <p:cNvPr id="6" name="Slide Number Placeholder 1"/>
          <p:cNvSpPr>
            <a:spLocks noGrp="1"/>
          </p:cNvSpPr>
          <p:nvPr>
            <p:ph type="sldNum" sz="quarter" idx="12"/>
          </p:nvPr>
        </p:nvSpPr>
        <p:spPr bwMode="auto">
          <a:xfrm>
            <a:off x="6758880" y="6237312"/>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3A91E76-9EBF-4284-A71D-23B6CAFC73C1}" type="slidenum">
              <a:rPr lang="en-US" altLang="en-US" sz="1200" smtClean="0">
                <a:solidFill>
                  <a:srgbClr val="898989"/>
                </a:solidFill>
              </a:rPr>
              <a:pPr/>
              <a:t>53</a:t>
            </a:fld>
            <a:endParaRPr lang="en-US" altLang="en-US" sz="1200" dirty="0" smtClean="0">
              <a:solidFill>
                <a:srgbClr val="898989"/>
              </a:solidFill>
            </a:endParaRPr>
          </a:p>
        </p:txBody>
      </p:sp>
    </p:spTree>
    <p:extLst>
      <p:ext uri="{BB962C8B-B14F-4D97-AF65-F5344CB8AC3E}">
        <p14:creationId xmlns:p14="http://schemas.microsoft.com/office/powerpoint/2010/main" xmlns="" val="7508486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8229600" cy="778098"/>
          </a:xfrm>
        </p:spPr>
        <p:txBody>
          <a:bodyPr/>
          <a:lstStyle/>
          <a:p>
            <a:r>
              <a:rPr lang="en-ZA" altLang="en-US" sz="2400" b="1" dirty="0" smtClean="0">
                <a:ea typeface="ＭＳ Ｐゴシック" pitchFamily="34" charset="-128"/>
              </a:rPr>
              <a:t>OHS ENTITIES REGISTERED AND FINALISED IN THE PERIOD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250186626"/>
              </p:ext>
            </p:extLst>
          </p:nvPr>
        </p:nvGraphicFramePr>
        <p:xfrm>
          <a:off x="251520" y="1268760"/>
          <a:ext cx="8568952"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1"/>
          <p:cNvSpPr>
            <a:spLocks noGrp="1"/>
          </p:cNvSpPr>
          <p:nvPr>
            <p:ph type="sldNum" sz="quarter" idx="12"/>
          </p:nvPr>
        </p:nvSpPr>
        <p:spPr bwMode="auto">
          <a:xfrm>
            <a:off x="6727825" y="63547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3A91E76-9EBF-4284-A71D-23B6CAFC73C1}" type="slidenum">
              <a:rPr lang="en-US" altLang="en-US" sz="1200" smtClean="0">
                <a:solidFill>
                  <a:srgbClr val="898989"/>
                </a:solidFill>
              </a:rPr>
              <a:pPr/>
              <a:t>54</a:t>
            </a:fld>
            <a:endParaRPr lang="en-US" altLang="en-US" sz="1200" dirty="0" smtClean="0">
              <a:solidFill>
                <a:srgbClr val="898989"/>
              </a:solidFill>
            </a:endParaRPr>
          </a:p>
        </p:txBody>
      </p:sp>
    </p:spTree>
    <p:extLst>
      <p:ext uri="{BB962C8B-B14F-4D97-AF65-F5344CB8AC3E}">
        <p14:creationId xmlns:p14="http://schemas.microsoft.com/office/powerpoint/2010/main" xmlns="" val="34273585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ZA" sz="2400" b="1" dirty="0" smtClean="0"/>
              <a:t>CHALLENGES IN REGISTRATION OF OHS ENTITIES</a:t>
            </a:r>
            <a:endParaRPr lang="en-ZA" sz="2400" b="1" dirty="0"/>
          </a:p>
        </p:txBody>
      </p:sp>
      <p:sp>
        <p:nvSpPr>
          <p:cNvPr id="3" name="Content Placeholder 2"/>
          <p:cNvSpPr>
            <a:spLocks noGrp="1"/>
          </p:cNvSpPr>
          <p:nvPr>
            <p:ph idx="1"/>
          </p:nvPr>
        </p:nvSpPr>
        <p:spPr>
          <a:xfrm>
            <a:off x="457200" y="1340768"/>
            <a:ext cx="8229600" cy="4785395"/>
          </a:xfrm>
        </p:spPr>
        <p:txBody>
          <a:bodyPr/>
          <a:lstStyle/>
          <a:p>
            <a:r>
              <a:rPr lang="en-ZA" sz="1800" dirty="0" smtClean="0"/>
              <a:t>There is no real challenge that is experienced in the registration of entities.</a:t>
            </a:r>
          </a:p>
          <a:p>
            <a:endParaRPr lang="en-ZA" sz="1800" dirty="0" smtClean="0"/>
          </a:p>
          <a:p>
            <a:r>
              <a:rPr lang="en-ZA" sz="1800" dirty="0" smtClean="0"/>
              <a:t>This area is dealt with expeditiously.</a:t>
            </a:r>
          </a:p>
          <a:p>
            <a:endParaRPr lang="en-ZA" sz="1800" dirty="0" smtClean="0"/>
          </a:p>
          <a:p>
            <a:r>
              <a:rPr lang="en-ZA" sz="1800" dirty="0" smtClean="0"/>
              <a:t>Clients generally do not experience bottle necks and a big part of this work is administrative.</a:t>
            </a:r>
            <a:endParaRPr lang="en-ZA" sz="1800" dirty="0"/>
          </a:p>
        </p:txBody>
      </p:sp>
      <p:sp>
        <p:nvSpPr>
          <p:cNvPr id="4" name="Slide Number Placeholder 3"/>
          <p:cNvSpPr>
            <a:spLocks noGrp="1"/>
          </p:cNvSpPr>
          <p:nvPr>
            <p:ph type="sldNum" sz="quarter" idx="12"/>
          </p:nvPr>
        </p:nvSpPr>
        <p:spPr>
          <a:xfrm>
            <a:off x="6804248" y="6309320"/>
            <a:ext cx="2133600" cy="365125"/>
          </a:xfrm>
        </p:spPr>
        <p:txBody>
          <a:bodyPr/>
          <a:lstStyle/>
          <a:p>
            <a:fld id="{96CA8298-9D91-4CF9-AB6A-504DBB769D5D}" type="slidenum">
              <a:rPr lang="en-US" smtClean="0"/>
              <a:pPr/>
              <a:t>55</a:t>
            </a:fld>
            <a:endParaRPr lang="en-US" dirty="0"/>
          </a:p>
        </p:txBody>
      </p:sp>
    </p:spTree>
    <p:extLst>
      <p:ext uri="{BB962C8B-B14F-4D97-AF65-F5344CB8AC3E}">
        <p14:creationId xmlns:p14="http://schemas.microsoft.com/office/powerpoint/2010/main" xmlns="" val="25615862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ZA" sz="2400" b="1" dirty="0" smtClean="0"/>
              <a:t>EMPLOYMENT AUDIT SERVICES: </a:t>
            </a:r>
            <a:r>
              <a:rPr lang="en-ZA" sz="2400" b="1" dirty="0"/>
              <a:t>PROCEDURAL AUDITS </a:t>
            </a:r>
          </a:p>
        </p:txBody>
      </p:sp>
      <p:sp>
        <p:nvSpPr>
          <p:cNvPr id="3" name="Content Placeholder 2"/>
          <p:cNvSpPr>
            <a:spLocks noGrp="1"/>
          </p:cNvSpPr>
          <p:nvPr>
            <p:ph idx="1"/>
          </p:nvPr>
        </p:nvSpPr>
        <p:spPr>
          <a:xfrm>
            <a:off x="251520" y="1340768"/>
            <a:ext cx="8568952" cy="5256584"/>
          </a:xfrm>
        </p:spPr>
        <p:txBody>
          <a:bodyPr/>
          <a:lstStyle/>
          <a:p>
            <a:pPr marL="0" indent="0" algn="just">
              <a:buNone/>
            </a:pPr>
            <a:r>
              <a:rPr lang="en-ZA" sz="1800" dirty="0" smtClean="0"/>
              <a:t>3 807 Procedural audits were conducted against a target of 3 095. 61% Of those employers audited were found compliant and 39% were found to be non-compliant</a:t>
            </a:r>
            <a:r>
              <a:rPr lang="en-ZA" sz="1800" dirty="0"/>
              <a:t> </a:t>
            </a:r>
            <a:r>
              <a:rPr lang="en-ZA" sz="1800" dirty="0" smtClean="0"/>
              <a:t>and dealt with.</a:t>
            </a:r>
          </a:p>
          <a:p>
            <a:pPr marL="0" indent="0">
              <a:buNone/>
            </a:pP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2032885401"/>
              </p:ext>
            </p:extLst>
          </p:nvPr>
        </p:nvGraphicFramePr>
        <p:xfrm>
          <a:off x="179512" y="2204864"/>
          <a:ext cx="8784976" cy="4464496"/>
        </p:xfrm>
        <a:graphic>
          <a:graphicData uri="http://schemas.openxmlformats.org/drawingml/2006/table">
            <a:tbl>
              <a:tblPr>
                <a:tableStyleId>{5C22544A-7EE6-4342-B048-85BDC9FD1C3A}</a:tableStyleId>
              </a:tblPr>
              <a:tblGrid>
                <a:gridCol w="1392152">
                  <a:extLst>
                    <a:ext uri="{9D8B030D-6E8A-4147-A177-3AD203B41FA5}">
                      <a16:colId xmlns:a16="http://schemas.microsoft.com/office/drawing/2014/main" xmlns="" val="20000"/>
                    </a:ext>
                  </a:extLst>
                </a:gridCol>
                <a:gridCol w="1464163">
                  <a:extLst>
                    <a:ext uri="{9D8B030D-6E8A-4147-A177-3AD203B41FA5}">
                      <a16:colId xmlns:a16="http://schemas.microsoft.com/office/drawing/2014/main" xmlns="" val="20001"/>
                    </a:ext>
                  </a:extLst>
                </a:gridCol>
                <a:gridCol w="1464163">
                  <a:extLst>
                    <a:ext uri="{9D8B030D-6E8A-4147-A177-3AD203B41FA5}">
                      <a16:colId xmlns:a16="http://schemas.microsoft.com/office/drawing/2014/main" xmlns="" val="20002"/>
                    </a:ext>
                  </a:extLst>
                </a:gridCol>
                <a:gridCol w="1464163">
                  <a:extLst>
                    <a:ext uri="{9D8B030D-6E8A-4147-A177-3AD203B41FA5}">
                      <a16:colId xmlns:a16="http://schemas.microsoft.com/office/drawing/2014/main" xmlns="" val="20003"/>
                    </a:ext>
                  </a:extLst>
                </a:gridCol>
                <a:gridCol w="1464163">
                  <a:extLst>
                    <a:ext uri="{9D8B030D-6E8A-4147-A177-3AD203B41FA5}">
                      <a16:colId xmlns:a16="http://schemas.microsoft.com/office/drawing/2014/main" xmlns="" val="20004"/>
                    </a:ext>
                  </a:extLst>
                </a:gridCol>
                <a:gridCol w="1536172">
                  <a:extLst>
                    <a:ext uri="{9D8B030D-6E8A-4147-A177-3AD203B41FA5}">
                      <a16:colId xmlns:a16="http://schemas.microsoft.com/office/drawing/2014/main" xmlns="" val="20005"/>
                    </a:ext>
                  </a:extLst>
                </a:gridCol>
              </a:tblGrid>
              <a:tr h="864075">
                <a:tc>
                  <a:txBody>
                    <a:bodyPr/>
                    <a:lstStyle/>
                    <a:p>
                      <a:pPr algn="l" fontAlgn="b"/>
                      <a:r>
                        <a:rPr lang="en-ZA" sz="1800" b="1" u="none" strike="noStrike" dirty="0">
                          <a:effectLst/>
                          <a:latin typeface="+mn-lt"/>
                        </a:rPr>
                        <a:t>PROVINCE</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800" b="1" u="none" strike="noStrike" dirty="0">
                          <a:effectLst/>
                          <a:latin typeface="+mn-lt"/>
                        </a:rPr>
                        <a:t>TARGET</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800" b="1" u="none" strike="noStrike" dirty="0">
                          <a:effectLst/>
                          <a:latin typeface="+mn-lt"/>
                        </a:rPr>
                        <a:t>ACTUAL</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800" b="1" u="none" strike="noStrike" dirty="0">
                          <a:effectLst/>
                          <a:latin typeface="+mn-lt"/>
                        </a:rPr>
                        <a:t>VARIANCE</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800" b="1" u="none" strike="noStrike" dirty="0">
                          <a:effectLst/>
                          <a:latin typeface="+mn-lt"/>
                        </a:rPr>
                        <a:t>COMPLIANT</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800" b="1" u="none" strike="noStrike" dirty="0">
                          <a:effectLst/>
                          <a:latin typeface="+mn-lt"/>
                        </a:rPr>
                        <a:t>NON-COMPLIANT</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extLst>
                  <a:ext uri="{0D108BD9-81ED-4DB2-BD59-A6C34878D82A}">
                    <a16:rowId xmlns:a16="http://schemas.microsoft.com/office/drawing/2014/main" xmlns="" val="10000"/>
                  </a:ext>
                </a:extLst>
              </a:tr>
              <a:tr h="343106">
                <a:tc>
                  <a:txBody>
                    <a:bodyPr/>
                    <a:lstStyle/>
                    <a:p>
                      <a:pPr algn="l" fontAlgn="b"/>
                      <a:r>
                        <a:rPr lang="en-ZA" sz="1800" b="1" u="none" strike="noStrike" dirty="0">
                          <a:effectLst/>
                          <a:latin typeface="+mn-lt"/>
                        </a:rPr>
                        <a:t>EC</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dirty="0">
                          <a:effectLst/>
                          <a:latin typeface="+mn-lt"/>
                          <a:ea typeface="Calibri"/>
                          <a:cs typeface="Times New Roman"/>
                        </a:rPr>
                        <a:t>307</a:t>
                      </a:r>
                    </a:p>
                  </a:txBody>
                  <a:tcPr marL="68580" marR="68580" marT="0" marB="0"/>
                </a:tc>
                <a:tc>
                  <a:txBody>
                    <a:bodyPr/>
                    <a:lstStyle/>
                    <a:p>
                      <a:pPr algn="ctr" fontAlgn="b"/>
                      <a:r>
                        <a:rPr lang="en-ZA" sz="1800" b="0" i="0" u="none" strike="noStrike" dirty="0">
                          <a:solidFill>
                            <a:srgbClr val="000000"/>
                          </a:solidFill>
                          <a:effectLst/>
                          <a:latin typeface="+mn-lt"/>
                        </a:rPr>
                        <a:t>314</a:t>
                      </a:r>
                    </a:p>
                  </a:txBody>
                  <a:tcPr marL="9525" marR="9525" marT="9525" marB="0" anchor="b"/>
                </a:tc>
                <a:tc>
                  <a:txBody>
                    <a:bodyPr/>
                    <a:lstStyle/>
                    <a:p>
                      <a:pPr algn="ctr" fontAlgn="b"/>
                      <a:r>
                        <a:rPr lang="en-ZA" sz="1800" b="0" i="0" u="none" strike="noStrike" dirty="0" smtClean="0">
                          <a:solidFill>
                            <a:srgbClr val="000000"/>
                          </a:solidFill>
                          <a:effectLst/>
                          <a:latin typeface="+mn-lt"/>
                        </a:rPr>
                        <a:t>7</a:t>
                      </a:r>
                      <a:endParaRPr lang="en-ZA" sz="1800" b="0" i="0" u="none" strike="noStrike" dirty="0">
                        <a:solidFill>
                          <a:srgbClr val="000000"/>
                        </a:solidFill>
                        <a:effectLst/>
                        <a:latin typeface="+mn-lt"/>
                      </a:endParaRPr>
                    </a:p>
                  </a:txBody>
                  <a:tcPr marL="9525" marR="9525" marT="9525" marB="0" anchor="b"/>
                </a:tc>
                <a:tc>
                  <a:txBody>
                    <a:bodyPr/>
                    <a:lstStyle/>
                    <a:p>
                      <a:pPr algn="ctr" fontAlgn="b"/>
                      <a:r>
                        <a:rPr lang="en-ZA" sz="1800" b="0" i="0" u="none" strike="noStrike" dirty="0">
                          <a:solidFill>
                            <a:srgbClr val="000000"/>
                          </a:solidFill>
                          <a:effectLst/>
                          <a:latin typeface="+mn-lt"/>
                        </a:rPr>
                        <a:t>264</a:t>
                      </a:r>
                    </a:p>
                  </a:txBody>
                  <a:tcPr marL="9525" marR="9525" marT="9525" marB="0" anchor="b"/>
                </a:tc>
                <a:tc>
                  <a:txBody>
                    <a:bodyPr/>
                    <a:lstStyle/>
                    <a:p>
                      <a:pPr algn="ctr" fontAlgn="b"/>
                      <a:r>
                        <a:rPr lang="en-ZA" sz="1800" b="0" i="0" u="none" strike="noStrike" dirty="0">
                          <a:solidFill>
                            <a:srgbClr val="000000"/>
                          </a:solidFill>
                          <a:effectLst/>
                          <a:latin typeface="+mn-lt"/>
                        </a:rPr>
                        <a:t>50</a:t>
                      </a:r>
                    </a:p>
                  </a:txBody>
                  <a:tcPr marL="9525" marR="9525" marT="9525" marB="0" anchor="b"/>
                </a:tc>
                <a:extLst>
                  <a:ext uri="{0D108BD9-81ED-4DB2-BD59-A6C34878D82A}">
                    <a16:rowId xmlns:a16="http://schemas.microsoft.com/office/drawing/2014/main" xmlns="" val="10001"/>
                  </a:ext>
                </a:extLst>
              </a:tr>
              <a:tr h="343106">
                <a:tc>
                  <a:txBody>
                    <a:bodyPr/>
                    <a:lstStyle/>
                    <a:p>
                      <a:pPr algn="l" fontAlgn="b"/>
                      <a:r>
                        <a:rPr lang="en-ZA" sz="1800" b="1" u="none" strike="noStrike" dirty="0">
                          <a:effectLst/>
                          <a:latin typeface="+mn-lt"/>
                        </a:rPr>
                        <a:t>FS</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dirty="0">
                          <a:effectLst/>
                          <a:latin typeface="+mn-lt"/>
                          <a:ea typeface="Calibri"/>
                          <a:cs typeface="Times New Roman"/>
                        </a:rPr>
                        <a:t>312</a:t>
                      </a:r>
                    </a:p>
                  </a:txBody>
                  <a:tcPr marL="68580" marR="68580" marT="0" marB="0"/>
                </a:tc>
                <a:tc>
                  <a:txBody>
                    <a:bodyPr/>
                    <a:lstStyle/>
                    <a:p>
                      <a:pPr algn="ctr" fontAlgn="b"/>
                      <a:r>
                        <a:rPr lang="en-ZA" sz="1800" b="0" i="0" u="none" strike="noStrike">
                          <a:solidFill>
                            <a:srgbClr val="000000"/>
                          </a:solidFill>
                          <a:effectLst/>
                          <a:latin typeface="+mn-lt"/>
                        </a:rPr>
                        <a:t>362</a:t>
                      </a:r>
                    </a:p>
                  </a:txBody>
                  <a:tcPr marL="9525" marR="9525" marT="9525" marB="0" anchor="b"/>
                </a:tc>
                <a:tc>
                  <a:txBody>
                    <a:bodyPr/>
                    <a:lstStyle/>
                    <a:p>
                      <a:pPr algn="ctr" fontAlgn="b"/>
                      <a:r>
                        <a:rPr lang="en-ZA" sz="1800" b="0" i="0" u="none" strike="noStrike" dirty="0" smtClean="0">
                          <a:solidFill>
                            <a:srgbClr val="000000"/>
                          </a:solidFill>
                          <a:effectLst/>
                          <a:latin typeface="+mn-lt"/>
                        </a:rPr>
                        <a:t>50</a:t>
                      </a:r>
                      <a:endParaRPr lang="en-ZA" sz="1800" b="0" i="0" u="none" strike="noStrike" dirty="0">
                        <a:solidFill>
                          <a:srgbClr val="000000"/>
                        </a:solidFill>
                        <a:effectLst/>
                        <a:latin typeface="+mn-lt"/>
                      </a:endParaRPr>
                    </a:p>
                  </a:txBody>
                  <a:tcPr marL="9525" marR="9525" marT="9525" marB="0" anchor="b"/>
                </a:tc>
                <a:tc>
                  <a:txBody>
                    <a:bodyPr/>
                    <a:lstStyle/>
                    <a:p>
                      <a:pPr algn="ctr" fontAlgn="b"/>
                      <a:r>
                        <a:rPr lang="en-ZA" sz="1800" b="0" i="0" u="none" strike="noStrike">
                          <a:solidFill>
                            <a:srgbClr val="000000"/>
                          </a:solidFill>
                          <a:effectLst/>
                          <a:latin typeface="+mn-lt"/>
                        </a:rPr>
                        <a:t>250</a:t>
                      </a:r>
                    </a:p>
                  </a:txBody>
                  <a:tcPr marL="9525" marR="9525" marT="9525" marB="0" anchor="b"/>
                </a:tc>
                <a:tc>
                  <a:txBody>
                    <a:bodyPr/>
                    <a:lstStyle/>
                    <a:p>
                      <a:pPr algn="ctr" fontAlgn="b"/>
                      <a:r>
                        <a:rPr lang="en-ZA" sz="1800" b="0" i="0" u="none" strike="noStrike" dirty="0">
                          <a:solidFill>
                            <a:srgbClr val="000000"/>
                          </a:solidFill>
                          <a:effectLst/>
                          <a:latin typeface="+mn-lt"/>
                        </a:rPr>
                        <a:t>112</a:t>
                      </a:r>
                    </a:p>
                  </a:txBody>
                  <a:tcPr marL="9525" marR="9525" marT="9525" marB="0" anchor="b"/>
                </a:tc>
                <a:extLst>
                  <a:ext uri="{0D108BD9-81ED-4DB2-BD59-A6C34878D82A}">
                    <a16:rowId xmlns:a16="http://schemas.microsoft.com/office/drawing/2014/main" xmlns="" val="10002"/>
                  </a:ext>
                </a:extLst>
              </a:tr>
              <a:tr h="343106">
                <a:tc>
                  <a:txBody>
                    <a:bodyPr/>
                    <a:lstStyle/>
                    <a:p>
                      <a:pPr algn="l" fontAlgn="b"/>
                      <a:r>
                        <a:rPr lang="en-ZA" sz="1800" b="1" u="none" strike="noStrike" dirty="0">
                          <a:effectLst/>
                          <a:latin typeface="+mn-lt"/>
                        </a:rPr>
                        <a:t>GP</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dirty="0">
                          <a:effectLst/>
                          <a:latin typeface="+mn-lt"/>
                          <a:ea typeface="Calibri"/>
                          <a:cs typeface="Times New Roman"/>
                        </a:rPr>
                        <a:t>499</a:t>
                      </a:r>
                    </a:p>
                  </a:txBody>
                  <a:tcPr marL="68580" marR="68580" marT="0" marB="0"/>
                </a:tc>
                <a:tc>
                  <a:txBody>
                    <a:bodyPr/>
                    <a:lstStyle/>
                    <a:p>
                      <a:pPr algn="ctr" fontAlgn="b"/>
                      <a:r>
                        <a:rPr lang="en-ZA" sz="1800" b="0" i="0" u="none" strike="noStrike">
                          <a:solidFill>
                            <a:srgbClr val="000000"/>
                          </a:solidFill>
                          <a:effectLst/>
                          <a:latin typeface="+mn-lt"/>
                        </a:rPr>
                        <a:t>681</a:t>
                      </a:r>
                    </a:p>
                  </a:txBody>
                  <a:tcPr marL="9525" marR="9525" marT="9525" marB="0" anchor="b"/>
                </a:tc>
                <a:tc>
                  <a:txBody>
                    <a:bodyPr/>
                    <a:lstStyle/>
                    <a:p>
                      <a:pPr algn="ctr" fontAlgn="b"/>
                      <a:r>
                        <a:rPr lang="en-ZA" sz="1800" b="0" i="0" u="none" strike="noStrike" dirty="0" smtClean="0">
                          <a:solidFill>
                            <a:srgbClr val="000000"/>
                          </a:solidFill>
                          <a:effectLst/>
                          <a:latin typeface="+mn-lt"/>
                        </a:rPr>
                        <a:t>182</a:t>
                      </a:r>
                      <a:endParaRPr lang="en-ZA" sz="1800" b="0" i="0" u="none" strike="noStrike" dirty="0">
                        <a:solidFill>
                          <a:srgbClr val="000000"/>
                        </a:solidFill>
                        <a:effectLst/>
                        <a:latin typeface="+mn-lt"/>
                      </a:endParaRPr>
                    </a:p>
                  </a:txBody>
                  <a:tcPr marL="9525" marR="9525" marT="9525" marB="0" anchor="b"/>
                </a:tc>
                <a:tc>
                  <a:txBody>
                    <a:bodyPr/>
                    <a:lstStyle/>
                    <a:p>
                      <a:pPr algn="ctr" fontAlgn="b"/>
                      <a:r>
                        <a:rPr lang="en-ZA" sz="1800" b="0" i="0" u="none" strike="noStrike">
                          <a:solidFill>
                            <a:srgbClr val="000000"/>
                          </a:solidFill>
                          <a:effectLst/>
                          <a:latin typeface="+mn-lt"/>
                        </a:rPr>
                        <a:t>300</a:t>
                      </a:r>
                    </a:p>
                  </a:txBody>
                  <a:tcPr marL="9525" marR="9525" marT="9525" marB="0" anchor="b"/>
                </a:tc>
                <a:tc>
                  <a:txBody>
                    <a:bodyPr/>
                    <a:lstStyle/>
                    <a:p>
                      <a:pPr algn="ctr" fontAlgn="b"/>
                      <a:r>
                        <a:rPr lang="en-ZA" sz="1800" b="0" i="0" u="none" strike="noStrike" dirty="0">
                          <a:solidFill>
                            <a:srgbClr val="000000"/>
                          </a:solidFill>
                          <a:effectLst/>
                          <a:latin typeface="+mn-lt"/>
                        </a:rPr>
                        <a:t>381</a:t>
                      </a:r>
                    </a:p>
                  </a:txBody>
                  <a:tcPr marL="9525" marR="9525" marT="9525" marB="0" anchor="b"/>
                </a:tc>
                <a:extLst>
                  <a:ext uri="{0D108BD9-81ED-4DB2-BD59-A6C34878D82A}">
                    <a16:rowId xmlns:a16="http://schemas.microsoft.com/office/drawing/2014/main" xmlns="" val="10003"/>
                  </a:ext>
                </a:extLst>
              </a:tr>
              <a:tr h="343106">
                <a:tc>
                  <a:txBody>
                    <a:bodyPr/>
                    <a:lstStyle/>
                    <a:p>
                      <a:pPr algn="l" fontAlgn="b"/>
                      <a:r>
                        <a:rPr lang="en-ZA" sz="1800" b="1" u="none" strike="noStrike" dirty="0">
                          <a:effectLst/>
                          <a:latin typeface="+mn-lt"/>
                        </a:rPr>
                        <a:t>KZN</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dirty="0">
                          <a:effectLst/>
                          <a:latin typeface="+mn-lt"/>
                          <a:ea typeface="Calibri"/>
                          <a:cs typeface="Times New Roman"/>
                        </a:rPr>
                        <a:t>432</a:t>
                      </a:r>
                    </a:p>
                  </a:txBody>
                  <a:tcPr marL="68580" marR="68580" marT="0" marB="0"/>
                </a:tc>
                <a:tc>
                  <a:txBody>
                    <a:bodyPr/>
                    <a:lstStyle/>
                    <a:p>
                      <a:pPr algn="ctr" fontAlgn="b"/>
                      <a:r>
                        <a:rPr lang="en-ZA" sz="1800" b="0" i="0" u="none" strike="noStrike" dirty="0">
                          <a:solidFill>
                            <a:srgbClr val="000000"/>
                          </a:solidFill>
                          <a:effectLst/>
                          <a:latin typeface="+mn-lt"/>
                        </a:rPr>
                        <a:t>547</a:t>
                      </a:r>
                    </a:p>
                  </a:txBody>
                  <a:tcPr marL="9525" marR="9525" marT="9525" marB="0" anchor="b"/>
                </a:tc>
                <a:tc>
                  <a:txBody>
                    <a:bodyPr/>
                    <a:lstStyle/>
                    <a:p>
                      <a:pPr algn="ctr" fontAlgn="b"/>
                      <a:r>
                        <a:rPr lang="en-ZA" sz="1800" b="0" i="0" u="none" strike="noStrike" dirty="0" smtClean="0">
                          <a:solidFill>
                            <a:srgbClr val="000000"/>
                          </a:solidFill>
                          <a:effectLst/>
                          <a:latin typeface="+mn-lt"/>
                        </a:rPr>
                        <a:t>115</a:t>
                      </a:r>
                      <a:endParaRPr lang="en-ZA" sz="1800" b="0" i="0" u="none" strike="noStrike" dirty="0">
                        <a:solidFill>
                          <a:srgbClr val="000000"/>
                        </a:solidFill>
                        <a:effectLst/>
                        <a:latin typeface="+mn-lt"/>
                      </a:endParaRPr>
                    </a:p>
                  </a:txBody>
                  <a:tcPr marL="9525" marR="9525" marT="9525" marB="0" anchor="b"/>
                </a:tc>
                <a:tc>
                  <a:txBody>
                    <a:bodyPr/>
                    <a:lstStyle/>
                    <a:p>
                      <a:pPr algn="ctr" fontAlgn="b"/>
                      <a:r>
                        <a:rPr lang="en-ZA" sz="1800" b="0" i="0" u="none" strike="noStrike">
                          <a:solidFill>
                            <a:srgbClr val="000000"/>
                          </a:solidFill>
                          <a:effectLst/>
                          <a:latin typeface="+mn-lt"/>
                        </a:rPr>
                        <a:t>517</a:t>
                      </a:r>
                    </a:p>
                  </a:txBody>
                  <a:tcPr marL="9525" marR="9525" marT="9525" marB="0" anchor="b"/>
                </a:tc>
                <a:tc>
                  <a:txBody>
                    <a:bodyPr/>
                    <a:lstStyle/>
                    <a:p>
                      <a:pPr algn="ctr" fontAlgn="b"/>
                      <a:r>
                        <a:rPr lang="en-ZA" sz="1800" b="0" i="0" u="none" strike="noStrike" dirty="0">
                          <a:solidFill>
                            <a:srgbClr val="000000"/>
                          </a:solidFill>
                          <a:effectLst/>
                          <a:latin typeface="+mn-lt"/>
                        </a:rPr>
                        <a:t>30</a:t>
                      </a:r>
                    </a:p>
                  </a:txBody>
                  <a:tcPr marL="9525" marR="9525" marT="9525" marB="0" anchor="b"/>
                </a:tc>
                <a:extLst>
                  <a:ext uri="{0D108BD9-81ED-4DB2-BD59-A6C34878D82A}">
                    <a16:rowId xmlns:a16="http://schemas.microsoft.com/office/drawing/2014/main" xmlns="" val="10004"/>
                  </a:ext>
                </a:extLst>
              </a:tr>
              <a:tr h="343106">
                <a:tc>
                  <a:txBody>
                    <a:bodyPr/>
                    <a:lstStyle/>
                    <a:p>
                      <a:pPr algn="l" fontAlgn="b"/>
                      <a:r>
                        <a:rPr lang="en-ZA" sz="1800" b="1" u="none" strike="noStrike" dirty="0">
                          <a:effectLst/>
                          <a:latin typeface="+mn-lt"/>
                        </a:rPr>
                        <a:t>LP</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a:effectLst/>
                          <a:latin typeface="+mn-lt"/>
                          <a:ea typeface="Calibri"/>
                          <a:cs typeface="Times New Roman"/>
                        </a:rPr>
                        <a:t>307</a:t>
                      </a:r>
                    </a:p>
                  </a:txBody>
                  <a:tcPr marL="68580" marR="68580" marT="0" marB="0"/>
                </a:tc>
                <a:tc>
                  <a:txBody>
                    <a:bodyPr/>
                    <a:lstStyle/>
                    <a:p>
                      <a:pPr algn="ctr" fontAlgn="b"/>
                      <a:r>
                        <a:rPr lang="en-ZA" sz="1800" b="0" i="0" u="none" strike="noStrike" dirty="0">
                          <a:solidFill>
                            <a:srgbClr val="000000"/>
                          </a:solidFill>
                          <a:effectLst/>
                          <a:latin typeface="+mn-lt"/>
                        </a:rPr>
                        <a:t>328</a:t>
                      </a:r>
                    </a:p>
                  </a:txBody>
                  <a:tcPr marL="9525" marR="9525" marT="9525" marB="0" anchor="b"/>
                </a:tc>
                <a:tc>
                  <a:txBody>
                    <a:bodyPr/>
                    <a:lstStyle/>
                    <a:p>
                      <a:pPr algn="ctr" fontAlgn="b"/>
                      <a:r>
                        <a:rPr lang="en-ZA" sz="1800" b="0" i="0" u="none" strike="noStrike" dirty="0" smtClean="0">
                          <a:solidFill>
                            <a:srgbClr val="000000"/>
                          </a:solidFill>
                          <a:effectLst/>
                          <a:latin typeface="+mn-lt"/>
                        </a:rPr>
                        <a:t>21</a:t>
                      </a:r>
                      <a:endParaRPr lang="en-ZA" sz="1800" b="0" i="0" u="none" strike="noStrike" dirty="0">
                        <a:solidFill>
                          <a:srgbClr val="000000"/>
                        </a:solidFill>
                        <a:effectLst/>
                        <a:latin typeface="+mn-lt"/>
                      </a:endParaRPr>
                    </a:p>
                  </a:txBody>
                  <a:tcPr marL="9525" marR="9525" marT="9525" marB="0" anchor="b"/>
                </a:tc>
                <a:tc>
                  <a:txBody>
                    <a:bodyPr/>
                    <a:lstStyle/>
                    <a:p>
                      <a:pPr algn="ctr" fontAlgn="b"/>
                      <a:r>
                        <a:rPr lang="en-ZA" sz="1800" b="0" i="0" u="none" strike="noStrike">
                          <a:solidFill>
                            <a:srgbClr val="000000"/>
                          </a:solidFill>
                          <a:effectLst/>
                          <a:latin typeface="+mn-lt"/>
                        </a:rPr>
                        <a:t>194</a:t>
                      </a:r>
                    </a:p>
                  </a:txBody>
                  <a:tcPr marL="9525" marR="9525" marT="9525" marB="0" anchor="b"/>
                </a:tc>
                <a:tc>
                  <a:txBody>
                    <a:bodyPr/>
                    <a:lstStyle/>
                    <a:p>
                      <a:pPr algn="ctr" fontAlgn="b"/>
                      <a:r>
                        <a:rPr lang="en-ZA" sz="1800" b="0" i="0" u="none" strike="noStrike" dirty="0">
                          <a:solidFill>
                            <a:srgbClr val="000000"/>
                          </a:solidFill>
                          <a:effectLst/>
                          <a:latin typeface="+mn-lt"/>
                        </a:rPr>
                        <a:t>134</a:t>
                      </a:r>
                    </a:p>
                  </a:txBody>
                  <a:tcPr marL="9525" marR="9525" marT="9525" marB="0" anchor="b"/>
                </a:tc>
                <a:extLst>
                  <a:ext uri="{0D108BD9-81ED-4DB2-BD59-A6C34878D82A}">
                    <a16:rowId xmlns:a16="http://schemas.microsoft.com/office/drawing/2014/main" xmlns="" val="10005"/>
                  </a:ext>
                </a:extLst>
              </a:tr>
              <a:tr h="343106">
                <a:tc>
                  <a:txBody>
                    <a:bodyPr/>
                    <a:lstStyle/>
                    <a:p>
                      <a:pPr algn="l" fontAlgn="b"/>
                      <a:r>
                        <a:rPr lang="en-ZA" sz="1800" b="1" u="none" strike="noStrike" dirty="0">
                          <a:effectLst/>
                          <a:latin typeface="+mn-lt"/>
                        </a:rPr>
                        <a:t>MP</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dirty="0">
                          <a:effectLst/>
                          <a:latin typeface="+mn-lt"/>
                          <a:ea typeface="Calibri"/>
                          <a:cs typeface="Times New Roman"/>
                        </a:rPr>
                        <a:t>317</a:t>
                      </a:r>
                    </a:p>
                  </a:txBody>
                  <a:tcPr marL="68580" marR="68580" marT="0" marB="0"/>
                </a:tc>
                <a:tc>
                  <a:txBody>
                    <a:bodyPr/>
                    <a:lstStyle/>
                    <a:p>
                      <a:pPr algn="ctr" fontAlgn="b"/>
                      <a:r>
                        <a:rPr lang="en-ZA" sz="1800" b="0" i="0" u="none" strike="noStrike" dirty="0">
                          <a:solidFill>
                            <a:srgbClr val="000000"/>
                          </a:solidFill>
                          <a:effectLst/>
                          <a:latin typeface="+mn-lt"/>
                        </a:rPr>
                        <a:t>468</a:t>
                      </a:r>
                    </a:p>
                  </a:txBody>
                  <a:tcPr marL="9525" marR="9525" marT="9525" marB="0" anchor="b"/>
                </a:tc>
                <a:tc>
                  <a:txBody>
                    <a:bodyPr/>
                    <a:lstStyle/>
                    <a:p>
                      <a:pPr algn="ctr" fontAlgn="b"/>
                      <a:r>
                        <a:rPr lang="en-ZA" sz="1800" b="0" i="0" u="none" strike="noStrike" dirty="0" smtClean="0">
                          <a:solidFill>
                            <a:srgbClr val="000000"/>
                          </a:solidFill>
                          <a:effectLst/>
                          <a:latin typeface="+mn-lt"/>
                        </a:rPr>
                        <a:t>151</a:t>
                      </a:r>
                      <a:endParaRPr lang="en-ZA" sz="1800" b="0" i="0" u="none" strike="noStrike" dirty="0">
                        <a:solidFill>
                          <a:srgbClr val="000000"/>
                        </a:solidFill>
                        <a:effectLst/>
                        <a:latin typeface="+mn-lt"/>
                      </a:endParaRPr>
                    </a:p>
                  </a:txBody>
                  <a:tcPr marL="9525" marR="9525" marT="9525" marB="0" anchor="b"/>
                </a:tc>
                <a:tc>
                  <a:txBody>
                    <a:bodyPr/>
                    <a:lstStyle/>
                    <a:p>
                      <a:pPr algn="ctr" fontAlgn="b"/>
                      <a:r>
                        <a:rPr lang="en-ZA" sz="1800" b="0" i="0" u="none" strike="noStrike" dirty="0">
                          <a:solidFill>
                            <a:srgbClr val="000000"/>
                          </a:solidFill>
                          <a:effectLst/>
                          <a:latin typeface="+mn-lt"/>
                        </a:rPr>
                        <a:t>350</a:t>
                      </a:r>
                    </a:p>
                  </a:txBody>
                  <a:tcPr marL="9525" marR="9525" marT="9525" marB="0" anchor="b"/>
                </a:tc>
                <a:tc>
                  <a:txBody>
                    <a:bodyPr/>
                    <a:lstStyle/>
                    <a:p>
                      <a:pPr algn="ctr" fontAlgn="b"/>
                      <a:r>
                        <a:rPr lang="en-ZA" sz="1800" b="0" i="0" u="none" strike="noStrike" dirty="0">
                          <a:solidFill>
                            <a:srgbClr val="000000"/>
                          </a:solidFill>
                          <a:effectLst/>
                          <a:latin typeface="+mn-lt"/>
                        </a:rPr>
                        <a:t>118</a:t>
                      </a:r>
                    </a:p>
                  </a:txBody>
                  <a:tcPr marL="9525" marR="9525" marT="9525" marB="0" anchor="b"/>
                </a:tc>
                <a:extLst>
                  <a:ext uri="{0D108BD9-81ED-4DB2-BD59-A6C34878D82A}">
                    <a16:rowId xmlns:a16="http://schemas.microsoft.com/office/drawing/2014/main" xmlns="" val="10006"/>
                  </a:ext>
                </a:extLst>
              </a:tr>
              <a:tr h="343106">
                <a:tc>
                  <a:txBody>
                    <a:bodyPr/>
                    <a:lstStyle/>
                    <a:p>
                      <a:pPr algn="l" fontAlgn="b"/>
                      <a:r>
                        <a:rPr lang="en-ZA" sz="1800" b="1" u="none" strike="noStrike" dirty="0">
                          <a:effectLst/>
                          <a:latin typeface="+mn-lt"/>
                        </a:rPr>
                        <a:t>NW</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dirty="0">
                          <a:effectLst/>
                          <a:latin typeface="+mn-lt"/>
                          <a:ea typeface="Calibri"/>
                          <a:cs typeface="Times New Roman"/>
                        </a:rPr>
                        <a:t>188</a:t>
                      </a:r>
                    </a:p>
                  </a:txBody>
                  <a:tcPr marL="68580" marR="68580" marT="0" marB="0"/>
                </a:tc>
                <a:tc>
                  <a:txBody>
                    <a:bodyPr/>
                    <a:lstStyle/>
                    <a:p>
                      <a:pPr algn="ctr" fontAlgn="b"/>
                      <a:r>
                        <a:rPr lang="en-ZA" sz="1800" b="0" i="0" u="none" strike="noStrike" dirty="0">
                          <a:solidFill>
                            <a:srgbClr val="000000"/>
                          </a:solidFill>
                          <a:effectLst/>
                          <a:latin typeface="+mn-lt"/>
                        </a:rPr>
                        <a:t>286</a:t>
                      </a:r>
                    </a:p>
                  </a:txBody>
                  <a:tcPr marL="9525" marR="9525" marT="9525" marB="0" anchor="b"/>
                </a:tc>
                <a:tc>
                  <a:txBody>
                    <a:bodyPr/>
                    <a:lstStyle/>
                    <a:p>
                      <a:pPr algn="ctr" fontAlgn="b"/>
                      <a:r>
                        <a:rPr lang="en-ZA" sz="1800" b="0" i="0" u="none" strike="noStrike" dirty="0" smtClean="0">
                          <a:solidFill>
                            <a:srgbClr val="000000"/>
                          </a:solidFill>
                          <a:effectLst/>
                          <a:latin typeface="+mn-lt"/>
                        </a:rPr>
                        <a:t>97</a:t>
                      </a:r>
                      <a:endParaRPr lang="en-ZA" sz="1800" b="0" i="0" u="none" strike="noStrike" dirty="0">
                        <a:solidFill>
                          <a:srgbClr val="000000"/>
                        </a:solidFill>
                        <a:effectLst/>
                        <a:latin typeface="+mn-lt"/>
                      </a:endParaRPr>
                    </a:p>
                  </a:txBody>
                  <a:tcPr marL="9525" marR="9525" marT="9525" marB="0" anchor="b"/>
                </a:tc>
                <a:tc>
                  <a:txBody>
                    <a:bodyPr/>
                    <a:lstStyle/>
                    <a:p>
                      <a:pPr algn="ctr" fontAlgn="b"/>
                      <a:r>
                        <a:rPr lang="en-ZA" sz="1800" b="0" i="0" u="none" strike="noStrike">
                          <a:solidFill>
                            <a:srgbClr val="000000"/>
                          </a:solidFill>
                          <a:effectLst/>
                          <a:latin typeface="+mn-lt"/>
                        </a:rPr>
                        <a:t>166</a:t>
                      </a:r>
                    </a:p>
                  </a:txBody>
                  <a:tcPr marL="9525" marR="9525" marT="9525" marB="0" anchor="b"/>
                </a:tc>
                <a:tc>
                  <a:txBody>
                    <a:bodyPr/>
                    <a:lstStyle/>
                    <a:p>
                      <a:pPr algn="ctr" fontAlgn="b"/>
                      <a:r>
                        <a:rPr lang="en-ZA" sz="1800" b="0" i="0" u="none" strike="noStrike" dirty="0">
                          <a:solidFill>
                            <a:srgbClr val="000000"/>
                          </a:solidFill>
                          <a:effectLst/>
                          <a:latin typeface="+mn-lt"/>
                        </a:rPr>
                        <a:t>120</a:t>
                      </a:r>
                    </a:p>
                  </a:txBody>
                  <a:tcPr marL="9525" marR="9525" marT="9525" marB="0" anchor="b"/>
                </a:tc>
                <a:extLst>
                  <a:ext uri="{0D108BD9-81ED-4DB2-BD59-A6C34878D82A}">
                    <a16:rowId xmlns:a16="http://schemas.microsoft.com/office/drawing/2014/main" xmlns="" val="10007"/>
                  </a:ext>
                </a:extLst>
              </a:tr>
              <a:tr h="343106">
                <a:tc>
                  <a:txBody>
                    <a:bodyPr/>
                    <a:lstStyle/>
                    <a:p>
                      <a:pPr algn="l" fontAlgn="b"/>
                      <a:r>
                        <a:rPr lang="en-ZA" sz="1800" b="1" u="none" strike="noStrike" dirty="0">
                          <a:effectLst/>
                          <a:latin typeface="+mn-lt"/>
                        </a:rPr>
                        <a:t>NC</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a:effectLst/>
                          <a:latin typeface="+mn-lt"/>
                          <a:ea typeface="Calibri"/>
                          <a:cs typeface="Times New Roman"/>
                        </a:rPr>
                        <a:t>307</a:t>
                      </a:r>
                    </a:p>
                  </a:txBody>
                  <a:tcPr marL="68580" marR="68580" marT="0" marB="0"/>
                </a:tc>
                <a:tc>
                  <a:txBody>
                    <a:bodyPr/>
                    <a:lstStyle/>
                    <a:p>
                      <a:pPr algn="ctr" fontAlgn="b"/>
                      <a:r>
                        <a:rPr lang="en-ZA" sz="1800" b="0" i="0" u="none" strike="noStrike" dirty="0">
                          <a:solidFill>
                            <a:srgbClr val="000000"/>
                          </a:solidFill>
                          <a:effectLst/>
                          <a:latin typeface="+mn-lt"/>
                        </a:rPr>
                        <a:t>362</a:t>
                      </a:r>
                    </a:p>
                  </a:txBody>
                  <a:tcPr marL="9525" marR="9525" marT="9525" marB="0" anchor="b"/>
                </a:tc>
                <a:tc>
                  <a:txBody>
                    <a:bodyPr/>
                    <a:lstStyle/>
                    <a:p>
                      <a:pPr algn="ctr" fontAlgn="b"/>
                      <a:r>
                        <a:rPr lang="en-ZA" sz="1800" b="0" i="0" u="none" strike="noStrike" dirty="0" smtClean="0">
                          <a:solidFill>
                            <a:srgbClr val="000000"/>
                          </a:solidFill>
                          <a:effectLst/>
                          <a:latin typeface="+mn-lt"/>
                        </a:rPr>
                        <a:t>55</a:t>
                      </a:r>
                      <a:endParaRPr lang="en-ZA" sz="1800" b="0" i="0" u="none" strike="noStrike" dirty="0">
                        <a:solidFill>
                          <a:srgbClr val="000000"/>
                        </a:solidFill>
                        <a:effectLst/>
                        <a:latin typeface="+mn-lt"/>
                      </a:endParaRPr>
                    </a:p>
                  </a:txBody>
                  <a:tcPr marL="9525" marR="9525" marT="9525" marB="0" anchor="b"/>
                </a:tc>
                <a:tc>
                  <a:txBody>
                    <a:bodyPr/>
                    <a:lstStyle/>
                    <a:p>
                      <a:pPr algn="ctr" fontAlgn="b"/>
                      <a:r>
                        <a:rPr lang="en-ZA" sz="1800" b="0" i="0" u="none" strike="noStrike" dirty="0">
                          <a:solidFill>
                            <a:srgbClr val="000000"/>
                          </a:solidFill>
                          <a:effectLst/>
                          <a:latin typeface="+mn-lt"/>
                        </a:rPr>
                        <a:t>196</a:t>
                      </a:r>
                    </a:p>
                  </a:txBody>
                  <a:tcPr marL="9525" marR="9525" marT="9525" marB="0" anchor="b"/>
                </a:tc>
                <a:tc>
                  <a:txBody>
                    <a:bodyPr/>
                    <a:lstStyle/>
                    <a:p>
                      <a:pPr algn="ctr" fontAlgn="b"/>
                      <a:r>
                        <a:rPr lang="en-ZA" sz="1800" b="0" i="0" u="none" strike="noStrike" dirty="0">
                          <a:solidFill>
                            <a:srgbClr val="000000"/>
                          </a:solidFill>
                          <a:effectLst/>
                          <a:latin typeface="+mn-lt"/>
                        </a:rPr>
                        <a:t>166</a:t>
                      </a:r>
                    </a:p>
                  </a:txBody>
                  <a:tcPr marL="9525" marR="9525" marT="9525" marB="0" anchor="b"/>
                </a:tc>
                <a:extLst>
                  <a:ext uri="{0D108BD9-81ED-4DB2-BD59-A6C34878D82A}">
                    <a16:rowId xmlns:a16="http://schemas.microsoft.com/office/drawing/2014/main" xmlns="" val="10008"/>
                  </a:ext>
                </a:extLst>
              </a:tr>
              <a:tr h="343106">
                <a:tc>
                  <a:txBody>
                    <a:bodyPr/>
                    <a:lstStyle/>
                    <a:p>
                      <a:pPr algn="l" fontAlgn="b"/>
                      <a:r>
                        <a:rPr lang="en-ZA" sz="1800" b="1" u="none" strike="noStrike" dirty="0">
                          <a:effectLst/>
                          <a:latin typeface="+mn-lt"/>
                        </a:rPr>
                        <a:t>WC</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dirty="0">
                          <a:effectLst/>
                          <a:latin typeface="+mn-lt"/>
                          <a:ea typeface="Calibri"/>
                          <a:cs typeface="Times New Roman"/>
                        </a:rPr>
                        <a:t>426</a:t>
                      </a:r>
                    </a:p>
                  </a:txBody>
                  <a:tcPr marL="68580" marR="68580" marT="0" marB="0"/>
                </a:tc>
                <a:tc>
                  <a:txBody>
                    <a:bodyPr/>
                    <a:lstStyle/>
                    <a:p>
                      <a:pPr algn="ctr" fontAlgn="b"/>
                      <a:r>
                        <a:rPr lang="en-ZA" sz="1800" b="0" i="0" u="none" strike="noStrike" dirty="0">
                          <a:solidFill>
                            <a:srgbClr val="000000"/>
                          </a:solidFill>
                          <a:effectLst/>
                          <a:latin typeface="+mn-lt"/>
                        </a:rPr>
                        <a:t>459</a:t>
                      </a:r>
                    </a:p>
                  </a:txBody>
                  <a:tcPr marL="9525" marR="9525" marT="9525" marB="0" anchor="b"/>
                </a:tc>
                <a:tc>
                  <a:txBody>
                    <a:bodyPr/>
                    <a:lstStyle/>
                    <a:p>
                      <a:pPr algn="ctr" fontAlgn="b"/>
                      <a:r>
                        <a:rPr lang="en-ZA" sz="1800" b="0" i="0" u="none" strike="noStrike" dirty="0" smtClean="0">
                          <a:solidFill>
                            <a:srgbClr val="000000"/>
                          </a:solidFill>
                          <a:effectLst/>
                          <a:latin typeface="+mn-lt"/>
                        </a:rPr>
                        <a:t>33</a:t>
                      </a:r>
                      <a:endParaRPr lang="en-ZA" sz="1800" b="0" i="0" u="none" strike="noStrike" dirty="0">
                        <a:solidFill>
                          <a:srgbClr val="000000"/>
                        </a:solidFill>
                        <a:effectLst/>
                        <a:latin typeface="+mn-lt"/>
                      </a:endParaRPr>
                    </a:p>
                  </a:txBody>
                  <a:tcPr marL="9525" marR="9525" marT="9525" marB="0" anchor="b"/>
                </a:tc>
                <a:tc>
                  <a:txBody>
                    <a:bodyPr/>
                    <a:lstStyle/>
                    <a:p>
                      <a:pPr algn="ctr" fontAlgn="b"/>
                      <a:r>
                        <a:rPr lang="en-ZA" sz="1800" b="0" i="0" u="none" strike="noStrike" dirty="0">
                          <a:solidFill>
                            <a:srgbClr val="000000"/>
                          </a:solidFill>
                          <a:effectLst/>
                          <a:latin typeface="+mn-lt"/>
                        </a:rPr>
                        <a:t>80</a:t>
                      </a:r>
                    </a:p>
                  </a:txBody>
                  <a:tcPr marL="9525" marR="9525" marT="9525" marB="0" anchor="b"/>
                </a:tc>
                <a:tc>
                  <a:txBody>
                    <a:bodyPr/>
                    <a:lstStyle/>
                    <a:p>
                      <a:pPr algn="ctr" fontAlgn="b"/>
                      <a:r>
                        <a:rPr lang="en-ZA" sz="1800" b="0" i="0" u="none" strike="noStrike" dirty="0">
                          <a:solidFill>
                            <a:srgbClr val="000000"/>
                          </a:solidFill>
                          <a:effectLst/>
                          <a:latin typeface="+mn-lt"/>
                        </a:rPr>
                        <a:t>379</a:t>
                      </a:r>
                    </a:p>
                  </a:txBody>
                  <a:tcPr marL="9525" marR="9525" marT="9525" marB="0" anchor="b"/>
                </a:tc>
                <a:extLst>
                  <a:ext uri="{0D108BD9-81ED-4DB2-BD59-A6C34878D82A}">
                    <a16:rowId xmlns:a16="http://schemas.microsoft.com/office/drawing/2014/main" xmlns="" val="10009"/>
                  </a:ext>
                </a:extLst>
              </a:tr>
              <a:tr h="512467">
                <a:tc>
                  <a:txBody>
                    <a:bodyPr/>
                    <a:lstStyle/>
                    <a:p>
                      <a:pPr algn="l" fontAlgn="b"/>
                      <a:r>
                        <a:rPr lang="en-ZA" sz="1800" b="1" u="none" strike="noStrike" dirty="0">
                          <a:effectLst/>
                          <a:latin typeface="+mn-lt"/>
                        </a:rPr>
                        <a:t>TOTAL</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800" b="1" i="0" u="none" strike="noStrike" dirty="0" smtClean="0">
                          <a:solidFill>
                            <a:srgbClr val="000000"/>
                          </a:solidFill>
                          <a:effectLst/>
                          <a:latin typeface="+mn-lt"/>
                        </a:rPr>
                        <a:t>3 095</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800" b="1" i="0" u="none" strike="noStrike" dirty="0" smtClean="0">
                          <a:solidFill>
                            <a:srgbClr val="000000"/>
                          </a:solidFill>
                          <a:effectLst/>
                          <a:latin typeface="+mn-lt"/>
                        </a:rPr>
                        <a:t>3 807</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800" b="1" i="0" u="none" strike="noStrike" dirty="0" smtClean="0">
                          <a:solidFill>
                            <a:srgbClr val="000000"/>
                          </a:solidFill>
                          <a:effectLst/>
                          <a:latin typeface="+mn-lt"/>
                        </a:rPr>
                        <a:t>712</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800" b="1" i="0" u="none" strike="noStrike" dirty="0" smtClean="0">
                          <a:solidFill>
                            <a:srgbClr val="000000"/>
                          </a:solidFill>
                          <a:effectLst/>
                          <a:latin typeface="+mn-lt"/>
                        </a:rPr>
                        <a:t>2 317</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800" b="1" i="0" u="none" strike="noStrike" dirty="0" smtClean="0">
                          <a:solidFill>
                            <a:srgbClr val="000000"/>
                          </a:solidFill>
                          <a:effectLst/>
                          <a:latin typeface="+mn-lt"/>
                        </a:rPr>
                        <a:t>1 490</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extLst>
                  <a:ext uri="{0D108BD9-81ED-4DB2-BD59-A6C34878D82A}">
                    <a16:rowId xmlns:a16="http://schemas.microsoft.com/office/drawing/2014/main" xmlns="" val="10010"/>
                  </a:ext>
                </a:extLst>
              </a:tr>
            </a:tbl>
          </a:graphicData>
        </a:graphic>
      </p:graphicFrame>
      <p:sp>
        <p:nvSpPr>
          <p:cNvPr id="5" name="Slide Number Placeholder 1"/>
          <p:cNvSpPr>
            <a:spLocks noGrp="1"/>
          </p:cNvSpPr>
          <p:nvPr>
            <p:ph type="sldNum" sz="quarter" idx="12"/>
          </p:nvPr>
        </p:nvSpPr>
        <p:spPr bwMode="auto">
          <a:xfrm>
            <a:off x="6804248" y="630932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3A91E76-9EBF-4284-A71D-23B6CAFC73C1}" type="slidenum">
              <a:rPr lang="en-US" altLang="en-US" sz="1200" smtClean="0">
                <a:solidFill>
                  <a:srgbClr val="898989"/>
                </a:solidFill>
              </a:rPr>
              <a:pPr/>
              <a:t>56</a:t>
            </a:fld>
            <a:endParaRPr lang="en-US" altLang="en-US" sz="1200" dirty="0" smtClean="0">
              <a:solidFill>
                <a:srgbClr val="898989"/>
              </a:solidFill>
            </a:endParaRPr>
          </a:p>
        </p:txBody>
      </p:sp>
    </p:spTree>
    <p:extLst>
      <p:ext uri="{BB962C8B-B14F-4D97-AF65-F5344CB8AC3E}">
        <p14:creationId xmlns:p14="http://schemas.microsoft.com/office/powerpoint/2010/main" xmlns="" val="234458046"/>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ZA" sz="2400" b="1" dirty="0" smtClean="0"/>
              <a:t>AREAS OF NON-COMPLIANCE</a:t>
            </a:r>
            <a:endParaRPr lang="en-ZA" sz="2400" b="1" dirty="0"/>
          </a:p>
        </p:txBody>
      </p:sp>
      <p:sp>
        <p:nvSpPr>
          <p:cNvPr id="3" name="Content Placeholder 2"/>
          <p:cNvSpPr>
            <a:spLocks noGrp="1"/>
          </p:cNvSpPr>
          <p:nvPr>
            <p:ph idx="1"/>
          </p:nvPr>
        </p:nvSpPr>
        <p:spPr>
          <a:xfrm>
            <a:off x="251520" y="1340768"/>
            <a:ext cx="8445624" cy="5184576"/>
          </a:xfrm>
        </p:spPr>
        <p:txBody>
          <a:bodyPr/>
          <a:lstStyle/>
          <a:p>
            <a:pPr marL="0" indent="0">
              <a:buNone/>
            </a:pPr>
            <a:r>
              <a:rPr lang="en-ZA" sz="1800" b="1" dirty="0" smtClean="0">
                <a:cs typeface="Arial" panose="020B0604020202020204" pitchFamily="34" charset="0"/>
              </a:rPr>
              <a:t>The areas of non compliance are as follows:</a:t>
            </a:r>
          </a:p>
          <a:p>
            <a:pPr marL="0" indent="0">
              <a:buNone/>
            </a:pPr>
            <a:endParaRPr lang="en-ZA" sz="1800" dirty="0" smtClean="0">
              <a:cs typeface="Arial" panose="020B0604020202020204" pitchFamily="34" charset="0"/>
            </a:endParaRPr>
          </a:p>
          <a:p>
            <a:pPr>
              <a:buFont typeface="Wingdings" panose="05000000000000000000" pitchFamily="2" charset="2"/>
              <a:buChar char="§"/>
            </a:pPr>
            <a:r>
              <a:rPr lang="en-ZA" sz="1800" dirty="0" smtClean="0">
                <a:cs typeface="Arial" panose="020B0604020202020204" pitchFamily="34" charset="0"/>
              </a:rPr>
              <a:t>Declarations in terms of section 56 of the UIA;</a:t>
            </a:r>
          </a:p>
          <a:p>
            <a:pPr>
              <a:buFont typeface="Wingdings" panose="05000000000000000000" pitchFamily="2" charset="2"/>
              <a:buChar char="§"/>
            </a:pPr>
            <a:r>
              <a:rPr lang="en-ZA" sz="1800" dirty="0" smtClean="0">
                <a:cs typeface="Arial" panose="020B0604020202020204" pitchFamily="34" charset="0"/>
              </a:rPr>
              <a:t>Failure to register with the Fund; and</a:t>
            </a:r>
          </a:p>
          <a:p>
            <a:pPr>
              <a:buFont typeface="Wingdings" panose="05000000000000000000" pitchFamily="2" charset="2"/>
              <a:buChar char="§"/>
            </a:pPr>
            <a:r>
              <a:rPr lang="en-ZA" sz="1800" dirty="0" smtClean="0">
                <a:cs typeface="Arial" panose="020B0604020202020204" pitchFamily="34" charset="0"/>
              </a:rPr>
              <a:t>Non payment of contributions</a:t>
            </a:r>
          </a:p>
          <a:p>
            <a:pPr marL="0" indent="0">
              <a:buNone/>
            </a:pPr>
            <a:endParaRPr lang="en-ZA" sz="1800" dirty="0" smtClean="0">
              <a:cs typeface="Arial" panose="020B0604020202020204" pitchFamily="34" charset="0"/>
            </a:endParaRPr>
          </a:p>
          <a:p>
            <a:pPr marL="0" indent="0">
              <a:buNone/>
            </a:pPr>
            <a:r>
              <a:rPr lang="en-ZA" sz="1800" b="1" dirty="0" smtClean="0">
                <a:cs typeface="Arial" panose="020B0604020202020204" pitchFamily="34" charset="0"/>
              </a:rPr>
              <a:t>The following sectors are the most non complying sectors in the Country:</a:t>
            </a:r>
          </a:p>
          <a:p>
            <a:pPr>
              <a:buFont typeface="Wingdings" panose="05000000000000000000" pitchFamily="2" charset="2"/>
              <a:buChar char="§"/>
            </a:pPr>
            <a:r>
              <a:rPr lang="en-ZA" sz="1800" dirty="0" smtClean="0">
                <a:cs typeface="Arial" panose="020B0604020202020204" pitchFamily="34" charset="0"/>
              </a:rPr>
              <a:t>Private Security;</a:t>
            </a:r>
          </a:p>
          <a:p>
            <a:pPr>
              <a:buFont typeface="Wingdings" panose="05000000000000000000" pitchFamily="2" charset="2"/>
              <a:buChar char="§"/>
            </a:pPr>
            <a:r>
              <a:rPr lang="en-ZA" sz="1800" dirty="0" smtClean="0">
                <a:cs typeface="Arial" panose="020B0604020202020204" pitchFamily="34" charset="0"/>
              </a:rPr>
              <a:t>Domestic;</a:t>
            </a:r>
          </a:p>
          <a:p>
            <a:pPr>
              <a:buFont typeface="Wingdings" panose="05000000000000000000" pitchFamily="2" charset="2"/>
              <a:buChar char="§"/>
            </a:pPr>
            <a:r>
              <a:rPr lang="en-ZA" sz="1800" dirty="0" smtClean="0">
                <a:cs typeface="Arial" panose="020B0604020202020204" pitchFamily="34" charset="0"/>
              </a:rPr>
              <a:t>Construction;</a:t>
            </a:r>
          </a:p>
          <a:p>
            <a:pPr>
              <a:buFont typeface="Wingdings" panose="05000000000000000000" pitchFamily="2" charset="2"/>
              <a:buChar char="§"/>
            </a:pPr>
            <a:r>
              <a:rPr lang="en-ZA" sz="1800" dirty="0" smtClean="0">
                <a:cs typeface="Arial" panose="020B0604020202020204" pitchFamily="34" charset="0"/>
              </a:rPr>
              <a:t>Wholesale &amp; Retail; and</a:t>
            </a:r>
          </a:p>
          <a:p>
            <a:pPr>
              <a:buFont typeface="Wingdings" panose="05000000000000000000" pitchFamily="2" charset="2"/>
              <a:buChar char="§"/>
            </a:pPr>
            <a:r>
              <a:rPr lang="en-ZA" sz="1800" dirty="0" smtClean="0">
                <a:cs typeface="Arial" panose="020B0604020202020204" pitchFamily="34" charset="0"/>
              </a:rPr>
              <a:t>Manufacturing</a:t>
            </a:r>
          </a:p>
          <a:p>
            <a:pPr>
              <a:buFont typeface="Wingdings" panose="05000000000000000000" pitchFamily="2" charset="2"/>
              <a:buChar char="§"/>
            </a:pPr>
            <a:endParaRPr lang="en-ZA" sz="2000" dirty="0">
              <a:latin typeface="Arial" panose="020B0604020202020204" pitchFamily="34" charset="0"/>
              <a:cs typeface="Arial" panose="020B0604020202020204" pitchFamily="34" charset="0"/>
            </a:endParaRPr>
          </a:p>
          <a:p>
            <a:pPr marL="0" indent="0">
              <a:buNone/>
            </a:pPr>
            <a:endParaRPr lang="en-ZA" sz="20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804248" y="6381328"/>
            <a:ext cx="2133600" cy="365125"/>
          </a:xfrm>
        </p:spPr>
        <p:txBody>
          <a:bodyPr/>
          <a:lstStyle/>
          <a:p>
            <a:pPr>
              <a:defRPr/>
            </a:pPr>
            <a:fld id="{416AF1B2-E7A4-446A-84DC-90AA83BA6A19}" type="slidenum">
              <a:rPr lang="en-US" smtClean="0"/>
              <a:pPr>
                <a:defRPr/>
              </a:pPr>
              <a:t>57</a:t>
            </a:fld>
            <a:endParaRPr lang="en-US" dirty="0"/>
          </a:p>
        </p:txBody>
      </p:sp>
    </p:spTree>
    <p:extLst>
      <p:ext uri="{BB962C8B-B14F-4D97-AF65-F5344CB8AC3E}">
        <p14:creationId xmlns:p14="http://schemas.microsoft.com/office/powerpoint/2010/main" xmlns="" val="30290351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ZA" sz="2400" b="1" dirty="0" smtClean="0"/>
              <a:t>INTERVENTIONS</a:t>
            </a:r>
            <a:endParaRPr lang="en-ZA" sz="2400" b="1" dirty="0"/>
          </a:p>
        </p:txBody>
      </p:sp>
      <p:sp>
        <p:nvSpPr>
          <p:cNvPr id="3" name="Content Placeholder 2"/>
          <p:cNvSpPr>
            <a:spLocks noGrp="1"/>
          </p:cNvSpPr>
          <p:nvPr>
            <p:ph idx="1"/>
          </p:nvPr>
        </p:nvSpPr>
        <p:spPr>
          <a:xfrm>
            <a:off x="467544" y="1577278"/>
            <a:ext cx="8229600" cy="5256584"/>
          </a:xfrm>
        </p:spPr>
        <p:txBody>
          <a:bodyPr/>
          <a:lstStyle/>
          <a:p>
            <a:r>
              <a:rPr lang="en-ZA" sz="1800" dirty="0" smtClean="0"/>
              <a:t>Structured Advocacy Sessions to be reintroduced and strengthened under UI legislation and to deepen the employers and workers understanding of UI legislation</a:t>
            </a:r>
          </a:p>
          <a:p>
            <a:endParaRPr lang="en-ZA" sz="1800" dirty="0" smtClean="0"/>
          </a:p>
          <a:p>
            <a:r>
              <a:rPr lang="en-ZA" sz="1800" dirty="0" smtClean="0"/>
              <a:t>Strengthening the relationship with SARS to achieve improved compliance. </a:t>
            </a:r>
            <a:endParaRPr lang="en-ZA" sz="1800" dirty="0"/>
          </a:p>
        </p:txBody>
      </p:sp>
      <p:sp>
        <p:nvSpPr>
          <p:cNvPr id="4" name="Slide Number Placeholder 3"/>
          <p:cNvSpPr>
            <a:spLocks noGrp="1"/>
          </p:cNvSpPr>
          <p:nvPr>
            <p:ph type="sldNum" sz="quarter" idx="12"/>
          </p:nvPr>
        </p:nvSpPr>
        <p:spPr>
          <a:xfrm>
            <a:off x="6732240" y="6381328"/>
            <a:ext cx="2133600" cy="365125"/>
          </a:xfrm>
        </p:spPr>
        <p:txBody>
          <a:bodyPr/>
          <a:lstStyle/>
          <a:p>
            <a:pPr>
              <a:defRPr/>
            </a:pPr>
            <a:fld id="{416AF1B2-E7A4-446A-84DC-90AA83BA6A19}" type="slidenum">
              <a:rPr lang="en-US" smtClean="0"/>
              <a:pPr>
                <a:defRPr/>
              </a:pPr>
              <a:t>58</a:t>
            </a:fld>
            <a:endParaRPr lang="en-US" dirty="0"/>
          </a:p>
        </p:txBody>
      </p:sp>
    </p:spTree>
    <p:extLst>
      <p:ext uri="{BB962C8B-B14F-4D97-AF65-F5344CB8AC3E}">
        <p14:creationId xmlns:p14="http://schemas.microsoft.com/office/powerpoint/2010/main" xmlns="" val="16588789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ZA" sz="2400" b="1" dirty="0" smtClean="0"/>
              <a:t>EMPLOYER PAYROLL AUDITS </a:t>
            </a:r>
            <a:endParaRPr lang="en-ZA" sz="2400" b="1" dirty="0"/>
          </a:p>
        </p:txBody>
      </p:sp>
      <p:sp>
        <p:nvSpPr>
          <p:cNvPr id="3" name="Content Placeholder 2"/>
          <p:cNvSpPr>
            <a:spLocks noGrp="1"/>
          </p:cNvSpPr>
          <p:nvPr>
            <p:ph idx="1"/>
          </p:nvPr>
        </p:nvSpPr>
        <p:spPr>
          <a:xfrm>
            <a:off x="251520" y="1340768"/>
            <a:ext cx="8640960" cy="5256584"/>
          </a:xfrm>
        </p:spPr>
        <p:txBody>
          <a:bodyPr/>
          <a:lstStyle/>
          <a:p>
            <a:pPr marL="0" indent="0" algn="just">
              <a:buNone/>
            </a:pPr>
            <a:r>
              <a:rPr lang="en-ZA" sz="1800" dirty="0" smtClean="0"/>
              <a:t>A total of 327 payroll audits were conducted against a target of 229. 105 Of those inspected were classified as compliant and 132 were non-compliant.</a:t>
            </a:r>
          </a:p>
          <a:p>
            <a:pPr marL="0" indent="0">
              <a:buNone/>
            </a:pPr>
            <a:endParaRPr lang="en-ZA" dirty="0" smtClean="0"/>
          </a:p>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2784249447"/>
              </p:ext>
            </p:extLst>
          </p:nvPr>
        </p:nvGraphicFramePr>
        <p:xfrm>
          <a:off x="179511" y="2060847"/>
          <a:ext cx="8784975" cy="4608513"/>
        </p:xfrm>
        <a:graphic>
          <a:graphicData uri="http://schemas.openxmlformats.org/drawingml/2006/table">
            <a:tbl>
              <a:tblPr>
                <a:tableStyleId>{5C22544A-7EE6-4342-B048-85BDC9FD1C3A}</a:tableStyleId>
              </a:tblPr>
              <a:tblGrid>
                <a:gridCol w="1756995">
                  <a:extLst>
                    <a:ext uri="{9D8B030D-6E8A-4147-A177-3AD203B41FA5}">
                      <a16:colId xmlns:a16="http://schemas.microsoft.com/office/drawing/2014/main" xmlns="" val="20000"/>
                    </a:ext>
                  </a:extLst>
                </a:gridCol>
                <a:gridCol w="1756995">
                  <a:extLst>
                    <a:ext uri="{9D8B030D-6E8A-4147-A177-3AD203B41FA5}">
                      <a16:colId xmlns:a16="http://schemas.microsoft.com/office/drawing/2014/main" xmlns="" val="20001"/>
                    </a:ext>
                  </a:extLst>
                </a:gridCol>
                <a:gridCol w="1756995">
                  <a:extLst>
                    <a:ext uri="{9D8B030D-6E8A-4147-A177-3AD203B41FA5}">
                      <a16:colId xmlns:a16="http://schemas.microsoft.com/office/drawing/2014/main" xmlns="" val="20002"/>
                    </a:ext>
                  </a:extLst>
                </a:gridCol>
                <a:gridCol w="1756995">
                  <a:extLst>
                    <a:ext uri="{9D8B030D-6E8A-4147-A177-3AD203B41FA5}">
                      <a16:colId xmlns:a16="http://schemas.microsoft.com/office/drawing/2014/main" xmlns="" val="20003"/>
                    </a:ext>
                  </a:extLst>
                </a:gridCol>
                <a:gridCol w="1756995">
                  <a:extLst>
                    <a:ext uri="{9D8B030D-6E8A-4147-A177-3AD203B41FA5}">
                      <a16:colId xmlns:a16="http://schemas.microsoft.com/office/drawing/2014/main" xmlns="" val="20004"/>
                    </a:ext>
                  </a:extLst>
                </a:gridCol>
              </a:tblGrid>
              <a:tr h="648072">
                <a:tc>
                  <a:txBody>
                    <a:bodyPr/>
                    <a:lstStyle/>
                    <a:p>
                      <a:pPr algn="l" fontAlgn="b"/>
                      <a:r>
                        <a:rPr lang="en-ZA" sz="1800" b="1" u="none" strike="noStrike" dirty="0">
                          <a:effectLst/>
                          <a:latin typeface="+mn-lt"/>
                        </a:rPr>
                        <a:t>PROVINCE</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800" b="1" u="none" strike="noStrike" dirty="0">
                          <a:effectLst/>
                          <a:latin typeface="+mn-lt"/>
                        </a:rPr>
                        <a:t>TARGET</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800" b="1" u="none" strike="noStrike">
                          <a:effectLst/>
                          <a:latin typeface="+mn-lt"/>
                        </a:rPr>
                        <a:t>ACTUAL</a:t>
                      </a:r>
                      <a:endParaRPr lang="en-ZA" sz="1800" b="1" i="0" u="none" strike="noStrike">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800" b="1" u="none" strike="noStrike">
                          <a:effectLst/>
                          <a:latin typeface="+mn-lt"/>
                        </a:rPr>
                        <a:t>COMPLIANT</a:t>
                      </a:r>
                      <a:endParaRPr lang="en-ZA" sz="1800" b="1" i="0" u="none" strike="noStrike">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800" b="1" u="none" strike="noStrike" dirty="0">
                          <a:effectLst/>
                          <a:latin typeface="+mn-lt"/>
                        </a:rPr>
                        <a:t>NON-COMPLIANT</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extLst>
                  <a:ext uri="{0D108BD9-81ED-4DB2-BD59-A6C34878D82A}">
                    <a16:rowId xmlns:a16="http://schemas.microsoft.com/office/drawing/2014/main" xmlns="" val="10000"/>
                  </a:ext>
                </a:extLst>
              </a:tr>
              <a:tr h="391405">
                <a:tc>
                  <a:txBody>
                    <a:bodyPr/>
                    <a:lstStyle/>
                    <a:p>
                      <a:pPr algn="l" fontAlgn="b"/>
                      <a:r>
                        <a:rPr lang="en-ZA" sz="1800" b="1" u="none" strike="noStrike" dirty="0">
                          <a:effectLst/>
                          <a:latin typeface="+mn-lt"/>
                        </a:rPr>
                        <a:t>EC</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dirty="0">
                          <a:effectLst/>
                          <a:latin typeface="+mn-lt"/>
                          <a:ea typeface="Calibri"/>
                          <a:cs typeface="Times New Roman"/>
                        </a:rPr>
                        <a:t>19</a:t>
                      </a:r>
                    </a:p>
                  </a:txBody>
                  <a:tcPr marL="68580" marR="68580" marT="0" marB="0"/>
                </a:tc>
                <a:tc>
                  <a:txBody>
                    <a:bodyPr/>
                    <a:lstStyle/>
                    <a:p>
                      <a:pPr algn="ctr" fontAlgn="b"/>
                      <a:r>
                        <a:rPr lang="en-ZA" sz="1800" b="0" i="0" u="none" strike="noStrike">
                          <a:solidFill>
                            <a:srgbClr val="000000"/>
                          </a:solidFill>
                          <a:effectLst/>
                          <a:latin typeface="+mn-lt"/>
                        </a:rPr>
                        <a:t>15</a:t>
                      </a:r>
                    </a:p>
                  </a:txBody>
                  <a:tcPr marL="9525" marR="9525" marT="9525" marB="0" anchor="b"/>
                </a:tc>
                <a:tc>
                  <a:txBody>
                    <a:bodyPr/>
                    <a:lstStyle/>
                    <a:p>
                      <a:pPr algn="ctr" fontAlgn="b"/>
                      <a:r>
                        <a:rPr lang="en-ZA" sz="1800" b="0" i="0" u="none" strike="noStrike">
                          <a:solidFill>
                            <a:srgbClr val="000000"/>
                          </a:solidFill>
                          <a:effectLst/>
                          <a:latin typeface="+mn-lt"/>
                        </a:rPr>
                        <a:t>15</a:t>
                      </a:r>
                    </a:p>
                  </a:txBody>
                  <a:tcPr marL="9525" marR="9525" marT="9525" marB="0" anchor="b"/>
                </a:tc>
                <a:tc>
                  <a:txBody>
                    <a:bodyPr/>
                    <a:lstStyle/>
                    <a:p>
                      <a:pPr algn="ctr" fontAlgn="b"/>
                      <a:r>
                        <a:rPr lang="en-ZA" sz="1800" b="0" i="0" u="none" strike="noStrike">
                          <a:solidFill>
                            <a:srgbClr val="000000"/>
                          </a:solidFill>
                          <a:effectLst/>
                          <a:latin typeface="+mn-lt"/>
                        </a:rPr>
                        <a:t>0</a:t>
                      </a:r>
                    </a:p>
                  </a:txBody>
                  <a:tcPr marL="9525" marR="9525" marT="9525" marB="0" anchor="b"/>
                </a:tc>
                <a:extLst>
                  <a:ext uri="{0D108BD9-81ED-4DB2-BD59-A6C34878D82A}">
                    <a16:rowId xmlns:a16="http://schemas.microsoft.com/office/drawing/2014/main" xmlns="" val="10001"/>
                  </a:ext>
                </a:extLst>
              </a:tr>
              <a:tr h="391405">
                <a:tc>
                  <a:txBody>
                    <a:bodyPr/>
                    <a:lstStyle/>
                    <a:p>
                      <a:pPr algn="l" fontAlgn="b"/>
                      <a:r>
                        <a:rPr lang="en-ZA" sz="1800" b="1" u="none" strike="noStrike" dirty="0">
                          <a:effectLst/>
                          <a:latin typeface="+mn-lt"/>
                        </a:rPr>
                        <a:t>FS</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dirty="0">
                          <a:effectLst/>
                          <a:latin typeface="+mn-lt"/>
                          <a:ea typeface="Calibri"/>
                          <a:cs typeface="Times New Roman"/>
                        </a:rPr>
                        <a:t>19</a:t>
                      </a:r>
                    </a:p>
                  </a:txBody>
                  <a:tcPr marL="68580" marR="68580" marT="0" marB="0"/>
                </a:tc>
                <a:tc>
                  <a:txBody>
                    <a:bodyPr/>
                    <a:lstStyle/>
                    <a:p>
                      <a:pPr algn="ctr" fontAlgn="b"/>
                      <a:r>
                        <a:rPr lang="en-ZA" sz="1800" b="0" i="0" u="none" strike="noStrike" dirty="0">
                          <a:solidFill>
                            <a:srgbClr val="000000"/>
                          </a:solidFill>
                          <a:effectLst/>
                          <a:latin typeface="+mn-lt"/>
                        </a:rPr>
                        <a:t>25</a:t>
                      </a:r>
                    </a:p>
                  </a:txBody>
                  <a:tcPr marL="9525" marR="9525" marT="9525" marB="0" anchor="b"/>
                </a:tc>
                <a:tc>
                  <a:txBody>
                    <a:bodyPr/>
                    <a:lstStyle/>
                    <a:p>
                      <a:pPr algn="ctr" fontAlgn="b"/>
                      <a:r>
                        <a:rPr lang="en-ZA" sz="1800" b="0" i="0" u="none" strike="noStrike">
                          <a:solidFill>
                            <a:srgbClr val="000000"/>
                          </a:solidFill>
                          <a:effectLst/>
                          <a:latin typeface="+mn-lt"/>
                        </a:rPr>
                        <a:t>17</a:t>
                      </a:r>
                    </a:p>
                  </a:txBody>
                  <a:tcPr marL="9525" marR="9525" marT="9525" marB="0" anchor="b"/>
                </a:tc>
                <a:tc>
                  <a:txBody>
                    <a:bodyPr/>
                    <a:lstStyle/>
                    <a:p>
                      <a:pPr algn="ctr" fontAlgn="b"/>
                      <a:r>
                        <a:rPr lang="en-ZA" sz="1800" b="0" i="0" u="none" strike="noStrike">
                          <a:solidFill>
                            <a:srgbClr val="000000"/>
                          </a:solidFill>
                          <a:effectLst/>
                          <a:latin typeface="+mn-lt"/>
                        </a:rPr>
                        <a:t>8</a:t>
                      </a:r>
                    </a:p>
                  </a:txBody>
                  <a:tcPr marL="9525" marR="9525" marT="9525" marB="0" anchor="b"/>
                </a:tc>
                <a:extLst>
                  <a:ext uri="{0D108BD9-81ED-4DB2-BD59-A6C34878D82A}">
                    <a16:rowId xmlns:a16="http://schemas.microsoft.com/office/drawing/2014/main" xmlns="" val="10002"/>
                  </a:ext>
                </a:extLst>
              </a:tr>
              <a:tr h="391405">
                <a:tc>
                  <a:txBody>
                    <a:bodyPr/>
                    <a:lstStyle/>
                    <a:p>
                      <a:pPr algn="l" fontAlgn="b"/>
                      <a:r>
                        <a:rPr lang="en-ZA" sz="1800" b="1" u="none" strike="noStrike" dirty="0">
                          <a:effectLst/>
                          <a:latin typeface="+mn-lt"/>
                        </a:rPr>
                        <a:t>GP</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dirty="0">
                          <a:effectLst/>
                          <a:latin typeface="+mn-lt"/>
                          <a:ea typeface="Calibri"/>
                          <a:cs typeface="Times New Roman"/>
                        </a:rPr>
                        <a:t>38</a:t>
                      </a:r>
                    </a:p>
                  </a:txBody>
                  <a:tcPr marL="68580" marR="68580" marT="0" marB="0"/>
                </a:tc>
                <a:tc>
                  <a:txBody>
                    <a:bodyPr/>
                    <a:lstStyle/>
                    <a:p>
                      <a:pPr algn="ctr" fontAlgn="b"/>
                      <a:r>
                        <a:rPr lang="en-ZA" sz="1800" b="0" i="0" u="none" strike="noStrike" dirty="0">
                          <a:solidFill>
                            <a:srgbClr val="000000"/>
                          </a:solidFill>
                          <a:effectLst/>
                          <a:latin typeface="+mn-lt"/>
                        </a:rPr>
                        <a:t>52</a:t>
                      </a:r>
                    </a:p>
                  </a:txBody>
                  <a:tcPr marL="9525" marR="9525" marT="9525" marB="0" anchor="b"/>
                </a:tc>
                <a:tc>
                  <a:txBody>
                    <a:bodyPr/>
                    <a:lstStyle/>
                    <a:p>
                      <a:pPr algn="ctr" fontAlgn="b"/>
                      <a:r>
                        <a:rPr lang="en-ZA" sz="1800" b="0" i="0" u="none" strike="noStrike">
                          <a:solidFill>
                            <a:srgbClr val="000000"/>
                          </a:solidFill>
                          <a:effectLst/>
                          <a:latin typeface="+mn-lt"/>
                        </a:rPr>
                        <a:t>18</a:t>
                      </a:r>
                    </a:p>
                  </a:txBody>
                  <a:tcPr marL="9525" marR="9525" marT="9525" marB="0" anchor="b"/>
                </a:tc>
                <a:tc>
                  <a:txBody>
                    <a:bodyPr/>
                    <a:lstStyle/>
                    <a:p>
                      <a:pPr algn="ctr" fontAlgn="b"/>
                      <a:r>
                        <a:rPr lang="en-ZA" sz="1800" b="0" i="0" u="none" strike="noStrike">
                          <a:solidFill>
                            <a:srgbClr val="000000"/>
                          </a:solidFill>
                          <a:effectLst/>
                          <a:latin typeface="+mn-lt"/>
                        </a:rPr>
                        <a:t>34</a:t>
                      </a:r>
                    </a:p>
                  </a:txBody>
                  <a:tcPr marL="9525" marR="9525" marT="9525" marB="0" anchor="b"/>
                </a:tc>
                <a:extLst>
                  <a:ext uri="{0D108BD9-81ED-4DB2-BD59-A6C34878D82A}">
                    <a16:rowId xmlns:a16="http://schemas.microsoft.com/office/drawing/2014/main" xmlns="" val="10003"/>
                  </a:ext>
                </a:extLst>
              </a:tr>
              <a:tr h="391405">
                <a:tc>
                  <a:txBody>
                    <a:bodyPr/>
                    <a:lstStyle/>
                    <a:p>
                      <a:pPr algn="l" fontAlgn="b"/>
                      <a:r>
                        <a:rPr lang="en-ZA" sz="1800" b="1" u="none" strike="noStrike" dirty="0">
                          <a:effectLst/>
                          <a:latin typeface="+mn-lt"/>
                        </a:rPr>
                        <a:t>KZN</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dirty="0">
                          <a:effectLst/>
                          <a:latin typeface="+mn-lt"/>
                          <a:ea typeface="Calibri"/>
                          <a:cs typeface="Times New Roman"/>
                        </a:rPr>
                        <a:t>38</a:t>
                      </a:r>
                    </a:p>
                  </a:txBody>
                  <a:tcPr marL="68580" marR="68580" marT="0" marB="0"/>
                </a:tc>
                <a:tc>
                  <a:txBody>
                    <a:bodyPr/>
                    <a:lstStyle/>
                    <a:p>
                      <a:pPr algn="ctr" fontAlgn="b"/>
                      <a:r>
                        <a:rPr lang="en-ZA" sz="1800" b="0" i="0" u="none" strike="noStrike" dirty="0">
                          <a:solidFill>
                            <a:srgbClr val="000000"/>
                          </a:solidFill>
                          <a:effectLst/>
                          <a:latin typeface="+mn-lt"/>
                        </a:rPr>
                        <a:t>35</a:t>
                      </a:r>
                    </a:p>
                  </a:txBody>
                  <a:tcPr marL="9525" marR="9525" marT="9525" marB="0" anchor="b"/>
                </a:tc>
                <a:tc>
                  <a:txBody>
                    <a:bodyPr/>
                    <a:lstStyle/>
                    <a:p>
                      <a:pPr algn="ctr" fontAlgn="b"/>
                      <a:r>
                        <a:rPr lang="en-ZA" sz="1800" b="0" i="0" u="none" strike="noStrike" dirty="0">
                          <a:solidFill>
                            <a:srgbClr val="000000"/>
                          </a:solidFill>
                          <a:effectLst/>
                          <a:latin typeface="+mn-lt"/>
                        </a:rPr>
                        <a:t>19</a:t>
                      </a:r>
                    </a:p>
                  </a:txBody>
                  <a:tcPr marL="9525" marR="9525" marT="9525" marB="0" anchor="b"/>
                </a:tc>
                <a:tc>
                  <a:txBody>
                    <a:bodyPr/>
                    <a:lstStyle/>
                    <a:p>
                      <a:pPr algn="ctr" fontAlgn="b"/>
                      <a:r>
                        <a:rPr lang="en-ZA" sz="1800" b="0" i="0" u="none" strike="noStrike">
                          <a:solidFill>
                            <a:srgbClr val="000000"/>
                          </a:solidFill>
                          <a:effectLst/>
                          <a:latin typeface="+mn-lt"/>
                        </a:rPr>
                        <a:t>16</a:t>
                      </a:r>
                    </a:p>
                  </a:txBody>
                  <a:tcPr marL="9525" marR="9525" marT="9525" marB="0" anchor="b"/>
                </a:tc>
                <a:extLst>
                  <a:ext uri="{0D108BD9-81ED-4DB2-BD59-A6C34878D82A}">
                    <a16:rowId xmlns:a16="http://schemas.microsoft.com/office/drawing/2014/main" xmlns="" val="10004"/>
                  </a:ext>
                </a:extLst>
              </a:tr>
              <a:tr h="391405">
                <a:tc>
                  <a:txBody>
                    <a:bodyPr/>
                    <a:lstStyle/>
                    <a:p>
                      <a:pPr algn="l" fontAlgn="b"/>
                      <a:r>
                        <a:rPr lang="en-ZA" sz="1800" b="1" u="none" strike="noStrike" dirty="0">
                          <a:effectLst/>
                          <a:latin typeface="+mn-lt"/>
                        </a:rPr>
                        <a:t>LP</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dirty="0">
                          <a:effectLst/>
                          <a:latin typeface="+mn-lt"/>
                          <a:ea typeface="Calibri"/>
                          <a:cs typeface="Times New Roman"/>
                        </a:rPr>
                        <a:t>19</a:t>
                      </a:r>
                    </a:p>
                  </a:txBody>
                  <a:tcPr marL="68580" marR="68580" marT="0" marB="0"/>
                </a:tc>
                <a:tc>
                  <a:txBody>
                    <a:bodyPr/>
                    <a:lstStyle/>
                    <a:p>
                      <a:pPr algn="ctr" fontAlgn="b"/>
                      <a:r>
                        <a:rPr lang="en-ZA" sz="1800" b="0" i="0" u="none" strike="noStrike">
                          <a:solidFill>
                            <a:srgbClr val="000000"/>
                          </a:solidFill>
                          <a:effectLst/>
                          <a:latin typeface="+mn-lt"/>
                        </a:rPr>
                        <a:t>24</a:t>
                      </a:r>
                    </a:p>
                  </a:txBody>
                  <a:tcPr marL="9525" marR="9525" marT="9525" marB="0" anchor="b"/>
                </a:tc>
                <a:tc>
                  <a:txBody>
                    <a:bodyPr/>
                    <a:lstStyle/>
                    <a:p>
                      <a:pPr algn="ctr" fontAlgn="b"/>
                      <a:r>
                        <a:rPr lang="en-ZA" sz="1800" b="0" i="0" u="none" strike="noStrike" dirty="0">
                          <a:solidFill>
                            <a:srgbClr val="000000"/>
                          </a:solidFill>
                          <a:effectLst/>
                          <a:latin typeface="+mn-lt"/>
                        </a:rPr>
                        <a:t>11</a:t>
                      </a:r>
                    </a:p>
                  </a:txBody>
                  <a:tcPr marL="9525" marR="9525" marT="9525" marB="0" anchor="b"/>
                </a:tc>
                <a:tc>
                  <a:txBody>
                    <a:bodyPr/>
                    <a:lstStyle/>
                    <a:p>
                      <a:pPr algn="ctr" fontAlgn="b"/>
                      <a:r>
                        <a:rPr lang="en-ZA" sz="1800" b="0" i="0" u="none" strike="noStrike">
                          <a:solidFill>
                            <a:srgbClr val="000000"/>
                          </a:solidFill>
                          <a:effectLst/>
                          <a:latin typeface="+mn-lt"/>
                        </a:rPr>
                        <a:t>13</a:t>
                      </a:r>
                    </a:p>
                  </a:txBody>
                  <a:tcPr marL="9525" marR="9525" marT="9525" marB="0" anchor="b"/>
                </a:tc>
                <a:extLst>
                  <a:ext uri="{0D108BD9-81ED-4DB2-BD59-A6C34878D82A}">
                    <a16:rowId xmlns:a16="http://schemas.microsoft.com/office/drawing/2014/main" xmlns="" val="10005"/>
                  </a:ext>
                </a:extLst>
              </a:tr>
              <a:tr h="391405">
                <a:tc>
                  <a:txBody>
                    <a:bodyPr/>
                    <a:lstStyle/>
                    <a:p>
                      <a:pPr algn="l" fontAlgn="b"/>
                      <a:r>
                        <a:rPr lang="en-ZA" sz="1800" b="1" u="none" strike="noStrike" dirty="0">
                          <a:effectLst/>
                          <a:latin typeface="+mn-lt"/>
                        </a:rPr>
                        <a:t>MP</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dirty="0">
                          <a:effectLst/>
                          <a:latin typeface="+mn-lt"/>
                          <a:ea typeface="Calibri"/>
                          <a:cs typeface="Times New Roman"/>
                        </a:rPr>
                        <a:t>19</a:t>
                      </a:r>
                    </a:p>
                  </a:txBody>
                  <a:tcPr marL="68580" marR="68580" marT="0" marB="0"/>
                </a:tc>
                <a:tc>
                  <a:txBody>
                    <a:bodyPr/>
                    <a:lstStyle/>
                    <a:p>
                      <a:pPr algn="ctr" fontAlgn="b"/>
                      <a:r>
                        <a:rPr lang="en-ZA" sz="1800" b="0" i="0" u="none" strike="noStrike">
                          <a:solidFill>
                            <a:srgbClr val="000000"/>
                          </a:solidFill>
                          <a:effectLst/>
                          <a:latin typeface="+mn-lt"/>
                        </a:rPr>
                        <a:t>20</a:t>
                      </a:r>
                    </a:p>
                  </a:txBody>
                  <a:tcPr marL="9525" marR="9525" marT="9525" marB="0" anchor="b"/>
                </a:tc>
                <a:tc>
                  <a:txBody>
                    <a:bodyPr/>
                    <a:lstStyle/>
                    <a:p>
                      <a:pPr algn="ctr" fontAlgn="b"/>
                      <a:r>
                        <a:rPr lang="en-ZA" sz="1800" b="0" i="0" u="none" strike="noStrike" dirty="0">
                          <a:solidFill>
                            <a:srgbClr val="000000"/>
                          </a:solidFill>
                          <a:effectLst/>
                          <a:latin typeface="+mn-lt"/>
                        </a:rPr>
                        <a:t>3</a:t>
                      </a:r>
                    </a:p>
                  </a:txBody>
                  <a:tcPr marL="9525" marR="9525" marT="9525" marB="0" anchor="b"/>
                </a:tc>
                <a:tc>
                  <a:txBody>
                    <a:bodyPr/>
                    <a:lstStyle/>
                    <a:p>
                      <a:pPr algn="ctr" fontAlgn="b"/>
                      <a:r>
                        <a:rPr lang="en-ZA" sz="1800" b="0" i="0" u="none" strike="noStrike">
                          <a:solidFill>
                            <a:srgbClr val="000000"/>
                          </a:solidFill>
                          <a:effectLst/>
                          <a:latin typeface="+mn-lt"/>
                        </a:rPr>
                        <a:t>17</a:t>
                      </a:r>
                    </a:p>
                  </a:txBody>
                  <a:tcPr marL="9525" marR="9525" marT="9525" marB="0" anchor="b"/>
                </a:tc>
                <a:extLst>
                  <a:ext uri="{0D108BD9-81ED-4DB2-BD59-A6C34878D82A}">
                    <a16:rowId xmlns:a16="http://schemas.microsoft.com/office/drawing/2014/main" xmlns="" val="10006"/>
                  </a:ext>
                </a:extLst>
              </a:tr>
              <a:tr h="391405">
                <a:tc>
                  <a:txBody>
                    <a:bodyPr/>
                    <a:lstStyle/>
                    <a:p>
                      <a:pPr algn="l" fontAlgn="b"/>
                      <a:r>
                        <a:rPr lang="en-ZA" sz="1800" b="1" u="none" strike="noStrike" dirty="0">
                          <a:effectLst/>
                          <a:latin typeface="+mn-lt"/>
                        </a:rPr>
                        <a:t>NW</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dirty="0">
                          <a:effectLst/>
                          <a:latin typeface="+mn-lt"/>
                          <a:ea typeface="Calibri"/>
                          <a:cs typeface="Times New Roman"/>
                        </a:rPr>
                        <a:t>38</a:t>
                      </a:r>
                    </a:p>
                  </a:txBody>
                  <a:tcPr marL="68580" marR="68580" marT="0" marB="0"/>
                </a:tc>
                <a:tc>
                  <a:txBody>
                    <a:bodyPr/>
                    <a:lstStyle/>
                    <a:p>
                      <a:pPr algn="ctr" fontAlgn="b"/>
                      <a:r>
                        <a:rPr lang="en-ZA" sz="1800" b="0" i="0" u="none" strike="noStrike">
                          <a:solidFill>
                            <a:srgbClr val="000000"/>
                          </a:solidFill>
                          <a:effectLst/>
                          <a:latin typeface="+mn-lt"/>
                        </a:rPr>
                        <a:t>20</a:t>
                      </a:r>
                    </a:p>
                  </a:txBody>
                  <a:tcPr marL="9525" marR="9525" marT="9525" marB="0" anchor="b"/>
                </a:tc>
                <a:tc>
                  <a:txBody>
                    <a:bodyPr/>
                    <a:lstStyle/>
                    <a:p>
                      <a:pPr algn="ctr" fontAlgn="b"/>
                      <a:r>
                        <a:rPr lang="en-ZA" sz="1800" b="0" i="0" u="none" strike="noStrike">
                          <a:solidFill>
                            <a:srgbClr val="000000"/>
                          </a:solidFill>
                          <a:effectLst/>
                          <a:latin typeface="+mn-lt"/>
                        </a:rPr>
                        <a:t>5</a:t>
                      </a:r>
                    </a:p>
                  </a:txBody>
                  <a:tcPr marL="9525" marR="9525" marT="9525" marB="0" anchor="b"/>
                </a:tc>
                <a:tc>
                  <a:txBody>
                    <a:bodyPr/>
                    <a:lstStyle/>
                    <a:p>
                      <a:pPr algn="ctr" fontAlgn="b"/>
                      <a:r>
                        <a:rPr lang="en-ZA" sz="1800" b="0" i="0" u="none" strike="noStrike" dirty="0">
                          <a:solidFill>
                            <a:srgbClr val="000000"/>
                          </a:solidFill>
                          <a:effectLst/>
                          <a:latin typeface="+mn-lt"/>
                        </a:rPr>
                        <a:t>15</a:t>
                      </a:r>
                    </a:p>
                  </a:txBody>
                  <a:tcPr marL="9525" marR="9525" marT="9525" marB="0" anchor="b"/>
                </a:tc>
                <a:extLst>
                  <a:ext uri="{0D108BD9-81ED-4DB2-BD59-A6C34878D82A}">
                    <a16:rowId xmlns:a16="http://schemas.microsoft.com/office/drawing/2014/main" xmlns="" val="10007"/>
                  </a:ext>
                </a:extLst>
              </a:tr>
              <a:tr h="391405">
                <a:tc>
                  <a:txBody>
                    <a:bodyPr/>
                    <a:lstStyle/>
                    <a:p>
                      <a:pPr algn="l" fontAlgn="b"/>
                      <a:r>
                        <a:rPr lang="en-ZA" sz="1800" b="1" u="none" strike="noStrike" dirty="0">
                          <a:effectLst/>
                          <a:latin typeface="+mn-lt"/>
                        </a:rPr>
                        <a:t>NC</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dirty="0">
                          <a:effectLst/>
                          <a:latin typeface="+mn-lt"/>
                          <a:ea typeface="Calibri"/>
                          <a:cs typeface="Times New Roman"/>
                        </a:rPr>
                        <a:t>19</a:t>
                      </a:r>
                    </a:p>
                  </a:txBody>
                  <a:tcPr marL="68580" marR="68580" marT="0" marB="0"/>
                </a:tc>
                <a:tc>
                  <a:txBody>
                    <a:bodyPr/>
                    <a:lstStyle/>
                    <a:p>
                      <a:pPr algn="ctr" fontAlgn="b"/>
                      <a:r>
                        <a:rPr lang="en-ZA" sz="1800" b="0" i="0" u="none" strike="noStrike">
                          <a:solidFill>
                            <a:srgbClr val="000000"/>
                          </a:solidFill>
                          <a:effectLst/>
                          <a:latin typeface="+mn-lt"/>
                        </a:rPr>
                        <a:t>23</a:t>
                      </a:r>
                    </a:p>
                  </a:txBody>
                  <a:tcPr marL="9525" marR="9525" marT="9525" marB="0" anchor="b"/>
                </a:tc>
                <a:tc>
                  <a:txBody>
                    <a:bodyPr/>
                    <a:lstStyle/>
                    <a:p>
                      <a:pPr algn="ctr" fontAlgn="b"/>
                      <a:r>
                        <a:rPr lang="en-ZA" sz="1800" b="0" i="0" u="none" strike="noStrike">
                          <a:solidFill>
                            <a:srgbClr val="000000"/>
                          </a:solidFill>
                          <a:effectLst/>
                          <a:latin typeface="+mn-lt"/>
                        </a:rPr>
                        <a:t>11</a:t>
                      </a:r>
                    </a:p>
                  </a:txBody>
                  <a:tcPr marL="9525" marR="9525" marT="9525" marB="0" anchor="b"/>
                </a:tc>
                <a:tc>
                  <a:txBody>
                    <a:bodyPr/>
                    <a:lstStyle/>
                    <a:p>
                      <a:pPr algn="ctr" fontAlgn="b"/>
                      <a:r>
                        <a:rPr lang="en-ZA" sz="1800" b="0" i="0" u="none" strike="noStrike" dirty="0">
                          <a:solidFill>
                            <a:srgbClr val="000000"/>
                          </a:solidFill>
                          <a:effectLst/>
                          <a:latin typeface="+mn-lt"/>
                        </a:rPr>
                        <a:t>12</a:t>
                      </a:r>
                    </a:p>
                  </a:txBody>
                  <a:tcPr marL="9525" marR="9525" marT="9525" marB="0" anchor="b"/>
                </a:tc>
                <a:extLst>
                  <a:ext uri="{0D108BD9-81ED-4DB2-BD59-A6C34878D82A}">
                    <a16:rowId xmlns:a16="http://schemas.microsoft.com/office/drawing/2014/main" xmlns="" val="10008"/>
                  </a:ext>
                </a:extLst>
              </a:tr>
              <a:tr h="391405">
                <a:tc>
                  <a:txBody>
                    <a:bodyPr/>
                    <a:lstStyle/>
                    <a:p>
                      <a:pPr algn="l" fontAlgn="b"/>
                      <a:r>
                        <a:rPr lang="en-ZA" sz="1800" b="1" u="none" strike="noStrike" dirty="0">
                          <a:effectLst/>
                          <a:latin typeface="+mn-lt"/>
                        </a:rPr>
                        <a:t>WC</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a:lnSpc>
                          <a:spcPct val="115000"/>
                        </a:lnSpc>
                        <a:spcAft>
                          <a:spcPts val="0"/>
                        </a:spcAft>
                      </a:pPr>
                      <a:r>
                        <a:rPr lang="en-ZA" sz="1800" dirty="0">
                          <a:effectLst/>
                          <a:latin typeface="+mn-lt"/>
                          <a:ea typeface="Calibri"/>
                          <a:cs typeface="Times New Roman"/>
                        </a:rPr>
                        <a:t>18</a:t>
                      </a:r>
                    </a:p>
                  </a:txBody>
                  <a:tcPr marL="68580" marR="68580" marT="0" marB="0"/>
                </a:tc>
                <a:tc>
                  <a:txBody>
                    <a:bodyPr/>
                    <a:lstStyle/>
                    <a:p>
                      <a:pPr algn="ctr" fontAlgn="b"/>
                      <a:r>
                        <a:rPr lang="en-ZA" sz="1800" b="0" i="0" u="none" strike="noStrike" dirty="0">
                          <a:solidFill>
                            <a:srgbClr val="000000"/>
                          </a:solidFill>
                          <a:effectLst/>
                          <a:latin typeface="+mn-lt"/>
                        </a:rPr>
                        <a:t>23</a:t>
                      </a:r>
                    </a:p>
                  </a:txBody>
                  <a:tcPr marL="9525" marR="9525" marT="9525" marB="0" anchor="b"/>
                </a:tc>
                <a:tc>
                  <a:txBody>
                    <a:bodyPr/>
                    <a:lstStyle/>
                    <a:p>
                      <a:pPr algn="ctr" fontAlgn="b"/>
                      <a:r>
                        <a:rPr lang="en-ZA" sz="1800" b="0" i="0" u="none" strike="noStrike" dirty="0">
                          <a:solidFill>
                            <a:srgbClr val="000000"/>
                          </a:solidFill>
                          <a:effectLst/>
                          <a:latin typeface="+mn-lt"/>
                        </a:rPr>
                        <a:t>6</a:t>
                      </a:r>
                    </a:p>
                  </a:txBody>
                  <a:tcPr marL="9525" marR="9525" marT="9525" marB="0" anchor="b"/>
                </a:tc>
                <a:tc>
                  <a:txBody>
                    <a:bodyPr/>
                    <a:lstStyle/>
                    <a:p>
                      <a:pPr algn="ctr" fontAlgn="b"/>
                      <a:r>
                        <a:rPr lang="en-ZA" sz="1800" b="0" i="0" u="none" strike="noStrike" dirty="0">
                          <a:solidFill>
                            <a:srgbClr val="000000"/>
                          </a:solidFill>
                          <a:effectLst/>
                          <a:latin typeface="+mn-lt"/>
                        </a:rPr>
                        <a:t>17</a:t>
                      </a:r>
                    </a:p>
                  </a:txBody>
                  <a:tcPr marL="9525" marR="9525" marT="9525" marB="0" anchor="b"/>
                </a:tc>
                <a:extLst>
                  <a:ext uri="{0D108BD9-81ED-4DB2-BD59-A6C34878D82A}">
                    <a16:rowId xmlns:a16="http://schemas.microsoft.com/office/drawing/2014/main" xmlns="" val="10009"/>
                  </a:ext>
                </a:extLst>
              </a:tr>
              <a:tr h="437796">
                <a:tc>
                  <a:txBody>
                    <a:bodyPr/>
                    <a:lstStyle/>
                    <a:p>
                      <a:pPr algn="l" fontAlgn="b"/>
                      <a:r>
                        <a:rPr lang="en-ZA" sz="1800" b="1" u="none" strike="noStrike" dirty="0">
                          <a:effectLst/>
                          <a:latin typeface="+mn-lt"/>
                        </a:rPr>
                        <a:t>TOTAL</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800" b="1" i="0" u="none" strike="noStrike" dirty="0" smtClean="0">
                          <a:solidFill>
                            <a:srgbClr val="000000"/>
                          </a:solidFill>
                          <a:effectLst/>
                          <a:latin typeface="+mn-lt"/>
                        </a:rPr>
                        <a:t>229</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800" b="1" i="0" u="none" strike="noStrike" dirty="0" smtClean="0">
                          <a:solidFill>
                            <a:srgbClr val="000000"/>
                          </a:solidFill>
                          <a:effectLst/>
                          <a:latin typeface="+mn-lt"/>
                        </a:rPr>
                        <a:t>327</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800" b="1" i="0" u="none" strike="noStrike" dirty="0" smtClean="0">
                          <a:solidFill>
                            <a:srgbClr val="000000"/>
                          </a:solidFill>
                          <a:effectLst/>
                          <a:latin typeface="+mn-lt"/>
                        </a:rPr>
                        <a:t>105</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tc>
                  <a:txBody>
                    <a:bodyPr/>
                    <a:lstStyle/>
                    <a:p>
                      <a:pPr algn="ctr" fontAlgn="b"/>
                      <a:r>
                        <a:rPr lang="en-ZA" sz="1800" b="1" i="0" u="none" strike="noStrike" dirty="0" smtClean="0">
                          <a:solidFill>
                            <a:srgbClr val="000000"/>
                          </a:solidFill>
                          <a:effectLst/>
                          <a:latin typeface="+mn-lt"/>
                        </a:rPr>
                        <a:t>132</a:t>
                      </a:r>
                      <a:endParaRPr lang="en-ZA" sz="1800" b="1" i="0" u="none" strike="noStrike" dirty="0">
                        <a:solidFill>
                          <a:srgbClr val="000000"/>
                        </a:solidFill>
                        <a:effectLst/>
                        <a:latin typeface="+mn-lt"/>
                      </a:endParaRPr>
                    </a:p>
                  </a:txBody>
                  <a:tcPr marL="9525" marR="9525" marT="9525" marB="0" anchor="b">
                    <a:solidFill>
                      <a:schemeClr val="accent2">
                        <a:lumMod val="60000"/>
                        <a:lumOff val="40000"/>
                      </a:schemeClr>
                    </a:solidFill>
                  </a:tcPr>
                </a:tc>
                <a:extLst>
                  <a:ext uri="{0D108BD9-81ED-4DB2-BD59-A6C34878D82A}">
                    <a16:rowId xmlns:a16="http://schemas.microsoft.com/office/drawing/2014/main" xmlns="" val="10010"/>
                  </a:ext>
                </a:extLst>
              </a:tr>
            </a:tbl>
          </a:graphicData>
        </a:graphic>
      </p:graphicFrame>
      <p:sp>
        <p:nvSpPr>
          <p:cNvPr id="5" name="Slide Number Placeholder 1"/>
          <p:cNvSpPr>
            <a:spLocks noGrp="1"/>
          </p:cNvSpPr>
          <p:nvPr>
            <p:ph type="sldNum" sz="quarter" idx="12"/>
          </p:nvPr>
        </p:nvSpPr>
        <p:spPr bwMode="auto">
          <a:xfrm>
            <a:off x="6727825" y="63547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3A91E76-9EBF-4284-A71D-23B6CAFC73C1}" type="slidenum">
              <a:rPr lang="en-US" altLang="en-US" sz="1200" smtClean="0">
                <a:solidFill>
                  <a:srgbClr val="898989"/>
                </a:solidFill>
              </a:rPr>
              <a:pPr/>
              <a:t>59</a:t>
            </a:fld>
            <a:endParaRPr lang="en-US" altLang="en-US" sz="1200" dirty="0" smtClean="0">
              <a:solidFill>
                <a:srgbClr val="898989"/>
              </a:solidFill>
            </a:endParaRPr>
          </a:p>
        </p:txBody>
      </p:sp>
    </p:spTree>
    <p:extLst>
      <p:ext uri="{BB962C8B-B14F-4D97-AF65-F5344CB8AC3E}">
        <p14:creationId xmlns:p14="http://schemas.microsoft.com/office/powerpoint/2010/main" xmlns="" val="1790552346"/>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266700"/>
            <a:ext cx="8229600" cy="1143000"/>
          </a:xfrm>
        </p:spPr>
        <p:txBody>
          <a:bodyPr/>
          <a:lstStyle/>
          <a:p>
            <a:pPr>
              <a:defRPr/>
            </a:pPr>
            <a:r>
              <a:rPr lang="en-US" sz="2000" b="1" dirty="0" smtClean="0">
                <a:solidFill>
                  <a:prstClr val="black"/>
                </a:solidFill>
                <a:ea typeface="ＭＳ Ｐゴシック" pitchFamily="-80" charset="-128"/>
                <a:cs typeface="+mj-cs"/>
              </a:rPr>
              <a:t>INTRODUCTION: THE </a:t>
            </a:r>
            <a:r>
              <a:rPr lang="en-US" sz="2000" b="1" dirty="0">
                <a:solidFill>
                  <a:prstClr val="black"/>
                </a:solidFill>
                <a:ea typeface="ＭＳ Ｐゴシック" pitchFamily="-80" charset="-128"/>
                <a:cs typeface="+mj-cs"/>
              </a:rPr>
              <a:t>POLICY MANDATE OF THE DOL</a:t>
            </a:r>
            <a:endParaRPr lang="en-US" dirty="0"/>
          </a:p>
        </p:txBody>
      </p:sp>
      <p:sp>
        <p:nvSpPr>
          <p:cNvPr id="19459" name="Content Placeholder 2"/>
          <p:cNvSpPr>
            <a:spLocks noGrp="1"/>
          </p:cNvSpPr>
          <p:nvPr>
            <p:ph idx="1"/>
          </p:nvPr>
        </p:nvSpPr>
        <p:spPr/>
        <p:txBody>
          <a:bodyPr/>
          <a:lstStyle/>
          <a:p>
            <a:r>
              <a:rPr lang="en-US" altLang="en-US" sz="2000" dirty="0" smtClean="0">
                <a:ea typeface="ＭＳ Ｐゴシック" pitchFamily="34" charset="-128"/>
              </a:rPr>
              <a:t>Improved economic efficiency and productivity.</a:t>
            </a:r>
          </a:p>
          <a:p>
            <a:r>
              <a:rPr lang="en-US" altLang="en-US" sz="2000" dirty="0" smtClean="0">
                <a:ea typeface="ＭＳ Ｐゴシック" pitchFamily="34" charset="-128"/>
              </a:rPr>
              <a:t>Creation of decent employment.</a:t>
            </a:r>
          </a:p>
          <a:p>
            <a:r>
              <a:rPr lang="en-US" altLang="en-US" sz="2000" dirty="0" smtClean="0">
                <a:ea typeface="ＭＳ Ｐゴシック" pitchFamily="34" charset="-128"/>
              </a:rPr>
              <a:t>Promoting labour standards and fundamental rights at work.</a:t>
            </a:r>
          </a:p>
          <a:p>
            <a:r>
              <a:rPr lang="en-US" altLang="en-US" sz="2000" dirty="0" smtClean="0">
                <a:ea typeface="ＭＳ Ｐゴシック" pitchFamily="34" charset="-128"/>
              </a:rPr>
              <a:t>Providing adequate social safety nets to protect vulnerable workers</a:t>
            </a:r>
          </a:p>
          <a:p>
            <a:r>
              <a:rPr lang="en-US" altLang="en-US" sz="2000" dirty="0" smtClean="0">
                <a:ea typeface="ＭＳ Ｐゴシック" pitchFamily="34" charset="-128"/>
              </a:rPr>
              <a:t>Sound labour relations.</a:t>
            </a:r>
          </a:p>
          <a:p>
            <a:r>
              <a:rPr lang="en-US" altLang="en-US" sz="2000" dirty="0" smtClean="0">
                <a:ea typeface="ＭＳ Ｐゴシック" pitchFamily="34" charset="-128"/>
              </a:rPr>
              <a:t>Eliminating inequality and discrimination in the workplace.</a:t>
            </a:r>
          </a:p>
          <a:p>
            <a:r>
              <a:rPr lang="en-US" altLang="en-US" sz="2000" dirty="0" smtClean="0">
                <a:ea typeface="ＭＳ Ｐゴシック" pitchFamily="34" charset="-128"/>
              </a:rPr>
              <a:t>Enhancing occupational health and safety awareness and compliance in the workplace.</a:t>
            </a:r>
          </a:p>
          <a:p>
            <a:r>
              <a:rPr lang="en-US" altLang="en-US" sz="2000" dirty="0" smtClean="0">
                <a:ea typeface="ＭＳ Ｐゴシック" pitchFamily="34" charset="-128"/>
              </a:rPr>
              <a:t>Give value to social dialogue in the formulation of sound and responsive legislation and policies to attain labour market flexibility for competitiveness of enterprises which is balanced with the promotion of decent employment</a:t>
            </a:r>
          </a:p>
        </p:txBody>
      </p:sp>
      <p:sp>
        <p:nvSpPr>
          <p:cNvPr id="19460" name="Slide Number Placeholder 2"/>
          <p:cNvSpPr>
            <a:spLocks noGrp="1"/>
          </p:cNvSpPr>
          <p:nvPr>
            <p:ph type="sldNum" sz="quarter" idx="12"/>
          </p:nvPr>
        </p:nvSpPr>
        <p:spPr bwMode="auto">
          <a:xfrm>
            <a:off x="6672263" y="637698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E0D5E6D5-6C05-4B69-A7EB-E913D324A888}" type="slidenum">
              <a:rPr lang="en-US" altLang="en-US" sz="1200" smtClean="0">
                <a:solidFill>
                  <a:srgbClr val="898989"/>
                </a:solidFill>
              </a:rPr>
              <a:pPr/>
              <a:t>6</a:t>
            </a:fld>
            <a:endParaRPr lang="en-US" altLang="en-US" sz="1200" dirty="0" smtClean="0">
              <a:solidFill>
                <a:srgbClr val="898989"/>
              </a:solidFill>
            </a:endParaRPr>
          </a:p>
        </p:txBody>
      </p:sp>
    </p:spTree>
    <p:extLst>
      <p:ext uri="{BB962C8B-B14F-4D97-AF65-F5344CB8AC3E}">
        <p14:creationId xmlns:p14="http://schemas.microsoft.com/office/powerpoint/2010/main" xmlns="" val="1578336812"/>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ZA" sz="2400" b="1" dirty="0" smtClean="0"/>
              <a:t>AREAS OF NON-COMPLIANCE</a:t>
            </a:r>
            <a:endParaRPr lang="en-ZA" sz="2400" b="1" dirty="0"/>
          </a:p>
        </p:txBody>
      </p:sp>
      <p:sp>
        <p:nvSpPr>
          <p:cNvPr id="3" name="Content Placeholder 2"/>
          <p:cNvSpPr>
            <a:spLocks noGrp="1"/>
          </p:cNvSpPr>
          <p:nvPr>
            <p:ph idx="1"/>
          </p:nvPr>
        </p:nvSpPr>
        <p:spPr>
          <a:xfrm>
            <a:off x="457200" y="1600200"/>
            <a:ext cx="8229600" cy="4997152"/>
          </a:xfrm>
        </p:spPr>
        <p:txBody>
          <a:bodyPr/>
          <a:lstStyle/>
          <a:p>
            <a:pPr marL="0" indent="0">
              <a:buNone/>
            </a:pPr>
            <a:r>
              <a:rPr lang="en-ZA" sz="2000" dirty="0" smtClean="0">
                <a:cs typeface="Arial" panose="020B0604020202020204" pitchFamily="34" charset="0"/>
              </a:rPr>
              <a:t>The areas of non compliance are as follows:</a:t>
            </a:r>
          </a:p>
          <a:p>
            <a:pPr marL="0" indent="0">
              <a:buNone/>
            </a:pPr>
            <a:endParaRPr lang="en-ZA" sz="2000" dirty="0" smtClean="0">
              <a:cs typeface="Arial" panose="020B0604020202020204" pitchFamily="34" charset="0"/>
            </a:endParaRPr>
          </a:p>
          <a:p>
            <a:pPr>
              <a:buFont typeface="Wingdings" panose="05000000000000000000" pitchFamily="2" charset="2"/>
              <a:buChar char="§"/>
            </a:pPr>
            <a:r>
              <a:rPr lang="en-ZA" sz="2000" dirty="0" smtClean="0">
                <a:cs typeface="Arial" panose="020B0604020202020204" pitchFamily="34" charset="0"/>
              </a:rPr>
              <a:t>Declarations in terms of section 56 of the UIA;</a:t>
            </a:r>
          </a:p>
          <a:p>
            <a:pPr>
              <a:buFont typeface="Wingdings" panose="05000000000000000000" pitchFamily="2" charset="2"/>
              <a:buChar char="§"/>
            </a:pPr>
            <a:r>
              <a:rPr lang="en-ZA" sz="2000" dirty="0" smtClean="0">
                <a:cs typeface="Arial" panose="020B0604020202020204" pitchFamily="34" charset="0"/>
              </a:rPr>
              <a:t>Failure to register with the Fund; and</a:t>
            </a:r>
          </a:p>
          <a:p>
            <a:pPr>
              <a:buFont typeface="Wingdings" panose="05000000000000000000" pitchFamily="2" charset="2"/>
              <a:buChar char="§"/>
            </a:pPr>
            <a:r>
              <a:rPr lang="en-ZA" sz="2000" dirty="0" smtClean="0">
                <a:cs typeface="Arial" panose="020B0604020202020204" pitchFamily="34" charset="0"/>
              </a:rPr>
              <a:t>Non payment of contributions</a:t>
            </a:r>
          </a:p>
          <a:p>
            <a:pPr marL="0" indent="0">
              <a:buNone/>
            </a:pPr>
            <a:endParaRPr lang="en-ZA" sz="2000" dirty="0" smtClean="0">
              <a:cs typeface="Arial" panose="020B0604020202020204" pitchFamily="34" charset="0"/>
            </a:endParaRPr>
          </a:p>
          <a:p>
            <a:pPr marL="0" indent="0">
              <a:buNone/>
            </a:pPr>
            <a:r>
              <a:rPr lang="en-ZA" sz="2000" dirty="0" smtClean="0">
                <a:cs typeface="Arial" panose="020B0604020202020204" pitchFamily="34" charset="0"/>
              </a:rPr>
              <a:t>The following sectors are the most non complying sectors in the Country</a:t>
            </a:r>
          </a:p>
          <a:p>
            <a:pPr>
              <a:buFont typeface="Wingdings" panose="05000000000000000000" pitchFamily="2" charset="2"/>
              <a:buChar char="§"/>
            </a:pPr>
            <a:r>
              <a:rPr lang="en-ZA" sz="2000" dirty="0" smtClean="0">
                <a:cs typeface="Arial" panose="020B0604020202020204" pitchFamily="34" charset="0"/>
              </a:rPr>
              <a:t>Private Security;</a:t>
            </a:r>
          </a:p>
          <a:p>
            <a:pPr>
              <a:buFont typeface="Wingdings" panose="05000000000000000000" pitchFamily="2" charset="2"/>
              <a:buChar char="§"/>
            </a:pPr>
            <a:r>
              <a:rPr lang="en-ZA" sz="2000" dirty="0" smtClean="0">
                <a:cs typeface="Arial" panose="020B0604020202020204" pitchFamily="34" charset="0"/>
              </a:rPr>
              <a:t>Domestic;</a:t>
            </a:r>
          </a:p>
          <a:p>
            <a:pPr>
              <a:buFont typeface="Wingdings" panose="05000000000000000000" pitchFamily="2" charset="2"/>
              <a:buChar char="§"/>
            </a:pPr>
            <a:r>
              <a:rPr lang="en-ZA" sz="2000" dirty="0" smtClean="0">
                <a:cs typeface="Arial" panose="020B0604020202020204" pitchFamily="34" charset="0"/>
              </a:rPr>
              <a:t>Construction;</a:t>
            </a:r>
          </a:p>
          <a:p>
            <a:pPr>
              <a:buFont typeface="Wingdings" panose="05000000000000000000" pitchFamily="2" charset="2"/>
              <a:buChar char="§"/>
            </a:pPr>
            <a:r>
              <a:rPr lang="en-ZA" sz="2000" dirty="0" smtClean="0">
                <a:cs typeface="Arial" panose="020B0604020202020204" pitchFamily="34" charset="0"/>
              </a:rPr>
              <a:t>Wholesale &amp; Retail; and</a:t>
            </a:r>
          </a:p>
          <a:p>
            <a:pPr>
              <a:buFont typeface="Wingdings" panose="05000000000000000000" pitchFamily="2" charset="2"/>
              <a:buChar char="§"/>
            </a:pPr>
            <a:r>
              <a:rPr lang="en-ZA" sz="2000" dirty="0" smtClean="0">
                <a:cs typeface="Arial" panose="020B0604020202020204" pitchFamily="34" charset="0"/>
              </a:rPr>
              <a:t>Manufacturing</a:t>
            </a:r>
          </a:p>
          <a:p>
            <a:pPr>
              <a:buFont typeface="Wingdings" panose="05000000000000000000" pitchFamily="2" charset="2"/>
              <a:buChar char="§"/>
            </a:pPr>
            <a:endParaRPr lang="en-ZA" sz="2000" dirty="0">
              <a:latin typeface="Arial" panose="020B0604020202020204" pitchFamily="34" charset="0"/>
              <a:cs typeface="Arial" panose="020B0604020202020204" pitchFamily="34" charset="0"/>
            </a:endParaRPr>
          </a:p>
          <a:p>
            <a:pPr marL="0" indent="0">
              <a:buNone/>
            </a:pPr>
            <a:endParaRPr lang="en-ZA" sz="20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732240" y="6381328"/>
            <a:ext cx="2133600" cy="365125"/>
          </a:xfrm>
        </p:spPr>
        <p:txBody>
          <a:bodyPr/>
          <a:lstStyle/>
          <a:p>
            <a:pPr>
              <a:defRPr/>
            </a:pPr>
            <a:fld id="{416AF1B2-E7A4-446A-84DC-90AA83BA6A19}" type="slidenum">
              <a:rPr lang="en-US" smtClean="0"/>
              <a:pPr>
                <a:defRPr/>
              </a:pPr>
              <a:t>60</a:t>
            </a:fld>
            <a:endParaRPr lang="en-US" dirty="0"/>
          </a:p>
        </p:txBody>
      </p:sp>
    </p:spTree>
    <p:extLst>
      <p:ext uri="{BB962C8B-B14F-4D97-AF65-F5344CB8AC3E}">
        <p14:creationId xmlns:p14="http://schemas.microsoft.com/office/powerpoint/2010/main" xmlns="" val="23487752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ZA" sz="2400" b="1" dirty="0" smtClean="0"/>
              <a:t>AREAS OF NON-COMPLIANCE</a:t>
            </a:r>
            <a:endParaRPr lang="en-ZA" sz="2400" b="1" dirty="0"/>
          </a:p>
        </p:txBody>
      </p:sp>
      <p:sp>
        <p:nvSpPr>
          <p:cNvPr id="3" name="Content Placeholder 2"/>
          <p:cNvSpPr>
            <a:spLocks noGrp="1"/>
          </p:cNvSpPr>
          <p:nvPr>
            <p:ph idx="1"/>
          </p:nvPr>
        </p:nvSpPr>
        <p:spPr>
          <a:xfrm>
            <a:off x="457200" y="1600200"/>
            <a:ext cx="8229600" cy="4997152"/>
          </a:xfrm>
        </p:spPr>
        <p:txBody>
          <a:bodyPr/>
          <a:lstStyle/>
          <a:p>
            <a:pPr marL="0" indent="0">
              <a:buNone/>
            </a:pPr>
            <a:r>
              <a:rPr lang="en-ZA" sz="2000" dirty="0" smtClean="0">
                <a:cs typeface="Arial" panose="020B0604020202020204" pitchFamily="34" charset="0"/>
              </a:rPr>
              <a:t>The areas of non compliance are as follows:</a:t>
            </a:r>
          </a:p>
          <a:p>
            <a:pPr>
              <a:buFont typeface="Wingdings" panose="05000000000000000000" pitchFamily="2" charset="2"/>
              <a:buChar char="§"/>
            </a:pPr>
            <a:r>
              <a:rPr lang="en-ZA" sz="2000" dirty="0" smtClean="0">
                <a:cs typeface="Arial" panose="020B0604020202020204" pitchFamily="34" charset="0"/>
              </a:rPr>
              <a:t>Non payment of contributions</a:t>
            </a:r>
          </a:p>
          <a:p>
            <a:pPr marL="0" indent="0">
              <a:buNone/>
            </a:pPr>
            <a:endParaRPr lang="en-ZA" sz="2000" dirty="0" smtClean="0">
              <a:cs typeface="Arial" panose="020B0604020202020204" pitchFamily="34" charset="0"/>
            </a:endParaRPr>
          </a:p>
          <a:p>
            <a:pPr marL="0" indent="0">
              <a:buNone/>
            </a:pPr>
            <a:r>
              <a:rPr lang="en-ZA" sz="2000" dirty="0" smtClean="0">
                <a:cs typeface="Arial" panose="020B0604020202020204" pitchFamily="34" charset="0"/>
              </a:rPr>
              <a:t>The following sectors are the most non complying sectors in the Country</a:t>
            </a:r>
          </a:p>
          <a:p>
            <a:pPr>
              <a:buFont typeface="Wingdings" panose="05000000000000000000" pitchFamily="2" charset="2"/>
              <a:buChar char="§"/>
            </a:pPr>
            <a:r>
              <a:rPr lang="en-ZA" sz="2000" dirty="0" smtClean="0">
                <a:cs typeface="Arial" panose="020B0604020202020204" pitchFamily="34" charset="0"/>
              </a:rPr>
              <a:t>Private Security;</a:t>
            </a:r>
          </a:p>
          <a:p>
            <a:pPr>
              <a:buFont typeface="Wingdings" panose="05000000000000000000" pitchFamily="2" charset="2"/>
              <a:buChar char="§"/>
            </a:pPr>
            <a:r>
              <a:rPr lang="en-ZA" sz="2000" dirty="0">
                <a:cs typeface="Arial" panose="020B0604020202020204" pitchFamily="34" charset="0"/>
              </a:rPr>
              <a:t>Wholesale &amp; </a:t>
            </a:r>
            <a:r>
              <a:rPr lang="en-ZA" sz="2000" dirty="0" smtClean="0">
                <a:cs typeface="Arial" panose="020B0604020202020204" pitchFamily="34" charset="0"/>
              </a:rPr>
              <a:t>Retail; and</a:t>
            </a:r>
            <a:endParaRPr lang="en-ZA" sz="2000" dirty="0">
              <a:cs typeface="Arial" panose="020B0604020202020204" pitchFamily="34" charset="0"/>
            </a:endParaRPr>
          </a:p>
          <a:p>
            <a:pPr>
              <a:buFont typeface="Wingdings" panose="05000000000000000000" pitchFamily="2" charset="2"/>
              <a:buChar char="§"/>
            </a:pPr>
            <a:r>
              <a:rPr lang="en-ZA" sz="2000" dirty="0" smtClean="0">
                <a:cs typeface="Arial" panose="020B0604020202020204" pitchFamily="34" charset="0"/>
              </a:rPr>
              <a:t>Manufacturing.</a:t>
            </a:r>
          </a:p>
        </p:txBody>
      </p:sp>
      <p:sp>
        <p:nvSpPr>
          <p:cNvPr id="4" name="Slide Number Placeholder 3"/>
          <p:cNvSpPr>
            <a:spLocks noGrp="1"/>
          </p:cNvSpPr>
          <p:nvPr>
            <p:ph type="sldNum" sz="quarter" idx="12"/>
          </p:nvPr>
        </p:nvSpPr>
        <p:spPr>
          <a:xfrm>
            <a:off x="6804248" y="6309320"/>
            <a:ext cx="2133600" cy="365125"/>
          </a:xfrm>
        </p:spPr>
        <p:txBody>
          <a:bodyPr/>
          <a:lstStyle/>
          <a:p>
            <a:pPr>
              <a:defRPr/>
            </a:pPr>
            <a:fld id="{416AF1B2-E7A4-446A-84DC-90AA83BA6A19}" type="slidenum">
              <a:rPr lang="en-US" smtClean="0"/>
              <a:pPr>
                <a:defRPr/>
              </a:pPr>
              <a:t>61</a:t>
            </a:fld>
            <a:endParaRPr lang="en-US" dirty="0"/>
          </a:p>
        </p:txBody>
      </p:sp>
    </p:spTree>
    <p:extLst>
      <p:ext uri="{BB962C8B-B14F-4D97-AF65-F5344CB8AC3E}">
        <p14:creationId xmlns:p14="http://schemas.microsoft.com/office/powerpoint/2010/main" xmlns="" val="21255922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ZA" dirty="0"/>
              <a:t>	</a:t>
            </a:r>
            <a:r>
              <a:rPr lang="en-ZA" sz="2400" b="1" dirty="0" smtClean="0"/>
              <a:t>INTERVENTIONS</a:t>
            </a:r>
            <a:endParaRPr lang="en-ZA" sz="2400" b="1" dirty="0"/>
          </a:p>
        </p:txBody>
      </p:sp>
      <p:sp>
        <p:nvSpPr>
          <p:cNvPr id="3" name="Content Placeholder 2"/>
          <p:cNvSpPr>
            <a:spLocks noGrp="1"/>
          </p:cNvSpPr>
          <p:nvPr>
            <p:ph idx="1"/>
          </p:nvPr>
        </p:nvSpPr>
        <p:spPr>
          <a:xfrm>
            <a:off x="457200" y="1600200"/>
            <a:ext cx="8229600" cy="5069160"/>
          </a:xfrm>
        </p:spPr>
        <p:txBody>
          <a:bodyPr/>
          <a:lstStyle/>
          <a:p>
            <a:pPr lvl="0"/>
            <a:r>
              <a:rPr lang="en-ZA" sz="2000" dirty="0">
                <a:solidFill>
                  <a:prstClr val="black"/>
                </a:solidFill>
              </a:rPr>
              <a:t>There must be alignment between </a:t>
            </a:r>
            <a:r>
              <a:rPr lang="en-ZA" sz="2000" dirty="0" smtClean="0">
                <a:solidFill>
                  <a:prstClr val="black"/>
                </a:solidFill>
              </a:rPr>
              <a:t>UI procedural audits and payroll audits </a:t>
            </a:r>
            <a:r>
              <a:rPr lang="en-ZA" sz="2000" dirty="0">
                <a:solidFill>
                  <a:prstClr val="black"/>
                </a:solidFill>
              </a:rPr>
              <a:t>in that before </a:t>
            </a:r>
            <a:r>
              <a:rPr lang="en-ZA" sz="2000" dirty="0" smtClean="0">
                <a:solidFill>
                  <a:prstClr val="black"/>
                </a:solidFill>
              </a:rPr>
              <a:t>an employer </a:t>
            </a:r>
            <a:r>
              <a:rPr lang="en-ZA" sz="2000" dirty="0">
                <a:solidFill>
                  <a:prstClr val="black"/>
                </a:solidFill>
              </a:rPr>
              <a:t>is subjected to </a:t>
            </a:r>
            <a:r>
              <a:rPr lang="en-ZA" sz="2000" dirty="0" smtClean="0">
                <a:solidFill>
                  <a:prstClr val="black"/>
                </a:solidFill>
              </a:rPr>
              <a:t>a payroll audit, must </a:t>
            </a:r>
            <a:r>
              <a:rPr lang="en-ZA" sz="2000" dirty="0">
                <a:solidFill>
                  <a:prstClr val="black"/>
                </a:solidFill>
              </a:rPr>
              <a:t>have been </a:t>
            </a:r>
            <a:r>
              <a:rPr lang="en-ZA" sz="2000" dirty="0" smtClean="0">
                <a:solidFill>
                  <a:prstClr val="black"/>
                </a:solidFill>
              </a:rPr>
              <a:t>procedurally audited </a:t>
            </a:r>
            <a:r>
              <a:rPr lang="en-ZA" sz="2000" dirty="0">
                <a:solidFill>
                  <a:prstClr val="black"/>
                </a:solidFill>
              </a:rPr>
              <a:t>to determine level of </a:t>
            </a:r>
            <a:r>
              <a:rPr lang="en-ZA" sz="2000" dirty="0" smtClean="0">
                <a:solidFill>
                  <a:prstClr val="black"/>
                </a:solidFill>
              </a:rPr>
              <a:t>compliance with a principal Act.</a:t>
            </a:r>
            <a:endParaRPr lang="en-ZA" sz="2000" dirty="0">
              <a:solidFill>
                <a:prstClr val="black"/>
              </a:solidFill>
            </a:endParaRPr>
          </a:p>
          <a:p>
            <a:endParaRPr lang="en-ZA" sz="2000" dirty="0"/>
          </a:p>
        </p:txBody>
      </p:sp>
      <p:sp>
        <p:nvSpPr>
          <p:cNvPr id="4" name="Slide Number Placeholder 3"/>
          <p:cNvSpPr>
            <a:spLocks noGrp="1"/>
          </p:cNvSpPr>
          <p:nvPr>
            <p:ph type="sldNum" sz="quarter" idx="12"/>
          </p:nvPr>
        </p:nvSpPr>
        <p:spPr>
          <a:xfrm>
            <a:off x="6732240" y="6309320"/>
            <a:ext cx="2133600" cy="365125"/>
          </a:xfrm>
        </p:spPr>
        <p:txBody>
          <a:bodyPr/>
          <a:lstStyle/>
          <a:p>
            <a:pPr>
              <a:defRPr/>
            </a:pPr>
            <a:fld id="{416AF1B2-E7A4-446A-84DC-90AA83BA6A19}" type="slidenum">
              <a:rPr lang="en-US" smtClean="0"/>
              <a:pPr>
                <a:defRPr/>
              </a:pPr>
              <a:t>62</a:t>
            </a:fld>
            <a:endParaRPr lang="en-US" dirty="0"/>
          </a:p>
        </p:txBody>
      </p:sp>
    </p:spTree>
    <p:extLst>
      <p:ext uri="{BB962C8B-B14F-4D97-AF65-F5344CB8AC3E}">
        <p14:creationId xmlns:p14="http://schemas.microsoft.com/office/powerpoint/2010/main" xmlns="" val="29164565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ZA" sz="2400" b="1" dirty="0" smtClean="0"/>
              <a:t>MONETARY VALUE</a:t>
            </a:r>
            <a:endParaRPr lang="en-ZA" sz="2400" b="1" dirty="0"/>
          </a:p>
        </p:txBody>
      </p:sp>
      <p:sp>
        <p:nvSpPr>
          <p:cNvPr id="3" name="Content Placeholder 2"/>
          <p:cNvSpPr>
            <a:spLocks noGrp="1"/>
          </p:cNvSpPr>
          <p:nvPr>
            <p:ph idx="1"/>
          </p:nvPr>
        </p:nvSpPr>
        <p:spPr>
          <a:xfrm>
            <a:off x="457200" y="1412776"/>
            <a:ext cx="8229600" cy="4713387"/>
          </a:xfrm>
        </p:spPr>
        <p:txBody>
          <a:bodyPr/>
          <a:lstStyle/>
          <a:p>
            <a:pPr marL="0" indent="0">
              <a:buNone/>
            </a:pPr>
            <a:r>
              <a:rPr lang="en-ZA" sz="1800" dirty="0" smtClean="0">
                <a:cs typeface="Arial" panose="020B0604020202020204" pitchFamily="34" charset="0"/>
              </a:rPr>
              <a:t>The EAS managed to recover monies through penalties imposed to non compliant employers:</a:t>
            </a:r>
          </a:p>
          <a:p>
            <a:pPr marL="0" indent="0">
              <a:buNone/>
            </a:pPr>
            <a:endParaRPr lang="en-ZA" sz="1800" dirty="0">
              <a:latin typeface="Arial" panose="020B0604020202020204" pitchFamily="34" charset="0"/>
              <a:cs typeface="Arial" panose="020B0604020202020204" pitchFamily="34" charset="0"/>
            </a:endParaRPr>
          </a:p>
          <a:p>
            <a:pPr marL="0" indent="0">
              <a:buNone/>
            </a:pPr>
            <a:endParaRPr lang="en-ZA"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63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435249073"/>
              </p:ext>
            </p:extLst>
          </p:nvPr>
        </p:nvGraphicFramePr>
        <p:xfrm>
          <a:off x="251520" y="2093932"/>
          <a:ext cx="8712968" cy="4503420"/>
        </p:xfrm>
        <a:graphic>
          <a:graphicData uri="http://schemas.openxmlformats.org/drawingml/2006/table">
            <a:tbl>
              <a:tblPr firstRow="1" bandRow="1">
                <a:tableStyleId>{93296810-A885-4BE3-A3E7-6D5BEEA58F35}</a:tableStyleId>
              </a:tblPr>
              <a:tblGrid>
                <a:gridCol w="3488095">
                  <a:extLst>
                    <a:ext uri="{9D8B030D-6E8A-4147-A177-3AD203B41FA5}">
                      <a16:colId xmlns:a16="http://schemas.microsoft.com/office/drawing/2014/main" xmlns="" val="20000"/>
                    </a:ext>
                  </a:extLst>
                </a:gridCol>
                <a:gridCol w="5224873">
                  <a:extLst>
                    <a:ext uri="{9D8B030D-6E8A-4147-A177-3AD203B41FA5}">
                      <a16:colId xmlns:a16="http://schemas.microsoft.com/office/drawing/2014/main" xmlns="" val="20001"/>
                    </a:ext>
                  </a:extLst>
                </a:gridCol>
              </a:tblGrid>
              <a:tr h="386334">
                <a:tc>
                  <a:txBody>
                    <a:bodyPr/>
                    <a:lstStyle/>
                    <a:p>
                      <a:r>
                        <a:rPr lang="en-ZA" sz="1800" dirty="0" smtClean="0"/>
                        <a:t>PROVINCE</a:t>
                      </a:r>
                      <a:endParaRPr lang="en-ZA" sz="1800" dirty="0"/>
                    </a:p>
                  </a:txBody>
                  <a:tcPr/>
                </a:tc>
                <a:tc>
                  <a:txBody>
                    <a:bodyPr/>
                    <a:lstStyle/>
                    <a:p>
                      <a:r>
                        <a:rPr lang="en-ZA" sz="1800" dirty="0" smtClean="0"/>
                        <a:t>MONETARY VALUE</a:t>
                      </a:r>
                      <a:endParaRPr lang="en-ZA" sz="1800" dirty="0"/>
                    </a:p>
                  </a:txBody>
                  <a:tcPr/>
                </a:tc>
                <a:extLst>
                  <a:ext uri="{0D108BD9-81ED-4DB2-BD59-A6C34878D82A}">
                    <a16:rowId xmlns:a16="http://schemas.microsoft.com/office/drawing/2014/main" xmlns="" val="10000"/>
                  </a:ext>
                </a:extLst>
              </a:tr>
              <a:tr h="386334">
                <a:tc>
                  <a:txBody>
                    <a:bodyPr/>
                    <a:lstStyle/>
                    <a:p>
                      <a:r>
                        <a:rPr lang="en-ZA" sz="1800" dirty="0" smtClean="0"/>
                        <a:t>EC</a:t>
                      </a:r>
                      <a:endParaRPr lang="en-ZA" sz="1800" dirty="0"/>
                    </a:p>
                  </a:txBody>
                  <a:tcPr/>
                </a:tc>
                <a:tc>
                  <a:txBody>
                    <a:bodyPr/>
                    <a:lstStyle/>
                    <a:p>
                      <a:pPr algn="ctr"/>
                      <a:r>
                        <a:rPr lang="en-ZA" sz="1800" dirty="0" smtClean="0"/>
                        <a:t>R788</a:t>
                      </a:r>
                      <a:r>
                        <a:rPr lang="en-ZA" sz="1800" baseline="0" dirty="0" smtClean="0"/>
                        <a:t> 459</a:t>
                      </a:r>
                      <a:endParaRPr lang="en-ZA" sz="1800" dirty="0"/>
                    </a:p>
                  </a:txBody>
                  <a:tcPr/>
                </a:tc>
                <a:extLst>
                  <a:ext uri="{0D108BD9-81ED-4DB2-BD59-A6C34878D82A}">
                    <a16:rowId xmlns:a16="http://schemas.microsoft.com/office/drawing/2014/main" xmlns="" val="10001"/>
                  </a:ext>
                </a:extLst>
              </a:tr>
              <a:tr h="386334">
                <a:tc>
                  <a:txBody>
                    <a:bodyPr/>
                    <a:lstStyle/>
                    <a:p>
                      <a:r>
                        <a:rPr lang="en-ZA" sz="1800" dirty="0" smtClean="0"/>
                        <a:t>FS</a:t>
                      </a:r>
                      <a:endParaRPr lang="en-ZA" sz="1800" dirty="0"/>
                    </a:p>
                  </a:txBody>
                  <a:tcPr/>
                </a:tc>
                <a:tc>
                  <a:txBody>
                    <a:bodyPr/>
                    <a:lstStyle/>
                    <a:p>
                      <a:pPr algn="ctr"/>
                      <a:r>
                        <a:rPr lang="en-ZA" sz="1800" dirty="0" smtClean="0"/>
                        <a:t>R0</a:t>
                      </a:r>
                      <a:endParaRPr lang="en-ZA" sz="1800" dirty="0"/>
                    </a:p>
                  </a:txBody>
                  <a:tcPr/>
                </a:tc>
                <a:extLst>
                  <a:ext uri="{0D108BD9-81ED-4DB2-BD59-A6C34878D82A}">
                    <a16:rowId xmlns:a16="http://schemas.microsoft.com/office/drawing/2014/main" xmlns="" val="10002"/>
                  </a:ext>
                </a:extLst>
              </a:tr>
              <a:tr h="386334">
                <a:tc>
                  <a:txBody>
                    <a:bodyPr/>
                    <a:lstStyle/>
                    <a:p>
                      <a:r>
                        <a:rPr lang="en-ZA" sz="1800" dirty="0" smtClean="0"/>
                        <a:t>GP</a:t>
                      </a:r>
                      <a:endParaRPr lang="en-ZA" sz="1800" dirty="0"/>
                    </a:p>
                  </a:txBody>
                  <a:tcPr/>
                </a:tc>
                <a:tc>
                  <a:txBody>
                    <a:bodyPr/>
                    <a:lstStyle/>
                    <a:p>
                      <a:pPr algn="ctr"/>
                      <a:r>
                        <a:rPr lang="en-ZA" sz="1800" dirty="0" smtClean="0"/>
                        <a:t>R0</a:t>
                      </a:r>
                      <a:endParaRPr lang="en-ZA" sz="1800" dirty="0"/>
                    </a:p>
                  </a:txBody>
                  <a:tcPr/>
                </a:tc>
                <a:extLst>
                  <a:ext uri="{0D108BD9-81ED-4DB2-BD59-A6C34878D82A}">
                    <a16:rowId xmlns:a16="http://schemas.microsoft.com/office/drawing/2014/main" xmlns="" val="10003"/>
                  </a:ext>
                </a:extLst>
              </a:tr>
              <a:tr h="386334">
                <a:tc>
                  <a:txBody>
                    <a:bodyPr/>
                    <a:lstStyle/>
                    <a:p>
                      <a:r>
                        <a:rPr lang="en-ZA" sz="1800" dirty="0" smtClean="0"/>
                        <a:t>KZN</a:t>
                      </a:r>
                      <a:endParaRPr lang="en-ZA" sz="1800" dirty="0"/>
                    </a:p>
                  </a:txBody>
                  <a:tcPr/>
                </a:tc>
                <a:tc>
                  <a:txBody>
                    <a:bodyPr/>
                    <a:lstStyle/>
                    <a:p>
                      <a:pPr algn="ctr"/>
                      <a:r>
                        <a:rPr lang="en-ZA" sz="1800" dirty="0" smtClean="0"/>
                        <a:t>R0</a:t>
                      </a:r>
                      <a:endParaRPr lang="en-ZA" sz="1800" dirty="0"/>
                    </a:p>
                  </a:txBody>
                  <a:tcPr/>
                </a:tc>
                <a:extLst>
                  <a:ext uri="{0D108BD9-81ED-4DB2-BD59-A6C34878D82A}">
                    <a16:rowId xmlns:a16="http://schemas.microsoft.com/office/drawing/2014/main" xmlns="" val="10004"/>
                  </a:ext>
                </a:extLst>
              </a:tr>
              <a:tr h="386334">
                <a:tc>
                  <a:txBody>
                    <a:bodyPr/>
                    <a:lstStyle/>
                    <a:p>
                      <a:r>
                        <a:rPr lang="en-ZA" sz="1800" dirty="0" smtClean="0"/>
                        <a:t>LP</a:t>
                      </a:r>
                      <a:endParaRPr lang="en-ZA" sz="1800" dirty="0"/>
                    </a:p>
                  </a:txBody>
                  <a:tcPr/>
                </a:tc>
                <a:tc>
                  <a:txBody>
                    <a:bodyPr/>
                    <a:lstStyle/>
                    <a:p>
                      <a:pPr algn="ctr"/>
                      <a:r>
                        <a:rPr lang="en-ZA" sz="1800" dirty="0" smtClean="0"/>
                        <a:t>R0</a:t>
                      </a:r>
                      <a:endParaRPr lang="en-ZA" sz="1800" dirty="0"/>
                    </a:p>
                  </a:txBody>
                  <a:tcPr/>
                </a:tc>
                <a:extLst>
                  <a:ext uri="{0D108BD9-81ED-4DB2-BD59-A6C34878D82A}">
                    <a16:rowId xmlns:a16="http://schemas.microsoft.com/office/drawing/2014/main" xmlns="" val="10005"/>
                  </a:ext>
                </a:extLst>
              </a:tr>
              <a:tr h="386334">
                <a:tc>
                  <a:txBody>
                    <a:bodyPr/>
                    <a:lstStyle/>
                    <a:p>
                      <a:r>
                        <a:rPr lang="en-ZA" sz="1800" dirty="0" smtClean="0"/>
                        <a:t>MP</a:t>
                      </a:r>
                      <a:endParaRPr lang="en-ZA" sz="1800" dirty="0"/>
                    </a:p>
                  </a:txBody>
                  <a:tcPr/>
                </a:tc>
                <a:tc>
                  <a:txBody>
                    <a:bodyPr/>
                    <a:lstStyle/>
                    <a:p>
                      <a:pPr algn="ctr"/>
                      <a:r>
                        <a:rPr lang="en-ZA" sz="1800" dirty="0" smtClean="0"/>
                        <a:t>R0</a:t>
                      </a:r>
                      <a:endParaRPr lang="en-ZA" sz="1800" dirty="0"/>
                    </a:p>
                  </a:txBody>
                  <a:tcPr/>
                </a:tc>
                <a:extLst>
                  <a:ext uri="{0D108BD9-81ED-4DB2-BD59-A6C34878D82A}">
                    <a16:rowId xmlns:a16="http://schemas.microsoft.com/office/drawing/2014/main" xmlns="" val="10006"/>
                  </a:ext>
                </a:extLst>
              </a:tr>
              <a:tr h="386334">
                <a:tc>
                  <a:txBody>
                    <a:bodyPr/>
                    <a:lstStyle/>
                    <a:p>
                      <a:r>
                        <a:rPr lang="en-ZA" sz="1800" dirty="0" smtClean="0"/>
                        <a:t>NC</a:t>
                      </a:r>
                      <a:endParaRPr lang="en-ZA" sz="1800" dirty="0"/>
                    </a:p>
                  </a:txBody>
                  <a:tcPr/>
                </a:tc>
                <a:tc>
                  <a:txBody>
                    <a:bodyPr/>
                    <a:lstStyle/>
                    <a:p>
                      <a:pPr algn="ctr"/>
                      <a:r>
                        <a:rPr lang="en-ZA" sz="1800" dirty="0" smtClean="0"/>
                        <a:t>R0</a:t>
                      </a:r>
                      <a:endParaRPr lang="en-ZA" sz="1800" dirty="0"/>
                    </a:p>
                  </a:txBody>
                  <a:tcPr/>
                </a:tc>
                <a:extLst>
                  <a:ext uri="{0D108BD9-81ED-4DB2-BD59-A6C34878D82A}">
                    <a16:rowId xmlns:a16="http://schemas.microsoft.com/office/drawing/2014/main" xmlns="" val="10007"/>
                  </a:ext>
                </a:extLst>
              </a:tr>
              <a:tr h="386334">
                <a:tc>
                  <a:txBody>
                    <a:bodyPr/>
                    <a:lstStyle/>
                    <a:p>
                      <a:r>
                        <a:rPr lang="en-ZA" sz="1800" dirty="0" smtClean="0"/>
                        <a:t>NW</a:t>
                      </a:r>
                      <a:endParaRPr lang="en-ZA" sz="1800" dirty="0"/>
                    </a:p>
                  </a:txBody>
                  <a:tcPr/>
                </a:tc>
                <a:tc>
                  <a:txBody>
                    <a:bodyPr/>
                    <a:lstStyle/>
                    <a:p>
                      <a:pPr algn="ctr"/>
                      <a:r>
                        <a:rPr lang="en-ZA" sz="1800" dirty="0" smtClean="0"/>
                        <a:t>R0</a:t>
                      </a:r>
                      <a:endParaRPr lang="en-ZA" sz="1800" dirty="0"/>
                    </a:p>
                  </a:txBody>
                  <a:tcPr/>
                </a:tc>
                <a:extLst>
                  <a:ext uri="{0D108BD9-81ED-4DB2-BD59-A6C34878D82A}">
                    <a16:rowId xmlns:a16="http://schemas.microsoft.com/office/drawing/2014/main" xmlns="" val="10008"/>
                  </a:ext>
                </a:extLst>
              </a:tr>
              <a:tr h="386334">
                <a:tc>
                  <a:txBody>
                    <a:bodyPr/>
                    <a:lstStyle/>
                    <a:p>
                      <a:r>
                        <a:rPr lang="en-ZA" sz="1800" dirty="0" smtClean="0"/>
                        <a:t>WC</a:t>
                      </a:r>
                      <a:endParaRPr lang="en-ZA" sz="1800" dirty="0"/>
                    </a:p>
                  </a:txBody>
                  <a:tcPr/>
                </a:tc>
                <a:tc>
                  <a:txBody>
                    <a:bodyPr/>
                    <a:lstStyle/>
                    <a:p>
                      <a:pPr algn="ctr"/>
                      <a:r>
                        <a:rPr lang="en-ZA" sz="1800" dirty="0" smtClean="0"/>
                        <a:t>R0</a:t>
                      </a:r>
                      <a:endParaRPr lang="en-ZA" sz="1800" dirty="0"/>
                    </a:p>
                  </a:txBody>
                  <a:tcPr/>
                </a:tc>
                <a:extLst>
                  <a:ext uri="{0D108BD9-81ED-4DB2-BD59-A6C34878D82A}">
                    <a16:rowId xmlns:a16="http://schemas.microsoft.com/office/drawing/2014/main" xmlns="" val="10009"/>
                  </a:ext>
                </a:extLst>
              </a:tr>
              <a:tr h="601159">
                <a:tc>
                  <a:txBody>
                    <a:bodyPr/>
                    <a:lstStyle/>
                    <a:p>
                      <a:r>
                        <a:rPr lang="en-ZA" sz="1800" b="1" dirty="0" smtClean="0"/>
                        <a:t>TOTAL</a:t>
                      </a:r>
                      <a:endParaRPr lang="en-ZA" sz="1800" b="1" dirty="0"/>
                    </a:p>
                  </a:txBody>
                  <a:tcPr>
                    <a:solidFill>
                      <a:schemeClr val="accent6">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smtClean="0">
                          <a:ln>
                            <a:noFill/>
                          </a:ln>
                          <a:solidFill>
                            <a:prstClr val="black"/>
                          </a:solidFill>
                          <a:effectLst/>
                          <a:uLnTx/>
                          <a:uFillTx/>
                          <a:latin typeface="+mn-lt"/>
                          <a:ea typeface="+mn-ea"/>
                          <a:cs typeface="+mn-cs"/>
                        </a:rPr>
                        <a:t>R788 459</a:t>
                      </a:r>
                    </a:p>
                    <a:p>
                      <a:pPr algn="ctr"/>
                      <a:endParaRPr lang="en-ZA" sz="1800" b="1" dirty="0"/>
                    </a:p>
                  </a:txBody>
                  <a:tcPr>
                    <a:solidFill>
                      <a:schemeClr val="accent6">
                        <a:lumMod val="60000"/>
                        <a:lumOff val="40000"/>
                      </a:schemeClr>
                    </a:solidFill>
                  </a:tcPr>
                </a:tc>
                <a:extLst>
                  <a:ext uri="{0D108BD9-81ED-4DB2-BD59-A6C34878D82A}">
                    <a16:rowId xmlns:a16="http://schemas.microsoft.com/office/drawing/2014/main" xmlns="" val="10010"/>
                  </a:ext>
                </a:extLst>
              </a:tr>
            </a:tbl>
          </a:graphicData>
        </a:graphic>
      </p:graphicFrame>
      <p:sp>
        <p:nvSpPr>
          <p:cNvPr id="7"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63</a:t>
            </a:fld>
            <a:endParaRPr lang="en-US" altLang="en-US" sz="1200" dirty="0" smtClean="0">
              <a:solidFill>
                <a:srgbClr val="898989"/>
              </a:solidFill>
            </a:endParaRPr>
          </a:p>
        </p:txBody>
      </p:sp>
    </p:spTree>
    <p:extLst>
      <p:ext uri="{BB962C8B-B14F-4D97-AF65-F5344CB8AC3E}">
        <p14:creationId xmlns:p14="http://schemas.microsoft.com/office/powerpoint/2010/main" xmlns="" val="26884263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ZA" sz="2400" b="1" dirty="0" smtClean="0"/>
              <a:t>PROSECUTIONS</a:t>
            </a:r>
            <a:endParaRPr lang="en-ZA"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859018176"/>
              </p:ext>
            </p:extLst>
          </p:nvPr>
        </p:nvGraphicFramePr>
        <p:xfrm>
          <a:off x="251518" y="1259988"/>
          <a:ext cx="8640962" cy="5337365"/>
        </p:xfrm>
        <a:graphic>
          <a:graphicData uri="http://schemas.openxmlformats.org/drawingml/2006/table">
            <a:tbl>
              <a:tblPr firstRow="1" bandRow="1">
                <a:tableStyleId>{93296810-A885-4BE3-A3E7-6D5BEEA58F35}</a:tableStyleId>
              </a:tblPr>
              <a:tblGrid>
                <a:gridCol w="1224138">
                  <a:extLst>
                    <a:ext uri="{9D8B030D-6E8A-4147-A177-3AD203B41FA5}">
                      <a16:colId xmlns:a16="http://schemas.microsoft.com/office/drawing/2014/main" xmlns="" val="20000"/>
                    </a:ext>
                  </a:extLst>
                </a:gridCol>
                <a:gridCol w="1080120">
                  <a:extLst>
                    <a:ext uri="{9D8B030D-6E8A-4147-A177-3AD203B41FA5}">
                      <a16:colId xmlns:a16="http://schemas.microsoft.com/office/drawing/2014/main" xmlns="" val="20001"/>
                    </a:ext>
                  </a:extLst>
                </a:gridCol>
                <a:gridCol w="1008112">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1080120">
                  <a:extLst>
                    <a:ext uri="{9D8B030D-6E8A-4147-A177-3AD203B41FA5}">
                      <a16:colId xmlns:a16="http://schemas.microsoft.com/office/drawing/2014/main" xmlns="" val="20004"/>
                    </a:ext>
                  </a:extLst>
                </a:gridCol>
                <a:gridCol w="936104">
                  <a:extLst>
                    <a:ext uri="{9D8B030D-6E8A-4147-A177-3AD203B41FA5}">
                      <a16:colId xmlns:a16="http://schemas.microsoft.com/office/drawing/2014/main" xmlns="" val="20005"/>
                    </a:ext>
                  </a:extLst>
                </a:gridCol>
                <a:gridCol w="720080">
                  <a:extLst>
                    <a:ext uri="{9D8B030D-6E8A-4147-A177-3AD203B41FA5}">
                      <a16:colId xmlns:a16="http://schemas.microsoft.com/office/drawing/2014/main" xmlns="" val="20006"/>
                    </a:ext>
                  </a:extLst>
                </a:gridCol>
                <a:gridCol w="871237">
                  <a:extLst>
                    <a:ext uri="{9D8B030D-6E8A-4147-A177-3AD203B41FA5}">
                      <a16:colId xmlns:a16="http://schemas.microsoft.com/office/drawing/2014/main" xmlns="" val="20007"/>
                    </a:ext>
                  </a:extLst>
                </a:gridCol>
                <a:gridCol w="856955">
                  <a:extLst>
                    <a:ext uri="{9D8B030D-6E8A-4147-A177-3AD203B41FA5}">
                      <a16:colId xmlns:a16="http://schemas.microsoft.com/office/drawing/2014/main" xmlns="" val="20008"/>
                    </a:ext>
                  </a:extLst>
                </a:gridCol>
              </a:tblGrid>
              <a:tr h="923459">
                <a:tc>
                  <a:txBody>
                    <a:bodyPr/>
                    <a:lstStyle/>
                    <a:p>
                      <a:r>
                        <a:rPr lang="en-ZA" sz="1800" dirty="0" smtClean="0">
                          <a:latin typeface="+mn-lt"/>
                        </a:rPr>
                        <a:t>PROVINCE</a:t>
                      </a:r>
                      <a:endParaRPr lang="en-ZA" sz="1800" dirty="0">
                        <a:latin typeface="+mn-lt"/>
                      </a:endParaRPr>
                    </a:p>
                  </a:txBody>
                  <a:tcPr/>
                </a:tc>
                <a:tc>
                  <a:txBody>
                    <a:bodyPr/>
                    <a:lstStyle/>
                    <a:p>
                      <a:r>
                        <a:rPr lang="en-ZA" sz="1800" dirty="0" smtClean="0">
                          <a:latin typeface="+mn-lt"/>
                        </a:rPr>
                        <a:t>DG</a:t>
                      </a:r>
                      <a:r>
                        <a:rPr lang="en-ZA" sz="1800" baseline="0" dirty="0" smtClean="0">
                          <a:latin typeface="+mn-lt"/>
                        </a:rPr>
                        <a:t> REVIEWS</a:t>
                      </a:r>
                      <a:endParaRPr lang="en-ZA" sz="1800" dirty="0">
                        <a:latin typeface="+mn-lt"/>
                      </a:endParaRPr>
                    </a:p>
                  </a:txBody>
                  <a:tcPr/>
                </a:tc>
                <a:tc>
                  <a:txBody>
                    <a:bodyPr/>
                    <a:lstStyle/>
                    <a:p>
                      <a:r>
                        <a:rPr lang="en-ZA" sz="1800" dirty="0" smtClean="0">
                          <a:latin typeface="+mn-lt"/>
                        </a:rPr>
                        <a:t>EE PROC</a:t>
                      </a:r>
                      <a:endParaRPr lang="en-ZA" sz="1800" dirty="0">
                        <a:latin typeface="+mn-lt"/>
                      </a:endParaRPr>
                    </a:p>
                  </a:txBody>
                  <a:tcPr/>
                </a:tc>
                <a:tc>
                  <a:txBody>
                    <a:bodyPr/>
                    <a:lstStyle/>
                    <a:p>
                      <a:r>
                        <a:rPr lang="en-ZA" sz="1800" dirty="0" smtClean="0">
                          <a:latin typeface="+mn-lt"/>
                        </a:rPr>
                        <a:t>BCEA</a:t>
                      </a:r>
                      <a:endParaRPr lang="en-ZA" sz="1800" dirty="0">
                        <a:latin typeface="+mn-lt"/>
                      </a:endParaRPr>
                    </a:p>
                  </a:txBody>
                  <a:tcPr/>
                </a:tc>
                <a:tc>
                  <a:txBody>
                    <a:bodyPr/>
                    <a:lstStyle/>
                    <a:p>
                      <a:r>
                        <a:rPr lang="en-ZA" sz="1800" dirty="0" smtClean="0">
                          <a:latin typeface="+mn-lt"/>
                        </a:rPr>
                        <a:t>WORK PERMITS</a:t>
                      </a:r>
                      <a:endParaRPr lang="en-ZA" sz="1800" dirty="0">
                        <a:latin typeface="+mn-lt"/>
                      </a:endParaRPr>
                    </a:p>
                  </a:txBody>
                  <a:tcPr/>
                </a:tc>
                <a:tc>
                  <a:txBody>
                    <a:bodyPr/>
                    <a:lstStyle/>
                    <a:p>
                      <a:r>
                        <a:rPr lang="en-ZA" sz="1800" dirty="0" smtClean="0">
                          <a:latin typeface="+mn-lt"/>
                        </a:rPr>
                        <a:t>OHS</a:t>
                      </a:r>
                      <a:endParaRPr lang="en-ZA" sz="1800" dirty="0">
                        <a:latin typeface="+mn-lt"/>
                      </a:endParaRPr>
                    </a:p>
                  </a:txBody>
                  <a:tcPr/>
                </a:tc>
                <a:tc>
                  <a:txBody>
                    <a:bodyPr/>
                    <a:lstStyle/>
                    <a:p>
                      <a:r>
                        <a:rPr lang="en-ZA" sz="1800" dirty="0" smtClean="0">
                          <a:latin typeface="+mn-lt"/>
                        </a:rPr>
                        <a:t>EAS</a:t>
                      </a:r>
                      <a:endParaRPr lang="en-ZA" sz="1800" dirty="0">
                        <a:latin typeface="+mn-lt"/>
                      </a:endParaRPr>
                    </a:p>
                  </a:txBody>
                  <a:tcPr/>
                </a:tc>
                <a:tc>
                  <a:txBody>
                    <a:bodyPr/>
                    <a:lstStyle/>
                    <a:p>
                      <a:r>
                        <a:rPr lang="en-ZA" sz="1800" dirty="0" smtClean="0">
                          <a:latin typeface="+mn-lt"/>
                        </a:rPr>
                        <a:t>COIDA</a:t>
                      </a:r>
                      <a:endParaRPr lang="en-ZA" sz="1800" dirty="0">
                        <a:latin typeface="+mn-lt"/>
                      </a:endParaRPr>
                    </a:p>
                  </a:txBody>
                  <a:tcPr/>
                </a:tc>
                <a:tc>
                  <a:txBody>
                    <a:bodyPr/>
                    <a:lstStyle/>
                    <a:p>
                      <a:r>
                        <a:rPr lang="en-ZA" sz="1800" dirty="0" smtClean="0">
                          <a:latin typeface="+mn-lt"/>
                        </a:rPr>
                        <a:t>TOTAL</a:t>
                      </a:r>
                      <a:endParaRPr lang="en-ZA" sz="1800" dirty="0">
                        <a:latin typeface="+mn-lt"/>
                      </a:endParaRPr>
                    </a:p>
                  </a:txBody>
                  <a:tcPr/>
                </a:tc>
                <a:extLst>
                  <a:ext uri="{0D108BD9-81ED-4DB2-BD59-A6C34878D82A}">
                    <a16:rowId xmlns:a16="http://schemas.microsoft.com/office/drawing/2014/main" xmlns="" val="10000"/>
                  </a:ext>
                </a:extLst>
              </a:tr>
              <a:tr h="419314">
                <a:tc>
                  <a:txBody>
                    <a:bodyPr/>
                    <a:lstStyle/>
                    <a:p>
                      <a:pPr algn="l" fontAlgn="b"/>
                      <a:r>
                        <a:rPr lang="en-ZA" sz="1800" b="1" u="none" strike="noStrike" dirty="0">
                          <a:effectLst/>
                          <a:latin typeface="+mn-lt"/>
                        </a:rPr>
                        <a:t>EC</a:t>
                      </a:r>
                      <a:endParaRPr lang="en-ZA" sz="1800" b="1" i="0" u="none" strike="noStrike" dirty="0">
                        <a:solidFill>
                          <a:srgbClr val="000000"/>
                        </a:solidFill>
                        <a:effectLst/>
                        <a:latin typeface="+mn-lt"/>
                      </a:endParaRPr>
                    </a:p>
                  </a:txBody>
                  <a:tcPr marL="9525" marR="9525" marT="9525" marB="0" anchor="b"/>
                </a:tc>
                <a:tc>
                  <a:txBody>
                    <a:bodyPr/>
                    <a:lstStyle/>
                    <a:p>
                      <a:pPr algn="ctr" fontAlgn="b"/>
                      <a:r>
                        <a:rPr lang="en-ZA" sz="1800" b="0" i="0" u="none" strike="noStrike" dirty="0">
                          <a:solidFill>
                            <a:srgbClr val="000000"/>
                          </a:solidFill>
                          <a:effectLst/>
                          <a:latin typeface="+mn-lt"/>
                        </a:rPr>
                        <a:t>0</a:t>
                      </a:r>
                    </a:p>
                  </a:txBody>
                  <a:tcPr marL="9525" marR="9525" marT="9525" marB="0" anchor="b"/>
                </a:tc>
                <a:tc>
                  <a:txBody>
                    <a:bodyPr/>
                    <a:lstStyle/>
                    <a:p>
                      <a:pPr algn="ctr" fontAlgn="b"/>
                      <a:r>
                        <a:rPr lang="en-ZA" sz="1800" b="0" i="0" u="none" strike="noStrike" dirty="0">
                          <a:solidFill>
                            <a:srgbClr val="000000"/>
                          </a:solidFill>
                          <a:effectLst/>
                          <a:latin typeface="+mn-lt"/>
                        </a:rPr>
                        <a:t>0</a:t>
                      </a:r>
                    </a:p>
                  </a:txBody>
                  <a:tcPr marL="9525" marR="9525" marT="9525" marB="0" anchor="b"/>
                </a:tc>
                <a:tc>
                  <a:txBody>
                    <a:bodyPr/>
                    <a:lstStyle/>
                    <a:p>
                      <a:pPr algn="ctr" fontAlgn="b"/>
                      <a:r>
                        <a:rPr lang="en-ZA" sz="1800" b="0" i="0" u="none" strike="noStrike">
                          <a:solidFill>
                            <a:srgbClr val="000000"/>
                          </a:solidFill>
                          <a:effectLst/>
                          <a:latin typeface="+mn-lt"/>
                        </a:rPr>
                        <a:t>41</a:t>
                      </a:r>
                    </a:p>
                  </a:txBody>
                  <a:tcPr marL="9525" marR="9525" marT="9525" marB="0" anchor="b"/>
                </a:tc>
                <a:tc>
                  <a:txBody>
                    <a:bodyPr/>
                    <a:lstStyle/>
                    <a:p>
                      <a:pPr algn="ctr" fontAlgn="b"/>
                      <a:r>
                        <a:rPr lang="en-ZA" sz="1800" b="0" i="0" u="none" strike="noStrike">
                          <a:solidFill>
                            <a:srgbClr val="000000"/>
                          </a:solidFill>
                          <a:effectLst/>
                          <a:latin typeface="+mn-lt"/>
                        </a:rPr>
                        <a:t>0</a:t>
                      </a:r>
                    </a:p>
                  </a:txBody>
                  <a:tcPr marL="9525" marR="9525" marT="9525" marB="0" anchor="b"/>
                </a:tc>
                <a:tc>
                  <a:txBody>
                    <a:bodyPr/>
                    <a:lstStyle/>
                    <a:p>
                      <a:pPr algn="ctr" fontAlgn="b"/>
                      <a:r>
                        <a:rPr lang="en-ZA" sz="1800" b="0" i="0" u="none" strike="noStrike">
                          <a:solidFill>
                            <a:srgbClr val="000000"/>
                          </a:solidFill>
                          <a:effectLst/>
                          <a:latin typeface="+mn-lt"/>
                        </a:rPr>
                        <a:t>5</a:t>
                      </a:r>
                    </a:p>
                  </a:txBody>
                  <a:tcPr marL="9525" marR="9525" marT="9525" marB="0" anchor="b"/>
                </a:tc>
                <a:tc>
                  <a:txBody>
                    <a:bodyPr/>
                    <a:lstStyle/>
                    <a:p>
                      <a:pPr algn="ctr" fontAlgn="b"/>
                      <a:r>
                        <a:rPr lang="en-ZA" sz="1800" b="0" i="0" u="none" strike="noStrike">
                          <a:solidFill>
                            <a:srgbClr val="000000"/>
                          </a:solidFill>
                          <a:effectLst/>
                          <a:latin typeface="+mn-lt"/>
                        </a:rPr>
                        <a:t>18</a:t>
                      </a:r>
                    </a:p>
                  </a:txBody>
                  <a:tcPr marL="9525" marR="9525" marT="9525" marB="0" anchor="b"/>
                </a:tc>
                <a:tc>
                  <a:txBody>
                    <a:bodyPr/>
                    <a:lstStyle/>
                    <a:p>
                      <a:pPr algn="ctr" fontAlgn="b"/>
                      <a:r>
                        <a:rPr lang="en-ZA" sz="1800" b="1" i="0" u="none" strike="noStrike" dirty="0" smtClean="0">
                          <a:solidFill>
                            <a:srgbClr val="000000"/>
                          </a:solidFill>
                          <a:effectLst/>
                          <a:latin typeface="+mn-lt"/>
                        </a:rPr>
                        <a:t>0</a:t>
                      </a:r>
                      <a:r>
                        <a:rPr lang="en-ZA" sz="1800" b="1" i="0" u="none" strike="noStrike" dirty="0">
                          <a:solidFill>
                            <a:srgbClr val="000000"/>
                          </a:solidFill>
                          <a:effectLst/>
                          <a:latin typeface="+mn-lt"/>
                        </a:rPr>
                        <a:t> </a:t>
                      </a:r>
                    </a:p>
                  </a:txBody>
                  <a:tcPr marL="9525" marR="9525" marT="9525" marB="0" anchor="b"/>
                </a:tc>
                <a:tc>
                  <a:txBody>
                    <a:bodyPr/>
                    <a:lstStyle/>
                    <a:p>
                      <a:pPr algn="ctr" fontAlgn="b"/>
                      <a:r>
                        <a:rPr lang="en-ZA" sz="1800" b="1" i="0" u="none" strike="noStrike">
                          <a:solidFill>
                            <a:srgbClr val="000000"/>
                          </a:solidFill>
                          <a:effectLst/>
                          <a:latin typeface="+mn-lt"/>
                        </a:rPr>
                        <a:t>64</a:t>
                      </a:r>
                    </a:p>
                  </a:txBody>
                  <a:tcPr marL="9525" marR="9525" marT="9525" marB="0" anchor="b"/>
                </a:tc>
                <a:extLst>
                  <a:ext uri="{0D108BD9-81ED-4DB2-BD59-A6C34878D82A}">
                    <a16:rowId xmlns:a16="http://schemas.microsoft.com/office/drawing/2014/main" xmlns="" val="10001"/>
                  </a:ext>
                </a:extLst>
              </a:tr>
              <a:tr h="419314">
                <a:tc>
                  <a:txBody>
                    <a:bodyPr/>
                    <a:lstStyle/>
                    <a:p>
                      <a:pPr algn="l" fontAlgn="b"/>
                      <a:r>
                        <a:rPr lang="en-ZA" sz="1800" b="1" u="none" strike="noStrike" dirty="0">
                          <a:effectLst/>
                          <a:latin typeface="+mn-lt"/>
                        </a:rPr>
                        <a:t>FS</a:t>
                      </a:r>
                      <a:endParaRPr lang="en-ZA" sz="1800" b="1" i="0" u="none" strike="noStrike" dirty="0">
                        <a:solidFill>
                          <a:srgbClr val="000000"/>
                        </a:solidFill>
                        <a:effectLst/>
                        <a:latin typeface="+mn-lt"/>
                      </a:endParaRPr>
                    </a:p>
                  </a:txBody>
                  <a:tcPr marL="9525" marR="9525" marT="9525" marB="0" anchor="b"/>
                </a:tc>
                <a:tc>
                  <a:txBody>
                    <a:bodyPr/>
                    <a:lstStyle/>
                    <a:p>
                      <a:pPr algn="ctr" fontAlgn="b"/>
                      <a:r>
                        <a:rPr lang="en-ZA" sz="1800" b="0" i="0" u="none" strike="noStrike">
                          <a:solidFill>
                            <a:srgbClr val="000000"/>
                          </a:solidFill>
                          <a:effectLst/>
                          <a:latin typeface="+mn-lt"/>
                        </a:rPr>
                        <a:t>0</a:t>
                      </a:r>
                    </a:p>
                  </a:txBody>
                  <a:tcPr marL="9525" marR="9525" marT="9525" marB="0" anchor="b"/>
                </a:tc>
                <a:tc>
                  <a:txBody>
                    <a:bodyPr/>
                    <a:lstStyle/>
                    <a:p>
                      <a:pPr algn="ctr" fontAlgn="b"/>
                      <a:r>
                        <a:rPr lang="en-ZA" sz="1800" b="0" i="0" u="none" strike="noStrike" dirty="0">
                          <a:solidFill>
                            <a:srgbClr val="000000"/>
                          </a:solidFill>
                          <a:effectLst/>
                          <a:latin typeface="+mn-lt"/>
                        </a:rPr>
                        <a:t>3</a:t>
                      </a:r>
                    </a:p>
                  </a:txBody>
                  <a:tcPr marL="9525" marR="9525" marT="9525" marB="0" anchor="b"/>
                </a:tc>
                <a:tc>
                  <a:txBody>
                    <a:bodyPr/>
                    <a:lstStyle/>
                    <a:p>
                      <a:pPr algn="ctr" fontAlgn="b"/>
                      <a:r>
                        <a:rPr lang="en-ZA" sz="1800" b="0" i="0" u="none" strike="noStrike" dirty="0">
                          <a:solidFill>
                            <a:srgbClr val="000000"/>
                          </a:solidFill>
                          <a:effectLst/>
                          <a:latin typeface="+mn-lt"/>
                        </a:rPr>
                        <a:t>80</a:t>
                      </a:r>
                    </a:p>
                  </a:txBody>
                  <a:tcPr marL="9525" marR="9525" marT="9525" marB="0" anchor="b"/>
                </a:tc>
                <a:tc>
                  <a:txBody>
                    <a:bodyPr/>
                    <a:lstStyle/>
                    <a:p>
                      <a:pPr algn="ctr" fontAlgn="b"/>
                      <a:r>
                        <a:rPr lang="en-ZA" sz="1800" b="0" i="0" u="none" strike="noStrike">
                          <a:solidFill>
                            <a:srgbClr val="000000"/>
                          </a:solidFill>
                          <a:effectLst/>
                          <a:latin typeface="+mn-lt"/>
                        </a:rPr>
                        <a:t>0</a:t>
                      </a:r>
                    </a:p>
                  </a:txBody>
                  <a:tcPr marL="9525" marR="9525" marT="9525" marB="0" anchor="b"/>
                </a:tc>
                <a:tc>
                  <a:txBody>
                    <a:bodyPr/>
                    <a:lstStyle/>
                    <a:p>
                      <a:pPr algn="ctr" fontAlgn="b"/>
                      <a:r>
                        <a:rPr lang="en-ZA" sz="1800" b="0" i="0" u="none" strike="noStrike">
                          <a:solidFill>
                            <a:srgbClr val="000000"/>
                          </a:solidFill>
                          <a:effectLst/>
                          <a:latin typeface="+mn-lt"/>
                        </a:rPr>
                        <a:t>52</a:t>
                      </a:r>
                    </a:p>
                  </a:txBody>
                  <a:tcPr marL="9525" marR="9525" marT="9525" marB="0" anchor="b"/>
                </a:tc>
                <a:tc>
                  <a:txBody>
                    <a:bodyPr/>
                    <a:lstStyle/>
                    <a:p>
                      <a:pPr algn="ctr" fontAlgn="b"/>
                      <a:r>
                        <a:rPr lang="en-ZA" sz="1800" b="0" i="0" u="none" strike="noStrike">
                          <a:solidFill>
                            <a:srgbClr val="000000"/>
                          </a:solidFill>
                          <a:effectLst/>
                          <a:latin typeface="+mn-lt"/>
                        </a:rPr>
                        <a:t>14</a:t>
                      </a:r>
                    </a:p>
                  </a:txBody>
                  <a:tcPr marL="9525" marR="9525" marT="9525" marB="0" anchor="b"/>
                </a:tc>
                <a:tc>
                  <a:txBody>
                    <a:bodyPr/>
                    <a:lstStyle/>
                    <a:p>
                      <a:pPr algn="ctr" fontAlgn="b"/>
                      <a:r>
                        <a:rPr lang="en-ZA" sz="1800" b="1" i="0" u="none" strike="noStrike" dirty="0">
                          <a:solidFill>
                            <a:srgbClr val="000000"/>
                          </a:solidFill>
                          <a:effectLst/>
                          <a:latin typeface="+mn-lt"/>
                        </a:rPr>
                        <a:t> </a:t>
                      </a:r>
                      <a:r>
                        <a:rPr lang="en-ZA" sz="1800" b="1" i="0" u="none" strike="noStrike" dirty="0" smtClean="0">
                          <a:solidFill>
                            <a:srgbClr val="000000"/>
                          </a:solidFill>
                          <a:effectLst/>
                          <a:latin typeface="+mn-lt"/>
                        </a:rPr>
                        <a:t>0</a:t>
                      </a:r>
                      <a:endParaRPr lang="en-ZA" sz="1800" b="1" i="0" u="none" strike="noStrike" dirty="0">
                        <a:solidFill>
                          <a:srgbClr val="000000"/>
                        </a:solidFill>
                        <a:effectLst/>
                        <a:latin typeface="+mn-lt"/>
                      </a:endParaRPr>
                    </a:p>
                  </a:txBody>
                  <a:tcPr marL="9525" marR="9525" marT="9525" marB="0" anchor="b"/>
                </a:tc>
                <a:tc>
                  <a:txBody>
                    <a:bodyPr/>
                    <a:lstStyle/>
                    <a:p>
                      <a:pPr algn="ctr" fontAlgn="b"/>
                      <a:r>
                        <a:rPr lang="en-ZA" sz="1800" b="1" i="0" u="none" strike="noStrike">
                          <a:solidFill>
                            <a:srgbClr val="000000"/>
                          </a:solidFill>
                          <a:effectLst/>
                          <a:latin typeface="+mn-lt"/>
                        </a:rPr>
                        <a:t>149</a:t>
                      </a:r>
                    </a:p>
                  </a:txBody>
                  <a:tcPr marL="9525" marR="9525" marT="9525" marB="0" anchor="b"/>
                </a:tc>
                <a:extLst>
                  <a:ext uri="{0D108BD9-81ED-4DB2-BD59-A6C34878D82A}">
                    <a16:rowId xmlns:a16="http://schemas.microsoft.com/office/drawing/2014/main" xmlns="" val="10002"/>
                  </a:ext>
                </a:extLst>
              </a:tr>
              <a:tr h="419314">
                <a:tc>
                  <a:txBody>
                    <a:bodyPr/>
                    <a:lstStyle/>
                    <a:p>
                      <a:pPr algn="l" fontAlgn="b"/>
                      <a:r>
                        <a:rPr lang="en-ZA" sz="1800" b="1" u="none" strike="noStrike" dirty="0">
                          <a:effectLst/>
                          <a:latin typeface="+mn-lt"/>
                        </a:rPr>
                        <a:t>GP</a:t>
                      </a:r>
                      <a:endParaRPr lang="en-ZA" sz="1800" b="1" i="0" u="none" strike="noStrike" dirty="0">
                        <a:solidFill>
                          <a:srgbClr val="000000"/>
                        </a:solidFill>
                        <a:effectLst/>
                        <a:latin typeface="+mn-lt"/>
                      </a:endParaRPr>
                    </a:p>
                  </a:txBody>
                  <a:tcPr marL="9525" marR="9525" marT="9525" marB="0" anchor="b"/>
                </a:tc>
                <a:tc>
                  <a:txBody>
                    <a:bodyPr/>
                    <a:lstStyle/>
                    <a:p>
                      <a:pPr algn="ctr" fontAlgn="b"/>
                      <a:r>
                        <a:rPr lang="en-ZA" sz="1800" b="0" i="0" u="none" strike="noStrike">
                          <a:solidFill>
                            <a:srgbClr val="000000"/>
                          </a:solidFill>
                          <a:effectLst/>
                          <a:latin typeface="+mn-lt"/>
                        </a:rPr>
                        <a:t>0</a:t>
                      </a:r>
                    </a:p>
                  </a:txBody>
                  <a:tcPr marL="9525" marR="9525" marT="9525" marB="0" anchor="b"/>
                </a:tc>
                <a:tc>
                  <a:txBody>
                    <a:bodyPr/>
                    <a:lstStyle/>
                    <a:p>
                      <a:pPr algn="ctr" fontAlgn="b"/>
                      <a:r>
                        <a:rPr lang="en-ZA" sz="1800" b="0" i="0" u="none" strike="noStrike" dirty="0">
                          <a:solidFill>
                            <a:srgbClr val="000000"/>
                          </a:solidFill>
                          <a:effectLst/>
                          <a:latin typeface="+mn-lt"/>
                        </a:rPr>
                        <a:t>8</a:t>
                      </a:r>
                    </a:p>
                  </a:txBody>
                  <a:tcPr marL="9525" marR="9525" marT="9525" marB="0" anchor="b"/>
                </a:tc>
                <a:tc>
                  <a:txBody>
                    <a:bodyPr/>
                    <a:lstStyle/>
                    <a:p>
                      <a:pPr algn="ctr" fontAlgn="b"/>
                      <a:r>
                        <a:rPr lang="en-ZA" sz="1800" b="0" i="0" u="none" strike="noStrike" dirty="0">
                          <a:solidFill>
                            <a:srgbClr val="000000"/>
                          </a:solidFill>
                          <a:effectLst/>
                          <a:latin typeface="+mn-lt"/>
                        </a:rPr>
                        <a:t>35</a:t>
                      </a:r>
                    </a:p>
                  </a:txBody>
                  <a:tcPr marL="9525" marR="9525" marT="9525" marB="0" anchor="b"/>
                </a:tc>
                <a:tc>
                  <a:txBody>
                    <a:bodyPr/>
                    <a:lstStyle/>
                    <a:p>
                      <a:pPr algn="ctr" fontAlgn="b"/>
                      <a:r>
                        <a:rPr lang="en-ZA" sz="1800" b="0" i="0" u="none" strike="noStrike" dirty="0">
                          <a:solidFill>
                            <a:srgbClr val="000000"/>
                          </a:solidFill>
                          <a:effectLst/>
                          <a:latin typeface="+mn-lt"/>
                        </a:rPr>
                        <a:t>0</a:t>
                      </a:r>
                    </a:p>
                  </a:txBody>
                  <a:tcPr marL="9525" marR="9525" marT="9525" marB="0" anchor="b"/>
                </a:tc>
                <a:tc>
                  <a:txBody>
                    <a:bodyPr/>
                    <a:lstStyle/>
                    <a:p>
                      <a:pPr algn="ctr" fontAlgn="b"/>
                      <a:r>
                        <a:rPr lang="en-ZA" sz="1800" b="0" i="0" u="none" strike="noStrike">
                          <a:solidFill>
                            <a:srgbClr val="000000"/>
                          </a:solidFill>
                          <a:effectLst/>
                          <a:latin typeface="+mn-lt"/>
                        </a:rPr>
                        <a:t>14</a:t>
                      </a:r>
                    </a:p>
                  </a:txBody>
                  <a:tcPr marL="9525" marR="9525" marT="9525" marB="0" anchor="b"/>
                </a:tc>
                <a:tc>
                  <a:txBody>
                    <a:bodyPr/>
                    <a:lstStyle/>
                    <a:p>
                      <a:pPr algn="ctr" fontAlgn="b"/>
                      <a:r>
                        <a:rPr lang="en-ZA" sz="1800" b="0" i="0" u="none" strike="noStrike">
                          <a:solidFill>
                            <a:srgbClr val="000000"/>
                          </a:solidFill>
                          <a:effectLst/>
                          <a:latin typeface="+mn-lt"/>
                        </a:rPr>
                        <a:t>0</a:t>
                      </a:r>
                    </a:p>
                  </a:txBody>
                  <a:tcPr marL="9525" marR="9525" marT="9525" marB="0" anchor="b"/>
                </a:tc>
                <a:tc>
                  <a:txBody>
                    <a:bodyPr/>
                    <a:lstStyle/>
                    <a:p>
                      <a:pPr algn="ctr" fontAlgn="b"/>
                      <a:r>
                        <a:rPr lang="en-ZA" sz="1800" b="1" i="0" u="none" strike="noStrike" dirty="0">
                          <a:solidFill>
                            <a:srgbClr val="000000"/>
                          </a:solidFill>
                          <a:effectLst/>
                          <a:latin typeface="+mn-lt"/>
                        </a:rPr>
                        <a:t>30</a:t>
                      </a:r>
                    </a:p>
                  </a:txBody>
                  <a:tcPr marL="9525" marR="9525" marT="9525" marB="0" anchor="b"/>
                </a:tc>
                <a:tc>
                  <a:txBody>
                    <a:bodyPr/>
                    <a:lstStyle/>
                    <a:p>
                      <a:pPr algn="ctr" fontAlgn="b"/>
                      <a:r>
                        <a:rPr lang="en-ZA" sz="1800" b="1" i="0" u="none" strike="noStrike">
                          <a:solidFill>
                            <a:srgbClr val="000000"/>
                          </a:solidFill>
                          <a:effectLst/>
                          <a:latin typeface="+mn-lt"/>
                        </a:rPr>
                        <a:t>87</a:t>
                      </a:r>
                    </a:p>
                  </a:txBody>
                  <a:tcPr marL="9525" marR="9525" marT="9525" marB="0" anchor="b"/>
                </a:tc>
                <a:extLst>
                  <a:ext uri="{0D108BD9-81ED-4DB2-BD59-A6C34878D82A}">
                    <a16:rowId xmlns:a16="http://schemas.microsoft.com/office/drawing/2014/main" xmlns="" val="10003"/>
                  </a:ext>
                </a:extLst>
              </a:tr>
              <a:tr h="419314">
                <a:tc>
                  <a:txBody>
                    <a:bodyPr/>
                    <a:lstStyle/>
                    <a:p>
                      <a:pPr algn="l" fontAlgn="b"/>
                      <a:r>
                        <a:rPr lang="en-ZA" sz="1800" b="1" u="none" strike="noStrike" dirty="0">
                          <a:effectLst/>
                          <a:latin typeface="+mn-lt"/>
                        </a:rPr>
                        <a:t>KZN</a:t>
                      </a:r>
                      <a:endParaRPr lang="en-ZA" sz="1800" b="1" i="0" u="none" strike="noStrike" dirty="0">
                        <a:solidFill>
                          <a:srgbClr val="000000"/>
                        </a:solidFill>
                        <a:effectLst/>
                        <a:latin typeface="+mn-lt"/>
                      </a:endParaRPr>
                    </a:p>
                  </a:txBody>
                  <a:tcPr marL="9525" marR="9525" marT="9525" marB="0" anchor="b"/>
                </a:tc>
                <a:tc>
                  <a:txBody>
                    <a:bodyPr/>
                    <a:lstStyle/>
                    <a:p>
                      <a:pPr algn="ctr" fontAlgn="b"/>
                      <a:r>
                        <a:rPr lang="en-ZA" sz="1800" b="0" i="0" u="none" strike="noStrike">
                          <a:solidFill>
                            <a:srgbClr val="000000"/>
                          </a:solidFill>
                          <a:effectLst/>
                          <a:latin typeface="+mn-lt"/>
                        </a:rPr>
                        <a:t>0</a:t>
                      </a:r>
                    </a:p>
                  </a:txBody>
                  <a:tcPr marL="9525" marR="9525" marT="9525" marB="0" anchor="b"/>
                </a:tc>
                <a:tc>
                  <a:txBody>
                    <a:bodyPr/>
                    <a:lstStyle/>
                    <a:p>
                      <a:pPr algn="ctr" fontAlgn="b"/>
                      <a:r>
                        <a:rPr lang="en-ZA" sz="1800" b="0" i="0" u="none" strike="noStrike">
                          <a:solidFill>
                            <a:srgbClr val="000000"/>
                          </a:solidFill>
                          <a:effectLst/>
                          <a:latin typeface="+mn-lt"/>
                        </a:rPr>
                        <a:t>2</a:t>
                      </a:r>
                    </a:p>
                  </a:txBody>
                  <a:tcPr marL="9525" marR="9525" marT="9525" marB="0" anchor="b"/>
                </a:tc>
                <a:tc>
                  <a:txBody>
                    <a:bodyPr/>
                    <a:lstStyle/>
                    <a:p>
                      <a:pPr algn="ctr" fontAlgn="b"/>
                      <a:r>
                        <a:rPr lang="en-ZA" sz="1800" b="0" i="0" u="none" strike="noStrike" dirty="0">
                          <a:solidFill>
                            <a:srgbClr val="000000"/>
                          </a:solidFill>
                          <a:effectLst/>
                          <a:latin typeface="+mn-lt"/>
                        </a:rPr>
                        <a:t>247</a:t>
                      </a:r>
                    </a:p>
                  </a:txBody>
                  <a:tcPr marL="9525" marR="9525" marT="9525" marB="0" anchor="b"/>
                </a:tc>
                <a:tc>
                  <a:txBody>
                    <a:bodyPr/>
                    <a:lstStyle/>
                    <a:p>
                      <a:pPr algn="ctr" fontAlgn="b"/>
                      <a:r>
                        <a:rPr lang="en-ZA" sz="1800" b="0" i="0" u="none" strike="noStrike">
                          <a:solidFill>
                            <a:srgbClr val="000000"/>
                          </a:solidFill>
                          <a:effectLst/>
                          <a:latin typeface="+mn-lt"/>
                        </a:rPr>
                        <a:t>0</a:t>
                      </a:r>
                    </a:p>
                  </a:txBody>
                  <a:tcPr marL="9525" marR="9525" marT="9525" marB="0" anchor="b"/>
                </a:tc>
                <a:tc>
                  <a:txBody>
                    <a:bodyPr/>
                    <a:lstStyle/>
                    <a:p>
                      <a:pPr algn="ctr" fontAlgn="b"/>
                      <a:r>
                        <a:rPr lang="en-ZA" sz="1800" b="0" i="0" u="none" strike="noStrike">
                          <a:solidFill>
                            <a:srgbClr val="000000"/>
                          </a:solidFill>
                          <a:effectLst/>
                          <a:latin typeface="+mn-lt"/>
                        </a:rPr>
                        <a:t>1</a:t>
                      </a:r>
                    </a:p>
                  </a:txBody>
                  <a:tcPr marL="9525" marR="9525" marT="9525" marB="0" anchor="b"/>
                </a:tc>
                <a:tc>
                  <a:txBody>
                    <a:bodyPr/>
                    <a:lstStyle/>
                    <a:p>
                      <a:pPr algn="ctr" fontAlgn="b"/>
                      <a:r>
                        <a:rPr lang="en-ZA" sz="1800" b="0" i="0" u="none" strike="noStrike" dirty="0">
                          <a:solidFill>
                            <a:srgbClr val="000000"/>
                          </a:solidFill>
                          <a:effectLst/>
                          <a:latin typeface="+mn-lt"/>
                        </a:rPr>
                        <a:t>0</a:t>
                      </a:r>
                    </a:p>
                  </a:txBody>
                  <a:tcPr marL="9525" marR="9525" marT="9525" marB="0" anchor="b"/>
                </a:tc>
                <a:tc>
                  <a:txBody>
                    <a:bodyPr/>
                    <a:lstStyle/>
                    <a:p>
                      <a:pPr algn="ctr" fontAlgn="b"/>
                      <a:r>
                        <a:rPr lang="en-ZA" sz="1800" b="1" i="0" u="none" strike="noStrike" dirty="0">
                          <a:solidFill>
                            <a:srgbClr val="000000"/>
                          </a:solidFill>
                          <a:effectLst/>
                          <a:latin typeface="+mn-lt"/>
                        </a:rPr>
                        <a:t> </a:t>
                      </a:r>
                      <a:r>
                        <a:rPr lang="en-ZA" sz="1800" b="1" i="0" u="none" strike="noStrike" dirty="0" smtClean="0">
                          <a:solidFill>
                            <a:srgbClr val="000000"/>
                          </a:solidFill>
                          <a:effectLst/>
                          <a:latin typeface="+mn-lt"/>
                        </a:rPr>
                        <a:t>0</a:t>
                      </a:r>
                      <a:endParaRPr lang="en-ZA" sz="1800" b="1" i="0" u="none" strike="noStrike" dirty="0">
                        <a:solidFill>
                          <a:srgbClr val="000000"/>
                        </a:solidFill>
                        <a:effectLst/>
                        <a:latin typeface="+mn-lt"/>
                      </a:endParaRPr>
                    </a:p>
                  </a:txBody>
                  <a:tcPr marL="9525" marR="9525" marT="9525" marB="0" anchor="b"/>
                </a:tc>
                <a:tc>
                  <a:txBody>
                    <a:bodyPr/>
                    <a:lstStyle/>
                    <a:p>
                      <a:pPr algn="ctr" fontAlgn="b"/>
                      <a:r>
                        <a:rPr lang="en-ZA" sz="1800" b="1" i="0" u="none" strike="noStrike">
                          <a:solidFill>
                            <a:srgbClr val="000000"/>
                          </a:solidFill>
                          <a:effectLst/>
                          <a:latin typeface="+mn-lt"/>
                        </a:rPr>
                        <a:t>250</a:t>
                      </a:r>
                    </a:p>
                  </a:txBody>
                  <a:tcPr marL="9525" marR="9525" marT="9525" marB="0" anchor="b"/>
                </a:tc>
                <a:extLst>
                  <a:ext uri="{0D108BD9-81ED-4DB2-BD59-A6C34878D82A}">
                    <a16:rowId xmlns:a16="http://schemas.microsoft.com/office/drawing/2014/main" xmlns="" val="10004"/>
                  </a:ext>
                </a:extLst>
              </a:tr>
              <a:tr h="419314">
                <a:tc>
                  <a:txBody>
                    <a:bodyPr/>
                    <a:lstStyle/>
                    <a:p>
                      <a:pPr algn="l" fontAlgn="b"/>
                      <a:r>
                        <a:rPr lang="en-ZA" sz="1800" b="1" u="none" strike="noStrike" dirty="0">
                          <a:effectLst/>
                          <a:latin typeface="+mn-lt"/>
                        </a:rPr>
                        <a:t>LP</a:t>
                      </a:r>
                      <a:endParaRPr lang="en-ZA" sz="1800" b="1" i="0" u="none" strike="noStrike" dirty="0">
                        <a:solidFill>
                          <a:srgbClr val="000000"/>
                        </a:solidFill>
                        <a:effectLst/>
                        <a:latin typeface="+mn-lt"/>
                      </a:endParaRPr>
                    </a:p>
                  </a:txBody>
                  <a:tcPr marL="9525" marR="9525" marT="9525" marB="0" anchor="b"/>
                </a:tc>
                <a:tc>
                  <a:txBody>
                    <a:bodyPr/>
                    <a:lstStyle/>
                    <a:p>
                      <a:pPr algn="ctr" fontAlgn="b"/>
                      <a:r>
                        <a:rPr lang="en-ZA" sz="1800" b="0" i="0" u="none" strike="noStrike">
                          <a:solidFill>
                            <a:srgbClr val="000000"/>
                          </a:solidFill>
                          <a:effectLst/>
                          <a:latin typeface="+mn-lt"/>
                        </a:rPr>
                        <a:t>0</a:t>
                      </a:r>
                    </a:p>
                  </a:txBody>
                  <a:tcPr marL="9525" marR="9525" marT="9525" marB="0" anchor="b"/>
                </a:tc>
                <a:tc>
                  <a:txBody>
                    <a:bodyPr/>
                    <a:lstStyle/>
                    <a:p>
                      <a:pPr algn="ctr" fontAlgn="b"/>
                      <a:r>
                        <a:rPr lang="en-ZA" sz="1800" b="0" i="0" u="none" strike="noStrike">
                          <a:solidFill>
                            <a:srgbClr val="000000"/>
                          </a:solidFill>
                          <a:effectLst/>
                          <a:latin typeface="+mn-lt"/>
                        </a:rPr>
                        <a:t>0</a:t>
                      </a:r>
                    </a:p>
                  </a:txBody>
                  <a:tcPr marL="9525" marR="9525" marT="9525" marB="0" anchor="b"/>
                </a:tc>
                <a:tc>
                  <a:txBody>
                    <a:bodyPr/>
                    <a:lstStyle/>
                    <a:p>
                      <a:pPr algn="ctr" fontAlgn="b"/>
                      <a:r>
                        <a:rPr lang="en-ZA" sz="1800" b="0" i="0" u="none" strike="noStrike" dirty="0">
                          <a:solidFill>
                            <a:srgbClr val="000000"/>
                          </a:solidFill>
                          <a:effectLst/>
                          <a:latin typeface="+mn-lt"/>
                        </a:rPr>
                        <a:t>88</a:t>
                      </a:r>
                    </a:p>
                  </a:txBody>
                  <a:tcPr marL="9525" marR="9525" marT="9525" marB="0" anchor="b"/>
                </a:tc>
                <a:tc>
                  <a:txBody>
                    <a:bodyPr/>
                    <a:lstStyle/>
                    <a:p>
                      <a:pPr algn="ctr" fontAlgn="b"/>
                      <a:r>
                        <a:rPr lang="en-ZA" sz="1800" b="0" i="0" u="none" strike="noStrike">
                          <a:solidFill>
                            <a:srgbClr val="000000"/>
                          </a:solidFill>
                          <a:effectLst/>
                          <a:latin typeface="+mn-lt"/>
                        </a:rPr>
                        <a:t>0</a:t>
                      </a:r>
                    </a:p>
                  </a:txBody>
                  <a:tcPr marL="9525" marR="9525" marT="9525" marB="0" anchor="b"/>
                </a:tc>
                <a:tc>
                  <a:txBody>
                    <a:bodyPr/>
                    <a:lstStyle/>
                    <a:p>
                      <a:pPr algn="ctr" fontAlgn="b"/>
                      <a:r>
                        <a:rPr lang="en-ZA" sz="1800" b="0" i="0" u="none" strike="noStrike">
                          <a:solidFill>
                            <a:srgbClr val="000000"/>
                          </a:solidFill>
                          <a:effectLst/>
                          <a:latin typeface="+mn-lt"/>
                        </a:rPr>
                        <a:t>0</a:t>
                      </a:r>
                    </a:p>
                  </a:txBody>
                  <a:tcPr marL="9525" marR="9525" marT="9525" marB="0" anchor="b"/>
                </a:tc>
                <a:tc>
                  <a:txBody>
                    <a:bodyPr/>
                    <a:lstStyle/>
                    <a:p>
                      <a:pPr algn="ctr" fontAlgn="b"/>
                      <a:r>
                        <a:rPr lang="en-ZA" sz="1800" b="0" i="0" u="none" strike="noStrike">
                          <a:solidFill>
                            <a:srgbClr val="000000"/>
                          </a:solidFill>
                          <a:effectLst/>
                          <a:latin typeface="+mn-lt"/>
                        </a:rPr>
                        <a:t>0</a:t>
                      </a:r>
                    </a:p>
                  </a:txBody>
                  <a:tcPr marL="9525" marR="9525" marT="9525" marB="0" anchor="b"/>
                </a:tc>
                <a:tc>
                  <a:txBody>
                    <a:bodyPr/>
                    <a:lstStyle/>
                    <a:p>
                      <a:pPr algn="ctr" fontAlgn="b"/>
                      <a:r>
                        <a:rPr lang="en-ZA" sz="1800" b="1" i="0" u="none" strike="noStrike" dirty="0">
                          <a:solidFill>
                            <a:srgbClr val="000000"/>
                          </a:solidFill>
                          <a:effectLst/>
                          <a:latin typeface="+mn-lt"/>
                        </a:rPr>
                        <a:t> </a:t>
                      </a:r>
                      <a:r>
                        <a:rPr lang="en-ZA" sz="1800" b="1" i="0" u="none" strike="noStrike" dirty="0" smtClean="0">
                          <a:solidFill>
                            <a:srgbClr val="000000"/>
                          </a:solidFill>
                          <a:effectLst/>
                          <a:latin typeface="+mn-lt"/>
                        </a:rPr>
                        <a:t>0</a:t>
                      </a:r>
                      <a:endParaRPr lang="en-ZA" sz="1800" b="1" i="0" u="none" strike="noStrike" dirty="0">
                        <a:solidFill>
                          <a:srgbClr val="000000"/>
                        </a:solidFill>
                        <a:effectLst/>
                        <a:latin typeface="+mn-lt"/>
                      </a:endParaRPr>
                    </a:p>
                  </a:txBody>
                  <a:tcPr marL="9525" marR="9525" marT="9525" marB="0" anchor="b"/>
                </a:tc>
                <a:tc>
                  <a:txBody>
                    <a:bodyPr/>
                    <a:lstStyle/>
                    <a:p>
                      <a:pPr algn="ctr" fontAlgn="b"/>
                      <a:r>
                        <a:rPr lang="en-ZA" sz="1800" b="1" i="0" u="none" strike="noStrike" dirty="0">
                          <a:solidFill>
                            <a:srgbClr val="000000"/>
                          </a:solidFill>
                          <a:effectLst/>
                          <a:latin typeface="+mn-lt"/>
                        </a:rPr>
                        <a:t>88</a:t>
                      </a:r>
                    </a:p>
                  </a:txBody>
                  <a:tcPr marL="9525" marR="9525" marT="9525" marB="0" anchor="b"/>
                </a:tc>
                <a:extLst>
                  <a:ext uri="{0D108BD9-81ED-4DB2-BD59-A6C34878D82A}">
                    <a16:rowId xmlns:a16="http://schemas.microsoft.com/office/drawing/2014/main" xmlns="" val="10005"/>
                  </a:ext>
                </a:extLst>
              </a:tr>
              <a:tr h="419314">
                <a:tc>
                  <a:txBody>
                    <a:bodyPr/>
                    <a:lstStyle/>
                    <a:p>
                      <a:pPr algn="l" fontAlgn="b"/>
                      <a:r>
                        <a:rPr lang="en-ZA" sz="1800" b="1" u="none" strike="noStrike" dirty="0">
                          <a:effectLst/>
                          <a:latin typeface="+mn-lt"/>
                        </a:rPr>
                        <a:t>MP</a:t>
                      </a:r>
                      <a:endParaRPr lang="en-ZA" sz="1800" b="1" i="0" u="none" strike="noStrike" dirty="0">
                        <a:solidFill>
                          <a:srgbClr val="000000"/>
                        </a:solidFill>
                        <a:effectLst/>
                        <a:latin typeface="+mn-lt"/>
                      </a:endParaRPr>
                    </a:p>
                  </a:txBody>
                  <a:tcPr marL="9525" marR="9525" marT="9525" marB="0" anchor="b"/>
                </a:tc>
                <a:tc>
                  <a:txBody>
                    <a:bodyPr/>
                    <a:lstStyle/>
                    <a:p>
                      <a:pPr algn="ctr" fontAlgn="b"/>
                      <a:r>
                        <a:rPr lang="en-ZA" sz="1800" b="0" i="0" u="none" strike="noStrike">
                          <a:solidFill>
                            <a:srgbClr val="000000"/>
                          </a:solidFill>
                          <a:effectLst/>
                          <a:latin typeface="+mn-lt"/>
                        </a:rPr>
                        <a:t>0</a:t>
                      </a:r>
                    </a:p>
                  </a:txBody>
                  <a:tcPr marL="9525" marR="9525" marT="9525" marB="0" anchor="b"/>
                </a:tc>
                <a:tc>
                  <a:txBody>
                    <a:bodyPr/>
                    <a:lstStyle/>
                    <a:p>
                      <a:pPr algn="ctr" fontAlgn="b"/>
                      <a:r>
                        <a:rPr lang="en-ZA" sz="1800" b="0" i="0" u="none" strike="noStrike">
                          <a:solidFill>
                            <a:srgbClr val="000000"/>
                          </a:solidFill>
                          <a:effectLst/>
                          <a:latin typeface="+mn-lt"/>
                        </a:rPr>
                        <a:t>2</a:t>
                      </a:r>
                    </a:p>
                  </a:txBody>
                  <a:tcPr marL="9525" marR="9525" marT="9525" marB="0" anchor="b"/>
                </a:tc>
                <a:tc>
                  <a:txBody>
                    <a:bodyPr/>
                    <a:lstStyle/>
                    <a:p>
                      <a:pPr algn="ctr" fontAlgn="b"/>
                      <a:r>
                        <a:rPr lang="en-ZA" sz="1800" b="0" i="0" u="none" strike="noStrike">
                          <a:solidFill>
                            <a:srgbClr val="000000"/>
                          </a:solidFill>
                          <a:effectLst/>
                          <a:latin typeface="+mn-lt"/>
                        </a:rPr>
                        <a:t>78</a:t>
                      </a:r>
                    </a:p>
                  </a:txBody>
                  <a:tcPr marL="9525" marR="9525" marT="9525" marB="0" anchor="b"/>
                </a:tc>
                <a:tc>
                  <a:txBody>
                    <a:bodyPr/>
                    <a:lstStyle/>
                    <a:p>
                      <a:pPr algn="ctr" fontAlgn="b"/>
                      <a:r>
                        <a:rPr lang="en-ZA" sz="1800" b="0" i="0" u="none" strike="noStrike" dirty="0">
                          <a:solidFill>
                            <a:srgbClr val="000000"/>
                          </a:solidFill>
                          <a:effectLst/>
                          <a:latin typeface="+mn-lt"/>
                        </a:rPr>
                        <a:t>0</a:t>
                      </a:r>
                    </a:p>
                  </a:txBody>
                  <a:tcPr marL="9525" marR="9525" marT="9525" marB="0" anchor="b"/>
                </a:tc>
                <a:tc>
                  <a:txBody>
                    <a:bodyPr/>
                    <a:lstStyle/>
                    <a:p>
                      <a:pPr algn="ctr" fontAlgn="b"/>
                      <a:r>
                        <a:rPr lang="en-ZA" sz="1800" b="0" i="0" u="none" strike="noStrike">
                          <a:solidFill>
                            <a:srgbClr val="000000"/>
                          </a:solidFill>
                          <a:effectLst/>
                          <a:latin typeface="+mn-lt"/>
                        </a:rPr>
                        <a:t>3</a:t>
                      </a:r>
                    </a:p>
                  </a:txBody>
                  <a:tcPr marL="9525" marR="9525" marT="9525" marB="0" anchor="b"/>
                </a:tc>
                <a:tc>
                  <a:txBody>
                    <a:bodyPr/>
                    <a:lstStyle/>
                    <a:p>
                      <a:pPr algn="ctr" fontAlgn="b"/>
                      <a:r>
                        <a:rPr lang="en-ZA" sz="1800" b="0" i="0" u="none" strike="noStrike">
                          <a:solidFill>
                            <a:srgbClr val="000000"/>
                          </a:solidFill>
                          <a:effectLst/>
                          <a:latin typeface="+mn-lt"/>
                        </a:rPr>
                        <a:t>0</a:t>
                      </a:r>
                    </a:p>
                  </a:txBody>
                  <a:tcPr marL="9525" marR="9525" marT="9525" marB="0" anchor="b"/>
                </a:tc>
                <a:tc>
                  <a:txBody>
                    <a:bodyPr/>
                    <a:lstStyle/>
                    <a:p>
                      <a:pPr algn="ctr" fontAlgn="b"/>
                      <a:r>
                        <a:rPr lang="en-ZA" sz="1800" b="1" i="0" u="none" strike="noStrike" dirty="0">
                          <a:solidFill>
                            <a:srgbClr val="000000"/>
                          </a:solidFill>
                          <a:effectLst/>
                          <a:latin typeface="+mn-lt"/>
                        </a:rPr>
                        <a:t> </a:t>
                      </a:r>
                      <a:r>
                        <a:rPr lang="en-ZA" sz="1800" b="1" i="0" u="none" strike="noStrike" dirty="0" smtClean="0">
                          <a:solidFill>
                            <a:srgbClr val="000000"/>
                          </a:solidFill>
                          <a:effectLst/>
                          <a:latin typeface="+mn-lt"/>
                        </a:rPr>
                        <a:t>0</a:t>
                      </a:r>
                      <a:endParaRPr lang="en-ZA" sz="1800" b="1" i="0" u="none" strike="noStrike" dirty="0">
                        <a:solidFill>
                          <a:srgbClr val="000000"/>
                        </a:solidFill>
                        <a:effectLst/>
                        <a:latin typeface="+mn-lt"/>
                      </a:endParaRPr>
                    </a:p>
                  </a:txBody>
                  <a:tcPr marL="9525" marR="9525" marT="9525" marB="0" anchor="b"/>
                </a:tc>
                <a:tc>
                  <a:txBody>
                    <a:bodyPr/>
                    <a:lstStyle/>
                    <a:p>
                      <a:pPr algn="ctr" fontAlgn="b"/>
                      <a:r>
                        <a:rPr lang="en-ZA" sz="1800" b="1" i="0" u="none" strike="noStrike" dirty="0">
                          <a:solidFill>
                            <a:srgbClr val="000000"/>
                          </a:solidFill>
                          <a:effectLst/>
                          <a:latin typeface="+mn-lt"/>
                        </a:rPr>
                        <a:t>83</a:t>
                      </a:r>
                    </a:p>
                  </a:txBody>
                  <a:tcPr marL="9525" marR="9525" marT="9525" marB="0" anchor="b"/>
                </a:tc>
                <a:extLst>
                  <a:ext uri="{0D108BD9-81ED-4DB2-BD59-A6C34878D82A}">
                    <a16:rowId xmlns:a16="http://schemas.microsoft.com/office/drawing/2014/main" xmlns="" val="10006"/>
                  </a:ext>
                </a:extLst>
              </a:tr>
              <a:tr h="419314">
                <a:tc>
                  <a:txBody>
                    <a:bodyPr/>
                    <a:lstStyle/>
                    <a:p>
                      <a:pPr algn="l" fontAlgn="b"/>
                      <a:r>
                        <a:rPr lang="en-ZA" sz="1800" b="1" u="none" strike="noStrike" dirty="0">
                          <a:effectLst/>
                          <a:latin typeface="+mn-lt"/>
                        </a:rPr>
                        <a:t>NW</a:t>
                      </a:r>
                      <a:endParaRPr lang="en-ZA" sz="1800" b="1" i="0" u="none" strike="noStrike" dirty="0">
                        <a:solidFill>
                          <a:srgbClr val="000000"/>
                        </a:solidFill>
                        <a:effectLst/>
                        <a:latin typeface="+mn-lt"/>
                      </a:endParaRPr>
                    </a:p>
                  </a:txBody>
                  <a:tcPr marL="9525" marR="9525" marT="9525" marB="0" anchor="b"/>
                </a:tc>
                <a:tc>
                  <a:txBody>
                    <a:bodyPr/>
                    <a:lstStyle/>
                    <a:p>
                      <a:pPr algn="ctr" fontAlgn="b"/>
                      <a:r>
                        <a:rPr lang="en-ZA" sz="1800" b="0" i="0" u="none" strike="noStrike">
                          <a:solidFill>
                            <a:srgbClr val="000000"/>
                          </a:solidFill>
                          <a:effectLst/>
                          <a:latin typeface="+mn-lt"/>
                        </a:rPr>
                        <a:t>0</a:t>
                      </a:r>
                    </a:p>
                  </a:txBody>
                  <a:tcPr marL="9525" marR="9525" marT="9525" marB="0" anchor="b"/>
                </a:tc>
                <a:tc>
                  <a:txBody>
                    <a:bodyPr/>
                    <a:lstStyle/>
                    <a:p>
                      <a:pPr algn="ctr" fontAlgn="b"/>
                      <a:r>
                        <a:rPr lang="en-ZA" sz="1800" b="0" i="0" u="none" strike="noStrike">
                          <a:solidFill>
                            <a:srgbClr val="000000"/>
                          </a:solidFill>
                          <a:effectLst/>
                          <a:latin typeface="+mn-lt"/>
                        </a:rPr>
                        <a:t>0</a:t>
                      </a:r>
                    </a:p>
                  </a:txBody>
                  <a:tcPr marL="9525" marR="9525" marT="9525" marB="0" anchor="b"/>
                </a:tc>
                <a:tc>
                  <a:txBody>
                    <a:bodyPr/>
                    <a:lstStyle/>
                    <a:p>
                      <a:pPr algn="ctr" fontAlgn="b"/>
                      <a:r>
                        <a:rPr lang="en-ZA" sz="1800" b="0" i="0" u="none" strike="noStrike">
                          <a:solidFill>
                            <a:srgbClr val="000000"/>
                          </a:solidFill>
                          <a:effectLst/>
                          <a:latin typeface="+mn-lt"/>
                        </a:rPr>
                        <a:t>0</a:t>
                      </a:r>
                    </a:p>
                  </a:txBody>
                  <a:tcPr marL="9525" marR="9525" marT="9525" marB="0" anchor="b"/>
                </a:tc>
                <a:tc>
                  <a:txBody>
                    <a:bodyPr/>
                    <a:lstStyle/>
                    <a:p>
                      <a:pPr algn="ctr" fontAlgn="b"/>
                      <a:r>
                        <a:rPr lang="en-ZA" sz="1800" b="0" i="0" u="none" strike="noStrike" dirty="0">
                          <a:solidFill>
                            <a:srgbClr val="000000"/>
                          </a:solidFill>
                          <a:effectLst/>
                          <a:latin typeface="+mn-lt"/>
                        </a:rPr>
                        <a:t>0</a:t>
                      </a:r>
                    </a:p>
                  </a:txBody>
                  <a:tcPr marL="9525" marR="9525" marT="9525" marB="0" anchor="b"/>
                </a:tc>
                <a:tc>
                  <a:txBody>
                    <a:bodyPr/>
                    <a:lstStyle/>
                    <a:p>
                      <a:pPr algn="ctr" fontAlgn="b"/>
                      <a:r>
                        <a:rPr lang="en-ZA" sz="1800" b="0" i="0" u="none" strike="noStrike" dirty="0">
                          <a:solidFill>
                            <a:srgbClr val="000000"/>
                          </a:solidFill>
                          <a:effectLst/>
                          <a:latin typeface="+mn-lt"/>
                        </a:rPr>
                        <a:t>0</a:t>
                      </a:r>
                    </a:p>
                  </a:txBody>
                  <a:tcPr marL="9525" marR="9525" marT="9525" marB="0" anchor="b"/>
                </a:tc>
                <a:tc>
                  <a:txBody>
                    <a:bodyPr/>
                    <a:lstStyle/>
                    <a:p>
                      <a:pPr algn="ctr" fontAlgn="b"/>
                      <a:r>
                        <a:rPr lang="en-ZA" sz="1800" b="0" i="0" u="none" strike="noStrike">
                          <a:solidFill>
                            <a:srgbClr val="000000"/>
                          </a:solidFill>
                          <a:effectLst/>
                          <a:latin typeface="+mn-lt"/>
                        </a:rPr>
                        <a:t>0</a:t>
                      </a:r>
                    </a:p>
                  </a:txBody>
                  <a:tcPr marL="9525" marR="9525" marT="9525" marB="0" anchor="b"/>
                </a:tc>
                <a:tc>
                  <a:txBody>
                    <a:bodyPr/>
                    <a:lstStyle/>
                    <a:p>
                      <a:pPr algn="ctr" fontAlgn="b"/>
                      <a:r>
                        <a:rPr lang="en-ZA" sz="1800" b="1" i="0" u="none" strike="noStrike" dirty="0">
                          <a:solidFill>
                            <a:srgbClr val="000000"/>
                          </a:solidFill>
                          <a:effectLst/>
                          <a:latin typeface="+mn-lt"/>
                        </a:rPr>
                        <a:t> </a:t>
                      </a:r>
                      <a:r>
                        <a:rPr lang="en-ZA" sz="1800" b="1" i="0" u="none" strike="noStrike" dirty="0" smtClean="0">
                          <a:solidFill>
                            <a:srgbClr val="000000"/>
                          </a:solidFill>
                          <a:effectLst/>
                          <a:latin typeface="+mn-lt"/>
                        </a:rPr>
                        <a:t>0</a:t>
                      </a:r>
                      <a:endParaRPr lang="en-ZA" sz="1800" b="1" i="0" u="none" strike="noStrike" dirty="0">
                        <a:solidFill>
                          <a:srgbClr val="000000"/>
                        </a:solidFill>
                        <a:effectLst/>
                        <a:latin typeface="+mn-lt"/>
                      </a:endParaRPr>
                    </a:p>
                  </a:txBody>
                  <a:tcPr marL="9525" marR="9525" marT="9525" marB="0" anchor="b"/>
                </a:tc>
                <a:tc>
                  <a:txBody>
                    <a:bodyPr/>
                    <a:lstStyle/>
                    <a:p>
                      <a:pPr algn="ctr" fontAlgn="b"/>
                      <a:r>
                        <a:rPr lang="en-ZA" sz="1800" b="1" i="0" u="none" strike="noStrike" dirty="0">
                          <a:solidFill>
                            <a:srgbClr val="000000"/>
                          </a:solidFill>
                          <a:effectLst/>
                          <a:latin typeface="+mn-lt"/>
                        </a:rPr>
                        <a:t>0</a:t>
                      </a:r>
                    </a:p>
                  </a:txBody>
                  <a:tcPr marL="9525" marR="9525" marT="9525" marB="0" anchor="b"/>
                </a:tc>
                <a:extLst>
                  <a:ext uri="{0D108BD9-81ED-4DB2-BD59-A6C34878D82A}">
                    <a16:rowId xmlns:a16="http://schemas.microsoft.com/office/drawing/2014/main" xmlns="" val="10007"/>
                  </a:ext>
                </a:extLst>
              </a:tr>
              <a:tr h="419314">
                <a:tc>
                  <a:txBody>
                    <a:bodyPr/>
                    <a:lstStyle/>
                    <a:p>
                      <a:pPr algn="l" fontAlgn="b"/>
                      <a:r>
                        <a:rPr lang="en-ZA" sz="1800" b="1" u="none" strike="noStrike" dirty="0">
                          <a:effectLst/>
                          <a:latin typeface="+mn-lt"/>
                        </a:rPr>
                        <a:t>NC</a:t>
                      </a:r>
                      <a:endParaRPr lang="en-ZA" sz="1800" b="1" i="0" u="none" strike="noStrike" dirty="0">
                        <a:solidFill>
                          <a:srgbClr val="000000"/>
                        </a:solidFill>
                        <a:effectLst/>
                        <a:latin typeface="+mn-lt"/>
                      </a:endParaRPr>
                    </a:p>
                  </a:txBody>
                  <a:tcPr marL="9525" marR="9525" marT="9525" marB="0" anchor="b"/>
                </a:tc>
                <a:tc>
                  <a:txBody>
                    <a:bodyPr/>
                    <a:lstStyle/>
                    <a:p>
                      <a:pPr algn="ctr" fontAlgn="b"/>
                      <a:r>
                        <a:rPr lang="en-ZA" sz="1800" b="0" i="0" u="none" strike="noStrike">
                          <a:solidFill>
                            <a:srgbClr val="000000"/>
                          </a:solidFill>
                          <a:effectLst/>
                          <a:latin typeface="+mn-lt"/>
                        </a:rPr>
                        <a:t>0</a:t>
                      </a:r>
                    </a:p>
                  </a:txBody>
                  <a:tcPr marL="9525" marR="9525" marT="9525" marB="0" anchor="b"/>
                </a:tc>
                <a:tc>
                  <a:txBody>
                    <a:bodyPr/>
                    <a:lstStyle/>
                    <a:p>
                      <a:pPr algn="ctr" fontAlgn="b"/>
                      <a:r>
                        <a:rPr lang="en-ZA" sz="1800" b="0" i="0" u="none" strike="noStrike">
                          <a:solidFill>
                            <a:srgbClr val="000000"/>
                          </a:solidFill>
                          <a:effectLst/>
                          <a:latin typeface="+mn-lt"/>
                        </a:rPr>
                        <a:t>0</a:t>
                      </a:r>
                    </a:p>
                  </a:txBody>
                  <a:tcPr marL="9525" marR="9525" marT="9525" marB="0" anchor="b"/>
                </a:tc>
                <a:tc>
                  <a:txBody>
                    <a:bodyPr/>
                    <a:lstStyle/>
                    <a:p>
                      <a:pPr algn="ctr" fontAlgn="b"/>
                      <a:r>
                        <a:rPr lang="en-ZA" sz="1800" b="0" i="0" u="none" strike="noStrike">
                          <a:solidFill>
                            <a:srgbClr val="000000"/>
                          </a:solidFill>
                          <a:effectLst/>
                          <a:latin typeface="+mn-lt"/>
                        </a:rPr>
                        <a:t>23</a:t>
                      </a:r>
                    </a:p>
                  </a:txBody>
                  <a:tcPr marL="9525" marR="9525" marT="9525" marB="0" anchor="b"/>
                </a:tc>
                <a:tc>
                  <a:txBody>
                    <a:bodyPr/>
                    <a:lstStyle/>
                    <a:p>
                      <a:pPr algn="ctr" fontAlgn="b"/>
                      <a:r>
                        <a:rPr lang="en-ZA" sz="1800" b="0" i="0" u="none" strike="noStrike">
                          <a:solidFill>
                            <a:srgbClr val="000000"/>
                          </a:solidFill>
                          <a:effectLst/>
                          <a:latin typeface="+mn-lt"/>
                        </a:rPr>
                        <a:t>0</a:t>
                      </a:r>
                    </a:p>
                  </a:txBody>
                  <a:tcPr marL="9525" marR="9525" marT="9525" marB="0" anchor="b"/>
                </a:tc>
                <a:tc>
                  <a:txBody>
                    <a:bodyPr/>
                    <a:lstStyle/>
                    <a:p>
                      <a:pPr algn="ctr" fontAlgn="b"/>
                      <a:r>
                        <a:rPr lang="en-ZA" sz="1800" b="0" i="0" u="none" strike="noStrike">
                          <a:solidFill>
                            <a:srgbClr val="000000"/>
                          </a:solidFill>
                          <a:effectLst/>
                          <a:latin typeface="+mn-lt"/>
                        </a:rPr>
                        <a:t>0</a:t>
                      </a:r>
                    </a:p>
                  </a:txBody>
                  <a:tcPr marL="9525" marR="9525" marT="9525" marB="0" anchor="b"/>
                </a:tc>
                <a:tc>
                  <a:txBody>
                    <a:bodyPr/>
                    <a:lstStyle/>
                    <a:p>
                      <a:pPr algn="ctr" fontAlgn="b"/>
                      <a:r>
                        <a:rPr lang="en-ZA" sz="1800" b="0" i="0" u="none" strike="noStrike" dirty="0">
                          <a:solidFill>
                            <a:srgbClr val="000000"/>
                          </a:solidFill>
                          <a:effectLst/>
                          <a:latin typeface="+mn-lt"/>
                        </a:rPr>
                        <a:t>0</a:t>
                      </a:r>
                    </a:p>
                  </a:txBody>
                  <a:tcPr marL="9525" marR="9525" marT="9525" marB="0" anchor="b"/>
                </a:tc>
                <a:tc>
                  <a:txBody>
                    <a:bodyPr/>
                    <a:lstStyle/>
                    <a:p>
                      <a:pPr algn="ctr" fontAlgn="b"/>
                      <a:r>
                        <a:rPr lang="en-ZA" sz="1800" b="1" i="0" u="none" strike="noStrike" dirty="0">
                          <a:solidFill>
                            <a:srgbClr val="000000"/>
                          </a:solidFill>
                          <a:effectLst/>
                          <a:latin typeface="+mn-lt"/>
                        </a:rPr>
                        <a:t> </a:t>
                      </a:r>
                      <a:r>
                        <a:rPr lang="en-ZA" sz="1800" b="1" i="0" u="none" strike="noStrike" dirty="0" smtClean="0">
                          <a:solidFill>
                            <a:srgbClr val="000000"/>
                          </a:solidFill>
                          <a:effectLst/>
                          <a:latin typeface="+mn-lt"/>
                        </a:rPr>
                        <a:t>0</a:t>
                      </a:r>
                      <a:endParaRPr lang="en-ZA" sz="1800" b="1" i="0" u="none" strike="noStrike" dirty="0">
                        <a:solidFill>
                          <a:srgbClr val="000000"/>
                        </a:solidFill>
                        <a:effectLst/>
                        <a:latin typeface="+mn-lt"/>
                      </a:endParaRPr>
                    </a:p>
                  </a:txBody>
                  <a:tcPr marL="9525" marR="9525" marT="9525" marB="0" anchor="b"/>
                </a:tc>
                <a:tc>
                  <a:txBody>
                    <a:bodyPr/>
                    <a:lstStyle/>
                    <a:p>
                      <a:pPr algn="ctr" fontAlgn="b"/>
                      <a:r>
                        <a:rPr lang="en-ZA" sz="1800" b="1" i="0" u="none" strike="noStrike" dirty="0">
                          <a:solidFill>
                            <a:srgbClr val="000000"/>
                          </a:solidFill>
                          <a:effectLst/>
                          <a:latin typeface="+mn-lt"/>
                        </a:rPr>
                        <a:t>23</a:t>
                      </a:r>
                    </a:p>
                  </a:txBody>
                  <a:tcPr marL="9525" marR="9525" marT="9525" marB="0" anchor="b"/>
                </a:tc>
                <a:extLst>
                  <a:ext uri="{0D108BD9-81ED-4DB2-BD59-A6C34878D82A}">
                    <a16:rowId xmlns:a16="http://schemas.microsoft.com/office/drawing/2014/main" xmlns="" val="10008"/>
                  </a:ext>
                </a:extLst>
              </a:tr>
              <a:tr h="419314">
                <a:tc>
                  <a:txBody>
                    <a:bodyPr/>
                    <a:lstStyle/>
                    <a:p>
                      <a:pPr algn="l" fontAlgn="b"/>
                      <a:r>
                        <a:rPr lang="en-ZA" sz="1800" b="1" u="none" strike="noStrike" dirty="0">
                          <a:effectLst/>
                          <a:latin typeface="+mn-lt"/>
                        </a:rPr>
                        <a:t>WC</a:t>
                      </a:r>
                      <a:endParaRPr lang="en-ZA" sz="1800" b="1" i="0" u="none" strike="noStrike" dirty="0">
                        <a:solidFill>
                          <a:srgbClr val="000000"/>
                        </a:solidFill>
                        <a:effectLst/>
                        <a:latin typeface="+mn-lt"/>
                      </a:endParaRPr>
                    </a:p>
                  </a:txBody>
                  <a:tcPr marL="9525" marR="9525" marT="9525" marB="0" anchor="b"/>
                </a:tc>
                <a:tc>
                  <a:txBody>
                    <a:bodyPr/>
                    <a:lstStyle/>
                    <a:p>
                      <a:pPr algn="ctr" fontAlgn="b"/>
                      <a:r>
                        <a:rPr lang="en-ZA" sz="1800" b="0" i="0" u="none" strike="noStrike">
                          <a:solidFill>
                            <a:srgbClr val="000000"/>
                          </a:solidFill>
                          <a:effectLst/>
                          <a:latin typeface="+mn-lt"/>
                        </a:rPr>
                        <a:t>0</a:t>
                      </a:r>
                    </a:p>
                  </a:txBody>
                  <a:tcPr marL="9525" marR="9525" marT="9525" marB="0" anchor="b"/>
                </a:tc>
                <a:tc>
                  <a:txBody>
                    <a:bodyPr/>
                    <a:lstStyle/>
                    <a:p>
                      <a:pPr algn="ctr" fontAlgn="b"/>
                      <a:r>
                        <a:rPr lang="en-ZA" sz="1800" b="0" i="0" u="none" strike="noStrike" dirty="0">
                          <a:solidFill>
                            <a:srgbClr val="000000"/>
                          </a:solidFill>
                          <a:effectLst/>
                          <a:latin typeface="+mn-lt"/>
                        </a:rPr>
                        <a:t>0</a:t>
                      </a:r>
                    </a:p>
                  </a:txBody>
                  <a:tcPr marL="9525" marR="9525" marT="9525" marB="0" anchor="b"/>
                </a:tc>
                <a:tc>
                  <a:txBody>
                    <a:bodyPr/>
                    <a:lstStyle/>
                    <a:p>
                      <a:pPr algn="ctr" fontAlgn="b"/>
                      <a:r>
                        <a:rPr lang="en-ZA" sz="1800" b="0" i="0" u="none" strike="noStrike" dirty="0">
                          <a:solidFill>
                            <a:srgbClr val="000000"/>
                          </a:solidFill>
                          <a:effectLst/>
                          <a:latin typeface="+mn-lt"/>
                        </a:rPr>
                        <a:t>21</a:t>
                      </a:r>
                    </a:p>
                  </a:txBody>
                  <a:tcPr marL="9525" marR="9525" marT="9525" marB="0" anchor="b"/>
                </a:tc>
                <a:tc>
                  <a:txBody>
                    <a:bodyPr/>
                    <a:lstStyle/>
                    <a:p>
                      <a:pPr algn="ctr" fontAlgn="b"/>
                      <a:r>
                        <a:rPr lang="en-ZA" sz="1800" b="0" i="0" u="none" strike="noStrike">
                          <a:solidFill>
                            <a:srgbClr val="000000"/>
                          </a:solidFill>
                          <a:effectLst/>
                          <a:latin typeface="+mn-lt"/>
                        </a:rPr>
                        <a:t>0</a:t>
                      </a:r>
                    </a:p>
                  </a:txBody>
                  <a:tcPr marL="9525" marR="9525" marT="9525" marB="0" anchor="b"/>
                </a:tc>
                <a:tc>
                  <a:txBody>
                    <a:bodyPr/>
                    <a:lstStyle/>
                    <a:p>
                      <a:pPr algn="ctr" fontAlgn="b"/>
                      <a:r>
                        <a:rPr lang="en-ZA" sz="1800" b="0" i="0" u="none" strike="noStrike">
                          <a:solidFill>
                            <a:srgbClr val="000000"/>
                          </a:solidFill>
                          <a:effectLst/>
                          <a:latin typeface="+mn-lt"/>
                        </a:rPr>
                        <a:t>0</a:t>
                      </a:r>
                    </a:p>
                  </a:txBody>
                  <a:tcPr marL="9525" marR="9525" marT="9525" marB="0" anchor="b"/>
                </a:tc>
                <a:tc>
                  <a:txBody>
                    <a:bodyPr/>
                    <a:lstStyle/>
                    <a:p>
                      <a:pPr algn="ctr" fontAlgn="b"/>
                      <a:r>
                        <a:rPr lang="en-ZA" sz="1800" b="0" i="0" u="none" strike="noStrike" dirty="0">
                          <a:solidFill>
                            <a:srgbClr val="000000"/>
                          </a:solidFill>
                          <a:effectLst/>
                          <a:latin typeface="+mn-lt"/>
                        </a:rPr>
                        <a:t>0</a:t>
                      </a:r>
                    </a:p>
                  </a:txBody>
                  <a:tcPr marL="9525" marR="9525" marT="9525" marB="0" anchor="b"/>
                </a:tc>
                <a:tc>
                  <a:txBody>
                    <a:bodyPr/>
                    <a:lstStyle/>
                    <a:p>
                      <a:pPr algn="ctr" fontAlgn="b"/>
                      <a:r>
                        <a:rPr lang="en-ZA" sz="1800" b="1" i="0" u="none" strike="noStrike" dirty="0">
                          <a:solidFill>
                            <a:srgbClr val="000000"/>
                          </a:solidFill>
                          <a:effectLst/>
                          <a:latin typeface="+mn-lt"/>
                        </a:rPr>
                        <a:t> </a:t>
                      </a:r>
                      <a:r>
                        <a:rPr lang="en-ZA" sz="1800" b="1" i="0" u="none" strike="noStrike" dirty="0" smtClean="0">
                          <a:solidFill>
                            <a:srgbClr val="000000"/>
                          </a:solidFill>
                          <a:effectLst/>
                          <a:latin typeface="+mn-lt"/>
                        </a:rPr>
                        <a:t>0</a:t>
                      </a:r>
                      <a:endParaRPr lang="en-ZA" sz="1800" b="1" i="0" u="none" strike="noStrike" dirty="0">
                        <a:solidFill>
                          <a:srgbClr val="000000"/>
                        </a:solidFill>
                        <a:effectLst/>
                        <a:latin typeface="+mn-lt"/>
                      </a:endParaRPr>
                    </a:p>
                  </a:txBody>
                  <a:tcPr marL="9525" marR="9525" marT="9525" marB="0" anchor="b"/>
                </a:tc>
                <a:tc>
                  <a:txBody>
                    <a:bodyPr/>
                    <a:lstStyle/>
                    <a:p>
                      <a:pPr algn="ctr" fontAlgn="b"/>
                      <a:r>
                        <a:rPr lang="en-ZA" sz="1800" b="1" i="0" u="none" strike="noStrike" dirty="0">
                          <a:solidFill>
                            <a:srgbClr val="000000"/>
                          </a:solidFill>
                          <a:effectLst/>
                          <a:latin typeface="+mn-lt"/>
                        </a:rPr>
                        <a:t>21</a:t>
                      </a:r>
                    </a:p>
                  </a:txBody>
                  <a:tcPr marL="9525" marR="9525" marT="9525" marB="0" anchor="b"/>
                </a:tc>
                <a:extLst>
                  <a:ext uri="{0D108BD9-81ED-4DB2-BD59-A6C34878D82A}">
                    <a16:rowId xmlns:a16="http://schemas.microsoft.com/office/drawing/2014/main" xmlns="" val="10009"/>
                  </a:ext>
                </a:extLst>
              </a:tr>
              <a:tr h="568072">
                <a:tc>
                  <a:txBody>
                    <a:bodyPr/>
                    <a:lstStyle/>
                    <a:p>
                      <a:pPr algn="l" fontAlgn="b"/>
                      <a:r>
                        <a:rPr lang="en-ZA" sz="1800" b="1" i="0" u="none" strike="noStrike" dirty="0" smtClean="0">
                          <a:solidFill>
                            <a:srgbClr val="000000"/>
                          </a:solidFill>
                          <a:effectLst/>
                          <a:latin typeface="+mn-lt"/>
                        </a:rPr>
                        <a:t>TOTAL</a:t>
                      </a:r>
                      <a:endParaRPr lang="en-ZA" sz="1800" b="1" i="0" u="none" strike="noStrike" dirty="0">
                        <a:solidFill>
                          <a:srgbClr val="000000"/>
                        </a:solidFill>
                        <a:effectLst/>
                        <a:latin typeface="+mn-lt"/>
                      </a:endParaRPr>
                    </a:p>
                  </a:txBody>
                  <a:tcPr marL="9525" marR="9525" marT="9525" marB="0" anchor="b">
                    <a:solidFill>
                      <a:schemeClr val="accent6">
                        <a:lumMod val="60000"/>
                        <a:lumOff val="40000"/>
                      </a:schemeClr>
                    </a:solidFill>
                  </a:tcPr>
                </a:tc>
                <a:tc>
                  <a:txBody>
                    <a:bodyPr/>
                    <a:lstStyle/>
                    <a:p>
                      <a:pPr algn="ctr" fontAlgn="b"/>
                      <a:r>
                        <a:rPr lang="en-ZA" sz="1800" b="0" i="0" u="none" strike="noStrike" dirty="0" smtClean="0">
                          <a:solidFill>
                            <a:srgbClr val="000000"/>
                          </a:solidFill>
                          <a:effectLst/>
                          <a:latin typeface="+mn-lt"/>
                        </a:rPr>
                        <a:t>0</a:t>
                      </a:r>
                      <a:endParaRPr lang="en-ZA" sz="1800" b="0" i="0" u="none" strike="noStrike" dirty="0">
                        <a:solidFill>
                          <a:srgbClr val="000000"/>
                        </a:solidFill>
                        <a:effectLst/>
                        <a:latin typeface="+mn-lt"/>
                      </a:endParaRPr>
                    </a:p>
                  </a:txBody>
                  <a:tcPr marL="9525" marR="9525" marT="9525" marB="0" anchor="b">
                    <a:solidFill>
                      <a:schemeClr val="accent6">
                        <a:lumMod val="60000"/>
                        <a:lumOff val="40000"/>
                      </a:schemeClr>
                    </a:solidFill>
                  </a:tcPr>
                </a:tc>
                <a:tc>
                  <a:txBody>
                    <a:bodyPr/>
                    <a:lstStyle/>
                    <a:p>
                      <a:pPr algn="ctr" fontAlgn="b"/>
                      <a:r>
                        <a:rPr lang="en-ZA" sz="1800" b="0" i="0" u="none" strike="noStrike" dirty="0" smtClean="0">
                          <a:solidFill>
                            <a:srgbClr val="000000"/>
                          </a:solidFill>
                          <a:effectLst/>
                          <a:latin typeface="+mn-lt"/>
                        </a:rPr>
                        <a:t>15</a:t>
                      </a:r>
                      <a:endParaRPr lang="en-ZA" sz="1800" b="0" i="0" u="none" strike="noStrike" dirty="0">
                        <a:solidFill>
                          <a:srgbClr val="000000"/>
                        </a:solidFill>
                        <a:effectLst/>
                        <a:latin typeface="+mn-lt"/>
                      </a:endParaRPr>
                    </a:p>
                  </a:txBody>
                  <a:tcPr marL="9525" marR="9525" marT="9525" marB="0" anchor="b">
                    <a:solidFill>
                      <a:schemeClr val="accent6">
                        <a:lumMod val="60000"/>
                        <a:lumOff val="40000"/>
                      </a:schemeClr>
                    </a:solidFill>
                  </a:tcPr>
                </a:tc>
                <a:tc>
                  <a:txBody>
                    <a:bodyPr/>
                    <a:lstStyle/>
                    <a:p>
                      <a:pPr algn="ctr"/>
                      <a:endParaRPr lang="en-ZA" sz="1800" dirty="0" smtClean="0">
                        <a:latin typeface="+mn-lt"/>
                      </a:endParaRPr>
                    </a:p>
                    <a:p>
                      <a:pPr algn="ctr"/>
                      <a:r>
                        <a:rPr lang="en-ZA" sz="1800" dirty="0" smtClean="0">
                          <a:latin typeface="+mn-lt"/>
                        </a:rPr>
                        <a:t>613</a:t>
                      </a:r>
                      <a:endParaRPr lang="en-ZA" sz="1800" dirty="0">
                        <a:latin typeface="+mn-lt"/>
                      </a:endParaRPr>
                    </a:p>
                  </a:txBody>
                  <a:tcPr>
                    <a:solidFill>
                      <a:schemeClr val="accent6">
                        <a:lumMod val="60000"/>
                        <a:lumOff val="40000"/>
                      </a:schemeClr>
                    </a:solidFill>
                  </a:tcPr>
                </a:tc>
                <a:tc>
                  <a:txBody>
                    <a:bodyPr/>
                    <a:lstStyle/>
                    <a:p>
                      <a:pPr algn="ctr" fontAlgn="b"/>
                      <a:r>
                        <a:rPr lang="en-ZA" sz="1800" b="0" i="0" u="none" strike="noStrike" dirty="0">
                          <a:solidFill>
                            <a:srgbClr val="000000"/>
                          </a:solidFill>
                          <a:effectLst/>
                          <a:latin typeface="+mn-lt"/>
                        </a:rPr>
                        <a:t> </a:t>
                      </a:r>
                      <a:r>
                        <a:rPr lang="en-ZA" sz="1800" b="0" i="0" u="none" strike="noStrike" dirty="0" smtClean="0">
                          <a:solidFill>
                            <a:srgbClr val="000000"/>
                          </a:solidFill>
                          <a:effectLst/>
                          <a:latin typeface="+mn-lt"/>
                        </a:rPr>
                        <a:t>0</a:t>
                      </a:r>
                      <a:endParaRPr lang="en-ZA" sz="1800" b="0" i="0" u="none" strike="noStrike" dirty="0">
                        <a:solidFill>
                          <a:srgbClr val="000000"/>
                        </a:solidFill>
                        <a:effectLst/>
                        <a:latin typeface="+mn-lt"/>
                      </a:endParaRPr>
                    </a:p>
                  </a:txBody>
                  <a:tcPr marL="9525" marR="9525" marT="9525" marB="0" anchor="b">
                    <a:solidFill>
                      <a:schemeClr val="accent6">
                        <a:lumMod val="60000"/>
                        <a:lumOff val="40000"/>
                      </a:schemeClr>
                    </a:solidFill>
                  </a:tcPr>
                </a:tc>
                <a:tc>
                  <a:txBody>
                    <a:bodyPr/>
                    <a:lstStyle/>
                    <a:p>
                      <a:pPr algn="ctr" fontAlgn="b"/>
                      <a:r>
                        <a:rPr lang="en-ZA" sz="1800" b="0" i="0" u="none" strike="noStrike" dirty="0">
                          <a:solidFill>
                            <a:srgbClr val="000000"/>
                          </a:solidFill>
                          <a:effectLst/>
                          <a:latin typeface="+mn-lt"/>
                        </a:rPr>
                        <a:t> </a:t>
                      </a:r>
                      <a:r>
                        <a:rPr lang="en-ZA" sz="1800" b="0" i="0" u="none" strike="noStrike" dirty="0" smtClean="0">
                          <a:solidFill>
                            <a:srgbClr val="000000"/>
                          </a:solidFill>
                          <a:effectLst/>
                          <a:latin typeface="+mn-lt"/>
                        </a:rPr>
                        <a:t>75</a:t>
                      </a:r>
                      <a:endParaRPr lang="en-ZA" sz="1800" b="0" i="0" u="none" strike="noStrike" dirty="0">
                        <a:solidFill>
                          <a:srgbClr val="000000"/>
                        </a:solidFill>
                        <a:effectLst/>
                        <a:latin typeface="+mn-lt"/>
                      </a:endParaRPr>
                    </a:p>
                  </a:txBody>
                  <a:tcPr marL="9525" marR="9525" marT="9525" marB="0" anchor="b">
                    <a:solidFill>
                      <a:schemeClr val="accent6">
                        <a:lumMod val="60000"/>
                        <a:lumOff val="40000"/>
                      </a:schemeClr>
                    </a:solidFill>
                  </a:tcPr>
                </a:tc>
                <a:tc>
                  <a:txBody>
                    <a:bodyPr/>
                    <a:lstStyle/>
                    <a:p>
                      <a:pPr algn="ctr" fontAlgn="b"/>
                      <a:r>
                        <a:rPr lang="en-ZA" sz="1800" b="0" i="0" u="none" strike="noStrike" dirty="0">
                          <a:solidFill>
                            <a:srgbClr val="000000"/>
                          </a:solidFill>
                          <a:effectLst/>
                          <a:latin typeface="+mn-lt"/>
                        </a:rPr>
                        <a:t> </a:t>
                      </a:r>
                      <a:r>
                        <a:rPr lang="en-ZA" sz="1800" b="0" i="0" u="none" strike="noStrike" dirty="0" smtClean="0">
                          <a:solidFill>
                            <a:srgbClr val="000000"/>
                          </a:solidFill>
                          <a:effectLst/>
                          <a:latin typeface="+mn-lt"/>
                        </a:rPr>
                        <a:t>32</a:t>
                      </a:r>
                      <a:endParaRPr lang="en-ZA" sz="1800" b="0" i="0" u="none" strike="noStrike" dirty="0">
                        <a:solidFill>
                          <a:srgbClr val="000000"/>
                        </a:solidFill>
                        <a:effectLst/>
                        <a:latin typeface="+mn-lt"/>
                      </a:endParaRPr>
                    </a:p>
                  </a:txBody>
                  <a:tcPr marL="9525" marR="9525" marT="9525" marB="0" anchor="b">
                    <a:solidFill>
                      <a:schemeClr val="accent6">
                        <a:lumMod val="60000"/>
                        <a:lumOff val="40000"/>
                      </a:schemeClr>
                    </a:solidFill>
                  </a:tcPr>
                </a:tc>
                <a:tc>
                  <a:txBody>
                    <a:bodyPr/>
                    <a:lstStyle/>
                    <a:p>
                      <a:pPr algn="ctr"/>
                      <a:endParaRPr lang="en-ZA" sz="1800" dirty="0" smtClean="0">
                        <a:latin typeface="+mn-lt"/>
                      </a:endParaRPr>
                    </a:p>
                    <a:p>
                      <a:pPr algn="ctr"/>
                      <a:r>
                        <a:rPr lang="en-ZA" sz="1800" dirty="0" smtClean="0">
                          <a:latin typeface="+mn-lt"/>
                        </a:rPr>
                        <a:t>30</a:t>
                      </a:r>
                      <a:endParaRPr lang="en-ZA" sz="1800" dirty="0">
                        <a:latin typeface="+mn-lt"/>
                      </a:endParaRPr>
                    </a:p>
                  </a:txBody>
                  <a:tcPr>
                    <a:solidFill>
                      <a:schemeClr val="accent6">
                        <a:lumMod val="60000"/>
                        <a:lumOff val="40000"/>
                      </a:schemeClr>
                    </a:solidFill>
                  </a:tcPr>
                </a:tc>
                <a:tc>
                  <a:txBody>
                    <a:bodyPr/>
                    <a:lstStyle/>
                    <a:p>
                      <a:pPr algn="ctr" fontAlgn="b"/>
                      <a:r>
                        <a:rPr lang="en-ZA" sz="1800" b="1" i="0" u="none" strike="noStrike" dirty="0" smtClean="0">
                          <a:solidFill>
                            <a:srgbClr val="000000"/>
                          </a:solidFill>
                          <a:effectLst/>
                          <a:latin typeface="+mn-lt"/>
                        </a:rPr>
                        <a:t>765</a:t>
                      </a:r>
                      <a:endParaRPr lang="en-ZA" sz="1800" b="1" i="0" u="none" strike="noStrike" dirty="0">
                        <a:solidFill>
                          <a:srgbClr val="000000"/>
                        </a:solidFill>
                        <a:effectLst/>
                        <a:latin typeface="+mn-lt"/>
                      </a:endParaRPr>
                    </a:p>
                  </a:txBody>
                  <a:tcPr marL="9525" marR="9525" marT="9525" marB="0" anchor="b">
                    <a:solidFill>
                      <a:schemeClr val="accent6">
                        <a:lumMod val="60000"/>
                        <a:lumOff val="40000"/>
                      </a:schemeClr>
                    </a:solidFill>
                  </a:tcPr>
                </a:tc>
                <a:extLst>
                  <a:ext uri="{0D108BD9-81ED-4DB2-BD59-A6C34878D82A}">
                    <a16:rowId xmlns:a16="http://schemas.microsoft.com/office/drawing/2014/main" xmlns="" val="10010"/>
                  </a:ext>
                </a:extLst>
              </a:tr>
            </a:tbl>
          </a:graphicData>
        </a:graphic>
      </p:graphicFrame>
      <p:sp>
        <p:nvSpPr>
          <p:cNvPr id="4" name="Slide Number Placeholder 3"/>
          <p:cNvSpPr>
            <a:spLocks noGrp="1"/>
          </p:cNvSpPr>
          <p:nvPr>
            <p:ph type="sldNum" sz="quarter" idx="12"/>
          </p:nvPr>
        </p:nvSpPr>
        <p:spPr>
          <a:xfrm>
            <a:off x="6732240" y="6093296"/>
            <a:ext cx="2133600" cy="365125"/>
          </a:xfrm>
        </p:spPr>
        <p:txBody>
          <a:bodyPr/>
          <a:lstStyle/>
          <a:p>
            <a:pPr>
              <a:defRPr/>
            </a:pPr>
            <a:fld id="{416AF1B2-E7A4-446A-84DC-90AA83BA6A19}" type="slidenum">
              <a:rPr lang="en-US" smtClean="0"/>
              <a:pPr>
                <a:defRPr/>
              </a:pPr>
              <a:t>64</a:t>
            </a:fld>
            <a:endParaRPr lang="en-US" dirty="0"/>
          </a:p>
        </p:txBody>
      </p:sp>
    </p:spTree>
    <p:extLst>
      <p:ext uri="{BB962C8B-B14F-4D97-AF65-F5344CB8AC3E}">
        <p14:creationId xmlns:p14="http://schemas.microsoft.com/office/powerpoint/2010/main" xmlns="" val="9093298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371600" y="3140968"/>
            <a:ext cx="6400800" cy="2520280"/>
          </a:xfrm>
        </p:spPr>
        <p:txBody>
          <a:bodyPr/>
          <a:lstStyle/>
          <a:p>
            <a:endParaRPr lang="en-US" b="1" dirty="0"/>
          </a:p>
          <a:p>
            <a:endParaRPr lang="en-ZA" dirty="0"/>
          </a:p>
        </p:txBody>
      </p:sp>
      <p:sp>
        <p:nvSpPr>
          <p:cNvPr id="2" name="Rectangle 1"/>
          <p:cNvSpPr/>
          <p:nvPr/>
        </p:nvSpPr>
        <p:spPr>
          <a:xfrm>
            <a:off x="292827" y="2996952"/>
            <a:ext cx="8603958" cy="1569660"/>
          </a:xfrm>
          <a:prstGeom prst="rect">
            <a:avLst/>
          </a:prstGeom>
        </p:spPr>
        <p:txBody>
          <a:bodyPr wrap="none">
            <a:spAutoFit/>
          </a:bodyPr>
          <a:lstStyle/>
          <a:p>
            <a:pPr algn="ctr"/>
            <a:r>
              <a:rPr lang="en-ZA" sz="3200" b="1" dirty="0" smtClean="0"/>
              <a:t>PROGRAMME 3: PUBLIC EMPLOYMENT SERVICES </a:t>
            </a:r>
          </a:p>
          <a:p>
            <a:pPr algn="ctr"/>
            <a:r>
              <a:rPr lang="en-ZA" sz="3200" b="1" dirty="0" smtClean="0"/>
              <a:t>(PES)</a:t>
            </a:r>
          </a:p>
          <a:p>
            <a:pPr algn="ctr"/>
            <a:r>
              <a:rPr lang="en-ZA" sz="3200" b="1" dirty="0" smtClean="0">
                <a:solidFill>
                  <a:srgbClr val="C00000"/>
                </a:solidFill>
              </a:rPr>
              <a:t>QUARTER 1 PERFORMANCE: 2018/19</a:t>
            </a:r>
            <a:endParaRPr lang="en-ZA" sz="3200" b="1" dirty="0">
              <a:solidFill>
                <a:srgbClr val="C00000"/>
              </a:solidFill>
            </a:endParaRPr>
          </a:p>
        </p:txBody>
      </p:sp>
      <p:sp>
        <p:nvSpPr>
          <p:cNvPr id="4" name="Slide Number Placeholder 1"/>
          <p:cNvSpPr>
            <a:spLocks noGrp="1"/>
          </p:cNvSpPr>
          <p:nvPr>
            <p:ph type="sldNum" sz="quarter" idx="12"/>
          </p:nvPr>
        </p:nvSpPr>
        <p:spPr bwMode="auto">
          <a:xfrm>
            <a:off x="6727825" y="63547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3A91E76-9EBF-4284-A71D-23B6CAFC73C1}" type="slidenum">
              <a:rPr lang="en-US" altLang="en-US" sz="1200" smtClean="0">
                <a:solidFill>
                  <a:srgbClr val="898989"/>
                </a:solidFill>
              </a:rPr>
              <a:pPr/>
              <a:t>65</a:t>
            </a:fld>
            <a:endParaRPr lang="en-US" altLang="en-US" sz="1200" dirty="0" smtClean="0">
              <a:solidFill>
                <a:srgbClr val="898989"/>
              </a:solidFill>
            </a:endParaRPr>
          </a:p>
        </p:txBody>
      </p:sp>
    </p:spTree>
    <p:extLst>
      <p:ext uri="{BB962C8B-B14F-4D97-AF65-F5344CB8AC3E}">
        <p14:creationId xmlns:p14="http://schemas.microsoft.com/office/powerpoint/2010/main" xmlns="" val="27735945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fld id="{A2A6C19A-8037-4743-9344-DE23FCC1A03A}" type="slidenum">
              <a:rPr lang="en-US" altLang="en-US" sz="1200" smtClean="0">
                <a:solidFill>
                  <a:srgbClr val="898989"/>
                </a:solidFill>
              </a:rPr>
              <a:pPr eaLnBrk="1" hangingPunct="1">
                <a:spcBef>
                  <a:spcPct val="0"/>
                </a:spcBef>
                <a:buFontTx/>
                <a:buNone/>
                <a:defRPr/>
              </a:pPr>
              <a:t>66</a:t>
            </a:fld>
            <a:endParaRPr lang="en-US" altLang="en-US" sz="1200" smtClean="0">
              <a:solidFill>
                <a:srgbClr val="898989"/>
              </a:solidFill>
            </a:endParaRPr>
          </a:p>
        </p:txBody>
      </p:sp>
      <p:grpSp>
        <p:nvGrpSpPr>
          <p:cNvPr id="19459" name="Group 4"/>
          <p:cNvGrpSpPr>
            <a:grpSpLocks noChangeAspect="1"/>
          </p:cNvGrpSpPr>
          <p:nvPr/>
        </p:nvGrpSpPr>
        <p:grpSpPr bwMode="auto">
          <a:xfrm>
            <a:off x="-92075" y="55563"/>
            <a:ext cx="9344025" cy="7032625"/>
            <a:chOff x="-27" y="-48"/>
            <a:chExt cx="5885" cy="4430"/>
          </a:xfrm>
        </p:grpSpPr>
        <p:sp>
          <p:nvSpPr>
            <p:cNvPr id="19460" name="AutoShape 3"/>
            <p:cNvSpPr>
              <a:spLocks noChangeAspect="1" noChangeArrowheads="1" noTextEdit="1"/>
            </p:cNvSpPr>
            <p:nvPr/>
          </p:nvSpPr>
          <p:spPr bwMode="auto">
            <a:xfrm>
              <a:off x="-27" y="-48"/>
              <a:ext cx="5815" cy="4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p>
          </p:txBody>
        </p:sp>
        <p:pic>
          <p:nvPicPr>
            <p:cNvPr id="19461"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 y="-48"/>
              <a:ext cx="5816" cy="5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2"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 y="-23"/>
              <a:ext cx="5816" cy="5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3"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17" y="1083"/>
              <a:ext cx="3328" cy="23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4" name="Rectangle 8"/>
            <p:cNvSpPr>
              <a:spLocks noChangeArrowheads="1"/>
            </p:cNvSpPr>
            <p:nvPr/>
          </p:nvSpPr>
          <p:spPr bwMode="auto">
            <a:xfrm>
              <a:off x="19" y="495"/>
              <a:ext cx="1864" cy="872"/>
            </a:xfrm>
            <a:prstGeom prst="rect">
              <a:avLst/>
            </a:prstGeom>
            <a:solidFill>
              <a:srgbClr val="C3D69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ZA" altLang="en-US" sz="900">
                <a:latin typeface="Arial" pitchFamily="34" charset="0"/>
                <a:cs typeface="Arial" pitchFamily="34" charset="0"/>
              </a:endParaRPr>
            </a:p>
          </p:txBody>
        </p:sp>
        <p:sp>
          <p:nvSpPr>
            <p:cNvPr id="19465" name="Freeform 9"/>
            <p:cNvSpPr>
              <a:spLocks noEditPoints="1"/>
            </p:cNvSpPr>
            <p:nvPr/>
          </p:nvSpPr>
          <p:spPr bwMode="auto">
            <a:xfrm>
              <a:off x="66" y="495"/>
              <a:ext cx="1820" cy="878"/>
            </a:xfrm>
            <a:custGeom>
              <a:avLst/>
              <a:gdLst>
                <a:gd name="T0" fmla="*/ 0 w 3641"/>
                <a:gd name="T1" fmla="*/ 1 h 1755"/>
                <a:gd name="T2" fmla="*/ 0 w 3641"/>
                <a:gd name="T3" fmla="*/ 0 h 1755"/>
                <a:gd name="T4" fmla="*/ 0 w 3641"/>
                <a:gd name="T5" fmla="*/ 0 h 1755"/>
                <a:gd name="T6" fmla="*/ 0 w 3641"/>
                <a:gd name="T7" fmla="*/ 0 h 1755"/>
                <a:gd name="T8" fmla="*/ 0 w 3641"/>
                <a:gd name="T9" fmla="*/ 0 h 1755"/>
                <a:gd name="T10" fmla="*/ 0 w 3641"/>
                <a:gd name="T11" fmla="*/ 1 h 1755"/>
                <a:gd name="T12" fmla="*/ 0 w 3641"/>
                <a:gd name="T13" fmla="*/ 1 h 1755"/>
                <a:gd name="T14" fmla="*/ 0 w 3641"/>
                <a:gd name="T15" fmla="*/ 1 h 1755"/>
                <a:gd name="T16" fmla="*/ 0 w 3641"/>
                <a:gd name="T17" fmla="*/ 1 h 1755"/>
                <a:gd name="T18" fmla="*/ 0 w 3641"/>
                <a:gd name="T19" fmla="*/ 1 h 1755"/>
                <a:gd name="T20" fmla="*/ 0 w 3641"/>
                <a:gd name="T21" fmla="*/ 1 h 1755"/>
                <a:gd name="T22" fmla="*/ 0 w 3641"/>
                <a:gd name="T23" fmla="*/ 1 h 1755"/>
                <a:gd name="T24" fmla="*/ 0 w 3641"/>
                <a:gd name="T25" fmla="*/ 1 h 1755"/>
                <a:gd name="T26" fmla="*/ 0 w 3641"/>
                <a:gd name="T27" fmla="*/ 1 h 1755"/>
                <a:gd name="T28" fmla="*/ 0 w 3641"/>
                <a:gd name="T29" fmla="*/ 1 h 1755"/>
                <a:gd name="T30" fmla="*/ 0 w 3641"/>
                <a:gd name="T31" fmla="*/ 1 h 1755"/>
                <a:gd name="T32" fmla="*/ 0 w 3641"/>
                <a:gd name="T33" fmla="*/ 1 h 1755"/>
                <a:gd name="T34" fmla="*/ 0 w 3641"/>
                <a:gd name="T35" fmla="*/ 1 h 1755"/>
                <a:gd name="T36" fmla="*/ 0 w 3641"/>
                <a:gd name="T37" fmla="*/ 1 h 1755"/>
                <a:gd name="T38" fmla="*/ 0 w 3641"/>
                <a:gd name="T39" fmla="*/ 1 h 1755"/>
                <a:gd name="T40" fmla="*/ 0 w 3641"/>
                <a:gd name="T41" fmla="*/ 1 h 1755"/>
                <a:gd name="T42" fmla="*/ 0 w 3641"/>
                <a:gd name="T43" fmla="*/ 1 h 17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1" h="1755">
                  <a:moveTo>
                    <a:pt x="0" y="6"/>
                  </a:moveTo>
                  <a:lnTo>
                    <a:pt x="0" y="0"/>
                  </a:lnTo>
                  <a:lnTo>
                    <a:pt x="6" y="0"/>
                  </a:lnTo>
                  <a:lnTo>
                    <a:pt x="3635" y="0"/>
                  </a:lnTo>
                  <a:lnTo>
                    <a:pt x="3639" y="0"/>
                  </a:lnTo>
                  <a:lnTo>
                    <a:pt x="3641" y="6"/>
                  </a:lnTo>
                  <a:lnTo>
                    <a:pt x="3641" y="1749"/>
                  </a:lnTo>
                  <a:lnTo>
                    <a:pt x="3639" y="1753"/>
                  </a:lnTo>
                  <a:lnTo>
                    <a:pt x="3635" y="1755"/>
                  </a:lnTo>
                  <a:lnTo>
                    <a:pt x="6" y="1755"/>
                  </a:lnTo>
                  <a:lnTo>
                    <a:pt x="0" y="1753"/>
                  </a:lnTo>
                  <a:lnTo>
                    <a:pt x="0" y="1749"/>
                  </a:lnTo>
                  <a:lnTo>
                    <a:pt x="0" y="6"/>
                  </a:lnTo>
                  <a:close/>
                  <a:moveTo>
                    <a:pt x="12" y="1749"/>
                  </a:moveTo>
                  <a:lnTo>
                    <a:pt x="6" y="1743"/>
                  </a:lnTo>
                  <a:lnTo>
                    <a:pt x="3635" y="1743"/>
                  </a:lnTo>
                  <a:lnTo>
                    <a:pt x="3629" y="1749"/>
                  </a:lnTo>
                  <a:lnTo>
                    <a:pt x="3629" y="6"/>
                  </a:lnTo>
                  <a:lnTo>
                    <a:pt x="3635" y="11"/>
                  </a:lnTo>
                  <a:lnTo>
                    <a:pt x="6" y="11"/>
                  </a:lnTo>
                  <a:lnTo>
                    <a:pt x="12" y="6"/>
                  </a:lnTo>
                  <a:lnTo>
                    <a:pt x="12" y="1749"/>
                  </a:lnTo>
                  <a:close/>
                </a:path>
              </a:pathLst>
            </a:custGeom>
            <a:solidFill>
              <a:srgbClr val="000000"/>
            </a:solidFill>
            <a:ln w="0">
              <a:solidFill>
                <a:srgbClr val="000000"/>
              </a:solidFill>
              <a:prstDash val="solid"/>
              <a:round/>
              <a:headEnd/>
              <a:tailEnd/>
            </a:ln>
          </p:spPr>
          <p:txBody>
            <a:bodyPr/>
            <a:lstStyle/>
            <a:p>
              <a:endParaRPr lang="en-ZA"/>
            </a:p>
          </p:txBody>
        </p:sp>
        <p:sp>
          <p:nvSpPr>
            <p:cNvPr id="19466" name="Rectangle 10"/>
            <p:cNvSpPr>
              <a:spLocks noChangeArrowheads="1"/>
            </p:cNvSpPr>
            <p:nvPr/>
          </p:nvSpPr>
          <p:spPr bwMode="auto">
            <a:xfrm>
              <a:off x="127" y="534"/>
              <a:ext cx="1286"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Major economic hub: 18 178 </a:t>
              </a:r>
              <a:endParaRPr lang="en-US" altLang="en-US" sz="900">
                <a:latin typeface="Arial" pitchFamily="34" charset="0"/>
                <a:cs typeface="Arial" pitchFamily="34" charset="0"/>
              </a:endParaRPr>
            </a:p>
          </p:txBody>
        </p:sp>
        <p:sp>
          <p:nvSpPr>
            <p:cNvPr id="19467" name="Rectangle 11"/>
            <p:cNvSpPr>
              <a:spLocks noChangeArrowheads="1"/>
            </p:cNvSpPr>
            <p:nvPr/>
          </p:nvSpPr>
          <p:spPr bwMode="auto">
            <a:xfrm>
              <a:off x="1360" y="534"/>
              <a:ext cx="143"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sq</a:t>
              </a:r>
              <a:endParaRPr lang="en-US" altLang="en-US" sz="900">
                <a:latin typeface="Arial" pitchFamily="34" charset="0"/>
                <a:cs typeface="Arial" pitchFamily="34" charset="0"/>
              </a:endParaRPr>
            </a:p>
          </p:txBody>
        </p:sp>
        <p:sp>
          <p:nvSpPr>
            <p:cNvPr id="19468" name="Rectangle 12"/>
            <p:cNvSpPr>
              <a:spLocks noChangeArrowheads="1"/>
            </p:cNvSpPr>
            <p:nvPr/>
          </p:nvSpPr>
          <p:spPr bwMode="auto">
            <a:xfrm>
              <a:off x="1489" y="534"/>
              <a:ext cx="171"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km</a:t>
              </a:r>
              <a:endParaRPr lang="en-US" altLang="en-US" sz="900">
                <a:latin typeface="Arial" pitchFamily="34" charset="0"/>
                <a:cs typeface="Arial" pitchFamily="34" charset="0"/>
              </a:endParaRPr>
            </a:p>
          </p:txBody>
        </p:sp>
        <p:sp>
          <p:nvSpPr>
            <p:cNvPr id="19469" name="Rectangle 13"/>
            <p:cNvSpPr>
              <a:spLocks noChangeArrowheads="1"/>
            </p:cNvSpPr>
            <p:nvPr/>
          </p:nvSpPr>
          <p:spPr bwMode="auto">
            <a:xfrm>
              <a:off x="127" y="649"/>
              <a:ext cx="1569"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Population 14 278 700; employed 5 069</a:t>
              </a:r>
              <a:endParaRPr lang="en-US" altLang="en-US" sz="900">
                <a:latin typeface="Arial" pitchFamily="34" charset="0"/>
                <a:cs typeface="Arial" pitchFamily="34" charset="0"/>
              </a:endParaRPr>
            </a:p>
          </p:txBody>
        </p:sp>
        <p:sp>
          <p:nvSpPr>
            <p:cNvPr id="19470" name="Rectangle 14"/>
            <p:cNvSpPr>
              <a:spLocks noChangeArrowheads="1"/>
            </p:cNvSpPr>
            <p:nvPr/>
          </p:nvSpPr>
          <p:spPr bwMode="auto">
            <a:xfrm>
              <a:off x="118" y="765"/>
              <a:ext cx="1628"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 000, unemployed 2 029 000 and 28.6% </a:t>
              </a:r>
              <a:endParaRPr lang="en-US" altLang="en-US" sz="900">
                <a:latin typeface="Arial" pitchFamily="34" charset="0"/>
                <a:cs typeface="Arial" pitchFamily="34" charset="0"/>
              </a:endParaRPr>
            </a:p>
          </p:txBody>
        </p:sp>
        <p:sp>
          <p:nvSpPr>
            <p:cNvPr id="19471" name="Rectangle 15"/>
            <p:cNvSpPr>
              <a:spLocks noChangeArrowheads="1"/>
            </p:cNvSpPr>
            <p:nvPr/>
          </p:nvSpPr>
          <p:spPr bwMode="auto">
            <a:xfrm>
              <a:off x="127" y="880"/>
              <a:ext cx="1448"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unemployment rate (Jan-Mar 2018)</a:t>
              </a:r>
              <a:endParaRPr lang="en-US" altLang="en-US" sz="900">
                <a:latin typeface="Arial" pitchFamily="34" charset="0"/>
                <a:cs typeface="Arial" pitchFamily="34" charset="0"/>
              </a:endParaRPr>
            </a:p>
          </p:txBody>
        </p:sp>
        <p:sp>
          <p:nvSpPr>
            <p:cNvPr id="19472" name="Rectangle 16"/>
            <p:cNvSpPr>
              <a:spLocks noChangeArrowheads="1"/>
            </p:cNvSpPr>
            <p:nvPr/>
          </p:nvSpPr>
          <p:spPr bwMode="auto">
            <a:xfrm>
              <a:off x="127" y="1110"/>
              <a:ext cx="1322"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latin typeface="Arial" pitchFamily="34" charset="0"/>
                  <a:cs typeface="Arial" pitchFamily="34" charset="0"/>
                </a:rPr>
                <a:t>GDPR 2.1%, </a:t>
              </a:r>
            </a:p>
            <a:p>
              <a:pPr defTabSz="914400" eaLnBrk="1" hangingPunct="1">
                <a:spcBef>
                  <a:spcPct val="0"/>
                </a:spcBef>
                <a:buFontTx/>
                <a:buNone/>
              </a:pPr>
              <a:r>
                <a:rPr lang="en-US" altLang="en-US" sz="1200">
                  <a:latin typeface="Arial" pitchFamily="34" charset="0"/>
                  <a:cs typeface="Arial" pitchFamily="34" charset="0"/>
                </a:rPr>
                <a:t>contribution to  SA GDP 34.1%</a:t>
              </a:r>
            </a:p>
          </p:txBody>
        </p:sp>
        <p:sp>
          <p:nvSpPr>
            <p:cNvPr id="19473" name="Rectangle 17"/>
            <p:cNvSpPr>
              <a:spLocks noChangeArrowheads="1"/>
            </p:cNvSpPr>
            <p:nvPr/>
          </p:nvSpPr>
          <p:spPr bwMode="auto">
            <a:xfrm>
              <a:off x="127" y="1225"/>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endParaRPr lang="en-US" altLang="en-US" sz="900">
                <a:latin typeface="Arial" pitchFamily="34" charset="0"/>
                <a:cs typeface="Arial" pitchFamily="34" charset="0"/>
              </a:endParaRPr>
            </a:p>
          </p:txBody>
        </p:sp>
        <p:sp>
          <p:nvSpPr>
            <p:cNvPr id="19474" name="Rectangle 18"/>
            <p:cNvSpPr>
              <a:spLocks noChangeArrowheads="1"/>
            </p:cNvSpPr>
            <p:nvPr/>
          </p:nvSpPr>
          <p:spPr bwMode="auto">
            <a:xfrm>
              <a:off x="1883" y="1270"/>
              <a:ext cx="1389" cy="20"/>
            </a:xfrm>
            <a:prstGeom prst="rect">
              <a:avLst/>
            </a:prstGeom>
            <a:solidFill>
              <a:srgbClr val="000000"/>
            </a:solidFill>
            <a:ln w="0">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ZA" altLang="en-US" sz="900">
                <a:latin typeface="Arial" pitchFamily="34" charset="0"/>
                <a:cs typeface="Arial" pitchFamily="34" charset="0"/>
              </a:endParaRPr>
            </a:p>
          </p:txBody>
        </p:sp>
        <p:sp>
          <p:nvSpPr>
            <p:cNvPr id="19475" name="Freeform 19"/>
            <p:cNvSpPr>
              <a:spLocks noEditPoints="1"/>
            </p:cNvSpPr>
            <p:nvPr/>
          </p:nvSpPr>
          <p:spPr bwMode="auto">
            <a:xfrm>
              <a:off x="3264" y="1274"/>
              <a:ext cx="366" cy="490"/>
            </a:xfrm>
            <a:custGeom>
              <a:avLst/>
              <a:gdLst>
                <a:gd name="T0" fmla="*/ 1 w 732"/>
                <a:gd name="T1" fmla="*/ 0 h 979"/>
                <a:gd name="T2" fmla="*/ 1 w 732"/>
                <a:gd name="T3" fmla="*/ 1 h 979"/>
                <a:gd name="T4" fmla="*/ 1 w 732"/>
                <a:gd name="T5" fmla="*/ 1 h 979"/>
                <a:gd name="T6" fmla="*/ 0 w 732"/>
                <a:gd name="T7" fmla="*/ 1 h 979"/>
                <a:gd name="T8" fmla="*/ 1 w 732"/>
                <a:gd name="T9" fmla="*/ 0 h 979"/>
                <a:gd name="T10" fmla="*/ 1 w 732"/>
                <a:gd name="T11" fmla="*/ 1 h 979"/>
                <a:gd name="T12" fmla="*/ 1 w 732"/>
                <a:gd name="T13" fmla="*/ 1 h 979"/>
                <a:gd name="T14" fmla="*/ 1 w 732"/>
                <a:gd name="T15" fmla="*/ 1 h 979"/>
                <a:gd name="T16" fmla="*/ 1 w 732"/>
                <a:gd name="T17" fmla="*/ 1 h 979"/>
                <a:gd name="T18" fmla="*/ 1 w 732"/>
                <a:gd name="T19" fmla="*/ 1 h 979"/>
                <a:gd name="T20" fmla="*/ 1 w 732"/>
                <a:gd name="T21" fmla="*/ 1 h 979"/>
                <a:gd name="T22" fmla="*/ 1 w 732"/>
                <a:gd name="T23" fmla="*/ 1 h 979"/>
                <a:gd name="T24" fmla="*/ 1 w 732"/>
                <a:gd name="T25" fmla="*/ 1 h 979"/>
                <a:gd name="T26" fmla="*/ 1 w 732"/>
                <a:gd name="T27" fmla="*/ 1 h 979"/>
                <a:gd name="T28" fmla="*/ 1 w 732"/>
                <a:gd name="T29" fmla="*/ 1 h 979"/>
                <a:gd name="T30" fmla="*/ 1 w 732"/>
                <a:gd name="T31" fmla="*/ 1 h 979"/>
                <a:gd name="T32" fmla="*/ 1 w 732"/>
                <a:gd name="T33" fmla="*/ 1 h 979"/>
                <a:gd name="T34" fmla="*/ 1 w 732"/>
                <a:gd name="T35" fmla="*/ 1 h 979"/>
                <a:gd name="T36" fmla="*/ 1 w 732"/>
                <a:gd name="T37" fmla="*/ 1 h 979"/>
                <a:gd name="T38" fmla="*/ 1 w 732"/>
                <a:gd name="T39" fmla="*/ 1 h 979"/>
                <a:gd name="T40" fmla="*/ 1 w 732"/>
                <a:gd name="T41" fmla="*/ 1 h 979"/>
                <a:gd name="T42" fmla="*/ 1 w 732"/>
                <a:gd name="T43" fmla="*/ 1 h 979"/>
                <a:gd name="T44" fmla="*/ 1 w 732"/>
                <a:gd name="T45" fmla="*/ 1 h 979"/>
                <a:gd name="T46" fmla="*/ 1 w 732"/>
                <a:gd name="T47" fmla="*/ 1 h 979"/>
                <a:gd name="T48" fmla="*/ 1 w 732"/>
                <a:gd name="T49" fmla="*/ 1 h 979"/>
                <a:gd name="T50" fmla="*/ 1 w 732"/>
                <a:gd name="T51" fmla="*/ 1 h 979"/>
                <a:gd name="T52" fmla="*/ 1 w 732"/>
                <a:gd name="T53" fmla="*/ 1 h 979"/>
                <a:gd name="T54" fmla="*/ 1 w 732"/>
                <a:gd name="T55" fmla="*/ 1 h 97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32" h="979">
                  <a:moveTo>
                    <a:pt x="33" y="0"/>
                  </a:moveTo>
                  <a:lnTo>
                    <a:pt x="724" y="935"/>
                  </a:lnTo>
                  <a:lnTo>
                    <a:pt x="691" y="958"/>
                  </a:lnTo>
                  <a:lnTo>
                    <a:pt x="0" y="23"/>
                  </a:lnTo>
                  <a:lnTo>
                    <a:pt x="33" y="0"/>
                  </a:lnTo>
                  <a:close/>
                  <a:moveTo>
                    <a:pt x="712" y="804"/>
                  </a:moveTo>
                  <a:lnTo>
                    <a:pt x="732" y="979"/>
                  </a:lnTo>
                  <a:lnTo>
                    <a:pt x="570" y="910"/>
                  </a:lnTo>
                  <a:lnTo>
                    <a:pt x="565" y="904"/>
                  </a:lnTo>
                  <a:lnTo>
                    <a:pt x="561" y="899"/>
                  </a:lnTo>
                  <a:lnTo>
                    <a:pt x="559" y="891"/>
                  </a:lnTo>
                  <a:lnTo>
                    <a:pt x="561" y="883"/>
                  </a:lnTo>
                  <a:lnTo>
                    <a:pt x="565" y="877"/>
                  </a:lnTo>
                  <a:lnTo>
                    <a:pt x="572" y="872"/>
                  </a:lnTo>
                  <a:lnTo>
                    <a:pt x="580" y="872"/>
                  </a:lnTo>
                  <a:lnTo>
                    <a:pt x="588" y="874"/>
                  </a:lnTo>
                  <a:lnTo>
                    <a:pt x="716" y="927"/>
                  </a:lnTo>
                  <a:lnTo>
                    <a:pt x="687" y="948"/>
                  </a:lnTo>
                  <a:lnTo>
                    <a:pt x="672" y="810"/>
                  </a:lnTo>
                  <a:lnTo>
                    <a:pt x="674" y="801"/>
                  </a:lnTo>
                  <a:lnTo>
                    <a:pt x="678" y="795"/>
                  </a:lnTo>
                  <a:lnTo>
                    <a:pt x="684" y="789"/>
                  </a:lnTo>
                  <a:lnTo>
                    <a:pt x="691" y="787"/>
                  </a:lnTo>
                  <a:lnTo>
                    <a:pt x="699" y="787"/>
                  </a:lnTo>
                  <a:lnTo>
                    <a:pt x="705" y="791"/>
                  </a:lnTo>
                  <a:lnTo>
                    <a:pt x="711" y="797"/>
                  </a:lnTo>
                  <a:lnTo>
                    <a:pt x="712" y="804"/>
                  </a:lnTo>
                  <a:close/>
                </a:path>
              </a:pathLst>
            </a:custGeom>
            <a:solidFill>
              <a:srgbClr val="000000"/>
            </a:solidFill>
            <a:ln w="0">
              <a:solidFill>
                <a:srgbClr val="000000"/>
              </a:solidFill>
              <a:prstDash val="solid"/>
              <a:round/>
              <a:headEnd/>
              <a:tailEnd/>
            </a:ln>
          </p:spPr>
          <p:txBody>
            <a:bodyPr/>
            <a:lstStyle/>
            <a:p>
              <a:endParaRPr lang="en-ZA"/>
            </a:p>
          </p:txBody>
        </p:sp>
        <p:sp>
          <p:nvSpPr>
            <p:cNvPr id="19476" name="Rectangle 20"/>
            <p:cNvSpPr>
              <a:spLocks noChangeArrowheads="1"/>
            </p:cNvSpPr>
            <p:nvPr/>
          </p:nvSpPr>
          <p:spPr bwMode="auto">
            <a:xfrm>
              <a:off x="3995" y="3494"/>
              <a:ext cx="1863" cy="842"/>
            </a:xfrm>
            <a:prstGeom prst="rect">
              <a:avLst/>
            </a:prstGeom>
            <a:solidFill>
              <a:srgbClr val="C3D69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ZA" altLang="en-US" sz="900">
                <a:latin typeface="Arial" pitchFamily="34" charset="0"/>
                <a:cs typeface="Arial" pitchFamily="34" charset="0"/>
              </a:endParaRPr>
            </a:p>
          </p:txBody>
        </p:sp>
        <p:sp>
          <p:nvSpPr>
            <p:cNvPr id="19477" name="Freeform 21"/>
            <p:cNvSpPr>
              <a:spLocks noEditPoints="1"/>
            </p:cNvSpPr>
            <p:nvPr/>
          </p:nvSpPr>
          <p:spPr bwMode="auto">
            <a:xfrm>
              <a:off x="3967" y="3487"/>
              <a:ext cx="1866" cy="800"/>
            </a:xfrm>
            <a:custGeom>
              <a:avLst/>
              <a:gdLst>
                <a:gd name="T0" fmla="*/ 0 w 3475"/>
                <a:gd name="T1" fmla="*/ 1 h 1060"/>
                <a:gd name="T2" fmla="*/ 0 w 3475"/>
                <a:gd name="T3" fmla="*/ 1 h 1060"/>
                <a:gd name="T4" fmla="*/ 0 w 3475"/>
                <a:gd name="T5" fmla="*/ 0 h 1060"/>
                <a:gd name="T6" fmla="*/ 0 w 3475"/>
                <a:gd name="T7" fmla="*/ 0 h 1060"/>
                <a:gd name="T8" fmla="*/ 0 w 3475"/>
                <a:gd name="T9" fmla="*/ 1 h 1060"/>
                <a:gd name="T10" fmla="*/ 0 w 3475"/>
                <a:gd name="T11" fmla="*/ 1 h 1060"/>
                <a:gd name="T12" fmla="*/ 0 w 3475"/>
                <a:gd name="T13" fmla="*/ 1 h 1060"/>
                <a:gd name="T14" fmla="*/ 0 w 3475"/>
                <a:gd name="T15" fmla="*/ 1 h 1060"/>
                <a:gd name="T16" fmla="*/ 0 w 3475"/>
                <a:gd name="T17" fmla="*/ 1 h 1060"/>
                <a:gd name="T18" fmla="*/ 0 w 3475"/>
                <a:gd name="T19" fmla="*/ 1 h 1060"/>
                <a:gd name="T20" fmla="*/ 0 w 3475"/>
                <a:gd name="T21" fmla="*/ 1 h 1060"/>
                <a:gd name="T22" fmla="*/ 0 w 3475"/>
                <a:gd name="T23" fmla="*/ 1 h 1060"/>
                <a:gd name="T24" fmla="*/ 0 w 3475"/>
                <a:gd name="T25" fmla="*/ 1 h 1060"/>
                <a:gd name="T26" fmla="*/ 0 w 3475"/>
                <a:gd name="T27" fmla="*/ 1 h 1060"/>
                <a:gd name="T28" fmla="*/ 0 w 3475"/>
                <a:gd name="T29" fmla="*/ 1 h 1060"/>
                <a:gd name="T30" fmla="*/ 0 w 3475"/>
                <a:gd name="T31" fmla="*/ 1 h 1060"/>
                <a:gd name="T32" fmla="*/ 0 w 3475"/>
                <a:gd name="T33" fmla="*/ 1 h 1060"/>
                <a:gd name="T34" fmla="*/ 0 w 3475"/>
                <a:gd name="T35" fmla="*/ 1 h 1060"/>
                <a:gd name="T36" fmla="*/ 0 w 3475"/>
                <a:gd name="T37" fmla="*/ 1 h 1060"/>
                <a:gd name="T38" fmla="*/ 0 w 3475"/>
                <a:gd name="T39" fmla="*/ 1 h 1060"/>
                <a:gd name="T40" fmla="*/ 0 w 3475"/>
                <a:gd name="T41" fmla="*/ 1 h 1060"/>
                <a:gd name="T42" fmla="*/ 0 w 3475"/>
                <a:gd name="T43" fmla="*/ 1 h 10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475" h="1060">
                  <a:moveTo>
                    <a:pt x="0" y="6"/>
                  </a:moveTo>
                  <a:lnTo>
                    <a:pt x="2" y="2"/>
                  </a:lnTo>
                  <a:lnTo>
                    <a:pt x="5" y="0"/>
                  </a:lnTo>
                  <a:lnTo>
                    <a:pt x="3469" y="0"/>
                  </a:lnTo>
                  <a:lnTo>
                    <a:pt x="3473" y="2"/>
                  </a:lnTo>
                  <a:lnTo>
                    <a:pt x="3475" y="6"/>
                  </a:lnTo>
                  <a:lnTo>
                    <a:pt x="3475" y="1054"/>
                  </a:lnTo>
                  <a:lnTo>
                    <a:pt x="3473" y="1058"/>
                  </a:lnTo>
                  <a:lnTo>
                    <a:pt x="3469" y="1060"/>
                  </a:lnTo>
                  <a:lnTo>
                    <a:pt x="5" y="1060"/>
                  </a:lnTo>
                  <a:lnTo>
                    <a:pt x="2" y="1058"/>
                  </a:lnTo>
                  <a:lnTo>
                    <a:pt x="0" y="1054"/>
                  </a:lnTo>
                  <a:lnTo>
                    <a:pt x="0" y="6"/>
                  </a:lnTo>
                  <a:close/>
                  <a:moveTo>
                    <a:pt x="11" y="1054"/>
                  </a:moveTo>
                  <a:lnTo>
                    <a:pt x="5" y="1048"/>
                  </a:lnTo>
                  <a:lnTo>
                    <a:pt x="3469" y="1048"/>
                  </a:lnTo>
                  <a:lnTo>
                    <a:pt x="3463" y="1054"/>
                  </a:lnTo>
                  <a:lnTo>
                    <a:pt x="3463" y="6"/>
                  </a:lnTo>
                  <a:lnTo>
                    <a:pt x="3469" y="11"/>
                  </a:lnTo>
                  <a:lnTo>
                    <a:pt x="5" y="11"/>
                  </a:lnTo>
                  <a:lnTo>
                    <a:pt x="11" y="6"/>
                  </a:lnTo>
                  <a:lnTo>
                    <a:pt x="11" y="1054"/>
                  </a:lnTo>
                  <a:close/>
                </a:path>
              </a:pathLst>
            </a:custGeom>
            <a:solidFill>
              <a:srgbClr val="000000"/>
            </a:solidFill>
            <a:ln w="0">
              <a:solidFill>
                <a:srgbClr val="000000"/>
              </a:solidFill>
              <a:prstDash val="solid"/>
              <a:round/>
              <a:headEnd/>
              <a:tailEnd/>
            </a:ln>
          </p:spPr>
          <p:txBody>
            <a:bodyPr/>
            <a:lstStyle/>
            <a:p>
              <a:endParaRPr lang="en-ZA"/>
            </a:p>
          </p:txBody>
        </p:sp>
        <p:sp>
          <p:nvSpPr>
            <p:cNvPr id="19478" name="Rectangle 22"/>
            <p:cNvSpPr>
              <a:spLocks noChangeArrowheads="1"/>
            </p:cNvSpPr>
            <p:nvPr/>
          </p:nvSpPr>
          <p:spPr bwMode="auto">
            <a:xfrm>
              <a:off x="4027" y="3704"/>
              <a:ext cx="44"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000" dirty="0">
                  <a:solidFill>
                    <a:srgbClr val="000000"/>
                  </a:solidFill>
                  <a:latin typeface="Arial" pitchFamily="34" charset="0"/>
                  <a:cs typeface="Arial" pitchFamily="34" charset="0"/>
                </a:rPr>
                <a:t>2</a:t>
              </a:r>
              <a:endParaRPr lang="en-US" altLang="en-US" sz="1000" dirty="0">
                <a:latin typeface="Arial" pitchFamily="34" charset="0"/>
                <a:cs typeface="Arial" pitchFamily="34" charset="0"/>
              </a:endParaRPr>
            </a:p>
          </p:txBody>
        </p:sp>
        <p:sp>
          <p:nvSpPr>
            <p:cNvPr id="19479" name="Rectangle 23"/>
            <p:cNvSpPr>
              <a:spLocks noChangeArrowheads="1"/>
            </p:cNvSpPr>
            <p:nvPr/>
          </p:nvSpPr>
          <p:spPr bwMode="auto">
            <a:xfrm>
              <a:off x="4081" y="3703"/>
              <a:ext cx="10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800">
                  <a:solidFill>
                    <a:srgbClr val="000000"/>
                  </a:solidFill>
                  <a:latin typeface="Arial" pitchFamily="34" charset="0"/>
                  <a:cs typeface="Arial" pitchFamily="34" charset="0"/>
                </a:rPr>
                <a:t>nd</a:t>
              </a:r>
              <a:endParaRPr lang="en-US" altLang="en-US" sz="900">
                <a:latin typeface="Arial" pitchFamily="34" charset="0"/>
                <a:cs typeface="Arial" pitchFamily="34" charset="0"/>
              </a:endParaRPr>
            </a:p>
          </p:txBody>
        </p:sp>
        <p:sp>
          <p:nvSpPr>
            <p:cNvPr id="19480" name="Rectangle 24"/>
            <p:cNvSpPr>
              <a:spLocks noChangeArrowheads="1"/>
            </p:cNvSpPr>
            <p:nvPr/>
          </p:nvSpPr>
          <p:spPr bwMode="auto">
            <a:xfrm>
              <a:off x="4185" y="3688"/>
              <a:ext cx="269"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000">
                  <a:solidFill>
                    <a:srgbClr val="000000"/>
                  </a:solidFill>
                  <a:latin typeface="Arial" pitchFamily="34" charset="0"/>
                  <a:cs typeface="Arial" pitchFamily="34" charset="0"/>
                </a:rPr>
                <a:t>l</a:t>
              </a:r>
              <a:r>
                <a:rPr lang="en-US" altLang="en-US" sz="1100">
                  <a:solidFill>
                    <a:srgbClr val="000000"/>
                  </a:solidFill>
                  <a:latin typeface="Arial" pitchFamily="34" charset="0"/>
                  <a:cs typeface="Arial" pitchFamily="34" charset="0"/>
                </a:rPr>
                <a:t>argest </a:t>
              </a:r>
              <a:endParaRPr lang="en-US" altLang="en-US" sz="1100">
                <a:latin typeface="Arial" pitchFamily="34" charset="0"/>
                <a:cs typeface="Arial" pitchFamily="34" charset="0"/>
              </a:endParaRPr>
            </a:p>
          </p:txBody>
        </p:sp>
        <p:sp>
          <p:nvSpPr>
            <p:cNvPr id="19481" name="Rectangle 25"/>
            <p:cNvSpPr>
              <a:spLocks noChangeArrowheads="1"/>
            </p:cNvSpPr>
            <p:nvPr/>
          </p:nvSpPr>
          <p:spPr bwMode="auto">
            <a:xfrm>
              <a:off x="4493" y="3704"/>
              <a:ext cx="74"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a:t>
              </a:r>
              <a:endParaRPr lang="en-US" altLang="en-US" sz="900">
                <a:latin typeface="Arial" pitchFamily="34" charset="0"/>
                <a:cs typeface="Arial" pitchFamily="34" charset="0"/>
              </a:endParaRPr>
            </a:p>
          </p:txBody>
        </p:sp>
        <p:sp>
          <p:nvSpPr>
            <p:cNvPr id="19482" name="Rectangle 26"/>
            <p:cNvSpPr>
              <a:spLocks noChangeArrowheads="1"/>
            </p:cNvSpPr>
            <p:nvPr/>
          </p:nvSpPr>
          <p:spPr bwMode="auto">
            <a:xfrm>
              <a:off x="4552" y="3704"/>
              <a:ext cx="912"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100">
                  <a:solidFill>
                    <a:srgbClr val="000000"/>
                  </a:solidFill>
                  <a:latin typeface="Arial" pitchFamily="34" charset="0"/>
                  <a:cs typeface="Arial" pitchFamily="34" charset="0"/>
                </a:rPr>
                <a:t>SA economy with 94 361 </a:t>
              </a:r>
              <a:endParaRPr lang="en-US" altLang="en-US" sz="1100">
                <a:latin typeface="Arial" pitchFamily="34" charset="0"/>
                <a:cs typeface="Arial" pitchFamily="34" charset="0"/>
              </a:endParaRPr>
            </a:p>
          </p:txBody>
        </p:sp>
        <p:sp>
          <p:nvSpPr>
            <p:cNvPr id="19483" name="Rectangle 27"/>
            <p:cNvSpPr>
              <a:spLocks noChangeArrowheads="1"/>
            </p:cNvSpPr>
            <p:nvPr/>
          </p:nvSpPr>
          <p:spPr bwMode="auto">
            <a:xfrm>
              <a:off x="4027" y="3819"/>
              <a:ext cx="85"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000">
                  <a:solidFill>
                    <a:srgbClr val="000000"/>
                  </a:solidFill>
                  <a:latin typeface="Arial" pitchFamily="34" charset="0"/>
                  <a:cs typeface="Arial" pitchFamily="34" charset="0"/>
                </a:rPr>
                <a:t>sq</a:t>
              </a:r>
              <a:endParaRPr lang="en-US" altLang="en-US" sz="1000">
                <a:latin typeface="Arial" pitchFamily="34" charset="0"/>
                <a:cs typeface="Arial" pitchFamily="34" charset="0"/>
              </a:endParaRPr>
            </a:p>
          </p:txBody>
        </p:sp>
        <p:sp>
          <p:nvSpPr>
            <p:cNvPr id="19484" name="Rectangle 28"/>
            <p:cNvSpPr>
              <a:spLocks noChangeArrowheads="1"/>
            </p:cNvSpPr>
            <p:nvPr/>
          </p:nvSpPr>
          <p:spPr bwMode="auto">
            <a:xfrm>
              <a:off x="4155" y="3819"/>
              <a:ext cx="124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100" dirty="0">
                  <a:solidFill>
                    <a:srgbClr val="000000"/>
                  </a:solidFill>
                  <a:latin typeface="Arial" pitchFamily="34" charset="0"/>
                  <a:cs typeface="Arial" pitchFamily="34" charset="0"/>
                </a:rPr>
                <a:t>km, 11 074 800 people, 2 617 000 </a:t>
              </a:r>
              <a:endParaRPr lang="en-US" altLang="en-US" sz="1100" dirty="0">
                <a:latin typeface="Arial" pitchFamily="34" charset="0"/>
                <a:cs typeface="Arial" pitchFamily="34" charset="0"/>
              </a:endParaRPr>
            </a:p>
          </p:txBody>
        </p:sp>
        <p:sp>
          <p:nvSpPr>
            <p:cNvPr id="19485" name="Rectangle 29"/>
            <p:cNvSpPr>
              <a:spLocks noChangeArrowheads="1"/>
            </p:cNvSpPr>
            <p:nvPr/>
          </p:nvSpPr>
          <p:spPr bwMode="auto">
            <a:xfrm>
              <a:off x="4027" y="3935"/>
              <a:ext cx="1675"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100">
                  <a:solidFill>
                    <a:srgbClr val="000000"/>
                  </a:solidFill>
                  <a:latin typeface="Arial" pitchFamily="34" charset="0"/>
                  <a:cs typeface="Arial" pitchFamily="34" charset="0"/>
                </a:rPr>
                <a:t>employed and 22.3% unemployment rate (751</a:t>
              </a:r>
              <a:endParaRPr lang="en-US" altLang="en-US" sz="1100">
                <a:latin typeface="Arial" pitchFamily="34" charset="0"/>
                <a:cs typeface="Arial" pitchFamily="34" charset="0"/>
              </a:endParaRPr>
            </a:p>
          </p:txBody>
        </p:sp>
        <p:sp>
          <p:nvSpPr>
            <p:cNvPr id="19486" name="Rectangle 30"/>
            <p:cNvSpPr>
              <a:spLocks noChangeArrowheads="1"/>
            </p:cNvSpPr>
            <p:nvPr/>
          </p:nvSpPr>
          <p:spPr bwMode="auto">
            <a:xfrm>
              <a:off x="3997" y="4054"/>
              <a:ext cx="1515"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000" dirty="0">
                  <a:solidFill>
                    <a:srgbClr val="000000"/>
                  </a:solidFill>
                  <a:latin typeface="Arial" pitchFamily="34" charset="0"/>
                  <a:cs typeface="Arial" pitchFamily="34" charset="0"/>
                </a:rPr>
                <a:t>000 unemployed) (Jan-Mar 2018). </a:t>
              </a:r>
              <a:r>
                <a:rPr lang="en-US" altLang="en-US" sz="1000" dirty="0">
                  <a:latin typeface="Arial" pitchFamily="34" charset="0"/>
                  <a:cs typeface="Arial" pitchFamily="34" charset="0"/>
                </a:rPr>
                <a:t>GDPR  2.1%</a:t>
              </a:r>
            </a:p>
            <a:p>
              <a:pPr defTabSz="914400" eaLnBrk="1" hangingPunct="1">
                <a:spcBef>
                  <a:spcPct val="0"/>
                </a:spcBef>
                <a:buFontTx/>
                <a:buNone/>
              </a:pPr>
              <a:r>
                <a:rPr lang="en-US" altLang="en-US" sz="1000" dirty="0">
                  <a:latin typeface="Arial" pitchFamily="34" charset="0"/>
                  <a:cs typeface="Arial" pitchFamily="34" charset="0"/>
                </a:rPr>
                <a:t>Contribution to SA GDP 16.0</a:t>
              </a:r>
              <a:r>
                <a:rPr lang="en-US" altLang="en-US" sz="1000" dirty="0" smtClean="0">
                  <a:latin typeface="Arial" pitchFamily="34" charset="0"/>
                  <a:cs typeface="Arial" pitchFamily="34" charset="0"/>
                </a:rPr>
                <a:t>%</a:t>
              </a:r>
              <a:endParaRPr lang="en-US" altLang="en-US" sz="1000" dirty="0">
                <a:latin typeface="Arial" pitchFamily="34" charset="0"/>
                <a:cs typeface="Arial" pitchFamily="34" charset="0"/>
              </a:endParaRPr>
            </a:p>
          </p:txBody>
        </p:sp>
        <p:sp>
          <p:nvSpPr>
            <p:cNvPr id="19487" name="Rectangle 31"/>
            <p:cNvSpPr>
              <a:spLocks noChangeArrowheads="1"/>
            </p:cNvSpPr>
            <p:nvPr/>
          </p:nvSpPr>
          <p:spPr bwMode="auto">
            <a:xfrm>
              <a:off x="60" y="1525"/>
              <a:ext cx="1732" cy="728"/>
            </a:xfrm>
            <a:prstGeom prst="rect">
              <a:avLst/>
            </a:prstGeom>
            <a:solidFill>
              <a:srgbClr val="C3D69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ZA" altLang="en-US" sz="900">
                <a:latin typeface="Arial" pitchFamily="34" charset="0"/>
                <a:cs typeface="Arial" pitchFamily="34" charset="0"/>
              </a:endParaRPr>
            </a:p>
          </p:txBody>
        </p:sp>
        <p:sp>
          <p:nvSpPr>
            <p:cNvPr id="19488" name="Freeform 32"/>
            <p:cNvSpPr>
              <a:spLocks noEditPoints="1"/>
            </p:cNvSpPr>
            <p:nvPr/>
          </p:nvSpPr>
          <p:spPr bwMode="auto">
            <a:xfrm>
              <a:off x="57" y="1522"/>
              <a:ext cx="1738" cy="742"/>
            </a:xfrm>
            <a:custGeom>
              <a:avLst/>
              <a:gdLst>
                <a:gd name="T0" fmla="*/ 0 w 3475"/>
                <a:gd name="T1" fmla="*/ 0 h 1291"/>
                <a:gd name="T2" fmla="*/ 0 w 3475"/>
                <a:gd name="T3" fmla="*/ 0 h 1291"/>
                <a:gd name="T4" fmla="*/ 1 w 3475"/>
                <a:gd name="T5" fmla="*/ 0 h 1291"/>
                <a:gd name="T6" fmla="*/ 1 w 3475"/>
                <a:gd name="T7" fmla="*/ 0 h 1291"/>
                <a:gd name="T8" fmla="*/ 1 w 3475"/>
                <a:gd name="T9" fmla="*/ 0 h 1291"/>
                <a:gd name="T10" fmla="*/ 1 w 3475"/>
                <a:gd name="T11" fmla="*/ 0 h 1291"/>
                <a:gd name="T12" fmla="*/ 1 w 3475"/>
                <a:gd name="T13" fmla="*/ 0 h 1291"/>
                <a:gd name="T14" fmla="*/ 1 w 3475"/>
                <a:gd name="T15" fmla="*/ 0 h 1291"/>
                <a:gd name="T16" fmla="*/ 1 w 3475"/>
                <a:gd name="T17" fmla="*/ 0 h 1291"/>
                <a:gd name="T18" fmla="*/ 1 w 3475"/>
                <a:gd name="T19" fmla="*/ 0 h 1291"/>
                <a:gd name="T20" fmla="*/ 0 w 3475"/>
                <a:gd name="T21" fmla="*/ 0 h 1291"/>
                <a:gd name="T22" fmla="*/ 0 w 3475"/>
                <a:gd name="T23" fmla="*/ 0 h 1291"/>
                <a:gd name="T24" fmla="*/ 0 w 3475"/>
                <a:gd name="T25" fmla="*/ 0 h 1291"/>
                <a:gd name="T26" fmla="*/ 1 w 3475"/>
                <a:gd name="T27" fmla="*/ 0 h 1291"/>
                <a:gd name="T28" fmla="*/ 1 w 3475"/>
                <a:gd name="T29" fmla="*/ 0 h 1291"/>
                <a:gd name="T30" fmla="*/ 1 w 3475"/>
                <a:gd name="T31" fmla="*/ 0 h 1291"/>
                <a:gd name="T32" fmla="*/ 1 w 3475"/>
                <a:gd name="T33" fmla="*/ 0 h 1291"/>
                <a:gd name="T34" fmla="*/ 1 w 3475"/>
                <a:gd name="T35" fmla="*/ 0 h 1291"/>
                <a:gd name="T36" fmla="*/ 1 w 3475"/>
                <a:gd name="T37" fmla="*/ 0 h 1291"/>
                <a:gd name="T38" fmla="*/ 1 w 3475"/>
                <a:gd name="T39" fmla="*/ 0 h 1291"/>
                <a:gd name="T40" fmla="*/ 1 w 3475"/>
                <a:gd name="T41" fmla="*/ 0 h 1291"/>
                <a:gd name="T42" fmla="*/ 1 w 3475"/>
                <a:gd name="T43" fmla="*/ 0 h 12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475" h="1291">
                  <a:moveTo>
                    <a:pt x="0" y="6"/>
                  </a:moveTo>
                  <a:lnTo>
                    <a:pt x="0" y="0"/>
                  </a:lnTo>
                  <a:lnTo>
                    <a:pt x="6" y="0"/>
                  </a:lnTo>
                  <a:lnTo>
                    <a:pt x="3470" y="0"/>
                  </a:lnTo>
                  <a:lnTo>
                    <a:pt x="3473" y="0"/>
                  </a:lnTo>
                  <a:lnTo>
                    <a:pt x="3475" y="6"/>
                  </a:lnTo>
                  <a:lnTo>
                    <a:pt x="3475" y="1285"/>
                  </a:lnTo>
                  <a:lnTo>
                    <a:pt x="3473" y="1289"/>
                  </a:lnTo>
                  <a:lnTo>
                    <a:pt x="3470" y="1291"/>
                  </a:lnTo>
                  <a:lnTo>
                    <a:pt x="6" y="1291"/>
                  </a:lnTo>
                  <a:lnTo>
                    <a:pt x="0" y="1289"/>
                  </a:lnTo>
                  <a:lnTo>
                    <a:pt x="0" y="1285"/>
                  </a:lnTo>
                  <a:lnTo>
                    <a:pt x="0" y="6"/>
                  </a:lnTo>
                  <a:close/>
                  <a:moveTo>
                    <a:pt x="11" y="1285"/>
                  </a:moveTo>
                  <a:lnTo>
                    <a:pt x="6" y="1279"/>
                  </a:lnTo>
                  <a:lnTo>
                    <a:pt x="3470" y="1279"/>
                  </a:lnTo>
                  <a:lnTo>
                    <a:pt x="3464" y="1285"/>
                  </a:lnTo>
                  <a:lnTo>
                    <a:pt x="3464" y="6"/>
                  </a:lnTo>
                  <a:lnTo>
                    <a:pt x="3470" y="12"/>
                  </a:lnTo>
                  <a:lnTo>
                    <a:pt x="6" y="12"/>
                  </a:lnTo>
                  <a:lnTo>
                    <a:pt x="11" y="6"/>
                  </a:lnTo>
                  <a:lnTo>
                    <a:pt x="11" y="1285"/>
                  </a:lnTo>
                  <a:close/>
                </a:path>
              </a:pathLst>
            </a:custGeom>
            <a:solidFill>
              <a:srgbClr val="000000"/>
            </a:solidFill>
            <a:ln w="0">
              <a:solidFill>
                <a:srgbClr val="000000"/>
              </a:solidFill>
              <a:prstDash val="solid"/>
              <a:round/>
              <a:headEnd/>
              <a:tailEnd/>
            </a:ln>
          </p:spPr>
          <p:txBody>
            <a:bodyPr/>
            <a:lstStyle/>
            <a:p>
              <a:endParaRPr lang="en-ZA"/>
            </a:p>
          </p:txBody>
        </p:sp>
        <p:sp>
          <p:nvSpPr>
            <p:cNvPr id="19489" name="Rectangle 33"/>
            <p:cNvSpPr>
              <a:spLocks noChangeArrowheads="1"/>
            </p:cNvSpPr>
            <p:nvPr/>
          </p:nvSpPr>
          <p:spPr bwMode="auto">
            <a:xfrm>
              <a:off x="118" y="1560"/>
              <a:ext cx="1519"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Smallest GDP growth &amp; economic </a:t>
              </a:r>
              <a:endParaRPr lang="en-US" altLang="en-US" sz="900">
                <a:latin typeface="Arial" pitchFamily="34" charset="0"/>
                <a:cs typeface="Arial" pitchFamily="34" charset="0"/>
              </a:endParaRPr>
            </a:p>
          </p:txBody>
        </p:sp>
        <p:sp>
          <p:nvSpPr>
            <p:cNvPr id="19490" name="Rectangle 34"/>
            <p:cNvSpPr>
              <a:spLocks noChangeArrowheads="1"/>
            </p:cNvSpPr>
            <p:nvPr/>
          </p:nvSpPr>
          <p:spPr bwMode="auto">
            <a:xfrm>
              <a:off x="118" y="1676"/>
              <a:ext cx="1439"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contribution with 1 214,000 people, </a:t>
              </a:r>
              <a:endParaRPr lang="en-US" altLang="en-US" sz="900">
                <a:latin typeface="Arial" pitchFamily="34" charset="0"/>
                <a:cs typeface="Arial" pitchFamily="34" charset="0"/>
              </a:endParaRPr>
            </a:p>
          </p:txBody>
        </p:sp>
        <p:sp>
          <p:nvSpPr>
            <p:cNvPr id="19491" name="Rectangle 35"/>
            <p:cNvSpPr>
              <a:spLocks noChangeArrowheads="1"/>
            </p:cNvSpPr>
            <p:nvPr/>
          </p:nvSpPr>
          <p:spPr bwMode="auto">
            <a:xfrm>
              <a:off x="118" y="1791"/>
              <a:ext cx="419"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372 889 </a:t>
              </a:r>
              <a:endParaRPr lang="en-US" altLang="en-US" sz="900">
                <a:latin typeface="Arial" pitchFamily="34" charset="0"/>
                <a:cs typeface="Arial" pitchFamily="34" charset="0"/>
              </a:endParaRPr>
            </a:p>
          </p:txBody>
        </p:sp>
        <p:sp>
          <p:nvSpPr>
            <p:cNvPr id="19492" name="Rectangle 36"/>
            <p:cNvSpPr>
              <a:spLocks noChangeArrowheads="1"/>
            </p:cNvSpPr>
            <p:nvPr/>
          </p:nvSpPr>
          <p:spPr bwMode="auto">
            <a:xfrm>
              <a:off x="490" y="1791"/>
              <a:ext cx="143"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sq</a:t>
              </a:r>
              <a:endParaRPr lang="en-US" altLang="en-US" sz="900">
                <a:latin typeface="Arial" pitchFamily="34" charset="0"/>
                <a:cs typeface="Arial" pitchFamily="34" charset="0"/>
              </a:endParaRPr>
            </a:p>
          </p:txBody>
        </p:sp>
        <p:sp>
          <p:nvSpPr>
            <p:cNvPr id="19493" name="Rectangle 37"/>
            <p:cNvSpPr>
              <a:spLocks noChangeArrowheads="1"/>
            </p:cNvSpPr>
            <p:nvPr/>
          </p:nvSpPr>
          <p:spPr bwMode="auto">
            <a:xfrm>
              <a:off x="618" y="1791"/>
              <a:ext cx="1080"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km, 29.5 % unemployment </a:t>
              </a:r>
              <a:endParaRPr lang="en-US" altLang="en-US" sz="900">
                <a:latin typeface="Arial" pitchFamily="34" charset="0"/>
                <a:cs typeface="Arial" pitchFamily="34" charset="0"/>
              </a:endParaRPr>
            </a:p>
          </p:txBody>
        </p:sp>
        <p:sp>
          <p:nvSpPr>
            <p:cNvPr id="19494" name="Rectangle 38"/>
            <p:cNvSpPr>
              <a:spLocks noChangeArrowheads="1"/>
            </p:cNvSpPr>
            <p:nvPr/>
          </p:nvSpPr>
          <p:spPr bwMode="auto">
            <a:xfrm>
              <a:off x="66" y="1906"/>
              <a:ext cx="1726"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rate (134 000 unemployed) and 321 000</a:t>
              </a:r>
              <a:endParaRPr lang="en-US" altLang="en-US" sz="900">
                <a:latin typeface="Arial" pitchFamily="34" charset="0"/>
                <a:cs typeface="Arial" pitchFamily="34" charset="0"/>
              </a:endParaRPr>
            </a:p>
          </p:txBody>
        </p:sp>
        <p:sp>
          <p:nvSpPr>
            <p:cNvPr id="19495" name="Rectangle 39"/>
            <p:cNvSpPr>
              <a:spLocks noChangeArrowheads="1"/>
            </p:cNvSpPr>
            <p:nvPr/>
          </p:nvSpPr>
          <p:spPr bwMode="auto">
            <a:xfrm>
              <a:off x="118" y="2021"/>
              <a:ext cx="1674"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dirty="0">
                  <a:solidFill>
                    <a:srgbClr val="000000"/>
                  </a:solidFill>
                  <a:latin typeface="Arial" pitchFamily="34" charset="0"/>
                  <a:cs typeface="Arial" pitchFamily="34" charset="0"/>
                </a:rPr>
                <a:t>employed (Jan-Mar 2018) </a:t>
              </a:r>
            </a:p>
            <a:p>
              <a:pPr defTabSz="914400" eaLnBrk="1" hangingPunct="1">
                <a:spcBef>
                  <a:spcPct val="0"/>
                </a:spcBef>
                <a:buFontTx/>
                <a:buNone/>
              </a:pPr>
              <a:r>
                <a:rPr lang="en-US" altLang="en-US" sz="1200" dirty="0">
                  <a:latin typeface="Arial" pitchFamily="34" charset="0"/>
                  <a:cs typeface="Arial" pitchFamily="34" charset="0"/>
                </a:rPr>
                <a:t> GDPR 2.8 % contrib. to SA GDP 2.1%</a:t>
              </a:r>
            </a:p>
            <a:p>
              <a:pPr defTabSz="914400" eaLnBrk="1" hangingPunct="1">
                <a:spcBef>
                  <a:spcPct val="0"/>
                </a:spcBef>
                <a:buFontTx/>
                <a:buNone/>
              </a:pPr>
              <a:endParaRPr lang="en-US" altLang="en-US" sz="900" dirty="0">
                <a:latin typeface="Arial" pitchFamily="34" charset="0"/>
                <a:cs typeface="Arial" pitchFamily="34" charset="0"/>
              </a:endParaRPr>
            </a:p>
          </p:txBody>
        </p:sp>
        <p:sp>
          <p:nvSpPr>
            <p:cNvPr id="19496" name="Rectangle 40"/>
            <p:cNvSpPr>
              <a:spLocks noChangeArrowheads="1"/>
            </p:cNvSpPr>
            <p:nvPr/>
          </p:nvSpPr>
          <p:spPr bwMode="auto">
            <a:xfrm>
              <a:off x="4278" y="2580"/>
              <a:ext cx="41" cy="929"/>
            </a:xfrm>
            <a:prstGeom prst="rect">
              <a:avLst/>
            </a:prstGeom>
            <a:solidFill>
              <a:srgbClr val="000000"/>
            </a:solidFill>
            <a:ln w="0">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ZA" altLang="en-US" sz="900">
                <a:latin typeface="Arial" pitchFamily="34" charset="0"/>
                <a:cs typeface="Arial" pitchFamily="34" charset="0"/>
              </a:endParaRPr>
            </a:p>
          </p:txBody>
        </p:sp>
        <p:sp>
          <p:nvSpPr>
            <p:cNvPr id="19497" name="Freeform 41"/>
            <p:cNvSpPr>
              <a:spLocks noEditPoints="1"/>
            </p:cNvSpPr>
            <p:nvPr/>
          </p:nvSpPr>
          <p:spPr bwMode="auto">
            <a:xfrm>
              <a:off x="4050" y="2534"/>
              <a:ext cx="237" cy="91"/>
            </a:xfrm>
            <a:custGeom>
              <a:avLst/>
              <a:gdLst>
                <a:gd name="T0" fmla="*/ 1 w 474"/>
                <a:gd name="T1" fmla="*/ 1 h 180"/>
                <a:gd name="T2" fmla="*/ 1 w 474"/>
                <a:gd name="T3" fmla="*/ 1 h 180"/>
                <a:gd name="T4" fmla="*/ 1 w 474"/>
                <a:gd name="T5" fmla="*/ 1 h 180"/>
                <a:gd name="T6" fmla="*/ 1 w 474"/>
                <a:gd name="T7" fmla="*/ 1 h 180"/>
                <a:gd name="T8" fmla="*/ 1 w 474"/>
                <a:gd name="T9" fmla="*/ 1 h 180"/>
                <a:gd name="T10" fmla="*/ 1 w 474"/>
                <a:gd name="T11" fmla="*/ 1 h 180"/>
                <a:gd name="T12" fmla="*/ 0 w 474"/>
                <a:gd name="T13" fmla="*/ 1 h 180"/>
                <a:gd name="T14" fmla="*/ 1 w 474"/>
                <a:gd name="T15" fmla="*/ 1 h 180"/>
                <a:gd name="T16" fmla="*/ 1 w 474"/>
                <a:gd name="T17" fmla="*/ 1 h 180"/>
                <a:gd name="T18" fmla="*/ 1 w 474"/>
                <a:gd name="T19" fmla="*/ 1 h 180"/>
                <a:gd name="T20" fmla="*/ 1 w 474"/>
                <a:gd name="T21" fmla="*/ 1 h 180"/>
                <a:gd name="T22" fmla="*/ 1 w 474"/>
                <a:gd name="T23" fmla="*/ 1 h 180"/>
                <a:gd name="T24" fmla="*/ 1 w 474"/>
                <a:gd name="T25" fmla="*/ 1 h 180"/>
                <a:gd name="T26" fmla="*/ 1 w 474"/>
                <a:gd name="T27" fmla="*/ 1 h 180"/>
                <a:gd name="T28" fmla="*/ 1 w 474"/>
                <a:gd name="T29" fmla="*/ 1 h 180"/>
                <a:gd name="T30" fmla="*/ 1 w 474"/>
                <a:gd name="T31" fmla="*/ 1 h 180"/>
                <a:gd name="T32" fmla="*/ 1 w 474"/>
                <a:gd name="T33" fmla="*/ 1 h 180"/>
                <a:gd name="T34" fmla="*/ 1 w 474"/>
                <a:gd name="T35" fmla="*/ 1 h 180"/>
                <a:gd name="T36" fmla="*/ 1 w 474"/>
                <a:gd name="T37" fmla="*/ 1 h 180"/>
                <a:gd name="T38" fmla="*/ 1 w 474"/>
                <a:gd name="T39" fmla="*/ 1 h 180"/>
                <a:gd name="T40" fmla="*/ 1 w 474"/>
                <a:gd name="T41" fmla="*/ 1 h 180"/>
                <a:gd name="T42" fmla="*/ 1 w 474"/>
                <a:gd name="T43" fmla="*/ 1 h 180"/>
                <a:gd name="T44" fmla="*/ 1 w 474"/>
                <a:gd name="T45" fmla="*/ 1 h 180"/>
                <a:gd name="T46" fmla="*/ 1 w 474"/>
                <a:gd name="T47" fmla="*/ 1 h 180"/>
                <a:gd name="T48" fmla="*/ 1 w 474"/>
                <a:gd name="T49" fmla="*/ 0 h 180"/>
                <a:gd name="T50" fmla="*/ 1 w 474"/>
                <a:gd name="T51" fmla="*/ 0 h 180"/>
                <a:gd name="T52" fmla="*/ 1 w 474"/>
                <a:gd name="T53" fmla="*/ 1 h 180"/>
                <a:gd name="T54" fmla="*/ 1 w 474"/>
                <a:gd name="T55" fmla="*/ 1 h 1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4" h="180">
                  <a:moveTo>
                    <a:pt x="474" y="71"/>
                  </a:moveTo>
                  <a:lnTo>
                    <a:pt x="40" y="71"/>
                  </a:lnTo>
                  <a:lnTo>
                    <a:pt x="40" y="111"/>
                  </a:lnTo>
                  <a:lnTo>
                    <a:pt x="474" y="111"/>
                  </a:lnTo>
                  <a:lnTo>
                    <a:pt x="474" y="71"/>
                  </a:lnTo>
                  <a:close/>
                  <a:moveTo>
                    <a:pt x="151" y="2"/>
                  </a:moveTo>
                  <a:lnTo>
                    <a:pt x="0" y="90"/>
                  </a:lnTo>
                  <a:lnTo>
                    <a:pt x="151" y="179"/>
                  </a:lnTo>
                  <a:lnTo>
                    <a:pt x="159" y="180"/>
                  </a:lnTo>
                  <a:lnTo>
                    <a:pt x="167" y="180"/>
                  </a:lnTo>
                  <a:lnTo>
                    <a:pt x="172" y="177"/>
                  </a:lnTo>
                  <a:lnTo>
                    <a:pt x="178" y="171"/>
                  </a:lnTo>
                  <a:lnTo>
                    <a:pt x="182" y="163"/>
                  </a:lnTo>
                  <a:lnTo>
                    <a:pt x="180" y="156"/>
                  </a:lnTo>
                  <a:lnTo>
                    <a:pt x="178" y="150"/>
                  </a:lnTo>
                  <a:lnTo>
                    <a:pt x="171" y="144"/>
                  </a:lnTo>
                  <a:lnTo>
                    <a:pt x="50" y="73"/>
                  </a:lnTo>
                  <a:lnTo>
                    <a:pt x="50" y="108"/>
                  </a:lnTo>
                  <a:lnTo>
                    <a:pt x="171" y="38"/>
                  </a:lnTo>
                  <a:lnTo>
                    <a:pt x="178" y="33"/>
                  </a:lnTo>
                  <a:lnTo>
                    <a:pt x="180" y="25"/>
                  </a:lnTo>
                  <a:lnTo>
                    <a:pt x="182" y="17"/>
                  </a:lnTo>
                  <a:lnTo>
                    <a:pt x="178" y="10"/>
                  </a:lnTo>
                  <a:lnTo>
                    <a:pt x="172" y="4"/>
                  </a:lnTo>
                  <a:lnTo>
                    <a:pt x="167" y="0"/>
                  </a:lnTo>
                  <a:lnTo>
                    <a:pt x="159" y="0"/>
                  </a:lnTo>
                  <a:lnTo>
                    <a:pt x="151" y="2"/>
                  </a:lnTo>
                  <a:close/>
                </a:path>
              </a:pathLst>
            </a:custGeom>
            <a:solidFill>
              <a:srgbClr val="000000"/>
            </a:solidFill>
            <a:ln w="0">
              <a:solidFill>
                <a:srgbClr val="000000"/>
              </a:solidFill>
              <a:prstDash val="solid"/>
              <a:round/>
              <a:headEnd/>
              <a:tailEnd/>
            </a:ln>
          </p:spPr>
          <p:txBody>
            <a:bodyPr/>
            <a:lstStyle/>
            <a:p>
              <a:endParaRPr lang="en-ZA"/>
            </a:p>
          </p:txBody>
        </p:sp>
        <p:sp>
          <p:nvSpPr>
            <p:cNvPr id="19498" name="Rectangle 42"/>
            <p:cNvSpPr>
              <a:spLocks noChangeArrowheads="1"/>
            </p:cNvSpPr>
            <p:nvPr/>
          </p:nvSpPr>
          <p:spPr bwMode="auto">
            <a:xfrm>
              <a:off x="640" y="2264"/>
              <a:ext cx="29" cy="317"/>
            </a:xfrm>
            <a:prstGeom prst="rect">
              <a:avLst/>
            </a:prstGeom>
            <a:solidFill>
              <a:srgbClr val="000000"/>
            </a:solidFill>
            <a:ln w="0">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ZA" altLang="en-US" sz="900">
                <a:latin typeface="Arial" pitchFamily="34" charset="0"/>
                <a:cs typeface="Arial" pitchFamily="34" charset="0"/>
              </a:endParaRPr>
            </a:p>
          </p:txBody>
        </p:sp>
        <p:sp>
          <p:nvSpPr>
            <p:cNvPr id="19499" name="Freeform 43"/>
            <p:cNvSpPr>
              <a:spLocks noEditPoints="1"/>
            </p:cNvSpPr>
            <p:nvPr/>
          </p:nvSpPr>
          <p:spPr bwMode="auto">
            <a:xfrm>
              <a:off x="658" y="2534"/>
              <a:ext cx="681" cy="91"/>
            </a:xfrm>
            <a:custGeom>
              <a:avLst/>
              <a:gdLst>
                <a:gd name="T0" fmla="*/ 0 w 1361"/>
                <a:gd name="T1" fmla="*/ 1 h 180"/>
                <a:gd name="T2" fmla="*/ 1 w 1361"/>
                <a:gd name="T3" fmla="*/ 1 h 180"/>
                <a:gd name="T4" fmla="*/ 1 w 1361"/>
                <a:gd name="T5" fmla="*/ 1 h 180"/>
                <a:gd name="T6" fmla="*/ 0 w 1361"/>
                <a:gd name="T7" fmla="*/ 1 h 180"/>
                <a:gd name="T8" fmla="*/ 0 w 1361"/>
                <a:gd name="T9" fmla="*/ 1 h 180"/>
                <a:gd name="T10" fmla="*/ 1 w 1361"/>
                <a:gd name="T11" fmla="*/ 1 h 180"/>
                <a:gd name="T12" fmla="*/ 1 w 1361"/>
                <a:gd name="T13" fmla="*/ 1 h 180"/>
                <a:gd name="T14" fmla="*/ 1 w 1361"/>
                <a:gd name="T15" fmla="*/ 1 h 180"/>
                <a:gd name="T16" fmla="*/ 1 w 1361"/>
                <a:gd name="T17" fmla="*/ 1 h 180"/>
                <a:gd name="T18" fmla="*/ 1 w 1361"/>
                <a:gd name="T19" fmla="*/ 1 h 180"/>
                <a:gd name="T20" fmla="*/ 1 w 1361"/>
                <a:gd name="T21" fmla="*/ 1 h 180"/>
                <a:gd name="T22" fmla="*/ 1 w 1361"/>
                <a:gd name="T23" fmla="*/ 1 h 180"/>
                <a:gd name="T24" fmla="*/ 1 w 1361"/>
                <a:gd name="T25" fmla="*/ 1 h 180"/>
                <a:gd name="T26" fmla="*/ 1 w 1361"/>
                <a:gd name="T27" fmla="*/ 1 h 180"/>
                <a:gd name="T28" fmla="*/ 1 w 1361"/>
                <a:gd name="T29" fmla="*/ 1 h 180"/>
                <a:gd name="T30" fmla="*/ 1 w 1361"/>
                <a:gd name="T31" fmla="*/ 1 h 180"/>
                <a:gd name="T32" fmla="*/ 1 w 1361"/>
                <a:gd name="T33" fmla="*/ 1 h 180"/>
                <a:gd name="T34" fmla="*/ 1 w 1361"/>
                <a:gd name="T35" fmla="*/ 1 h 180"/>
                <a:gd name="T36" fmla="*/ 1 w 1361"/>
                <a:gd name="T37" fmla="*/ 1 h 180"/>
                <a:gd name="T38" fmla="*/ 1 w 1361"/>
                <a:gd name="T39" fmla="*/ 1 h 180"/>
                <a:gd name="T40" fmla="*/ 1 w 1361"/>
                <a:gd name="T41" fmla="*/ 1 h 180"/>
                <a:gd name="T42" fmla="*/ 1 w 1361"/>
                <a:gd name="T43" fmla="*/ 1 h 180"/>
                <a:gd name="T44" fmla="*/ 1 w 1361"/>
                <a:gd name="T45" fmla="*/ 1 h 180"/>
                <a:gd name="T46" fmla="*/ 1 w 1361"/>
                <a:gd name="T47" fmla="*/ 1 h 180"/>
                <a:gd name="T48" fmla="*/ 1 w 1361"/>
                <a:gd name="T49" fmla="*/ 1 h 180"/>
                <a:gd name="T50" fmla="*/ 1 w 1361"/>
                <a:gd name="T51" fmla="*/ 0 h 180"/>
                <a:gd name="T52" fmla="*/ 1 w 1361"/>
                <a:gd name="T53" fmla="*/ 0 h 180"/>
                <a:gd name="T54" fmla="*/ 1 w 1361"/>
                <a:gd name="T55" fmla="*/ 1 h 180"/>
                <a:gd name="T56" fmla="*/ 1 w 1361"/>
                <a:gd name="T57" fmla="*/ 1 h 1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61" h="180">
                  <a:moveTo>
                    <a:pt x="0" y="71"/>
                  </a:moveTo>
                  <a:lnTo>
                    <a:pt x="1321" y="71"/>
                  </a:lnTo>
                  <a:lnTo>
                    <a:pt x="1321" y="111"/>
                  </a:lnTo>
                  <a:lnTo>
                    <a:pt x="0" y="111"/>
                  </a:lnTo>
                  <a:lnTo>
                    <a:pt x="0" y="71"/>
                  </a:lnTo>
                  <a:close/>
                  <a:moveTo>
                    <a:pt x="1210" y="2"/>
                  </a:moveTo>
                  <a:lnTo>
                    <a:pt x="1361" y="90"/>
                  </a:lnTo>
                  <a:lnTo>
                    <a:pt x="1210" y="179"/>
                  </a:lnTo>
                  <a:lnTo>
                    <a:pt x="1202" y="180"/>
                  </a:lnTo>
                  <a:lnTo>
                    <a:pt x="1194" y="180"/>
                  </a:lnTo>
                  <a:lnTo>
                    <a:pt x="1188" y="177"/>
                  </a:lnTo>
                  <a:lnTo>
                    <a:pt x="1183" y="171"/>
                  </a:lnTo>
                  <a:lnTo>
                    <a:pt x="1181" y="163"/>
                  </a:lnTo>
                  <a:lnTo>
                    <a:pt x="1181" y="156"/>
                  </a:lnTo>
                  <a:lnTo>
                    <a:pt x="1185" y="150"/>
                  </a:lnTo>
                  <a:lnTo>
                    <a:pt x="1190" y="144"/>
                  </a:lnTo>
                  <a:lnTo>
                    <a:pt x="1311" y="73"/>
                  </a:lnTo>
                  <a:lnTo>
                    <a:pt x="1311" y="108"/>
                  </a:lnTo>
                  <a:lnTo>
                    <a:pt x="1190" y="36"/>
                  </a:lnTo>
                  <a:lnTo>
                    <a:pt x="1185" y="33"/>
                  </a:lnTo>
                  <a:lnTo>
                    <a:pt x="1181" y="25"/>
                  </a:lnTo>
                  <a:lnTo>
                    <a:pt x="1181" y="17"/>
                  </a:lnTo>
                  <a:lnTo>
                    <a:pt x="1183" y="10"/>
                  </a:lnTo>
                  <a:lnTo>
                    <a:pt x="1188" y="4"/>
                  </a:lnTo>
                  <a:lnTo>
                    <a:pt x="1194" y="0"/>
                  </a:lnTo>
                  <a:lnTo>
                    <a:pt x="1202" y="0"/>
                  </a:lnTo>
                  <a:lnTo>
                    <a:pt x="1210" y="2"/>
                  </a:lnTo>
                  <a:close/>
                </a:path>
              </a:pathLst>
            </a:custGeom>
            <a:solidFill>
              <a:srgbClr val="000000"/>
            </a:solidFill>
            <a:ln w="0">
              <a:solidFill>
                <a:srgbClr val="000000"/>
              </a:solidFill>
              <a:prstDash val="solid"/>
              <a:round/>
              <a:headEnd/>
              <a:tailEnd/>
            </a:ln>
          </p:spPr>
          <p:txBody>
            <a:bodyPr/>
            <a:lstStyle/>
            <a:p>
              <a:endParaRPr lang="en-ZA"/>
            </a:p>
          </p:txBody>
        </p:sp>
        <p:sp>
          <p:nvSpPr>
            <p:cNvPr id="19500" name="Rectangle 44"/>
            <p:cNvSpPr>
              <a:spLocks noChangeArrowheads="1"/>
            </p:cNvSpPr>
            <p:nvPr/>
          </p:nvSpPr>
          <p:spPr bwMode="auto">
            <a:xfrm>
              <a:off x="3429" y="498"/>
              <a:ext cx="2313" cy="562"/>
            </a:xfrm>
            <a:prstGeom prst="rect">
              <a:avLst/>
            </a:prstGeom>
            <a:solidFill>
              <a:srgbClr val="C3D69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ZA" altLang="en-US" sz="900">
                <a:latin typeface="Arial" pitchFamily="34" charset="0"/>
                <a:cs typeface="Arial" pitchFamily="34" charset="0"/>
              </a:endParaRPr>
            </a:p>
          </p:txBody>
        </p:sp>
        <p:sp>
          <p:nvSpPr>
            <p:cNvPr id="19501" name="Freeform 45"/>
            <p:cNvSpPr>
              <a:spLocks noEditPoints="1"/>
            </p:cNvSpPr>
            <p:nvPr/>
          </p:nvSpPr>
          <p:spPr bwMode="auto">
            <a:xfrm>
              <a:off x="3426" y="495"/>
              <a:ext cx="2319" cy="568"/>
            </a:xfrm>
            <a:custGeom>
              <a:avLst/>
              <a:gdLst>
                <a:gd name="T0" fmla="*/ 0 w 4637"/>
                <a:gd name="T1" fmla="*/ 1 h 1135"/>
                <a:gd name="T2" fmla="*/ 1 w 4637"/>
                <a:gd name="T3" fmla="*/ 1 h 1135"/>
                <a:gd name="T4" fmla="*/ 1 w 4637"/>
                <a:gd name="T5" fmla="*/ 0 h 1135"/>
                <a:gd name="T6" fmla="*/ 1 w 4637"/>
                <a:gd name="T7" fmla="*/ 0 h 1135"/>
                <a:gd name="T8" fmla="*/ 1 w 4637"/>
                <a:gd name="T9" fmla="*/ 1 h 1135"/>
                <a:gd name="T10" fmla="*/ 1 w 4637"/>
                <a:gd name="T11" fmla="*/ 1 h 1135"/>
                <a:gd name="T12" fmla="*/ 1 w 4637"/>
                <a:gd name="T13" fmla="*/ 1 h 1135"/>
                <a:gd name="T14" fmla="*/ 1 w 4637"/>
                <a:gd name="T15" fmla="*/ 1 h 1135"/>
                <a:gd name="T16" fmla="*/ 1 w 4637"/>
                <a:gd name="T17" fmla="*/ 1 h 1135"/>
                <a:gd name="T18" fmla="*/ 1 w 4637"/>
                <a:gd name="T19" fmla="*/ 1 h 1135"/>
                <a:gd name="T20" fmla="*/ 1 w 4637"/>
                <a:gd name="T21" fmla="*/ 1 h 1135"/>
                <a:gd name="T22" fmla="*/ 0 w 4637"/>
                <a:gd name="T23" fmla="*/ 1 h 1135"/>
                <a:gd name="T24" fmla="*/ 0 w 4637"/>
                <a:gd name="T25" fmla="*/ 1 h 1135"/>
                <a:gd name="T26" fmla="*/ 1 w 4637"/>
                <a:gd name="T27" fmla="*/ 1 h 1135"/>
                <a:gd name="T28" fmla="*/ 1 w 4637"/>
                <a:gd name="T29" fmla="*/ 1 h 1135"/>
                <a:gd name="T30" fmla="*/ 1 w 4637"/>
                <a:gd name="T31" fmla="*/ 1 h 1135"/>
                <a:gd name="T32" fmla="*/ 1 w 4637"/>
                <a:gd name="T33" fmla="*/ 1 h 1135"/>
                <a:gd name="T34" fmla="*/ 1 w 4637"/>
                <a:gd name="T35" fmla="*/ 1 h 1135"/>
                <a:gd name="T36" fmla="*/ 1 w 4637"/>
                <a:gd name="T37" fmla="*/ 1 h 1135"/>
                <a:gd name="T38" fmla="*/ 1 w 4637"/>
                <a:gd name="T39" fmla="*/ 1 h 1135"/>
                <a:gd name="T40" fmla="*/ 1 w 4637"/>
                <a:gd name="T41" fmla="*/ 1 h 1135"/>
                <a:gd name="T42" fmla="*/ 1 w 4637"/>
                <a:gd name="T43" fmla="*/ 1 h 11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37" h="1135">
                  <a:moveTo>
                    <a:pt x="0" y="6"/>
                  </a:moveTo>
                  <a:lnTo>
                    <a:pt x="1" y="2"/>
                  </a:lnTo>
                  <a:lnTo>
                    <a:pt x="5" y="0"/>
                  </a:lnTo>
                  <a:lnTo>
                    <a:pt x="4631" y="0"/>
                  </a:lnTo>
                  <a:lnTo>
                    <a:pt x="4635" y="2"/>
                  </a:lnTo>
                  <a:lnTo>
                    <a:pt x="4637" y="6"/>
                  </a:lnTo>
                  <a:lnTo>
                    <a:pt x="4637" y="1129"/>
                  </a:lnTo>
                  <a:lnTo>
                    <a:pt x="4635" y="1133"/>
                  </a:lnTo>
                  <a:lnTo>
                    <a:pt x="4631" y="1135"/>
                  </a:lnTo>
                  <a:lnTo>
                    <a:pt x="5" y="1135"/>
                  </a:lnTo>
                  <a:lnTo>
                    <a:pt x="1" y="1133"/>
                  </a:lnTo>
                  <a:lnTo>
                    <a:pt x="0" y="1129"/>
                  </a:lnTo>
                  <a:lnTo>
                    <a:pt x="0" y="6"/>
                  </a:lnTo>
                  <a:close/>
                  <a:moveTo>
                    <a:pt x="11" y="1129"/>
                  </a:moveTo>
                  <a:lnTo>
                    <a:pt x="5" y="1123"/>
                  </a:lnTo>
                  <a:lnTo>
                    <a:pt x="4631" y="1123"/>
                  </a:lnTo>
                  <a:lnTo>
                    <a:pt x="4625" y="1129"/>
                  </a:lnTo>
                  <a:lnTo>
                    <a:pt x="4625" y="6"/>
                  </a:lnTo>
                  <a:lnTo>
                    <a:pt x="4631" y="11"/>
                  </a:lnTo>
                  <a:lnTo>
                    <a:pt x="5" y="11"/>
                  </a:lnTo>
                  <a:lnTo>
                    <a:pt x="11" y="6"/>
                  </a:lnTo>
                  <a:lnTo>
                    <a:pt x="11" y="1129"/>
                  </a:lnTo>
                  <a:close/>
                </a:path>
              </a:pathLst>
            </a:custGeom>
            <a:solidFill>
              <a:srgbClr val="000000"/>
            </a:solidFill>
            <a:ln w="0">
              <a:solidFill>
                <a:srgbClr val="000000"/>
              </a:solidFill>
              <a:prstDash val="solid"/>
              <a:round/>
              <a:headEnd/>
              <a:tailEnd/>
            </a:ln>
          </p:spPr>
          <p:txBody>
            <a:bodyPr/>
            <a:lstStyle/>
            <a:p>
              <a:endParaRPr lang="en-ZA"/>
            </a:p>
          </p:txBody>
        </p:sp>
        <p:sp>
          <p:nvSpPr>
            <p:cNvPr id="19502" name="Rectangle 46"/>
            <p:cNvSpPr>
              <a:spLocks noChangeArrowheads="1"/>
            </p:cNvSpPr>
            <p:nvPr/>
          </p:nvSpPr>
          <p:spPr bwMode="auto">
            <a:xfrm>
              <a:off x="3487" y="534"/>
              <a:ext cx="907"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Land area: 125 754 </a:t>
              </a:r>
              <a:endParaRPr lang="en-US" altLang="en-US" sz="900">
                <a:latin typeface="Arial" pitchFamily="34" charset="0"/>
                <a:cs typeface="Arial" pitchFamily="34" charset="0"/>
              </a:endParaRPr>
            </a:p>
          </p:txBody>
        </p:sp>
        <p:sp>
          <p:nvSpPr>
            <p:cNvPr id="19503" name="Rectangle 47"/>
            <p:cNvSpPr>
              <a:spLocks noChangeArrowheads="1"/>
            </p:cNvSpPr>
            <p:nvPr/>
          </p:nvSpPr>
          <p:spPr bwMode="auto">
            <a:xfrm>
              <a:off x="4343" y="534"/>
              <a:ext cx="143"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sq</a:t>
              </a:r>
              <a:endParaRPr lang="en-US" altLang="en-US" sz="900">
                <a:latin typeface="Arial" pitchFamily="34" charset="0"/>
                <a:cs typeface="Arial" pitchFamily="34" charset="0"/>
              </a:endParaRPr>
            </a:p>
          </p:txBody>
        </p:sp>
        <p:sp>
          <p:nvSpPr>
            <p:cNvPr id="19504" name="Rectangle 48"/>
            <p:cNvSpPr>
              <a:spLocks noChangeArrowheads="1"/>
            </p:cNvSpPr>
            <p:nvPr/>
          </p:nvSpPr>
          <p:spPr bwMode="auto">
            <a:xfrm>
              <a:off x="4471" y="534"/>
              <a:ext cx="1027"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km; Pop. 5 778 400; 1 441</a:t>
              </a:r>
              <a:endParaRPr lang="en-US" altLang="en-US" sz="900">
                <a:latin typeface="Arial" pitchFamily="34" charset="0"/>
                <a:cs typeface="Arial" pitchFamily="34" charset="0"/>
              </a:endParaRPr>
            </a:p>
          </p:txBody>
        </p:sp>
        <p:sp>
          <p:nvSpPr>
            <p:cNvPr id="19505" name="Rectangle 49"/>
            <p:cNvSpPr>
              <a:spLocks noChangeArrowheads="1"/>
            </p:cNvSpPr>
            <p:nvPr/>
          </p:nvSpPr>
          <p:spPr bwMode="auto">
            <a:xfrm>
              <a:off x="3487" y="649"/>
              <a:ext cx="1925"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000 employed and 359 000 unemployed (19.9 % </a:t>
              </a:r>
              <a:endParaRPr lang="en-US" altLang="en-US" sz="900">
                <a:latin typeface="Arial" pitchFamily="34" charset="0"/>
                <a:cs typeface="Arial" pitchFamily="34" charset="0"/>
              </a:endParaRPr>
            </a:p>
          </p:txBody>
        </p:sp>
        <p:sp>
          <p:nvSpPr>
            <p:cNvPr id="19506" name="Rectangle 50"/>
            <p:cNvSpPr>
              <a:spLocks noChangeArrowheads="1"/>
            </p:cNvSpPr>
            <p:nvPr/>
          </p:nvSpPr>
          <p:spPr bwMode="auto">
            <a:xfrm>
              <a:off x="3464" y="765"/>
              <a:ext cx="2334"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unemployment rate) (Jan-Mar 2018). </a:t>
              </a:r>
              <a:r>
                <a:rPr lang="en-US" altLang="en-US" sz="1200">
                  <a:latin typeface="Arial" pitchFamily="34" charset="0"/>
                  <a:cs typeface="Arial" pitchFamily="34" charset="0"/>
                </a:rPr>
                <a:t>GDPR 0.8%</a:t>
              </a:r>
            </a:p>
            <a:p>
              <a:pPr defTabSz="914400" eaLnBrk="1" hangingPunct="1">
                <a:spcBef>
                  <a:spcPct val="0"/>
                </a:spcBef>
                <a:buFontTx/>
                <a:buNone/>
              </a:pPr>
              <a:r>
                <a:rPr lang="en-US" altLang="en-US" sz="1200">
                  <a:latin typeface="Arial" pitchFamily="34" charset="0"/>
                  <a:cs typeface="Arial" pitchFamily="34" charset="0"/>
                </a:rPr>
                <a:t>Contribution to SA GDP    7.2%</a:t>
              </a:r>
            </a:p>
          </p:txBody>
        </p:sp>
        <p:sp>
          <p:nvSpPr>
            <p:cNvPr id="19507" name="Freeform 51"/>
            <p:cNvSpPr>
              <a:spLocks/>
            </p:cNvSpPr>
            <p:nvPr/>
          </p:nvSpPr>
          <p:spPr bwMode="auto">
            <a:xfrm>
              <a:off x="4574" y="1060"/>
              <a:ext cx="29" cy="387"/>
            </a:xfrm>
            <a:custGeom>
              <a:avLst/>
              <a:gdLst>
                <a:gd name="T0" fmla="*/ 1 w 54"/>
                <a:gd name="T1" fmla="*/ 0 h 1083"/>
                <a:gd name="T2" fmla="*/ 1 w 54"/>
                <a:gd name="T3" fmla="*/ 0 h 1083"/>
                <a:gd name="T4" fmla="*/ 1 w 54"/>
                <a:gd name="T5" fmla="*/ 0 h 1083"/>
                <a:gd name="T6" fmla="*/ 0 w 54"/>
                <a:gd name="T7" fmla="*/ 0 h 1083"/>
                <a:gd name="T8" fmla="*/ 1 w 54"/>
                <a:gd name="T9" fmla="*/ 0 h 10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1083">
                  <a:moveTo>
                    <a:pt x="40" y="0"/>
                  </a:moveTo>
                  <a:lnTo>
                    <a:pt x="54" y="1081"/>
                  </a:lnTo>
                  <a:lnTo>
                    <a:pt x="13" y="1083"/>
                  </a:lnTo>
                  <a:lnTo>
                    <a:pt x="0" y="0"/>
                  </a:lnTo>
                  <a:lnTo>
                    <a:pt x="40" y="0"/>
                  </a:lnTo>
                  <a:close/>
                </a:path>
              </a:pathLst>
            </a:custGeom>
            <a:solidFill>
              <a:srgbClr val="000000"/>
            </a:solidFill>
            <a:ln w="0">
              <a:solidFill>
                <a:srgbClr val="000000"/>
              </a:solidFill>
              <a:prstDash val="solid"/>
              <a:round/>
              <a:headEnd/>
              <a:tailEnd/>
            </a:ln>
          </p:spPr>
          <p:txBody>
            <a:bodyPr/>
            <a:lstStyle/>
            <a:p>
              <a:endParaRPr lang="en-ZA"/>
            </a:p>
          </p:txBody>
        </p:sp>
        <p:sp>
          <p:nvSpPr>
            <p:cNvPr id="19508" name="Freeform 52"/>
            <p:cNvSpPr>
              <a:spLocks noEditPoints="1"/>
            </p:cNvSpPr>
            <p:nvPr/>
          </p:nvSpPr>
          <p:spPr bwMode="auto">
            <a:xfrm>
              <a:off x="4378" y="1401"/>
              <a:ext cx="215" cy="90"/>
            </a:xfrm>
            <a:custGeom>
              <a:avLst/>
              <a:gdLst>
                <a:gd name="T0" fmla="*/ 1 w 430"/>
                <a:gd name="T1" fmla="*/ 0 h 181"/>
                <a:gd name="T2" fmla="*/ 1 w 430"/>
                <a:gd name="T3" fmla="*/ 0 h 181"/>
                <a:gd name="T4" fmla="*/ 1 w 430"/>
                <a:gd name="T5" fmla="*/ 0 h 181"/>
                <a:gd name="T6" fmla="*/ 1 w 430"/>
                <a:gd name="T7" fmla="*/ 0 h 181"/>
                <a:gd name="T8" fmla="*/ 1 w 430"/>
                <a:gd name="T9" fmla="*/ 0 h 181"/>
                <a:gd name="T10" fmla="*/ 1 w 430"/>
                <a:gd name="T11" fmla="*/ 0 h 181"/>
                <a:gd name="T12" fmla="*/ 0 w 430"/>
                <a:gd name="T13" fmla="*/ 0 h 181"/>
                <a:gd name="T14" fmla="*/ 1 w 430"/>
                <a:gd name="T15" fmla="*/ 0 h 181"/>
                <a:gd name="T16" fmla="*/ 1 w 430"/>
                <a:gd name="T17" fmla="*/ 0 h 181"/>
                <a:gd name="T18" fmla="*/ 1 w 430"/>
                <a:gd name="T19" fmla="*/ 0 h 181"/>
                <a:gd name="T20" fmla="*/ 1 w 430"/>
                <a:gd name="T21" fmla="*/ 0 h 181"/>
                <a:gd name="T22" fmla="*/ 1 w 430"/>
                <a:gd name="T23" fmla="*/ 0 h 181"/>
                <a:gd name="T24" fmla="*/ 1 w 430"/>
                <a:gd name="T25" fmla="*/ 0 h 181"/>
                <a:gd name="T26" fmla="*/ 1 w 430"/>
                <a:gd name="T27" fmla="*/ 0 h 181"/>
                <a:gd name="T28" fmla="*/ 1 w 430"/>
                <a:gd name="T29" fmla="*/ 0 h 181"/>
                <a:gd name="T30" fmla="*/ 1 w 430"/>
                <a:gd name="T31" fmla="*/ 0 h 181"/>
                <a:gd name="T32" fmla="*/ 1 w 430"/>
                <a:gd name="T33" fmla="*/ 0 h 181"/>
                <a:gd name="T34" fmla="*/ 1 w 430"/>
                <a:gd name="T35" fmla="*/ 0 h 181"/>
                <a:gd name="T36" fmla="*/ 1 w 430"/>
                <a:gd name="T37" fmla="*/ 0 h 181"/>
                <a:gd name="T38" fmla="*/ 1 w 430"/>
                <a:gd name="T39" fmla="*/ 0 h 181"/>
                <a:gd name="T40" fmla="*/ 1 w 430"/>
                <a:gd name="T41" fmla="*/ 0 h 181"/>
                <a:gd name="T42" fmla="*/ 1 w 430"/>
                <a:gd name="T43" fmla="*/ 0 h 181"/>
                <a:gd name="T44" fmla="*/ 1 w 430"/>
                <a:gd name="T45" fmla="*/ 0 h 181"/>
                <a:gd name="T46" fmla="*/ 1 w 430"/>
                <a:gd name="T47" fmla="*/ 0 h 181"/>
                <a:gd name="T48" fmla="*/ 1 w 430"/>
                <a:gd name="T49" fmla="*/ 0 h 181"/>
                <a:gd name="T50" fmla="*/ 1 w 430"/>
                <a:gd name="T51" fmla="*/ 0 h 181"/>
                <a:gd name="T52" fmla="*/ 1 w 430"/>
                <a:gd name="T53" fmla="*/ 0 h 181"/>
                <a:gd name="T54" fmla="*/ 1 w 430"/>
                <a:gd name="T55" fmla="*/ 0 h 18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30" h="181">
                  <a:moveTo>
                    <a:pt x="430" y="71"/>
                  </a:moveTo>
                  <a:lnTo>
                    <a:pt x="41" y="71"/>
                  </a:lnTo>
                  <a:lnTo>
                    <a:pt x="41" y="112"/>
                  </a:lnTo>
                  <a:lnTo>
                    <a:pt x="430" y="112"/>
                  </a:lnTo>
                  <a:lnTo>
                    <a:pt x="430" y="71"/>
                  </a:lnTo>
                  <a:close/>
                  <a:moveTo>
                    <a:pt x="152" y="2"/>
                  </a:moveTo>
                  <a:lnTo>
                    <a:pt x="0" y="91"/>
                  </a:lnTo>
                  <a:lnTo>
                    <a:pt x="152" y="179"/>
                  </a:lnTo>
                  <a:lnTo>
                    <a:pt x="160" y="181"/>
                  </a:lnTo>
                  <a:lnTo>
                    <a:pt x="167" y="181"/>
                  </a:lnTo>
                  <a:lnTo>
                    <a:pt x="173" y="177"/>
                  </a:lnTo>
                  <a:lnTo>
                    <a:pt x="179" y="171"/>
                  </a:lnTo>
                  <a:lnTo>
                    <a:pt x="183" y="164"/>
                  </a:lnTo>
                  <a:lnTo>
                    <a:pt x="181" y="156"/>
                  </a:lnTo>
                  <a:lnTo>
                    <a:pt x="179" y="150"/>
                  </a:lnTo>
                  <a:lnTo>
                    <a:pt x="171" y="144"/>
                  </a:lnTo>
                  <a:lnTo>
                    <a:pt x="50" y="73"/>
                  </a:lnTo>
                  <a:lnTo>
                    <a:pt x="50" y="108"/>
                  </a:lnTo>
                  <a:lnTo>
                    <a:pt x="171" y="39"/>
                  </a:lnTo>
                  <a:lnTo>
                    <a:pt x="179" y="33"/>
                  </a:lnTo>
                  <a:lnTo>
                    <a:pt x="181" y="25"/>
                  </a:lnTo>
                  <a:lnTo>
                    <a:pt x="183" y="18"/>
                  </a:lnTo>
                  <a:lnTo>
                    <a:pt x="179" y="10"/>
                  </a:lnTo>
                  <a:lnTo>
                    <a:pt x="173" y="4"/>
                  </a:lnTo>
                  <a:lnTo>
                    <a:pt x="167" y="0"/>
                  </a:lnTo>
                  <a:lnTo>
                    <a:pt x="160" y="0"/>
                  </a:lnTo>
                  <a:lnTo>
                    <a:pt x="152" y="2"/>
                  </a:lnTo>
                  <a:close/>
                </a:path>
              </a:pathLst>
            </a:custGeom>
            <a:solidFill>
              <a:srgbClr val="000000"/>
            </a:solidFill>
            <a:ln w="0">
              <a:solidFill>
                <a:srgbClr val="000000"/>
              </a:solidFill>
              <a:prstDash val="solid"/>
              <a:round/>
              <a:headEnd/>
              <a:tailEnd/>
            </a:ln>
          </p:spPr>
          <p:txBody>
            <a:bodyPr/>
            <a:lstStyle/>
            <a:p>
              <a:endParaRPr lang="en-ZA"/>
            </a:p>
          </p:txBody>
        </p:sp>
        <p:sp>
          <p:nvSpPr>
            <p:cNvPr id="19509" name="Rectangle 53"/>
            <p:cNvSpPr>
              <a:spLocks noChangeArrowheads="1"/>
            </p:cNvSpPr>
            <p:nvPr/>
          </p:nvSpPr>
          <p:spPr bwMode="auto">
            <a:xfrm>
              <a:off x="4454" y="1998"/>
              <a:ext cx="1303" cy="905"/>
            </a:xfrm>
            <a:prstGeom prst="rect">
              <a:avLst/>
            </a:prstGeom>
            <a:solidFill>
              <a:srgbClr val="C3D69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ZA" altLang="en-US" sz="900">
                <a:latin typeface="Arial" pitchFamily="34" charset="0"/>
                <a:cs typeface="Arial" pitchFamily="34" charset="0"/>
              </a:endParaRPr>
            </a:p>
          </p:txBody>
        </p:sp>
        <p:sp>
          <p:nvSpPr>
            <p:cNvPr id="19510" name="Freeform 54"/>
            <p:cNvSpPr>
              <a:spLocks noEditPoints="1"/>
            </p:cNvSpPr>
            <p:nvPr/>
          </p:nvSpPr>
          <p:spPr bwMode="auto">
            <a:xfrm>
              <a:off x="4454" y="1995"/>
              <a:ext cx="1303" cy="908"/>
            </a:xfrm>
            <a:custGeom>
              <a:avLst/>
              <a:gdLst>
                <a:gd name="T0" fmla="*/ 0 w 2481"/>
                <a:gd name="T1" fmla="*/ 1 h 1524"/>
                <a:gd name="T2" fmla="*/ 1 w 2481"/>
                <a:gd name="T3" fmla="*/ 1 h 1524"/>
                <a:gd name="T4" fmla="*/ 1 w 2481"/>
                <a:gd name="T5" fmla="*/ 0 h 1524"/>
                <a:gd name="T6" fmla="*/ 1 w 2481"/>
                <a:gd name="T7" fmla="*/ 0 h 1524"/>
                <a:gd name="T8" fmla="*/ 1 w 2481"/>
                <a:gd name="T9" fmla="*/ 1 h 1524"/>
                <a:gd name="T10" fmla="*/ 1 w 2481"/>
                <a:gd name="T11" fmla="*/ 1 h 1524"/>
                <a:gd name="T12" fmla="*/ 1 w 2481"/>
                <a:gd name="T13" fmla="*/ 1 h 1524"/>
                <a:gd name="T14" fmla="*/ 1 w 2481"/>
                <a:gd name="T15" fmla="*/ 1 h 1524"/>
                <a:gd name="T16" fmla="*/ 1 w 2481"/>
                <a:gd name="T17" fmla="*/ 1 h 1524"/>
                <a:gd name="T18" fmla="*/ 1 w 2481"/>
                <a:gd name="T19" fmla="*/ 1 h 1524"/>
                <a:gd name="T20" fmla="*/ 1 w 2481"/>
                <a:gd name="T21" fmla="*/ 1 h 1524"/>
                <a:gd name="T22" fmla="*/ 0 w 2481"/>
                <a:gd name="T23" fmla="*/ 1 h 1524"/>
                <a:gd name="T24" fmla="*/ 0 w 2481"/>
                <a:gd name="T25" fmla="*/ 1 h 1524"/>
                <a:gd name="T26" fmla="*/ 1 w 2481"/>
                <a:gd name="T27" fmla="*/ 1 h 1524"/>
                <a:gd name="T28" fmla="*/ 1 w 2481"/>
                <a:gd name="T29" fmla="*/ 1 h 1524"/>
                <a:gd name="T30" fmla="*/ 1 w 2481"/>
                <a:gd name="T31" fmla="*/ 1 h 1524"/>
                <a:gd name="T32" fmla="*/ 1 w 2481"/>
                <a:gd name="T33" fmla="*/ 1 h 1524"/>
                <a:gd name="T34" fmla="*/ 1 w 2481"/>
                <a:gd name="T35" fmla="*/ 1 h 1524"/>
                <a:gd name="T36" fmla="*/ 1 w 2481"/>
                <a:gd name="T37" fmla="*/ 1 h 1524"/>
                <a:gd name="T38" fmla="*/ 1 w 2481"/>
                <a:gd name="T39" fmla="*/ 1 h 1524"/>
                <a:gd name="T40" fmla="*/ 1 w 2481"/>
                <a:gd name="T41" fmla="*/ 1 h 1524"/>
                <a:gd name="T42" fmla="*/ 1 w 2481"/>
                <a:gd name="T43" fmla="*/ 1 h 15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81" h="1524">
                  <a:moveTo>
                    <a:pt x="0" y="6"/>
                  </a:moveTo>
                  <a:lnTo>
                    <a:pt x="2" y="2"/>
                  </a:lnTo>
                  <a:lnTo>
                    <a:pt x="6" y="0"/>
                  </a:lnTo>
                  <a:lnTo>
                    <a:pt x="2475" y="0"/>
                  </a:lnTo>
                  <a:lnTo>
                    <a:pt x="2479" y="2"/>
                  </a:lnTo>
                  <a:lnTo>
                    <a:pt x="2481" y="6"/>
                  </a:lnTo>
                  <a:lnTo>
                    <a:pt x="2481" y="1519"/>
                  </a:lnTo>
                  <a:lnTo>
                    <a:pt x="2479" y="1523"/>
                  </a:lnTo>
                  <a:lnTo>
                    <a:pt x="2475" y="1524"/>
                  </a:lnTo>
                  <a:lnTo>
                    <a:pt x="6" y="1524"/>
                  </a:lnTo>
                  <a:lnTo>
                    <a:pt x="2" y="1523"/>
                  </a:lnTo>
                  <a:lnTo>
                    <a:pt x="0" y="1519"/>
                  </a:lnTo>
                  <a:lnTo>
                    <a:pt x="0" y="6"/>
                  </a:lnTo>
                  <a:close/>
                  <a:moveTo>
                    <a:pt x="11" y="1519"/>
                  </a:moveTo>
                  <a:lnTo>
                    <a:pt x="6" y="1513"/>
                  </a:lnTo>
                  <a:lnTo>
                    <a:pt x="2475" y="1513"/>
                  </a:lnTo>
                  <a:lnTo>
                    <a:pt x="2469" y="1519"/>
                  </a:lnTo>
                  <a:lnTo>
                    <a:pt x="2469" y="6"/>
                  </a:lnTo>
                  <a:lnTo>
                    <a:pt x="2475" y="11"/>
                  </a:lnTo>
                  <a:lnTo>
                    <a:pt x="6" y="11"/>
                  </a:lnTo>
                  <a:lnTo>
                    <a:pt x="11" y="6"/>
                  </a:lnTo>
                  <a:lnTo>
                    <a:pt x="11" y="1519"/>
                  </a:lnTo>
                  <a:close/>
                </a:path>
              </a:pathLst>
            </a:custGeom>
            <a:solidFill>
              <a:srgbClr val="000000"/>
            </a:solidFill>
            <a:ln w="0">
              <a:solidFill>
                <a:srgbClr val="000000"/>
              </a:solidFill>
              <a:prstDash val="solid"/>
              <a:round/>
              <a:headEnd/>
              <a:tailEnd/>
            </a:ln>
          </p:spPr>
          <p:txBody>
            <a:bodyPr/>
            <a:lstStyle/>
            <a:p>
              <a:endParaRPr lang="en-ZA"/>
            </a:p>
          </p:txBody>
        </p:sp>
        <p:sp>
          <p:nvSpPr>
            <p:cNvPr id="19511" name="Rectangle 55"/>
            <p:cNvSpPr>
              <a:spLocks noChangeArrowheads="1"/>
            </p:cNvSpPr>
            <p:nvPr/>
          </p:nvSpPr>
          <p:spPr bwMode="auto">
            <a:xfrm>
              <a:off x="4565" y="2034"/>
              <a:ext cx="935"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Population:  4 444 200; </a:t>
              </a:r>
              <a:endParaRPr lang="en-US" altLang="en-US" sz="900">
                <a:latin typeface="Arial" pitchFamily="34" charset="0"/>
                <a:cs typeface="Arial" pitchFamily="34" charset="0"/>
              </a:endParaRPr>
            </a:p>
          </p:txBody>
        </p:sp>
        <p:sp>
          <p:nvSpPr>
            <p:cNvPr id="19512" name="Rectangle 56"/>
            <p:cNvSpPr>
              <a:spLocks noChangeArrowheads="1"/>
            </p:cNvSpPr>
            <p:nvPr/>
          </p:nvSpPr>
          <p:spPr bwMode="auto">
            <a:xfrm>
              <a:off x="4565" y="2149"/>
              <a:ext cx="794"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land area 76 495 </a:t>
              </a:r>
              <a:endParaRPr lang="en-US" altLang="en-US" sz="900">
                <a:latin typeface="Arial" pitchFamily="34" charset="0"/>
                <a:cs typeface="Arial" pitchFamily="34" charset="0"/>
              </a:endParaRPr>
            </a:p>
          </p:txBody>
        </p:sp>
        <p:sp>
          <p:nvSpPr>
            <p:cNvPr id="19513" name="Rectangle 57"/>
            <p:cNvSpPr>
              <a:spLocks noChangeArrowheads="1"/>
            </p:cNvSpPr>
            <p:nvPr/>
          </p:nvSpPr>
          <p:spPr bwMode="auto">
            <a:xfrm>
              <a:off x="5309" y="2149"/>
              <a:ext cx="143"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sq</a:t>
              </a:r>
              <a:endParaRPr lang="en-US" altLang="en-US" sz="900">
                <a:latin typeface="Arial" pitchFamily="34" charset="0"/>
                <a:cs typeface="Arial" pitchFamily="34" charset="0"/>
              </a:endParaRPr>
            </a:p>
          </p:txBody>
        </p:sp>
        <p:sp>
          <p:nvSpPr>
            <p:cNvPr id="19514" name="Rectangle 58"/>
            <p:cNvSpPr>
              <a:spLocks noChangeArrowheads="1"/>
            </p:cNvSpPr>
            <p:nvPr/>
          </p:nvSpPr>
          <p:spPr bwMode="auto">
            <a:xfrm>
              <a:off x="5437" y="2149"/>
              <a:ext cx="225"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dirty="0">
                  <a:solidFill>
                    <a:srgbClr val="000000"/>
                  </a:solidFill>
                  <a:latin typeface="Arial" pitchFamily="34" charset="0"/>
                  <a:cs typeface="Arial" pitchFamily="34" charset="0"/>
                </a:rPr>
                <a:t>km; </a:t>
              </a:r>
              <a:endParaRPr lang="en-US" altLang="en-US" sz="900" dirty="0">
                <a:latin typeface="Arial" pitchFamily="34" charset="0"/>
                <a:cs typeface="Arial" pitchFamily="34" charset="0"/>
              </a:endParaRPr>
            </a:p>
          </p:txBody>
        </p:sp>
        <p:sp>
          <p:nvSpPr>
            <p:cNvPr id="19515" name="Rectangle 59"/>
            <p:cNvSpPr>
              <a:spLocks noChangeArrowheads="1"/>
            </p:cNvSpPr>
            <p:nvPr/>
          </p:nvSpPr>
          <p:spPr bwMode="auto">
            <a:xfrm>
              <a:off x="4565" y="2264"/>
              <a:ext cx="1068"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32.4% unemployment rate </a:t>
              </a:r>
              <a:endParaRPr lang="en-US" altLang="en-US" sz="900">
                <a:latin typeface="Arial" pitchFamily="34" charset="0"/>
                <a:cs typeface="Arial" pitchFamily="34" charset="0"/>
              </a:endParaRPr>
            </a:p>
          </p:txBody>
        </p:sp>
        <p:sp>
          <p:nvSpPr>
            <p:cNvPr id="19516" name="Rectangle 60"/>
            <p:cNvSpPr>
              <a:spLocks noChangeArrowheads="1"/>
            </p:cNvSpPr>
            <p:nvPr/>
          </p:nvSpPr>
          <p:spPr bwMode="auto">
            <a:xfrm>
              <a:off x="4565" y="2379"/>
              <a:ext cx="940"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(573 000 unemployed); </a:t>
              </a:r>
              <a:endParaRPr lang="en-US" altLang="en-US" sz="900">
                <a:latin typeface="Arial" pitchFamily="34" charset="0"/>
                <a:cs typeface="Arial" pitchFamily="34" charset="0"/>
              </a:endParaRPr>
            </a:p>
          </p:txBody>
        </p:sp>
        <p:sp>
          <p:nvSpPr>
            <p:cNvPr id="19517" name="Rectangle 61"/>
            <p:cNvSpPr>
              <a:spLocks noChangeArrowheads="1"/>
            </p:cNvSpPr>
            <p:nvPr/>
          </p:nvSpPr>
          <p:spPr bwMode="auto">
            <a:xfrm>
              <a:off x="4565" y="2495"/>
              <a:ext cx="1018"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and 1 197 000 employed  </a:t>
              </a:r>
              <a:endParaRPr lang="en-US" altLang="en-US" sz="900">
                <a:latin typeface="Arial" pitchFamily="34" charset="0"/>
                <a:cs typeface="Arial" pitchFamily="34" charset="0"/>
              </a:endParaRPr>
            </a:p>
          </p:txBody>
        </p:sp>
        <p:sp>
          <p:nvSpPr>
            <p:cNvPr id="19518" name="Rectangle 62"/>
            <p:cNvSpPr>
              <a:spLocks noChangeArrowheads="1"/>
            </p:cNvSpPr>
            <p:nvPr/>
          </p:nvSpPr>
          <p:spPr bwMode="auto">
            <a:xfrm>
              <a:off x="4507" y="2610"/>
              <a:ext cx="1326"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dirty="0">
                  <a:solidFill>
                    <a:srgbClr val="000000"/>
                  </a:solidFill>
                  <a:latin typeface="Arial" pitchFamily="34" charset="0"/>
                  <a:cs typeface="Arial" pitchFamily="34" charset="0"/>
                </a:rPr>
                <a:t>(Jan-Mar 2018). </a:t>
              </a:r>
              <a:r>
                <a:rPr lang="en-US" altLang="en-US" sz="1200" dirty="0">
                  <a:latin typeface="Arial" pitchFamily="34" charset="0"/>
                  <a:cs typeface="Arial" pitchFamily="34" charset="0"/>
                </a:rPr>
                <a:t>GDPR 2.7%</a:t>
              </a:r>
            </a:p>
            <a:p>
              <a:pPr defTabSz="914400" eaLnBrk="1" hangingPunct="1">
                <a:spcBef>
                  <a:spcPct val="0"/>
                </a:spcBef>
                <a:buFontTx/>
                <a:buNone/>
              </a:pPr>
              <a:r>
                <a:rPr lang="en-US" altLang="en-US" sz="1200" dirty="0">
                  <a:latin typeface="Arial" pitchFamily="34" charset="0"/>
                  <a:cs typeface="Arial" pitchFamily="34" charset="0"/>
                </a:rPr>
                <a:t>Contribution to SA GDP 7.5%</a:t>
              </a:r>
            </a:p>
          </p:txBody>
        </p:sp>
        <p:sp>
          <p:nvSpPr>
            <p:cNvPr id="19519" name="Rectangle 63"/>
            <p:cNvSpPr>
              <a:spLocks noChangeArrowheads="1"/>
            </p:cNvSpPr>
            <p:nvPr/>
          </p:nvSpPr>
          <p:spPr bwMode="auto">
            <a:xfrm>
              <a:off x="5004" y="1767"/>
              <a:ext cx="20" cy="224"/>
            </a:xfrm>
            <a:prstGeom prst="rect">
              <a:avLst/>
            </a:prstGeom>
            <a:solidFill>
              <a:srgbClr val="000000"/>
            </a:solidFill>
            <a:ln w="0">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ZA" altLang="en-US" sz="900">
                <a:latin typeface="Arial" pitchFamily="34" charset="0"/>
                <a:cs typeface="Arial" pitchFamily="34" charset="0"/>
              </a:endParaRPr>
            </a:p>
          </p:txBody>
        </p:sp>
        <p:sp>
          <p:nvSpPr>
            <p:cNvPr id="19520" name="Freeform 64"/>
            <p:cNvSpPr>
              <a:spLocks noEditPoints="1"/>
            </p:cNvSpPr>
            <p:nvPr/>
          </p:nvSpPr>
          <p:spPr bwMode="auto">
            <a:xfrm>
              <a:off x="4378" y="1708"/>
              <a:ext cx="657" cy="90"/>
            </a:xfrm>
            <a:custGeom>
              <a:avLst/>
              <a:gdLst>
                <a:gd name="T0" fmla="*/ 0 w 1316"/>
                <a:gd name="T1" fmla="*/ 1 h 180"/>
                <a:gd name="T2" fmla="*/ 0 w 1316"/>
                <a:gd name="T3" fmla="*/ 1 h 180"/>
                <a:gd name="T4" fmla="*/ 0 w 1316"/>
                <a:gd name="T5" fmla="*/ 1 h 180"/>
                <a:gd name="T6" fmla="*/ 0 w 1316"/>
                <a:gd name="T7" fmla="*/ 1 h 180"/>
                <a:gd name="T8" fmla="*/ 0 w 1316"/>
                <a:gd name="T9" fmla="*/ 1 h 180"/>
                <a:gd name="T10" fmla="*/ 0 w 1316"/>
                <a:gd name="T11" fmla="*/ 1 h 180"/>
                <a:gd name="T12" fmla="*/ 0 w 1316"/>
                <a:gd name="T13" fmla="*/ 1 h 180"/>
                <a:gd name="T14" fmla="*/ 0 w 1316"/>
                <a:gd name="T15" fmla="*/ 1 h 180"/>
                <a:gd name="T16" fmla="*/ 0 w 1316"/>
                <a:gd name="T17" fmla="*/ 1 h 180"/>
                <a:gd name="T18" fmla="*/ 0 w 1316"/>
                <a:gd name="T19" fmla="*/ 1 h 180"/>
                <a:gd name="T20" fmla="*/ 0 w 1316"/>
                <a:gd name="T21" fmla="*/ 1 h 180"/>
                <a:gd name="T22" fmla="*/ 0 w 1316"/>
                <a:gd name="T23" fmla="*/ 1 h 180"/>
                <a:gd name="T24" fmla="*/ 0 w 1316"/>
                <a:gd name="T25" fmla="*/ 1 h 180"/>
                <a:gd name="T26" fmla="*/ 0 w 1316"/>
                <a:gd name="T27" fmla="*/ 1 h 180"/>
                <a:gd name="T28" fmla="*/ 0 w 1316"/>
                <a:gd name="T29" fmla="*/ 1 h 180"/>
                <a:gd name="T30" fmla="*/ 0 w 1316"/>
                <a:gd name="T31" fmla="*/ 1 h 180"/>
                <a:gd name="T32" fmla="*/ 0 w 1316"/>
                <a:gd name="T33" fmla="*/ 1 h 180"/>
                <a:gd name="T34" fmla="*/ 0 w 1316"/>
                <a:gd name="T35" fmla="*/ 1 h 180"/>
                <a:gd name="T36" fmla="*/ 0 w 1316"/>
                <a:gd name="T37" fmla="*/ 1 h 180"/>
                <a:gd name="T38" fmla="*/ 0 w 1316"/>
                <a:gd name="T39" fmla="*/ 1 h 180"/>
                <a:gd name="T40" fmla="*/ 0 w 1316"/>
                <a:gd name="T41" fmla="*/ 1 h 180"/>
                <a:gd name="T42" fmla="*/ 0 w 1316"/>
                <a:gd name="T43" fmla="*/ 1 h 180"/>
                <a:gd name="T44" fmla="*/ 0 w 1316"/>
                <a:gd name="T45" fmla="*/ 1 h 180"/>
                <a:gd name="T46" fmla="*/ 0 w 1316"/>
                <a:gd name="T47" fmla="*/ 1 h 180"/>
                <a:gd name="T48" fmla="*/ 0 w 1316"/>
                <a:gd name="T49" fmla="*/ 1 h 180"/>
                <a:gd name="T50" fmla="*/ 0 w 1316"/>
                <a:gd name="T51" fmla="*/ 0 h 180"/>
                <a:gd name="T52" fmla="*/ 0 w 1316"/>
                <a:gd name="T53" fmla="*/ 0 h 180"/>
                <a:gd name="T54" fmla="*/ 0 w 1316"/>
                <a:gd name="T55" fmla="*/ 1 h 180"/>
                <a:gd name="T56" fmla="*/ 0 w 1316"/>
                <a:gd name="T57" fmla="*/ 1 h 1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16" h="180">
                  <a:moveTo>
                    <a:pt x="1316" y="71"/>
                  </a:moveTo>
                  <a:lnTo>
                    <a:pt x="41" y="71"/>
                  </a:lnTo>
                  <a:lnTo>
                    <a:pt x="41" y="111"/>
                  </a:lnTo>
                  <a:lnTo>
                    <a:pt x="1316" y="111"/>
                  </a:lnTo>
                  <a:lnTo>
                    <a:pt x="1316" y="71"/>
                  </a:lnTo>
                  <a:close/>
                  <a:moveTo>
                    <a:pt x="152" y="2"/>
                  </a:moveTo>
                  <a:lnTo>
                    <a:pt x="0" y="90"/>
                  </a:lnTo>
                  <a:lnTo>
                    <a:pt x="152" y="178"/>
                  </a:lnTo>
                  <a:lnTo>
                    <a:pt x="160" y="180"/>
                  </a:lnTo>
                  <a:lnTo>
                    <a:pt x="167" y="180"/>
                  </a:lnTo>
                  <a:lnTo>
                    <a:pt x="173" y="176"/>
                  </a:lnTo>
                  <a:lnTo>
                    <a:pt x="179" y="171"/>
                  </a:lnTo>
                  <a:lnTo>
                    <a:pt x="183" y="163"/>
                  </a:lnTo>
                  <a:lnTo>
                    <a:pt x="181" y="155"/>
                  </a:lnTo>
                  <a:lnTo>
                    <a:pt x="179" y="150"/>
                  </a:lnTo>
                  <a:lnTo>
                    <a:pt x="171" y="144"/>
                  </a:lnTo>
                  <a:lnTo>
                    <a:pt x="50" y="73"/>
                  </a:lnTo>
                  <a:lnTo>
                    <a:pt x="50" y="107"/>
                  </a:lnTo>
                  <a:lnTo>
                    <a:pt x="171" y="38"/>
                  </a:lnTo>
                  <a:lnTo>
                    <a:pt x="179" y="32"/>
                  </a:lnTo>
                  <a:lnTo>
                    <a:pt x="181" y="25"/>
                  </a:lnTo>
                  <a:lnTo>
                    <a:pt x="183" y="17"/>
                  </a:lnTo>
                  <a:lnTo>
                    <a:pt x="179" y="9"/>
                  </a:lnTo>
                  <a:lnTo>
                    <a:pt x="173" y="4"/>
                  </a:lnTo>
                  <a:lnTo>
                    <a:pt x="167" y="0"/>
                  </a:lnTo>
                  <a:lnTo>
                    <a:pt x="160" y="0"/>
                  </a:lnTo>
                  <a:lnTo>
                    <a:pt x="152" y="2"/>
                  </a:lnTo>
                  <a:close/>
                </a:path>
              </a:pathLst>
            </a:custGeom>
            <a:solidFill>
              <a:srgbClr val="000000"/>
            </a:solidFill>
            <a:ln w="0">
              <a:solidFill>
                <a:srgbClr val="000000"/>
              </a:solidFill>
              <a:prstDash val="solid"/>
              <a:round/>
              <a:headEnd/>
              <a:tailEnd/>
            </a:ln>
          </p:spPr>
          <p:txBody>
            <a:bodyPr/>
            <a:lstStyle/>
            <a:p>
              <a:endParaRPr lang="en-ZA"/>
            </a:p>
          </p:txBody>
        </p:sp>
        <p:sp>
          <p:nvSpPr>
            <p:cNvPr id="19521" name="Rectangle 65"/>
            <p:cNvSpPr>
              <a:spLocks noChangeArrowheads="1"/>
            </p:cNvSpPr>
            <p:nvPr/>
          </p:nvSpPr>
          <p:spPr bwMode="auto">
            <a:xfrm>
              <a:off x="99" y="3684"/>
              <a:ext cx="2247" cy="698"/>
            </a:xfrm>
            <a:prstGeom prst="rect">
              <a:avLst/>
            </a:prstGeom>
            <a:solidFill>
              <a:srgbClr val="C3D69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ZA" altLang="en-US" sz="900">
                <a:solidFill>
                  <a:srgbClr val="FF0000"/>
                </a:solidFill>
                <a:latin typeface="Arial" pitchFamily="34" charset="0"/>
                <a:cs typeface="Arial" pitchFamily="34" charset="0"/>
              </a:endParaRPr>
            </a:p>
          </p:txBody>
        </p:sp>
        <p:sp>
          <p:nvSpPr>
            <p:cNvPr id="19522" name="Freeform 66"/>
            <p:cNvSpPr>
              <a:spLocks noEditPoints="1"/>
            </p:cNvSpPr>
            <p:nvPr/>
          </p:nvSpPr>
          <p:spPr bwMode="auto">
            <a:xfrm>
              <a:off x="57" y="3669"/>
              <a:ext cx="2320" cy="704"/>
            </a:xfrm>
            <a:custGeom>
              <a:avLst/>
              <a:gdLst>
                <a:gd name="T0" fmla="*/ 0 w 4639"/>
                <a:gd name="T1" fmla="*/ 1 h 1407"/>
                <a:gd name="T2" fmla="*/ 1 w 4639"/>
                <a:gd name="T3" fmla="*/ 1 h 1407"/>
                <a:gd name="T4" fmla="*/ 1 w 4639"/>
                <a:gd name="T5" fmla="*/ 0 h 1407"/>
                <a:gd name="T6" fmla="*/ 1 w 4639"/>
                <a:gd name="T7" fmla="*/ 0 h 1407"/>
                <a:gd name="T8" fmla="*/ 1 w 4639"/>
                <a:gd name="T9" fmla="*/ 1 h 1407"/>
                <a:gd name="T10" fmla="*/ 1 w 4639"/>
                <a:gd name="T11" fmla="*/ 1 h 1407"/>
                <a:gd name="T12" fmla="*/ 1 w 4639"/>
                <a:gd name="T13" fmla="*/ 1 h 1407"/>
                <a:gd name="T14" fmla="*/ 1 w 4639"/>
                <a:gd name="T15" fmla="*/ 1 h 1407"/>
                <a:gd name="T16" fmla="*/ 1 w 4639"/>
                <a:gd name="T17" fmla="*/ 1 h 1407"/>
                <a:gd name="T18" fmla="*/ 1 w 4639"/>
                <a:gd name="T19" fmla="*/ 1 h 1407"/>
                <a:gd name="T20" fmla="*/ 1 w 4639"/>
                <a:gd name="T21" fmla="*/ 1 h 1407"/>
                <a:gd name="T22" fmla="*/ 0 w 4639"/>
                <a:gd name="T23" fmla="*/ 1 h 1407"/>
                <a:gd name="T24" fmla="*/ 0 w 4639"/>
                <a:gd name="T25" fmla="*/ 1 h 1407"/>
                <a:gd name="T26" fmla="*/ 1 w 4639"/>
                <a:gd name="T27" fmla="*/ 1 h 1407"/>
                <a:gd name="T28" fmla="*/ 1 w 4639"/>
                <a:gd name="T29" fmla="*/ 1 h 1407"/>
                <a:gd name="T30" fmla="*/ 1 w 4639"/>
                <a:gd name="T31" fmla="*/ 1 h 1407"/>
                <a:gd name="T32" fmla="*/ 1 w 4639"/>
                <a:gd name="T33" fmla="*/ 1 h 1407"/>
                <a:gd name="T34" fmla="*/ 1 w 4639"/>
                <a:gd name="T35" fmla="*/ 1 h 1407"/>
                <a:gd name="T36" fmla="*/ 1 w 4639"/>
                <a:gd name="T37" fmla="*/ 1 h 1407"/>
                <a:gd name="T38" fmla="*/ 1 w 4639"/>
                <a:gd name="T39" fmla="*/ 1 h 1407"/>
                <a:gd name="T40" fmla="*/ 1 w 4639"/>
                <a:gd name="T41" fmla="*/ 1 h 1407"/>
                <a:gd name="T42" fmla="*/ 1 w 4639"/>
                <a:gd name="T43" fmla="*/ 1 h 14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39" h="1407">
                  <a:moveTo>
                    <a:pt x="0" y="5"/>
                  </a:moveTo>
                  <a:lnTo>
                    <a:pt x="2" y="1"/>
                  </a:lnTo>
                  <a:lnTo>
                    <a:pt x="6" y="0"/>
                  </a:lnTo>
                  <a:lnTo>
                    <a:pt x="4633" y="0"/>
                  </a:lnTo>
                  <a:lnTo>
                    <a:pt x="4637" y="1"/>
                  </a:lnTo>
                  <a:lnTo>
                    <a:pt x="4639" y="5"/>
                  </a:lnTo>
                  <a:lnTo>
                    <a:pt x="4639" y="1401"/>
                  </a:lnTo>
                  <a:lnTo>
                    <a:pt x="4637" y="1405"/>
                  </a:lnTo>
                  <a:lnTo>
                    <a:pt x="4633" y="1407"/>
                  </a:lnTo>
                  <a:lnTo>
                    <a:pt x="6" y="1407"/>
                  </a:lnTo>
                  <a:lnTo>
                    <a:pt x="2" y="1405"/>
                  </a:lnTo>
                  <a:lnTo>
                    <a:pt x="0" y="1401"/>
                  </a:lnTo>
                  <a:lnTo>
                    <a:pt x="0" y="5"/>
                  </a:lnTo>
                  <a:close/>
                  <a:moveTo>
                    <a:pt x="11" y="1401"/>
                  </a:moveTo>
                  <a:lnTo>
                    <a:pt x="6" y="1395"/>
                  </a:lnTo>
                  <a:lnTo>
                    <a:pt x="4633" y="1395"/>
                  </a:lnTo>
                  <a:lnTo>
                    <a:pt x="4627" y="1401"/>
                  </a:lnTo>
                  <a:lnTo>
                    <a:pt x="4627" y="5"/>
                  </a:lnTo>
                  <a:lnTo>
                    <a:pt x="4633" y="11"/>
                  </a:lnTo>
                  <a:lnTo>
                    <a:pt x="6" y="11"/>
                  </a:lnTo>
                  <a:lnTo>
                    <a:pt x="11" y="5"/>
                  </a:lnTo>
                  <a:lnTo>
                    <a:pt x="11" y="1401"/>
                  </a:lnTo>
                  <a:close/>
                </a:path>
              </a:pathLst>
            </a:custGeom>
            <a:solidFill>
              <a:srgbClr val="000000"/>
            </a:solidFill>
            <a:ln w="0">
              <a:solidFill>
                <a:srgbClr val="000000"/>
              </a:solidFill>
              <a:prstDash val="solid"/>
              <a:round/>
              <a:headEnd/>
              <a:tailEnd/>
            </a:ln>
          </p:spPr>
          <p:txBody>
            <a:bodyPr/>
            <a:lstStyle/>
            <a:p>
              <a:endParaRPr lang="en-ZA"/>
            </a:p>
          </p:txBody>
        </p:sp>
        <p:sp>
          <p:nvSpPr>
            <p:cNvPr id="19523" name="Rectangle 67"/>
            <p:cNvSpPr>
              <a:spLocks noChangeArrowheads="1"/>
            </p:cNvSpPr>
            <p:nvPr/>
          </p:nvSpPr>
          <p:spPr bwMode="auto">
            <a:xfrm>
              <a:off x="118" y="3708"/>
              <a:ext cx="96"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3</a:t>
              </a:r>
              <a:endParaRPr lang="en-US" altLang="en-US" sz="900">
                <a:latin typeface="Arial" pitchFamily="34" charset="0"/>
                <a:cs typeface="Arial" pitchFamily="34" charset="0"/>
              </a:endParaRPr>
            </a:p>
          </p:txBody>
        </p:sp>
        <p:sp>
          <p:nvSpPr>
            <p:cNvPr id="19524" name="Rectangle 68"/>
            <p:cNvSpPr>
              <a:spLocks noChangeArrowheads="1"/>
            </p:cNvSpPr>
            <p:nvPr/>
          </p:nvSpPr>
          <p:spPr bwMode="auto">
            <a:xfrm>
              <a:off x="172" y="3707"/>
              <a:ext cx="85"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800">
                  <a:solidFill>
                    <a:srgbClr val="000000"/>
                  </a:solidFill>
                  <a:latin typeface="Arial" pitchFamily="34" charset="0"/>
                  <a:cs typeface="Arial" pitchFamily="34" charset="0"/>
                </a:rPr>
                <a:t>rd</a:t>
              </a:r>
              <a:endParaRPr lang="en-US" altLang="en-US" sz="900">
                <a:latin typeface="Arial" pitchFamily="34" charset="0"/>
                <a:cs typeface="Arial" pitchFamily="34" charset="0"/>
              </a:endParaRPr>
            </a:p>
          </p:txBody>
        </p:sp>
        <p:sp>
          <p:nvSpPr>
            <p:cNvPr id="19525" name="Rectangle 69"/>
            <p:cNvSpPr>
              <a:spLocks noChangeArrowheads="1"/>
            </p:cNvSpPr>
            <p:nvPr/>
          </p:nvSpPr>
          <p:spPr bwMode="auto">
            <a:xfrm>
              <a:off x="255" y="3708"/>
              <a:ext cx="357"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largest </a:t>
              </a:r>
              <a:endParaRPr lang="en-US" altLang="en-US" sz="900">
                <a:latin typeface="Arial" pitchFamily="34" charset="0"/>
                <a:cs typeface="Arial" pitchFamily="34" charset="0"/>
              </a:endParaRPr>
            </a:p>
          </p:txBody>
        </p:sp>
        <p:sp>
          <p:nvSpPr>
            <p:cNvPr id="19526" name="Rectangle 70"/>
            <p:cNvSpPr>
              <a:spLocks noChangeArrowheads="1"/>
            </p:cNvSpPr>
            <p:nvPr/>
          </p:nvSpPr>
          <p:spPr bwMode="auto">
            <a:xfrm>
              <a:off x="569" y="3708"/>
              <a:ext cx="74"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a:t>
              </a:r>
              <a:endParaRPr lang="en-US" altLang="en-US" sz="900">
                <a:latin typeface="Arial" pitchFamily="34" charset="0"/>
                <a:cs typeface="Arial" pitchFamily="34" charset="0"/>
              </a:endParaRPr>
            </a:p>
          </p:txBody>
        </p:sp>
        <p:sp>
          <p:nvSpPr>
            <p:cNvPr id="19527" name="Rectangle 71"/>
            <p:cNvSpPr>
              <a:spLocks noChangeArrowheads="1"/>
            </p:cNvSpPr>
            <p:nvPr/>
          </p:nvSpPr>
          <p:spPr bwMode="auto">
            <a:xfrm>
              <a:off x="628" y="3708"/>
              <a:ext cx="1410"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SA economy with 6 510 300 people </a:t>
              </a:r>
              <a:endParaRPr lang="en-US" altLang="en-US" sz="900">
                <a:latin typeface="Arial" pitchFamily="34" charset="0"/>
                <a:cs typeface="Arial" pitchFamily="34" charset="0"/>
              </a:endParaRPr>
            </a:p>
          </p:txBody>
        </p:sp>
        <p:sp>
          <p:nvSpPr>
            <p:cNvPr id="19528" name="Rectangle 72"/>
            <p:cNvSpPr>
              <a:spLocks noChangeArrowheads="1"/>
            </p:cNvSpPr>
            <p:nvPr/>
          </p:nvSpPr>
          <p:spPr bwMode="auto">
            <a:xfrm>
              <a:off x="118" y="3823"/>
              <a:ext cx="764"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living in 129 462 </a:t>
              </a:r>
              <a:endParaRPr lang="en-US" altLang="en-US" sz="900">
                <a:latin typeface="Arial" pitchFamily="34" charset="0"/>
                <a:cs typeface="Arial" pitchFamily="34" charset="0"/>
              </a:endParaRPr>
            </a:p>
          </p:txBody>
        </p:sp>
        <p:sp>
          <p:nvSpPr>
            <p:cNvPr id="19529" name="Rectangle 73"/>
            <p:cNvSpPr>
              <a:spLocks noChangeArrowheads="1"/>
            </p:cNvSpPr>
            <p:nvPr/>
          </p:nvSpPr>
          <p:spPr bwMode="auto">
            <a:xfrm>
              <a:off x="835" y="3823"/>
              <a:ext cx="143"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sq</a:t>
              </a:r>
              <a:endParaRPr lang="en-US" altLang="en-US" sz="900">
                <a:latin typeface="Arial" pitchFamily="34" charset="0"/>
                <a:cs typeface="Arial" pitchFamily="34" charset="0"/>
              </a:endParaRPr>
            </a:p>
          </p:txBody>
        </p:sp>
        <p:sp>
          <p:nvSpPr>
            <p:cNvPr id="19530" name="Rectangle 74"/>
            <p:cNvSpPr>
              <a:spLocks noChangeArrowheads="1"/>
            </p:cNvSpPr>
            <p:nvPr/>
          </p:nvSpPr>
          <p:spPr bwMode="auto">
            <a:xfrm>
              <a:off x="963" y="3823"/>
              <a:ext cx="1019"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km, 2 530 000 employed, </a:t>
              </a:r>
              <a:endParaRPr lang="en-US" altLang="en-US" sz="900">
                <a:latin typeface="Arial" pitchFamily="34" charset="0"/>
                <a:cs typeface="Arial" pitchFamily="34" charset="0"/>
              </a:endParaRPr>
            </a:p>
          </p:txBody>
        </p:sp>
        <p:sp>
          <p:nvSpPr>
            <p:cNvPr id="19531" name="Rectangle 75"/>
            <p:cNvSpPr>
              <a:spLocks noChangeArrowheads="1"/>
            </p:cNvSpPr>
            <p:nvPr/>
          </p:nvSpPr>
          <p:spPr bwMode="auto">
            <a:xfrm>
              <a:off x="118" y="3938"/>
              <a:ext cx="2004"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19.7 % unemployment rate (620 000 unemployed) </a:t>
              </a:r>
              <a:endParaRPr lang="en-US" altLang="en-US" sz="900">
                <a:latin typeface="Arial" pitchFamily="34" charset="0"/>
                <a:cs typeface="Arial" pitchFamily="34" charset="0"/>
              </a:endParaRPr>
            </a:p>
          </p:txBody>
        </p:sp>
        <p:sp>
          <p:nvSpPr>
            <p:cNvPr id="19532" name="Rectangle 76"/>
            <p:cNvSpPr>
              <a:spLocks noChangeArrowheads="1"/>
            </p:cNvSpPr>
            <p:nvPr/>
          </p:nvSpPr>
          <p:spPr bwMode="auto">
            <a:xfrm>
              <a:off x="99" y="4054"/>
              <a:ext cx="2062"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(Jan-Mar 2018). </a:t>
              </a:r>
              <a:r>
                <a:rPr lang="en-US" altLang="en-US" sz="1200">
                  <a:latin typeface="Arial" pitchFamily="34" charset="0"/>
                  <a:cs typeface="Arial" pitchFamily="34" charset="0"/>
                </a:rPr>
                <a:t>GDPR 1.9% contribution to SA GDP 13.6% </a:t>
              </a:r>
            </a:p>
          </p:txBody>
        </p:sp>
        <p:sp>
          <p:nvSpPr>
            <p:cNvPr id="19533" name="Freeform 77"/>
            <p:cNvSpPr>
              <a:spLocks noEditPoints="1"/>
            </p:cNvSpPr>
            <p:nvPr/>
          </p:nvSpPr>
          <p:spPr bwMode="auto">
            <a:xfrm>
              <a:off x="2018" y="3332"/>
              <a:ext cx="58" cy="356"/>
            </a:xfrm>
            <a:custGeom>
              <a:avLst/>
              <a:gdLst>
                <a:gd name="T0" fmla="*/ 0 w 181"/>
                <a:gd name="T1" fmla="*/ 0 h 641"/>
                <a:gd name="T2" fmla="*/ 0 w 181"/>
                <a:gd name="T3" fmla="*/ 0 h 641"/>
                <a:gd name="T4" fmla="*/ 0 w 181"/>
                <a:gd name="T5" fmla="*/ 0 h 641"/>
                <a:gd name="T6" fmla="*/ 0 w 181"/>
                <a:gd name="T7" fmla="*/ 0 h 641"/>
                <a:gd name="T8" fmla="*/ 0 w 181"/>
                <a:gd name="T9" fmla="*/ 0 h 641"/>
                <a:gd name="T10" fmla="*/ 0 w 181"/>
                <a:gd name="T11" fmla="*/ 0 h 641"/>
                <a:gd name="T12" fmla="*/ 0 w 181"/>
                <a:gd name="T13" fmla="*/ 0 h 641"/>
                <a:gd name="T14" fmla="*/ 0 w 181"/>
                <a:gd name="T15" fmla="*/ 0 h 641"/>
                <a:gd name="T16" fmla="*/ 0 w 181"/>
                <a:gd name="T17" fmla="*/ 0 h 641"/>
                <a:gd name="T18" fmla="*/ 0 w 181"/>
                <a:gd name="T19" fmla="*/ 0 h 641"/>
                <a:gd name="T20" fmla="*/ 0 w 181"/>
                <a:gd name="T21" fmla="*/ 0 h 641"/>
                <a:gd name="T22" fmla="*/ 0 w 181"/>
                <a:gd name="T23" fmla="*/ 0 h 641"/>
                <a:gd name="T24" fmla="*/ 0 w 181"/>
                <a:gd name="T25" fmla="*/ 0 h 641"/>
                <a:gd name="T26" fmla="*/ 0 w 181"/>
                <a:gd name="T27" fmla="*/ 0 h 641"/>
                <a:gd name="T28" fmla="*/ 0 w 181"/>
                <a:gd name="T29" fmla="*/ 0 h 641"/>
                <a:gd name="T30" fmla="*/ 0 w 181"/>
                <a:gd name="T31" fmla="*/ 0 h 641"/>
                <a:gd name="T32" fmla="*/ 0 w 181"/>
                <a:gd name="T33" fmla="*/ 0 h 641"/>
                <a:gd name="T34" fmla="*/ 0 w 181"/>
                <a:gd name="T35" fmla="*/ 0 h 641"/>
                <a:gd name="T36" fmla="*/ 0 w 181"/>
                <a:gd name="T37" fmla="*/ 0 h 641"/>
                <a:gd name="T38" fmla="*/ 0 w 181"/>
                <a:gd name="T39" fmla="*/ 0 h 641"/>
                <a:gd name="T40" fmla="*/ 0 w 181"/>
                <a:gd name="T41" fmla="*/ 0 h 641"/>
                <a:gd name="T42" fmla="*/ 0 w 181"/>
                <a:gd name="T43" fmla="*/ 0 h 641"/>
                <a:gd name="T44" fmla="*/ 0 w 181"/>
                <a:gd name="T45" fmla="*/ 0 h 641"/>
                <a:gd name="T46" fmla="*/ 0 w 181"/>
                <a:gd name="T47" fmla="*/ 0 h 641"/>
                <a:gd name="T48" fmla="*/ 0 w 181"/>
                <a:gd name="T49" fmla="*/ 0 h 641"/>
                <a:gd name="T50" fmla="*/ 0 w 181"/>
                <a:gd name="T51" fmla="*/ 0 h 641"/>
                <a:gd name="T52" fmla="*/ 0 w 181"/>
                <a:gd name="T53" fmla="*/ 0 h 641"/>
                <a:gd name="T54" fmla="*/ 0 w 181"/>
                <a:gd name="T55" fmla="*/ 0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1" h="641">
                  <a:moveTo>
                    <a:pt x="112" y="641"/>
                  </a:moveTo>
                  <a:lnTo>
                    <a:pt x="112" y="40"/>
                  </a:lnTo>
                  <a:lnTo>
                    <a:pt x="71" y="40"/>
                  </a:lnTo>
                  <a:lnTo>
                    <a:pt x="71" y="641"/>
                  </a:lnTo>
                  <a:lnTo>
                    <a:pt x="112" y="641"/>
                  </a:lnTo>
                  <a:close/>
                  <a:moveTo>
                    <a:pt x="179" y="152"/>
                  </a:moveTo>
                  <a:lnTo>
                    <a:pt x="91" y="0"/>
                  </a:lnTo>
                  <a:lnTo>
                    <a:pt x="2" y="152"/>
                  </a:lnTo>
                  <a:lnTo>
                    <a:pt x="0" y="159"/>
                  </a:lnTo>
                  <a:lnTo>
                    <a:pt x="0" y="167"/>
                  </a:lnTo>
                  <a:lnTo>
                    <a:pt x="4" y="173"/>
                  </a:lnTo>
                  <a:lnTo>
                    <a:pt x="10" y="179"/>
                  </a:lnTo>
                  <a:lnTo>
                    <a:pt x="18" y="181"/>
                  </a:lnTo>
                  <a:lnTo>
                    <a:pt x="25" y="181"/>
                  </a:lnTo>
                  <a:lnTo>
                    <a:pt x="33" y="177"/>
                  </a:lnTo>
                  <a:lnTo>
                    <a:pt x="37" y="171"/>
                  </a:lnTo>
                  <a:lnTo>
                    <a:pt x="108" y="50"/>
                  </a:lnTo>
                  <a:lnTo>
                    <a:pt x="73" y="50"/>
                  </a:lnTo>
                  <a:lnTo>
                    <a:pt x="144" y="171"/>
                  </a:lnTo>
                  <a:lnTo>
                    <a:pt x="150" y="177"/>
                  </a:lnTo>
                  <a:lnTo>
                    <a:pt x="156" y="181"/>
                  </a:lnTo>
                  <a:lnTo>
                    <a:pt x="164" y="181"/>
                  </a:lnTo>
                  <a:lnTo>
                    <a:pt x="171" y="179"/>
                  </a:lnTo>
                  <a:lnTo>
                    <a:pt x="177" y="173"/>
                  </a:lnTo>
                  <a:lnTo>
                    <a:pt x="181" y="167"/>
                  </a:lnTo>
                  <a:lnTo>
                    <a:pt x="181" y="159"/>
                  </a:lnTo>
                  <a:lnTo>
                    <a:pt x="179" y="152"/>
                  </a:lnTo>
                  <a:close/>
                </a:path>
              </a:pathLst>
            </a:custGeom>
            <a:solidFill>
              <a:srgbClr val="000000"/>
            </a:solidFill>
            <a:ln w="0">
              <a:solidFill>
                <a:srgbClr val="000000"/>
              </a:solidFill>
              <a:prstDash val="solid"/>
              <a:round/>
              <a:headEnd/>
              <a:tailEnd/>
            </a:ln>
          </p:spPr>
          <p:txBody>
            <a:bodyPr/>
            <a:lstStyle/>
            <a:p>
              <a:endParaRPr lang="en-ZA"/>
            </a:p>
          </p:txBody>
        </p:sp>
        <p:sp>
          <p:nvSpPr>
            <p:cNvPr id="19534" name="Rectangle 78"/>
            <p:cNvSpPr>
              <a:spLocks noChangeArrowheads="1"/>
            </p:cNvSpPr>
            <p:nvPr/>
          </p:nvSpPr>
          <p:spPr bwMode="auto">
            <a:xfrm>
              <a:off x="3687" y="2740"/>
              <a:ext cx="21" cy="769"/>
            </a:xfrm>
            <a:prstGeom prst="rect">
              <a:avLst/>
            </a:prstGeom>
            <a:solidFill>
              <a:srgbClr val="000000"/>
            </a:solidFill>
            <a:ln w="0">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ZA" altLang="en-US" sz="900">
                <a:latin typeface="Arial" pitchFamily="34" charset="0"/>
                <a:cs typeface="Arial" pitchFamily="34" charset="0"/>
              </a:endParaRPr>
            </a:p>
          </p:txBody>
        </p:sp>
        <p:sp>
          <p:nvSpPr>
            <p:cNvPr id="19535" name="Freeform 79"/>
            <p:cNvSpPr>
              <a:spLocks noEditPoints="1"/>
            </p:cNvSpPr>
            <p:nvPr/>
          </p:nvSpPr>
          <p:spPr bwMode="auto">
            <a:xfrm>
              <a:off x="3461" y="2695"/>
              <a:ext cx="237" cy="90"/>
            </a:xfrm>
            <a:custGeom>
              <a:avLst/>
              <a:gdLst>
                <a:gd name="T0" fmla="*/ 1 w 474"/>
                <a:gd name="T1" fmla="*/ 1 h 180"/>
                <a:gd name="T2" fmla="*/ 1 w 474"/>
                <a:gd name="T3" fmla="*/ 1 h 180"/>
                <a:gd name="T4" fmla="*/ 1 w 474"/>
                <a:gd name="T5" fmla="*/ 1 h 180"/>
                <a:gd name="T6" fmla="*/ 1 w 474"/>
                <a:gd name="T7" fmla="*/ 1 h 180"/>
                <a:gd name="T8" fmla="*/ 1 w 474"/>
                <a:gd name="T9" fmla="*/ 1 h 180"/>
                <a:gd name="T10" fmla="*/ 1 w 474"/>
                <a:gd name="T11" fmla="*/ 1 h 180"/>
                <a:gd name="T12" fmla="*/ 0 w 474"/>
                <a:gd name="T13" fmla="*/ 1 h 180"/>
                <a:gd name="T14" fmla="*/ 1 w 474"/>
                <a:gd name="T15" fmla="*/ 1 h 180"/>
                <a:gd name="T16" fmla="*/ 1 w 474"/>
                <a:gd name="T17" fmla="*/ 1 h 180"/>
                <a:gd name="T18" fmla="*/ 1 w 474"/>
                <a:gd name="T19" fmla="*/ 1 h 180"/>
                <a:gd name="T20" fmla="*/ 1 w 474"/>
                <a:gd name="T21" fmla="*/ 1 h 180"/>
                <a:gd name="T22" fmla="*/ 1 w 474"/>
                <a:gd name="T23" fmla="*/ 1 h 180"/>
                <a:gd name="T24" fmla="*/ 1 w 474"/>
                <a:gd name="T25" fmla="*/ 1 h 180"/>
                <a:gd name="T26" fmla="*/ 1 w 474"/>
                <a:gd name="T27" fmla="*/ 1 h 180"/>
                <a:gd name="T28" fmla="*/ 1 w 474"/>
                <a:gd name="T29" fmla="*/ 1 h 180"/>
                <a:gd name="T30" fmla="*/ 1 w 474"/>
                <a:gd name="T31" fmla="*/ 1 h 180"/>
                <a:gd name="T32" fmla="*/ 1 w 474"/>
                <a:gd name="T33" fmla="*/ 1 h 180"/>
                <a:gd name="T34" fmla="*/ 1 w 474"/>
                <a:gd name="T35" fmla="*/ 1 h 180"/>
                <a:gd name="T36" fmla="*/ 1 w 474"/>
                <a:gd name="T37" fmla="*/ 1 h 180"/>
                <a:gd name="T38" fmla="*/ 1 w 474"/>
                <a:gd name="T39" fmla="*/ 1 h 180"/>
                <a:gd name="T40" fmla="*/ 1 w 474"/>
                <a:gd name="T41" fmla="*/ 1 h 180"/>
                <a:gd name="T42" fmla="*/ 1 w 474"/>
                <a:gd name="T43" fmla="*/ 1 h 180"/>
                <a:gd name="T44" fmla="*/ 1 w 474"/>
                <a:gd name="T45" fmla="*/ 1 h 180"/>
                <a:gd name="T46" fmla="*/ 1 w 474"/>
                <a:gd name="T47" fmla="*/ 1 h 180"/>
                <a:gd name="T48" fmla="*/ 1 w 474"/>
                <a:gd name="T49" fmla="*/ 1 h 180"/>
                <a:gd name="T50" fmla="*/ 1 w 474"/>
                <a:gd name="T51" fmla="*/ 0 h 180"/>
                <a:gd name="T52" fmla="*/ 1 w 474"/>
                <a:gd name="T53" fmla="*/ 0 h 180"/>
                <a:gd name="T54" fmla="*/ 1 w 474"/>
                <a:gd name="T55" fmla="*/ 1 h 180"/>
                <a:gd name="T56" fmla="*/ 1 w 474"/>
                <a:gd name="T57" fmla="*/ 1 h 1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74" h="180">
                  <a:moveTo>
                    <a:pt x="474" y="71"/>
                  </a:moveTo>
                  <a:lnTo>
                    <a:pt x="40" y="71"/>
                  </a:lnTo>
                  <a:lnTo>
                    <a:pt x="40" y="111"/>
                  </a:lnTo>
                  <a:lnTo>
                    <a:pt x="474" y="111"/>
                  </a:lnTo>
                  <a:lnTo>
                    <a:pt x="474" y="71"/>
                  </a:lnTo>
                  <a:close/>
                  <a:moveTo>
                    <a:pt x="151" y="2"/>
                  </a:moveTo>
                  <a:lnTo>
                    <a:pt x="0" y="90"/>
                  </a:lnTo>
                  <a:lnTo>
                    <a:pt x="151" y="178"/>
                  </a:lnTo>
                  <a:lnTo>
                    <a:pt x="159" y="180"/>
                  </a:lnTo>
                  <a:lnTo>
                    <a:pt x="167" y="180"/>
                  </a:lnTo>
                  <a:lnTo>
                    <a:pt x="173" y="176"/>
                  </a:lnTo>
                  <a:lnTo>
                    <a:pt x="178" y="171"/>
                  </a:lnTo>
                  <a:lnTo>
                    <a:pt x="180" y="163"/>
                  </a:lnTo>
                  <a:lnTo>
                    <a:pt x="180" y="155"/>
                  </a:lnTo>
                  <a:lnTo>
                    <a:pt x="176" y="149"/>
                  </a:lnTo>
                  <a:lnTo>
                    <a:pt x="171" y="144"/>
                  </a:lnTo>
                  <a:lnTo>
                    <a:pt x="50" y="73"/>
                  </a:lnTo>
                  <a:lnTo>
                    <a:pt x="50" y="107"/>
                  </a:lnTo>
                  <a:lnTo>
                    <a:pt x="171" y="36"/>
                  </a:lnTo>
                  <a:lnTo>
                    <a:pt x="176" y="32"/>
                  </a:lnTo>
                  <a:lnTo>
                    <a:pt x="180" y="25"/>
                  </a:lnTo>
                  <a:lnTo>
                    <a:pt x="180" y="17"/>
                  </a:lnTo>
                  <a:lnTo>
                    <a:pt x="178" y="9"/>
                  </a:lnTo>
                  <a:lnTo>
                    <a:pt x="173" y="3"/>
                  </a:lnTo>
                  <a:lnTo>
                    <a:pt x="167" y="0"/>
                  </a:lnTo>
                  <a:lnTo>
                    <a:pt x="159" y="0"/>
                  </a:lnTo>
                  <a:lnTo>
                    <a:pt x="151" y="2"/>
                  </a:lnTo>
                  <a:close/>
                </a:path>
              </a:pathLst>
            </a:custGeom>
            <a:solidFill>
              <a:srgbClr val="000000"/>
            </a:solidFill>
            <a:ln w="0">
              <a:solidFill>
                <a:srgbClr val="000000"/>
              </a:solidFill>
              <a:prstDash val="solid"/>
              <a:round/>
              <a:headEnd/>
              <a:tailEnd/>
            </a:ln>
          </p:spPr>
          <p:txBody>
            <a:bodyPr/>
            <a:lstStyle/>
            <a:p>
              <a:endParaRPr lang="en-ZA"/>
            </a:p>
          </p:txBody>
        </p:sp>
        <p:sp>
          <p:nvSpPr>
            <p:cNvPr id="19536" name="Rectangle 80"/>
            <p:cNvSpPr>
              <a:spLocks noChangeArrowheads="1"/>
            </p:cNvSpPr>
            <p:nvPr/>
          </p:nvSpPr>
          <p:spPr bwMode="auto">
            <a:xfrm>
              <a:off x="2550" y="3459"/>
              <a:ext cx="1380" cy="870"/>
            </a:xfrm>
            <a:prstGeom prst="rect">
              <a:avLst/>
            </a:prstGeom>
            <a:solidFill>
              <a:srgbClr val="C3D69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ZA" altLang="en-US" sz="900">
                <a:latin typeface="Arial" pitchFamily="34" charset="0"/>
                <a:cs typeface="Arial" pitchFamily="34" charset="0"/>
              </a:endParaRPr>
            </a:p>
          </p:txBody>
        </p:sp>
        <p:sp>
          <p:nvSpPr>
            <p:cNvPr id="19537" name="Freeform 81"/>
            <p:cNvSpPr>
              <a:spLocks noEditPoints="1"/>
            </p:cNvSpPr>
            <p:nvPr/>
          </p:nvSpPr>
          <p:spPr bwMode="auto">
            <a:xfrm>
              <a:off x="2572" y="3434"/>
              <a:ext cx="1368" cy="895"/>
            </a:xfrm>
            <a:custGeom>
              <a:avLst/>
              <a:gdLst>
                <a:gd name="T0" fmla="*/ 0 w 2481"/>
                <a:gd name="T1" fmla="*/ 0 h 1525"/>
                <a:gd name="T2" fmla="*/ 0 w 2481"/>
                <a:gd name="T3" fmla="*/ 0 h 1525"/>
                <a:gd name="T4" fmla="*/ 0 w 2481"/>
                <a:gd name="T5" fmla="*/ 0 h 1525"/>
                <a:gd name="T6" fmla="*/ 0 w 2481"/>
                <a:gd name="T7" fmla="*/ 0 h 1525"/>
                <a:gd name="T8" fmla="*/ 0 w 2481"/>
                <a:gd name="T9" fmla="*/ 0 h 1525"/>
                <a:gd name="T10" fmla="*/ 0 w 2481"/>
                <a:gd name="T11" fmla="*/ 0 h 1525"/>
                <a:gd name="T12" fmla="*/ 0 w 2481"/>
                <a:gd name="T13" fmla="*/ 0 h 1525"/>
                <a:gd name="T14" fmla="*/ 0 w 2481"/>
                <a:gd name="T15" fmla="*/ 0 h 1525"/>
                <a:gd name="T16" fmla="*/ 0 w 2481"/>
                <a:gd name="T17" fmla="*/ 0 h 1525"/>
                <a:gd name="T18" fmla="*/ 0 w 2481"/>
                <a:gd name="T19" fmla="*/ 0 h 1525"/>
                <a:gd name="T20" fmla="*/ 0 w 2481"/>
                <a:gd name="T21" fmla="*/ 0 h 1525"/>
                <a:gd name="T22" fmla="*/ 0 w 2481"/>
                <a:gd name="T23" fmla="*/ 0 h 1525"/>
                <a:gd name="T24" fmla="*/ 0 w 2481"/>
                <a:gd name="T25" fmla="*/ 0 h 1525"/>
                <a:gd name="T26" fmla="*/ 0 w 2481"/>
                <a:gd name="T27" fmla="*/ 0 h 1525"/>
                <a:gd name="T28" fmla="*/ 0 w 2481"/>
                <a:gd name="T29" fmla="*/ 0 h 1525"/>
                <a:gd name="T30" fmla="*/ 0 w 2481"/>
                <a:gd name="T31" fmla="*/ 0 h 1525"/>
                <a:gd name="T32" fmla="*/ 0 w 2481"/>
                <a:gd name="T33" fmla="*/ 0 h 1525"/>
                <a:gd name="T34" fmla="*/ 0 w 2481"/>
                <a:gd name="T35" fmla="*/ 0 h 1525"/>
                <a:gd name="T36" fmla="*/ 0 w 2481"/>
                <a:gd name="T37" fmla="*/ 0 h 1525"/>
                <a:gd name="T38" fmla="*/ 0 w 2481"/>
                <a:gd name="T39" fmla="*/ 0 h 1525"/>
                <a:gd name="T40" fmla="*/ 0 w 2481"/>
                <a:gd name="T41" fmla="*/ 0 h 1525"/>
                <a:gd name="T42" fmla="*/ 0 w 2481"/>
                <a:gd name="T43" fmla="*/ 0 h 15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81" h="1525">
                  <a:moveTo>
                    <a:pt x="0" y="6"/>
                  </a:moveTo>
                  <a:lnTo>
                    <a:pt x="2" y="2"/>
                  </a:lnTo>
                  <a:lnTo>
                    <a:pt x="6" y="0"/>
                  </a:lnTo>
                  <a:lnTo>
                    <a:pt x="2475" y="0"/>
                  </a:lnTo>
                  <a:lnTo>
                    <a:pt x="2479" y="2"/>
                  </a:lnTo>
                  <a:lnTo>
                    <a:pt x="2481" y="6"/>
                  </a:lnTo>
                  <a:lnTo>
                    <a:pt x="2481" y="1519"/>
                  </a:lnTo>
                  <a:lnTo>
                    <a:pt x="2479" y="1523"/>
                  </a:lnTo>
                  <a:lnTo>
                    <a:pt x="2475" y="1525"/>
                  </a:lnTo>
                  <a:lnTo>
                    <a:pt x="6" y="1525"/>
                  </a:lnTo>
                  <a:lnTo>
                    <a:pt x="2" y="1523"/>
                  </a:lnTo>
                  <a:lnTo>
                    <a:pt x="0" y="1519"/>
                  </a:lnTo>
                  <a:lnTo>
                    <a:pt x="0" y="6"/>
                  </a:lnTo>
                  <a:close/>
                  <a:moveTo>
                    <a:pt x="12" y="1519"/>
                  </a:moveTo>
                  <a:lnTo>
                    <a:pt x="6" y="1513"/>
                  </a:lnTo>
                  <a:lnTo>
                    <a:pt x="2475" y="1513"/>
                  </a:lnTo>
                  <a:lnTo>
                    <a:pt x="2469" y="1519"/>
                  </a:lnTo>
                  <a:lnTo>
                    <a:pt x="2469" y="6"/>
                  </a:lnTo>
                  <a:lnTo>
                    <a:pt x="2475" y="12"/>
                  </a:lnTo>
                  <a:lnTo>
                    <a:pt x="6" y="12"/>
                  </a:lnTo>
                  <a:lnTo>
                    <a:pt x="12" y="6"/>
                  </a:lnTo>
                  <a:lnTo>
                    <a:pt x="12" y="1519"/>
                  </a:lnTo>
                  <a:close/>
                </a:path>
              </a:pathLst>
            </a:custGeom>
            <a:solidFill>
              <a:srgbClr val="000000"/>
            </a:solidFill>
            <a:ln w="0">
              <a:solidFill>
                <a:srgbClr val="000000"/>
              </a:solidFill>
              <a:prstDash val="solid"/>
              <a:round/>
              <a:headEnd/>
              <a:tailEnd/>
            </a:ln>
          </p:spPr>
          <p:txBody>
            <a:bodyPr/>
            <a:lstStyle/>
            <a:p>
              <a:endParaRPr lang="en-ZA"/>
            </a:p>
          </p:txBody>
        </p:sp>
        <p:sp>
          <p:nvSpPr>
            <p:cNvPr id="19538" name="Rectangle 82"/>
            <p:cNvSpPr>
              <a:spLocks noChangeArrowheads="1"/>
            </p:cNvSpPr>
            <p:nvPr/>
          </p:nvSpPr>
          <p:spPr bwMode="auto">
            <a:xfrm>
              <a:off x="2712" y="3470"/>
              <a:ext cx="579"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Population:  </a:t>
              </a:r>
              <a:endParaRPr lang="en-US" altLang="en-US" sz="900">
                <a:latin typeface="Arial" pitchFamily="34" charset="0"/>
                <a:cs typeface="Arial" pitchFamily="34" charset="0"/>
              </a:endParaRPr>
            </a:p>
          </p:txBody>
        </p:sp>
        <p:sp>
          <p:nvSpPr>
            <p:cNvPr id="19539" name="Rectangle 83"/>
            <p:cNvSpPr>
              <a:spLocks noChangeArrowheads="1"/>
            </p:cNvSpPr>
            <p:nvPr/>
          </p:nvSpPr>
          <p:spPr bwMode="auto">
            <a:xfrm>
              <a:off x="3271" y="3487"/>
              <a:ext cx="204"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000">
                  <a:latin typeface="Arial" pitchFamily="34" charset="0"/>
                  <a:cs typeface="Arial" pitchFamily="34" charset="0"/>
                </a:rPr>
                <a:t>6 498,</a:t>
              </a:r>
            </a:p>
          </p:txBody>
        </p:sp>
        <p:sp>
          <p:nvSpPr>
            <p:cNvPr id="19540" name="Rectangle 84"/>
            <p:cNvSpPr>
              <a:spLocks noChangeArrowheads="1"/>
            </p:cNvSpPr>
            <p:nvPr/>
          </p:nvSpPr>
          <p:spPr bwMode="auto">
            <a:xfrm>
              <a:off x="3484" y="3465"/>
              <a:ext cx="148"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cs typeface="Arial" pitchFamily="34" charset="0"/>
                </a:rPr>
                <a:t>700</a:t>
              </a:r>
              <a:endParaRPr lang="en-US" altLang="en-US" sz="900">
                <a:latin typeface="Arial" pitchFamily="34" charset="0"/>
                <a:cs typeface="Arial" pitchFamily="34" charset="0"/>
              </a:endParaRPr>
            </a:p>
          </p:txBody>
        </p:sp>
        <p:sp>
          <p:nvSpPr>
            <p:cNvPr id="19541" name="Rectangle 85"/>
            <p:cNvSpPr>
              <a:spLocks noChangeArrowheads="1"/>
            </p:cNvSpPr>
            <p:nvPr/>
          </p:nvSpPr>
          <p:spPr bwMode="auto">
            <a:xfrm>
              <a:off x="2712" y="3585"/>
              <a:ext cx="471"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land area </a:t>
              </a:r>
              <a:endParaRPr lang="en-US" altLang="en-US" sz="900">
                <a:latin typeface="Arial" pitchFamily="34" charset="0"/>
                <a:cs typeface="Arial" pitchFamily="34" charset="0"/>
              </a:endParaRPr>
            </a:p>
          </p:txBody>
        </p:sp>
        <p:sp>
          <p:nvSpPr>
            <p:cNvPr id="19542" name="Rectangle 86"/>
            <p:cNvSpPr>
              <a:spLocks noChangeArrowheads="1"/>
            </p:cNvSpPr>
            <p:nvPr/>
          </p:nvSpPr>
          <p:spPr bwMode="auto">
            <a:xfrm>
              <a:off x="3137" y="3580"/>
              <a:ext cx="219" cy="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cs typeface="Arial" pitchFamily="34" charset="0"/>
                </a:rPr>
                <a:t>168 </a:t>
              </a:r>
              <a:endParaRPr lang="en-US" altLang="en-US" sz="900">
                <a:latin typeface="Arial" pitchFamily="34" charset="0"/>
                <a:cs typeface="Arial" pitchFamily="34" charset="0"/>
              </a:endParaRPr>
            </a:p>
          </p:txBody>
        </p:sp>
        <p:sp>
          <p:nvSpPr>
            <p:cNvPr id="19543" name="Rectangle 87"/>
            <p:cNvSpPr>
              <a:spLocks noChangeArrowheads="1"/>
            </p:cNvSpPr>
            <p:nvPr/>
          </p:nvSpPr>
          <p:spPr bwMode="auto">
            <a:xfrm>
              <a:off x="3306" y="3580"/>
              <a:ext cx="219" cy="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cs typeface="Arial" pitchFamily="34" charset="0"/>
                </a:rPr>
                <a:t>966 </a:t>
              </a:r>
              <a:endParaRPr lang="en-US" altLang="en-US" sz="900">
                <a:latin typeface="Arial" pitchFamily="34" charset="0"/>
                <a:cs typeface="Arial" pitchFamily="34" charset="0"/>
              </a:endParaRPr>
            </a:p>
          </p:txBody>
        </p:sp>
        <p:sp>
          <p:nvSpPr>
            <p:cNvPr id="19544" name="Rectangle 88"/>
            <p:cNvSpPr>
              <a:spLocks noChangeArrowheads="1"/>
            </p:cNvSpPr>
            <p:nvPr/>
          </p:nvSpPr>
          <p:spPr bwMode="auto">
            <a:xfrm>
              <a:off x="3475" y="3585"/>
              <a:ext cx="143"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sq</a:t>
              </a:r>
              <a:endParaRPr lang="en-US" altLang="en-US" sz="900">
                <a:latin typeface="Arial" pitchFamily="34" charset="0"/>
                <a:cs typeface="Arial" pitchFamily="34" charset="0"/>
              </a:endParaRPr>
            </a:p>
          </p:txBody>
        </p:sp>
        <p:sp>
          <p:nvSpPr>
            <p:cNvPr id="19545" name="Rectangle 89"/>
            <p:cNvSpPr>
              <a:spLocks noChangeArrowheads="1"/>
            </p:cNvSpPr>
            <p:nvPr/>
          </p:nvSpPr>
          <p:spPr bwMode="auto">
            <a:xfrm>
              <a:off x="3603" y="3585"/>
              <a:ext cx="225"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km; </a:t>
              </a:r>
              <a:endParaRPr lang="en-US" altLang="en-US" sz="900">
                <a:latin typeface="Arial" pitchFamily="34" charset="0"/>
                <a:cs typeface="Arial" pitchFamily="34" charset="0"/>
              </a:endParaRPr>
            </a:p>
          </p:txBody>
        </p:sp>
        <p:sp>
          <p:nvSpPr>
            <p:cNvPr id="19546" name="Rectangle 90"/>
            <p:cNvSpPr>
              <a:spLocks noChangeArrowheads="1"/>
            </p:cNvSpPr>
            <p:nvPr/>
          </p:nvSpPr>
          <p:spPr bwMode="auto">
            <a:xfrm>
              <a:off x="2712" y="3703"/>
              <a:ext cx="1090"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35.6 % unemployment rate </a:t>
              </a:r>
              <a:endParaRPr lang="en-US" altLang="en-US" sz="900">
                <a:latin typeface="Arial" pitchFamily="34" charset="0"/>
                <a:cs typeface="Arial" pitchFamily="34" charset="0"/>
              </a:endParaRPr>
            </a:p>
          </p:txBody>
        </p:sp>
        <p:sp>
          <p:nvSpPr>
            <p:cNvPr id="19547" name="Rectangle 91"/>
            <p:cNvSpPr>
              <a:spLocks noChangeArrowheads="1"/>
            </p:cNvSpPr>
            <p:nvPr/>
          </p:nvSpPr>
          <p:spPr bwMode="auto">
            <a:xfrm>
              <a:off x="2712" y="3818"/>
              <a:ext cx="911"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771 000 unemployed); </a:t>
              </a:r>
              <a:endParaRPr lang="en-US" altLang="en-US" sz="900">
                <a:latin typeface="Arial" pitchFamily="34" charset="0"/>
                <a:cs typeface="Arial" pitchFamily="34" charset="0"/>
              </a:endParaRPr>
            </a:p>
          </p:txBody>
        </p:sp>
        <p:sp>
          <p:nvSpPr>
            <p:cNvPr id="19548" name="Rectangle 92"/>
            <p:cNvSpPr>
              <a:spLocks noChangeArrowheads="1"/>
            </p:cNvSpPr>
            <p:nvPr/>
          </p:nvSpPr>
          <p:spPr bwMode="auto">
            <a:xfrm>
              <a:off x="2712" y="3931"/>
              <a:ext cx="230"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and </a:t>
              </a:r>
              <a:endParaRPr lang="en-US" altLang="en-US" sz="900">
                <a:latin typeface="Arial" pitchFamily="34" charset="0"/>
                <a:cs typeface="Arial" pitchFamily="34" charset="0"/>
              </a:endParaRPr>
            </a:p>
          </p:txBody>
        </p:sp>
        <p:sp>
          <p:nvSpPr>
            <p:cNvPr id="19549" name="Rectangle 93"/>
            <p:cNvSpPr>
              <a:spLocks noChangeArrowheads="1"/>
            </p:cNvSpPr>
            <p:nvPr/>
          </p:nvSpPr>
          <p:spPr bwMode="auto">
            <a:xfrm>
              <a:off x="2901" y="3929"/>
              <a:ext cx="586"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100">
                  <a:latin typeface="Arial" pitchFamily="34" charset="0"/>
                  <a:cs typeface="Arial" pitchFamily="34" charset="0"/>
                </a:rPr>
                <a:t>1 397</a:t>
              </a:r>
            </a:p>
          </p:txBody>
        </p:sp>
        <p:sp>
          <p:nvSpPr>
            <p:cNvPr id="19550" name="Rectangle 94"/>
            <p:cNvSpPr>
              <a:spLocks noChangeArrowheads="1"/>
            </p:cNvSpPr>
            <p:nvPr/>
          </p:nvSpPr>
          <p:spPr bwMode="auto">
            <a:xfrm>
              <a:off x="3138" y="3926"/>
              <a:ext cx="193"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cs typeface="Arial" pitchFamily="34" charset="0"/>
                </a:rPr>
                <a:t> 000 </a:t>
              </a:r>
              <a:endParaRPr lang="en-US" altLang="en-US" sz="900">
                <a:latin typeface="Arial" pitchFamily="34" charset="0"/>
                <a:cs typeface="Arial" pitchFamily="34" charset="0"/>
              </a:endParaRPr>
            </a:p>
          </p:txBody>
        </p:sp>
        <p:sp>
          <p:nvSpPr>
            <p:cNvPr id="19551" name="Rectangle 95"/>
            <p:cNvSpPr>
              <a:spLocks noChangeArrowheads="1"/>
            </p:cNvSpPr>
            <p:nvPr/>
          </p:nvSpPr>
          <p:spPr bwMode="auto">
            <a:xfrm>
              <a:off x="3307" y="3931"/>
              <a:ext cx="435"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 employed </a:t>
              </a:r>
              <a:endParaRPr lang="en-US" altLang="en-US" sz="900">
                <a:latin typeface="Arial" pitchFamily="34" charset="0"/>
                <a:cs typeface="Arial" pitchFamily="34" charset="0"/>
              </a:endParaRPr>
            </a:p>
          </p:txBody>
        </p:sp>
        <p:sp>
          <p:nvSpPr>
            <p:cNvPr id="19552" name="Rectangle 96"/>
            <p:cNvSpPr>
              <a:spLocks noChangeArrowheads="1"/>
            </p:cNvSpPr>
            <p:nvPr/>
          </p:nvSpPr>
          <p:spPr bwMode="auto">
            <a:xfrm>
              <a:off x="2712" y="4049"/>
              <a:ext cx="1134"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(Jan-Mar 2018). </a:t>
              </a:r>
              <a:r>
                <a:rPr lang="en-US" altLang="en-US" sz="1200">
                  <a:latin typeface="Arial" pitchFamily="34" charset="0"/>
                  <a:cs typeface="Arial" pitchFamily="34" charset="0"/>
                </a:rPr>
                <a:t>GDPR 0.9%</a:t>
              </a:r>
            </a:p>
            <a:p>
              <a:pPr defTabSz="914400" eaLnBrk="1" hangingPunct="1">
                <a:spcBef>
                  <a:spcPct val="0"/>
                </a:spcBef>
                <a:buFontTx/>
                <a:buNone/>
              </a:pPr>
              <a:r>
                <a:rPr lang="en-US" altLang="en-US" sz="1200">
                  <a:latin typeface="Arial" pitchFamily="34" charset="0"/>
                  <a:cs typeface="Arial" pitchFamily="34" charset="0"/>
                </a:rPr>
                <a:t>Contribution to SA GDP 7.8%</a:t>
              </a:r>
            </a:p>
          </p:txBody>
        </p:sp>
        <p:sp>
          <p:nvSpPr>
            <p:cNvPr id="19553" name="Rectangle 97"/>
            <p:cNvSpPr>
              <a:spLocks noChangeArrowheads="1"/>
            </p:cNvSpPr>
            <p:nvPr/>
          </p:nvSpPr>
          <p:spPr bwMode="auto">
            <a:xfrm>
              <a:off x="354" y="2355"/>
              <a:ext cx="20" cy="452"/>
            </a:xfrm>
            <a:prstGeom prst="rect">
              <a:avLst/>
            </a:prstGeom>
            <a:solidFill>
              <a:srgbClr val="000000"/>
            </a:solidFill>
            <a:ln w="0">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ZA" altLang="en-US" sz="900">
                <a:latin typeface="Arial" pitchFamily="34" charset="0"/>
                <a:cs typeface="Arial" pitchFamily="34" charset="0"/>
              </a:endParaRPr>
            </a:p>
          </p:txBody>
        </p:sp>
        <p:sp>
          <p:nvSpPr>
            <p:cNvPr id="19554" name="Freeform 98"/>
            <p:cNvSpPr>
              <a:spLocks noEditPoints="1"/>
            </p:cNvSpPr>
            <p:nvPr/>
          </p:nvSpPr>
          <p:spPr bwMode="auto">
            <a:xfrm>
              <a:off x="341" y="2311"/>
              <a:ext cx="2721" cy="90"/>
            </a:xfrm>
            <a:custGeom>
              <a:avLst/>
              <a:gdLst>
                <a:gd name="T0" fmla="*/ 0 w 5444"/>
                <a:gd name="T1" fmla="*/ 1 h 180"/>
                <a:gd name="T2" fmla="*/ 0 w 5444"/>
                <a:gd name="T3" fmla="*/ 1 h 180"/>
                <a:gd name="T4" fmla="*/ 0 w 5444"/>
                <a:gd name="T5" fmla="*/ 1 h 180"/>
                <a:gd name="T6" fmla="*/ 0 w 5444"/>
                <a:gd name="T7" fmla="*/ 1 h 180"/>
                <a:gd name="T8" fmla="*/ 0 w 5444"/>
                <a:gd name="T9" fmla="*/ 1 h 180"/>
                <a:gd name="T10" fmla="*/ 0 w 5444"/>
                <a:gd name="T11" fmla="*/ 1 h 180"/>
                <a:gd name="T12" fmla="*/ 0 w 5444"/>
                <a:gd name="T13" fmla="*/ 1 h 180"/>
                <a:gd name="T14" fmla="*/ 0 w 5444"/>
                <a:gd name="T15" fmla="*/ 1 h 180"/>
                <a:gd name="T16" fmla="*/ 0 w 5444"/>
                <a:gd name="T17" fmla="*/ 0 h 180"/>
                <a:gd name="T18" fmla="*/ 0 w 5444"/>
                <a:gd name="T19" fmla="*/ 0 h 180"/>
                <a:gd name="T20" fmla="*/ 0 w 5444"/>
                <a:gd name="T21" fmla="*/ 1 h 180"/>
                <a:gd name="T22" fmla="*/ 0 w 5444"/>
                <a:gd name="T23" fmla="*/ 1 h 180"/>
                <a:gd name="T24" fmla="*/ 0 w 5444"/>
                <a:gd name="T25" fmla="*/ 1 h 180"/>
                <a:gd name="T26" fmla="*/ 0 w 5444"/>
                <a:gd name="T27" fmla="*/ 1 h 180"/>
                <a:gd name="T28" fmla="*/ 0 w 5444"/>
                <a:gd name="T29" fmla="*/ 1 h 180"/>
                <a:gd name="T30" fmla="*/ 0 w 5444"/>
                <a:gd name="T31" fmla="*/ 1 h 180"/>
                <a:gd name="T32" fmla="*/ 0 w 5444"/>
                <a:gd name="T33" fmla="*/ 1 h 180"/>
                <a:gd name="T34" fmla="*/ 0 w 5444"/>
                <a:gd name="T35" fmla="*/ 1 h 180"/>
                <a:gd name="T36" fmla="*/ 0 w 5444"/>
                <a:gd name="T37" fmla="*/ 1 h 180"/>
                <a:gd name="T38" fmla="*/ 0 w 5444"/>
                <a:gd name="T39" fmla="*/ 1 h 180"/>
                <a:gd name="T40" fmla="*/ 0 w 5444"/>
                <a:gd name="T41" fmla="*/ 1 h 180"/>
                <a:gd name="T42" fmla="*/ 0 w 5444"/>
                <a:gd name="T43" fmla="*/ 1 h 180"/>
                <a:gd name="T44" fmla="*/ 0 w 5444"/>
                <a:gd name="T45" fmla="*/ 1 h 180"/>
                <a:gd name="T46" fmla="*/ 0 w 5444"/>
                <a:gd name="T47" fmla="*/ 1 h 180"/>
                <a:gd name="T48" fmla="*/ 0 w 5444"/>
                <a:gd name="T49" fmla="*/ 1 h 180"/>
                <a:gd name="T50" fmla="*/ 0 w 5444"/>
                <a:gd name="T51" fmla="*/ 1 h 180"/>
                <a:gd name="T52" fmla="*/ 0 w 5444"/>
                <a:gd name="T53" fmla="*/ 1 h 180"/>
                <a:gd name="T54" fmla="*/ 0 w 5444"/>
                <a:gd name="T55" fmla="*/ 1 h 1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444" h="180">
                  <a:moveTo>
                    <a:pt x="0" y="151"/>
                  </a:moveTo>
                  <a:lnTo>
                    <a:pt x="5404" y="109"/>
                  </a:lnTo>
                  <a:lnTo>
                    <a:pt x="5404" y="69"/>
                  </a:lnTo>
                  <a:lnTo>
                    <a:pt x="0" y="111"/>
                  </a:lnTo>
                  <a:lnTo>
                    <a:pt x="0" y="151"/>
                  </a:lnTo>
                  <a:close/>
                  <a:moveTo>
                    <a:pt x="5294" y="178"/>
                  </a:moveTo>
                  <a:lnTo>
                    <a:pt x="5444" y="88"/>
                  </a:lnTo>
                  <a:lnTo>
                    <a:pt x="5292" y="2"/>
                  </a:lnTo>
                  <a:lnTo>
                    <a:pt x="5284" y="0"/>
                  </a:lnTo>
                  <a:lnTo>
                    <a:pt x="5277" y="0"/>
                  </a:lnTo>
                  <a:lnTo>
                    <a:pt x="5271" y="3"/>
                  </a:lnTo>
                  <a:lnTo>
                    <a:pt x="5265" y="9"/>
                  </a:lnTo>
                  <a:lnTo>
                    <a:pt x="5263" y="17"/>
                  </a:lnTo>
                  <a:lnTo>
                    <a:pt x="5263" y="25"/>
                  </a:lnTo>
                  <a:lnTo>
                    <a:pt x="5267" y="30"/>
                  </a:lnTo>
                  <a:lnTo>
                    <a:pt x="5273" y="36"/>
                  </a:lnTo>
                  <a:lnTo>
                    <a:pt x="5394" y="105"/>
                  </a:lnTo>
                  <a:lnTo>
                    <a:pt x="5394" y="71"/>
                  </a:lnTo>
                  <a:lnTo>
                    <a:pt x="5273" y="144"/>
                  </a:lnTo>
                  <a:lnTo>
                    <a:pt x="5267" y="147"/>
                  </a:lnTo>
                  <a:lnTo>
                    <a:pt x="5263" y="155"/>
                  </a:lnTo>
                  <a:lnTo>
                    <a:pt x="5263" y="163"/>
                  </a:lnTo>
                  <a:lnTo>
                    <a:pt x="5267" y="170"/>
                  </a:lnTo>
                  <a:lnTo>
                    <a:pt x="5271" y="176"/>
                  </a:lnTo>
                  <a:lnTo>
                    <a:pt x="5279" y="180"/>
                  </a:lnTo>
                  <a:lnTo>
                    <a:pt x="5286" y="180"/>
                  </a:lnTo>
                  <a:lnTo>
                    <a:pt x="5294" y="178"/>
                  </a:lnTo>
                  <a:close/>
                </a:path>
              </a:pathLst>
            </a:custGeom>
            <a:solidFill>
              <a:srgbClr val="000000"/>
            </a:solidFill>
            <a:ln w="0">
              <a:solidFill>
                <a:srgbClr val="000000"/>
              </a:solidFill>
              <a:prstDash val="solid"/>
              <a:round/>
              <a:headEnd/>
              <a:tailEnd/>
            </a:ln>
          </p:spPr>
          <p:txBody>
            <a:bodyPr/>
            <a:lstStyle/>
            <a:p>
              <a:endParaRPr lang="en-ZA"/>
            </a:p>
          </p:txBody>
        </p:sp>
        <p:sp>
          <p:nvSpPr>
            <p:cNvPr id="19555" name="Rectangle 99"/>
            <p:cNvSpPr>
              <a:spLocks noChangeArrowheads="1"/>
            </p:cNvSpPr>
            <p:nvPr/>
          </p:nvSpPr>
          <p:spPr bwMode="auto">
            <a:xfrm>
              <a:off x="66" y="2819"/>
              <a:ext cx="1423" cy="825"/>
            </a:xfrm>
            <a:prstGeom prst="rect">
              <a:avLst/>
            </a:prstGeom>
            <a:solidFill>
              <a:srgbClr val="C3D69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ZA" altLang="en-US" sz="900">
                <a:latin typeface="Arial" pitchFamily="34" charset="0"/>
                <a:cs typeface="Arial" pitchFamily="34" charset="0"/>
              </a:endParaRPr>
            </a:p>
          </p:txBody>
        </p:sp>
        <p:sp>
          <p:nvSpPr>
            <p:cNvPr id="19556" name="Freeform 100"/>
            <p:cNvSpPr>
              <a:spLocks noEditPoints="1"/>
            </p:cNvSpPr>
            <p:nvPr/>
          </p:nvSpPr>
          <p:spPr bwMode="auto">
            <a:xfrm>
              <a:off x="55" y="2803"/>
              <a:ext cx="1464" cy="841"/>
            </a:xfrm>
            <a:custGeom>
              <a:avLst/>
              <a:gdLst>
                <a:gd name="T0" fmla="*/ 0 w 2480"/>
                <a:gd name="T1" fmla="*/ 0 h 1524"/>
                <a:gd name="T2" fmla="*/ 0 w 2480"/>
                <a:gd name="T3" fmla="*/ 0 h 1524"/>
                <a:gd name="T4" fmla="*/ 1 w 2480"/>
                <a:gd name="T5" fmla="*/ 0 h 1524"/>
                <a:gd name="T6" fmla="*/ 1 w 2480"/>
                <a:gd name="T7" fmla="*/ 0 h 1524"/>
                <a:gd name="T8" fmla="*/ 1 w 2480"/>
                <a:gd name="T9" fmla="*/ 0 h 1524"/>
                <a:gd name="T10" fmla="*/ 1 w 2480"/>
                <a:gd name="T11" fmla="*/ 0 h 1524"/>
                <a:gd name="T12" fmla="*/ 1 w 2480"/>
                <a:gd name="T13" fmla="*/ 0 h 1524"/>
                <a:gd name="T14" fmla="*/ 1 w 2480"/>
                <a:gd name="T15" fmla="*/ 0 h 1524"/>
                <a:gd name="T16" fmla="*/ 1 w 2480"/>
                <a:gd name="T17" fmla="*/ 0 h 1524"/>
                <a:gd name="T18" fmla="*/ 1 w 2480"/>
                <a:gd name="T19" fmla="*/ 0 h 1524"/>
                <a:gd name="T20" fmla="*/ 0 w 2480"/>
                <a:gd name="T21" fmla="*/ 0 h 1524"/>
                <a:gd name="T22" fmla="*/ 0 w 2480"/>
                <a:gd name="T23" fmla="*/ 0 h 1524"/>
                <a:gd name="T24" fmla="*/ 0 w 2480"/>
                <a:gd name="T25" fmla="*/ 0 h 1524"/>
                <a:gd name="T26" fmla="*/ 1 w 2480"/>
                <a:gd name="T27" fmla="*/ 0 h 1524"/>
                <a:gd name="T28" fmla="*/ 1 w 2480"/>
                <a:gd name="T29" fmla="*/ 0 h 1524"/>
                <a:gd name="T30" fmla="*/ 1 w 2480"/>
                <a:gd name="T31" fmla="*/ 0 h 1524"/>
                <a:gd name="T32" fmla="*/ 1 w 2480"/>
                <a:gd name="T33" fmla="*/ 0 h 1524"/>
                <a:gd name="T34" fmla="*/ 1 w 2480"/>
                <a:gd name="T35" fmla="*/ 0 h 1524"/>
                <a:gd name="T36" fmla="*/ 1 w 2480"/>
                <a:gd name="T37" fmla="*/ 0 h 1524"/>
                <a:gd name="T38" fmla="*/ 1 w 2480"/>
                <a:gd name="T39" fmla="*/ 0 h 1524"/>
                <a:gd name="T40" fmla="*/ 1 w 2480"/>
                <a:gd name="T41" fmla="*/ 0 h 1524"/>
                <a:gd name="T42" fmla="*/ 1 w 2480"/>
                <a:gd name="T43" fmla="*/ 0 h 15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80" h="1524">
                  <a:moveTo>
                    <a:pt x="0" y="5"/>
                  </a:moveTo>
                  <a:lnTo>
                    <a:pt x="0" y="0"/>
                  </a:lnTo>
                  <a:lnTo>
                    <a:pt x="5" y="0"/>
                  </a:lnTo>
                  <a:lnTo>
                    <a:pt x="2475" y="0"/>
                  </a:lnTo>
                  <a:lnTo>
                    <a:pt x="2478" y="0"/>
                  </a:lnTo>
                  <a:lnTo>
                    <a:pt x="2480" y="5"/>
                  </a:lnTo>
                  <a:lnTo>
                    <a:pt x="2480" y="1518"/>
                  </a:lnTo>
                  <a:lnTo>
                    <a:pt x="2478" y="1522"/>
                  </a:lnTo>
                  <a:lnTo>
                    <a:pt x="2475" y="1524"/>
                  </a:lnTo>
                  <a:lnTo>
                    <a:pt x="5" y="1524"/>
                  </a:lnTo>
                  <a:lnTo>
                    <a:pt x="0" y="1522"/>
                  </a:lnTo>
                  <a:lnTo>
                    <a:pt x="0" y="1518"/>
                  </a:lnTo>
                  <a:lnTo>
                    <a:pt x="0" y="5"/>
                  </a:lnTo>
                  <a:close/>
                  <a:moveTo>
                    <a:pt x="11" y="1518"/>
                  </a:moveTo>
                  <a:lnTo>
                    <a:pt x="5" y="1513"/>
                  </a:lnTo>
                  <a:lnTo>
                    <a:pt x="2475" y="1513"/>
                  </a:lnTo>
                  <a:lnTo>
                    <a:pt x="2469" y="1518"/>
                  </a:lnTo>
                  <a:lnTo>
                    <a:pt x="2469" y="5"/>
                  </a:lnTo>
                  <a:lnTo>
                    <a:pt x="2475" y="11"/>
                  </a:lnTo>
                  <a:lnTo>
                    <a:pt x="5" y="11"/>
                  </a:lnTo>
                  <a:lnTo>
                    <a:pt x="11" y="5"/>
                  </a:lnTo>
                  <a:lnTo>
                    <a:pt x="11" y="1518"/>
                  </a:lnTo>
                  <a:close/>
                </a:path>
              </a:pathLst>
            </a:custGeom>
            <a:solidFill>
              <a:srgbClr val="000000"/>
            </a:solidFill>
            <a:ln w="0">
              <a:solidFill>
                <a:srgbClr val="000000"/>
              </a:solidFill>
              <a:prstDash val="solid"/>
              <a:round/>
              <a:headEnd/>
              <a:tailEnd/>
            </a:ln>
          </p:spPr>
          <p:txBody>
            <a:bodyPr/>
            <a:lstStyle/>
            <a:p>
              <a:endParaRPr lang="en-ZA"/>
            </a:p>
          </p:txBody>
        </p:sp>
        <p:sp>
          <p:nvSpPr>
            <p:cNvPr id="19557" name="Rectangle 101"/>
            <p:cNvSpPr>
              <a:spLocks noChangeArrowheads="1"/>
            </p:cNvSpPr>
            <p:nvPr/>
          </p:nvSpPr>
          <p:spPr bwMode="auto">
            <a:xfrm>
              <a:off x="99" y="2839"/>
              <a:ext cx="579"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Population:  </a:t>
              </a:r>
              <a:endParaRPr lang="en-US" altLang="en-US" sz="900">
                <a:latin typeface="Arial" pitchFamily="34" charset="0"/>
                <a:cs typeface="Arial" pitchFamily="34" charset="0"/>
              </a:endParaRPr>
            </a:p>
          </p:txBody>
        </p:sp>
        <p:sp>
          <p:nvSpPr>
            <p:cNvPr id="19558" name="Rectangle 102"/>
            <p:cNvSpPr>
              <a:spLocks noChangeArrowheads="1"/>
            </p:cNvSpPr>
            <p:nvPr/>
          </p:nvSpPr>
          <p:spPr bwMode="auto">
            <a:xfrm>
              <a:off x="631" y="2834"/>
              <a:ext cx="648"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cs typeface="Arial" pitchFamily="34" charset="0"/>
                </a:rPr>
                <a:t>2 866 700 land</a:t>
              </a:r>
              <a:endParaRPr lang="en-US" altLang="en-US" sz="900">
                <a:latin typeface="Arial" pitchFamily="34" charset="0"/>
                <a:cs typeface="Arial" pitchFamily="34" charset="0"/>
              </a:endParaRPr>
            </a:p>
          </p:txBody>
        </p:sp>
        <p:sp>
          <p:nvSpPr>
            <p:cNvPr id="19559" name="Rectangle 103"/>
            <p:cNvSpPr>
              <a:spLocks noChangeArrowheads="1"/>
            </p:cNvSpPr>
            <p:nvPr/>
          </p:nvSpPr>
          <p:spPr bwMode="auto">
            <a:xfrm>
              <a:off x="99" y="2954"/>
              <a:ext cx="220"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area </a:t>
              </a:r>
              <a:endParaRPr lang="en-US" altLang="en-US" sz="900">
                <a:latin typeface="Arial" pitchFamily="34" charset="0"/>
                <a:cs typeface="Arial" pitchFamily="34" charset="0"/>
              </a:endParaRPr>
            </a:p>
          </p:txBody>
        </p:sp>
        <p:sp>
          <p:nvSpPr>
            <p:cNvPr id="19560" name="Rectangle 104"/>
            <p:cNvSpPr>
              <a:spLocks noChangeArrowheads="1"/>
            </p:cNvSpPr>
            <p:nvPr/>
          </p:nvSpPr>
          <p:spPr bwMode="auto">
            <a:xfrm>
              <a:off x="319" y="2968"/>
              <a:ext cx="366" cy="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cs typeface="Arial" pitchFamily="34" charset="0"/>
                </a:rPr>
                <a:t>129 825</a:t>
              </a:r>
              <a:endParaRPr lang="en-US" altLang="en-US" sz="900">
                <a:latin typeface="Arial" pitchFamily="34" charset="0"/>
                <a:cs typeface="Arial" pitchFamily="34" charset="0"/>
              </a:endParaRPr>
            </a:p>
          </p:txBody>
        </p:sp>
        <p:sp>
          <p:nvSpPr>
            <p:cNvPr id="19561" name="Rectangle 105"/>
            <p:cNvSpPr>
              <a:spLocks noChangeArrowheads="1"/>
            </p:cNvSpPr>
            <p:nvPr/>
          </p:nvSpPr>
          <p:spPr bwMode="auto">
            <a:xfrm>
              <a:off x="685" y="2950"/>
              <a:ext cx="277"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sq km</a:t>
              </a:r>
              <a:endParaRPr lang="en-US" altLang="en-US" sz="900">
                <a:latin typeface="Arial" pitchFamily="34" charset="0"/>
                <a:cs typeface="Arial" pitchFamily="34" charset="0"/>
              </a:endParaRPr>
            </a:p>
          </p:txBody>
        </p:sp>
        <p:sp>
          <p:nvSpPr>
            <p:cNvPr id="19562" name="Rectangle 107"/>
            <p:cNvSpPr>
              <a:spLocks noChangeArrowheads="1"/>
            </p:cNvSpPr>
            <p:nvPr/>
          </p:nvSpPr>
          <p:spPr bwMode="auto">
            <a:xfrm>
              <a:off x="55" y="3068"/>
              <a:ext cx="265"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cs typeface="Arial" pitchFamily="34" charset="0"/>
                </a:rPr>
                <a:t>32.8 %</a:t>
              </a:r>
              <a:endParaRPr lang="en-US" altLang="en-US" sz="900">
                <a:latin typeface="Arial" pitchFamily="34" charset="0"/>
                <a:cs typeface="Arial" pitchFamily="34" charset="0"/>
              </a:endParaRPr>
            </a:p>
          </p:txBody>
        </p:sp>
        <p:sp>
          <p:nvSpPr>
            <p:cNvPr id="19563" name="Rectangle 108"/>
            <p:cNvSpPr>
              <a:spLocks noChangeArrowheads="1"/>
            </p:cNvSpPr>
            <p:nvPr/>
          </p:nvSpPr>
          <p:spPr bwMode="auto">
            <a:xfrm>
              <a:off x="293" y="3070"/>
              <a:ext cx="1334"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 unemployment rate(</a:t>
              </a:r>
              <a:r>
                <a:rPr lang="en-US" altLang="en-US" sz="1000">
                  <a:solidFill>
                    <a:srgbClr val="000000"/>
                  </a:solidFill>
                  <a:latin typeface="Arial" pitchFamily="34" charset="0"/>
                  <a:cs typeface="Arial" pitchFamily="34" charset="0"/>
                </a:rPr>
                <a:t>397</a:t>
              </a:r>
              <a:r>
                <a:rPr lang="en-US" altLang="en-US" sz="1200">
                  <a:solidFill>
                    <a:srgbClr val="000000"/>
                  </a:solidFill>
                  <a:latin typeface="Arial" pitchFamily="34" charset="0"/>
                  <a:cs typeface="Arial" pitchFamily="34" charset="0"/>
                </a:rPr>
                <a:t>                 </a:t>
              </a:r>
              <a:endParaRPr lang="en-US" altLang="en-US" sz="900">
                <a:latin typeface="Arial" pitchFamily="34" charset="0"/>
                <a:cs typeface="Arial" pitchFamily="34" charset="0"/>
              </a:endParaRPr>
            </a:p>
          </p:txBody>
        </p:sp>
        <p:sp>
          <p:nvSpPr>
            <p:cNvPr id="19564" name="Rectangle 109"/>
            <p:cNvSpPr>
              <a:spLocks noChangeArrowheads="1"/>
            </p:cNvSpPr>
            <p:nvPr/>
          </p:nvSpPr>
          <p:spPr bwMode="auto">
            <a:xfrm>
              <a:off x="99" y="3185"/>
              <a:ext cx="1240"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000 unemployed); and </a:t>
              </a:r>
              <a:endParaRPr lang="en-US" altLang="en-US" sz="900">
                <a:latin typeface="Arial" pitchFamily="34" charset="0"/>
                <a:cs typeface="Arial" pitchFamily="34" charset="0"/>
              </a:endParaRPr>
            </a:p>
          </p:txBody>
        </p:sp>
        <p:sp>
          <p:nvSpPr>
            <p:cNvPr id="19565" name="Rectangle 110"/>
            <p:cNvSpPr>
              <a:spLocks noChangeArrowheads="1"/>
            </p:cNvSpPr>
            <p:nvPr/>
          </p:nvSpPr>
          <p:spPr bwMode="auto">
            <a:xfrm>
              <a:off x="891" y="3180"/>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endParaRPr lang="en-US" altLang="en-US" sz="900">
                <a:latin typeface="Arial" pitchFamily="34" charset="0"/>
                <a:cs typeface="Arial" pitchFamily="34" charset="0"/>
              </a:endParaRPr>
            </a:p>
          </p:txBody>
        </p:sp>
        <p:sp>
          <p:nvSpPr>
            <p:cNvPr id="19566" name="Rectangle 111"/>
            <p:cNvSpPr>
              <a:spLocks noChangeArrowheads="1"/>
            </p:cNvSpPr>
            <p:nvPr/>
          </p:nvSpPr>
          <p:spPr bwMode="auto">
            <a:xfrm>
              <a:off x="66" y="3303"/>
              <a:ext cx="1383"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latin typeface="Arial" pitchFamily="34" charset="0"/>
                  <a:cs typeface="Arial" pitchFamily="34" charset="0"/>
                </a:rPr>
                <a:t>814 000 employed (Jan-Mar 2018). </a:t>
              </a:r>
              <a:endParaRPr lang="en-US" altLang="en-US" sz="900">
                <a:latin typeface="Arial" pitchFamily="34" charset="0"/>
                <a:cs typeface="Arial" pitchFamily="34" charset="0"/>
              </a:endParaRPr>
            </a:p>
          </p:txBody>
        </p:sp>
        <p:sp>
          <p:nvSpPr>
            <p:cNvPr id="19567" name="Rectangle 113"/>
            <p:cNvSpPr>
              <a:spLocks noChangeArrowheads="1"/>
            </p:cNvSpPr>
            <p:nvPr/>
          </p:nvSpPr>
          <p:spPr bwMode="auto">
            <a:xfrm>
              <a:off x="1974" y="417"/>
              <a:ext cx="1360" cy="750"/>
            </a:xfrm>
            <a:prstGeom prst="rect">
              <a:avLst/>
            </a:prstGeom>
            <a:solidFill>
              <a:srgbClr val="C3D69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ZA" altLang="en-US" sz="900">
                <a:latin typeface="Arial" pitchFamily="34" charset="0"/>
                <a:cs typeface="Arial" pitchFamily="34" charset="0"/>
              </a:endParaRPr>
            </a:p>
          </p:txBody>
        </p:sp>
        <p:sp>
          <p:nvSpPr>
            <p:cNvPr id="19568" name="Freeform 114"/>
            <p:cNvSpPr>
              <a:spLocks noEditPoints="1"/>
            </p:cNvSpPr>
            <p:nvPr/>
          </p:nvSpPr>
          <p:spPr bwMode="auto">
            <a:xfrm>
              <a:off x="1974" y="420"/>
              <a:ext cx="1357" cy="762"/>
            </a:xfrm>
            <a:custGeom>
              <a:avLst/>
              <a:gdLst>
                <a:gd name="T0" fmla="*/ 0 w 2481"/>
                <a:gd name="T1" fmla="*/ 0 h 1525"/>
                <a:gd name="T2" fmla="*/ 0 w 2481"/>
                <a:gd name="T3" fmla="*/ 0 h 1525"/>
                <a:gd name="T4" fmla="*/ 1 w 2481"/>
                <a:gd name="T5" fmla="*/ 0 h 1525"/>
                <a:gd name="T6" fmla="*/ 1 w 2481"/>
                <a:gd name="T7" fmla="*/ 0 h 1525"/>
                <a:gd name="T8" fmla="*/ 1 w 2481"/>
                <a:gd name="T9" fmla="*/ 0 h 1525"/>
                <a:gd name="T10" fmla="*/ 1 w 2481"/>
                <a:gd name="T11" fmla="*/ 0 h 1525"/>
                <a:gd name="T12" fmla="*/ 1 w 2481"/>
                <a:gd name="T13" fmla="*/ 0 h 1525"/>
                <a:gd name="T14" fmla="*/ 1 w 2481"/>
                <a:gd name="T15" fmla="*/ 0 h 1525"/>
                <a:gd name="T16" fmla="*/ 1 w 2481"/>
                <a:gd name="T17" fmla="*/ 0 h 1525"/>
                <a:gd name="T18" fmla="*/ 1 w 2481"/>
                <a:gd name="T19" fmla="*/ 0 h 1525"/>
                <a:gd name="T20" fmla="*/ 0 w 2481"/>
                <a:gd name="T21" fmla="*/ 0 h 1525"/>
                <a:gd name="T22" fmla="*/ 0 w 2481"/>
                <a:gd name="T23" fmla="*/ 0 h 1525"/>
                <a:gd name="T24" fmla="*/ 0 w 2481"/>
                <a:gd name="T25" fmla="*/ 0 h 1525"/>
                <a:gd name="T26" fmla="*/ 1 w 2481"/>
                <a:gd name="T27" fmla="*/ 0 h 1525"/>
                <a:gd name="T28" fmla="*/ 1 w 2481"/>
                <a:gd name="T29" fmla="*/ 0 h 1525"/>
                <a:gd name="T30" fmla="*/ 1 w 2481"/>
                <a:gd name="T31" fmla="*/ 0 h 1525"/>
                <a:gd name="T32" fmla="*/ 1 w 2481"/>
                <a:gd name="T33" fmla="*/ 0 h 1525"/>
                <a:gd name="T34" fmla="*/ 1 w 2481"/>
                <a:gd name="T35" fmla="*/ 0 h 1525"/>
                <a:gd name="T36" fmla="*/ 1 w 2481"/>
                <a:gd name="T37" fmla="*/ 0 h 1525"/>
                <a:gd name="T38" fmla="*/ 1 w 2481"/>
                <a:gd name="T39" fmla="*/ 0 h 1525"/>
                <a:gd name="T40" fmla="*/ 1 w 2481"/>
                <a:gd name="T41" fmla="*/ 0 h 1525"/>
                <a:gd name="T42" fmla="*/ 1 w 2481"/>
                <a:gd name="T43" fmla="*/ 0 h 15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81" h="1525">
                  <a:moveTo>
                    <a:pt x="0" y="6"/>
                  </a:moveTo>
                  <a:lnTo>
                    <a:pt x="0" y="0"/>
                  </a:lnTo>
                  <a:lnTo>
                    <a:pt x="6" y="0"/>
                  </a:lnTo>
                  <a:lnTo>
                    <a:pt x="2475" y="0"/>
                  </a:lnTo>
                  <a:lnTo>
                    <a:pt x="2479" y="0"/>
                  </a:lnTo>
                  <a:lnTo>
                    <a:pt x="2481" y="6"/>
                  </a:lnTo>
                  <a:lnTo>
                    <a:pt x="2481" y="1519"/>
                  </a:lnTo>
                  <a:lnTo>
                    <a:pt x="2479" y="1523"/>
                  </a:lnTo>
                  <a:lnTo>
                    <a:pt x="2475" y="1525"/>
                  </a:lnTo>
                  <a:lnTo>
                    <a:pt x="6" y="1525"/>
                  </a:lnTo>
                  <a:lnTo>
                    <a:pt x="0" y="1523"/>
                  </a:lnTo>
                  <a:lnTo>
                    <a:pt x="0" y="1519"/>
                  </a:lnTo>
                  <a:lnTo>
                    <a:pt x="0" y="6"/>
                  </a:lnTo>
                  <a:close/>
                  <a:moveTo>
                    <a:pt x="11" y="1519"/>
                  </a:moveTo>
                  <a:lnTo>
                    <a:pt x="6" y="1513"/>
                  </a:lnTo>
                  <a:lnTo>
                    <a:pt x="2475" y="1513"/>
                  </a:lnTo>
                  <a:lnTo>
                    <a:pt x="2469" y="1519"/>
                  </a:lnTo>
                  <a:lnTo>
                    <a:pt x="2469" y="6"/>
                  </a:lnTo>
                  <a:lnTo>
                    <a:pt x="2475" y="12"/>
                  </a:lnTo>
                  <a:lnTo>
                    <a:pt x="6" y="12"/>
                  </a:lnTo>
                  <a:lnTo>
                    <a:pt x="11" y="6"/>
                  </a:lnTo>
                  <a:lnTo>
                    <a:pt x="11" y="1519"/>
                  </a:lnTo>
                  <a:close/>
                </a:path>
              </a:pathLst>
            </a:custGeom>
            <a:solidFill>
              <a:srgbClr val="000000"/>
            </a:solidFill>
            <a:ln w="0">
              <a:solidFill>
                <a:srgbClr val="000000"/>
              </a:solidFill>
              <a:prstDash val="solid"/>
              <a:round/>
              <a:headEnd/>
              <a:tailEnd/>
            </a:ln>
          </p:spPr>
          <p:txBody>
            <a:bodyPr/>
            <a:lstStyle/>
            <a:p>
              <a:endParaRPr lang="en-ZA"/>
            </a:p>
          </p:txBody>
        </p:sp>
        <p:sp>
          <p:nvSpPr>
            <p:cNvPr id="19569" name="Rectangle 115"/>
            <p:cNvSpPr>
              <a:spLocks noChangeArrowheads="1"/>
            </p:cNvSpPr>
            <p:nvPr/>
          </p:nvSpPr>
          <p:spPr bwMode="auto">
            <a:xfrm>
              <a:off x="2018" y="444"/>
              <a:ext cx="445"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000">
                  <a:solidFill>
                    <a:srgbClr val="000000"/>
                  </a:solidFill>
                  <a:latin typeface="Arial" pitchFamily="34" charset="0"/>
                  <a:cs typeface="Arial" pitchFamily="34" charset="0"/>
                </a:rPr>
                <a:t>Population:  </a:t>
              </a:r>
              <a:endParaRPr lang="en-US" altLang="en-US" sz="1000">
                <a:latin typeface="Arial" pitchFamily="34" charset="0"/>
                <a:cs typeface="Arial" pitchFamily="34" charset="0"/>
              </a:endParaRPr>
            </a:p>
          </p:txBody>
        </p:sp>
        <p:sp>
          <p:nvSpPr>
            <p:cNvPr id="19570" name="Rectangle 116"/>
            <p:cNvSpPr>
              <a:spLocks noChangeArrowheads="1"/>
            </p:cNvSpPr>
            <p:nvPr/>
          </p:nvSpPr>
          <p:spPr bwMode="auto">
            <a:xfrm>
              <a:off x="2550" y="439"/>
              <a:ext cx="184"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000" b="1">
                  <a:solidFill>
                    <a:srgbClr val="000000"/>
                  </a:solidFill>
                  <a:cs typeface="Arial" pitchFamily="34" charset="0"/>
                </a:rPr>
                <a:t>3 856</a:t>
              </a:r>
              <a:endParaRPr lang="en-US" altLang="en-US" sz="1000" b="1">
                <a:latin typeface="Arial" pitchFamily="34" charset="0"/>
                <a:cs typeface="Arial" pitchFamily="34" charset="0"/>
              </a:endParaRPr>
            </a:p>
          </p:txBody>
        </p:sp>
        <p:sp>
          <p:nvSpPr>
            <p:cNvPr id="19571" name="Rectangle 117"/>
            <p:cNvSpPr>
              <a:spLocks noChangeArrowheads="1"/>
            </p:cNvSpPr>
            <p:nvPr/>
          </p:nvSpPr>
          <p:spPr bwMode="auto">
            <a:xfrm>
              <a:off x="2790" y="439"/>
              <a:ext cx="124"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000" b="1">
                  <a:solidFill>
                    <a:srgbClr val="000000"/>
                  </a:solidFill>
                  <a:cs typeface="Arial" pitchFamily="34" charset="0"/>
                </a:rPr>
                <a:t>200</a:t>
              </a:r>
              <a:endParaRPr lang="en-US" altLang="en-US" sz="1000" b="1">
                <a:latin typeface="Arial" pitchFamily="34" charset="0"/>
                <a:cs typeface="Arial" pitchFamily="34" charset="0"/>
              </a:endParaRPr>
            </a:p>
          </p:txBody>
        </p:sp>
        <p:sp>
          <p:nvSpPr>
            <p:cNvPr id="19572" name="Rectangle 118"/>
            <p:cNvSpPr>
              <a:spLocks noChangeArrowheads="1"/>
            </p:cNvSpPr>
            <p:nvPr/>
          </p:nvSpPr>
          <p:spPr bwMode="auto">
            <a:xfrm>
              <a:off x="2018" y="559"/>
              <a:ext cx="356"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000">
                  <a:solidFill>
                    <a:srgbClr val="000000"/>
                  </a:solidFill>
                  <a:latin typeface="Arial" pitchFamily="34" charset="0"/>
                  <a:cs typeface="Arial" pitchFamily="34" charset="0"/>
                </a:rPr>
                <a:t>land area </a:t>
              </a:r>
              <a:endParaRPr lang="en-US" altLang="en-US" sz="1000">
                <a:latin typeface="Arial" pitchFamily="34" charset="0"/>
                <a:cs typeface="Arial" pitchFamily="34" charset="0"/>
              </a:endParaRPr>
            </a:p>
          </p:txBody>
        </p:sp>
        <p:sp>
          <p:nvSpPr>
            <p:cNvPr id="19573" name="Rectangle 119"/>
            <p:cNvSpPr>
              <a:spLocks noChangeArrowheads="1"/>
            </p:cNvSpPr>
            <p:nvPr/>
          </p:nvSpPr>
          <p:spPr bwMode="auto">
            <a:xfrm>
              <a:off x="2439" y="554"/>
              <a:ext cx="267"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000">
                  <a:solidFill>
                    <a:srgbClr val="000000"/>
                  </a:solidFill>
                  <a:cs typeface="Arial" pitchFamily="34" charset="0"/>
                </a:rPr>
                <a:t>104 882</a:t>
              </a:r>
              <a:endParaRPr lang="en-US" altLang="en-US" sz="1000">
                <a:latin typeface="Arial" pitchFamily="34" charset="0"/>
                <a:cs typeface="Arial" pitchFamily="34" charset="0"/>
              </a:endParaRPr>
            </a:p>
          </p:txBody>
        </p:sp>
        <p:sp>
          <p:nvSpPr>
            <p:cNvPr id="19574" name="Rectangle 120"/>
            <p:cNvSpPr>
              <a:spLocks noChangeArrowheads="1"/>
            </p:cNvSpPr>
            <p:nvPr/>
          </p:nvSpPr>
          <p:spPr bwMode="auto">
            <a:xfrm>
              <a:off x="2781" y="559"/>
              <a:ext cx="85"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000">
                  <a:solidFill>
                    <a:srgbClr val="000000"/>
                  </a:solidFill>
                  <a:latin typeface="Arial" pitchFamily="34" charset="0"/>
                  <a:cs typeface="Arial" pitchFamily="34" charset="0"/>
                </a:rPr>
                <a:t>sq</a:t>
              </a:r>
              <a:endParaRPr lang="en-US" altLang="en-US" sz="1000">
                <a:latin typeface="Arial" pitchFamily="34" charset="0"/>
                <a:cs typeface="Arial" pitchFamily="34" charset="0"/>
              </a:endParaRPr>
            </a:p>
          </p:txBody>
        </p:sp>
        <p:sp>
          <p:nvSpPr>
            <p:cNvPr id="19575" name="Rectangle 121"/>
            <p:cNvSpPr>
              <a:spLocks noChangeArrowheads="1"/>
            </p:cNvSpPr>
            <p:nvPr/>
          </p:nvSpPr>
          <p:spPr bwMode="auto">
            <a:xfrm>
              <a:off x="2907" y="542"/>
              <a:ext cx="163"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000">
                  <a:solidFill>
                    <a:srgbClr val="000000"/>
                  </a:solidFill>
                  <a:latin typeface="Arial" pitchFamily="34" charset="0"/>
                  <a:cs typeface="Arial" pitchFamily="34" charset="0"/>
                </a:rPr>
                <a:t>km</a:t>
              </a:r>
              <a:r>
                <a:rPr lang="en-US" altLang="en-US" sz="1200">
                  <a:solidFill>
                    <a:srgbClr val="000000"/>
                  </a:solidFill>
                  <a:latin typeface="Arial" pitchFamily="34" charset="0"/>
                  <a:cs typeface="Arial" pitchFamily="34" charset="0"/>
                </a:rPr>
                <a:t>; </a:t>
              </a:r>
              <a:endParaRPr lang="en-US" altLang="en-US" sz="900">
                <a:latin typeface="Arial" pitchFamily="34" charset="0"/>
                <a:cs typeface="Arial" pitchFamily="34" charset="0"/>
              </a:endParaRPr>
            </a:p>
          </p:txBody>
        </p:sp>
        <p:sp>
          <p:nvSpPr>
            <p:cNvPr id="19576" name="Rectangle 122"/>
            <p:cNvSpPr>
              <a:spLocks noChangeArrowheads="1"/>
            </p:cNvSpPr>
            <p:nvPr/>
          </p:nvSpPr>
          <p:spPr bwMode="auto">
            <a:xfrm>
              <a:off x="2018" y="669"/>
              <a:ext cx="220"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000">
                  <a:solidFill>
                    <a:srgbClr val="000000"/>
                  </a:solidFill>
                  <a:cs typeface="Arial" pitchFamily="34" charset="0"/>
                </a:rPr>
                <a:t>25.8 %</a:t>
              </a:r>
              <a:endParaRPr lang="en-US" altLang="en-US" sz="1000">
                <a:latin typeface="Arial" pitchFamily="34" charset="0"/>
                <a:cs typeface="Arial" pitchFamily="34" charset="0"/>
              </a:endParaRPr>
            </a:p>
          </p:txBody>
        </p:sp>
        <p:sp>
          <p:nvSpPr>
            <p:cNvPr id="19577" name="Rectangle 123"/>
            <p:cNvSpPr>
              <a:spLocks noChangeArrowheads="1"/>
            </p:cNvSpPr>
            <p:nvPr/>
          </p:nvSpPr>
          <p:spPr bwMode="auto">
            <a:xfrm>
              <a:off x="2211" y="649"/>
              <a:ext cx="1266"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000">
                  <a:solidFill>
                    <a:srgbClr val="000000"/>
                  </a:solidFill>
                  <a:latin typeface="Arial" pitchFamily="34" charset="0"/>
                  <a:cs typeface="Arial" pitchFamily="34" charset="0"/>
                </a:rPr>
                <a:t> unemployment rate </a:t>
              </a:r>
              <a:r>
                <a:rPr lang="en-US" altLang="en-US" sz="1200">
                  <a:solidFill>
                    <a:srgbClr val="000000"/>
                  </a:solidFill>
                  <a:latin typeface="Arial" pitchFamily="34" charset="0"/>
                  <a:cs typeface="Arial" pitchFamily="34" charset="0"/>
                </a:rPr>
                <a:t>(346 000             </a:t>
              </a:r>
              <a:endParaRPr lang="en-US" altLang="en-US" sz="900">
                <a:latin typeface="Arial" pitchFamily="34" charset="0"/>
                <a:cs typeface="Arial" pitchFamily="34" charset="0"/>
              </a:endParaRPr>
            </a:p>
          </p:txBody>
        </p:sp>
        <p:sp>
          <p:nvSpPr>
            <p:cNvPr id="19578" name="Rectangle 124"/>
            <p:cNvSpPr>
              <a:spLocks noChangeArrowheads="1"/>
            </p:cNvSpPr>
            <p:nvPr/>
          </p:nvSpPr>
          <p:spPr bwMode="auto">
            <a:xfrm>
              <a:off x="2018" y="790"/>
              <a:ext cx="664"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000">
                  <a:solidFill>
                    <a:srgbClr val="000000"/>
                  </a:solidFill>
                  <a:latin typeface="Arial" pitchFamily="34" charset="0"/>
                  <a:cs typeface="Arial" pitchFamily="34" charset="0"/>
                </a:rPr>
                <a:t>unemployed); and </a:t>
              </a:r>
              <a:endParaRPr lang="en-US" altLang="en-US" sz="1000">
                <a:latin typeface="Arial" pitchFamily="34" charset="0"/>
                <a:cs typeface="Arial" pitchFamily="34" charset="0"/>
              </a:endParaRPr>
            </a:p>
          </p:txBody>
        </p:sp>
        <p:sp>
          <p:nvSpPr>
            <p:cNvPr id="19579" name="Rectangle 125"/>
            <p:cNvSpPr>
              <a:spLocks noChangeArrowheads="1"/>
            </p:cNvSpPr>
            <p:nvPr/>
          </p:nvSpPr>
          <p:spPr bwMode="auto">
            <a:xfrm>
              <a:off x="2732" y="795"/>
              <a:ext cx="341"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200">
                  <a:solidFill>
                    <a:srgbClr val="000000"/>
                  </a:solidFill>
                  <a:cs typeface="Arial" pitchFamily="34" charset="0"/>
                </a:rPr>
                <a:t>992 000 </a:t>
              </a:r>
              <a:endParaRPr lang="en-US" altLang="en-US" sz="1200">
                <a:latin typeface="Arial" pitchFamily="34" charset="0"/>
                <a:cs typeface="Arial" pitchFamily="34" charset="0"/>
              </a:endParaRPr>
            </a:p>
          </p:txBody>
        </p:sp>
        <p:sp>
          <p:nvSpPr>
            <p:cNvPr id="19580" name="Rectangle 126"/>
            <p:cNvSpPr>
              <a:spLocks noChangeArrowheads="1"/>
            </p:cNvSpPr>
            <p:nvPr/>
          </p:nvSpPr>
          <p:spPr bwMode="auto">
            <a:xfrm>
              <a:off x="2018" y="908"/>
              <a:ext cx="882"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000">
                  <a:solidFill>
                    <a:srgbClr val="000000"/>
                  </a:solidFill>
                  <a:latin typeface="Arial" pitchFamily="34" charset="0"/>
                  <a:cs typeface="Arial" pitchFamily="34" charset="0"/>
                </a:rPr>
                <a:t>employed (Jan-Mar 2018). </a:t>
              </a:r>
              <a:endParaRPr lang="en-US" altLang="en-US" sz="1000">
                <a:latin typeface="Arial" pitchFamily="34" charset="0"/>
                <a:cs typeface="Arial" pitchFamily="34" charset="0"/>
              </a:endParaRPr>
            </a:p>
          </p:txBody>
        </p:sp>
        <p:sp>
          <p:nvSpPr>
            <p:cNvPr id="19581" name="Rectangle 127"/>
            <p:cNvSpPr>
              <a:spLocks noChangeArrowheads="1"/>
            </p:cNvSpPr>
            <p:nvPr/>
          </p:nvSpPr>
          <p:spPr bwMode="auto">
            <a:xfrm>
              <a:off x="2025" y="988"/>
              <a:ext cx="1254"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000">
                  <a:latin typeface="Arial" pitchFamily="34" charset="0"/>
                  <a:cs typeface="Arial" pitchFamily="34" charset="0"/>
                </a:rPr>
                <a:t>GDPR -3.8% </a:t>
              </a:r>
            </a:p>
            <a:p>
              <a:pPr defTabSz="914400" eaLnBrk="1" hangingPunct="1">
                <a:spcBef>
                  <a:spcPct val="0"/>
                </a:spcBef>
                <a:buFontTx/>
                <a:buNone/>
              </a:pPr>
              <a:r>
                <a:rPr lang="en-US" altLang="en-US" sz="1000">
                  <a:latin typeface="Arial" pitchFamily="34" charset="0"/>
                  <a:cs typeface="Arial" pitchFamily="34" charset="0"/>
                </a:rPr>
                <a:t>contribution to  SA GDP 6.5%</a:t>
              </a:r>
            </a:p>
          </p:txBody>
        </p:sp>
        <p:sp>
          <p:nvSpPr>
            <p:cNvPr id="19582" name="Freeform 128"/>
            <p:cNvSpPr>
              <a:spLocks noEditPoints="1"/>
            </p:cNvSpPr>
            <p:nvPr/>
          </p:nvSpPr>
          <p:spPr bwMode="auto">
            <a:xfrm>
              <a:off x="2846" y="1167"/>
              <a:ext cx="91" cy="587"/>
            </a:xfrm>
            <a:custGeom>
              <a:avLst/>
              <a:gdLst>
                <a:gd name="T0" fmla="*/ 1 w 180"/>
                <a:gd name="T1" fmla="*/ 1 h 1173"/>
                <a:gd name="T2" fmla="*/ 1 w 180"/>
                <a:gd name="T3" fmla="*/ 1 h 1173"/>
                <a:gd name="T4" fmla="*/ 1 w 180"/>
                <a:gd name="T5" fmla="*/ 1 h 1173"/>
                <a:gd name="T6" fmla="*/ 1 w 180"/>
                <a:gd name="T7" fmla="*/ 1 h 1173"/>
                <a:gd name="T8" fmla="*/ 1 w 180"/>
                <a:gd name="T9" fmla="*/ 1 h 1173"/>
                <a:gd name="T10" fmla="*/ 1 w 180"/>
                <a:gd name="T11" fmla="*/ 1 h 1173"/>
                <a:gd name="T12" fmla="*/ 1 w 180"/>
                <a:gd name="T13" fmla="*/ 0 h 1173"/>
                <a:gd name="T14" fmla="*/ 1 w 180"/>
                <a:gd name="T15" fmla="*/ 1 h 1173"/>
                <a:gd name="T16" fmla="*/ 0 w 180"/>
                <a:gd name="T17" fmla="*/ 1 h 1173"/>
                <a:gd name="T18" fmla="*/ 0 w 180"/>
                <a:gd name="T19" fmla="*/ 1 h 1173"/>
                <a:gd name="T20" fmla="*/ 1 w 180"/>
                <a:gd name="T21" fmla="*/ 1 h 1173"/>
                <a:gd name="T22" fmla="*/ 1 w 180"/>
                <a:gd name="T23" fmla="*/ 1 h 1173"/>
                <a:gd name="T24" fmla="*/ 1 w 180"/>
                <a:gd name="T25" fmla="*/ 1 h 1173"/>
                <a:gd name="T26" fmla="*/ 1 w 180"/>
                <a:gd name="T27" fmla="*/ 1 h 1173"/>
                <a:gd name="T28" fmla="*/ 1 w 180"/>
                <a:gd name="T29" fmla="*/ 1 h 1173"/>
                <a:gd name="T30" fmla="*/ 1 w 180"/>
                <a:gd name="T31" fmla="*/ 1 h 1173"/>
                <a:gd name="T32" fmla="*/ 1 w 180"/>
                <a:gd name="T33" fmla="*/ 1 h 1173"/>
                <a:gd name="T34" fmla="*/ 1 w 180"/>
                <a:gd name="T35" fmla="*/ 1 h 1173"/>
                <a:gd name="T36" fmla="*/ 1 w 180"/>
                <a:gd name="T37" fmla="*/ 1 h 1173"/>
                <a:gd name="T38" fmla="*/ 1 w 180"/>
                <a:gd name="T39" fmla="*/ 1 h 1173"/>
                <a:gd name="T40" fmla="*/ 1 w 180"/>
                <a:gd name="T41" fmla="*/ 1 h 1173"/>
                <a:gd name="T42" fmla="*/ 1 w 180"/>
                <a:gd name="T43" fmla="*/ 1 h 1173"/>
                <a:gd name="T44" fmla="*/ 1 w 180"/>
                <a:gd name="T45" fmla="*/ 1 h 1173"/>
                <a:gd name="T46" fmla="*/ 1 w 180"/>
                <a:gd name="T47" fmla="*/ 1 h 1173"/>
                <a:gd name="T48" fmla="*/ 1 w 180"/>
                <a:gd name="T49" fmla="*/ 1 h 1173"/>
                <a:gd name="T50" fmla="*/ 1 w 180"/>
                <a:gd name="T51" fmla="*/ 1 h 1173"/>
                <a:gd name="T52" fmla="*/ 1 w 180"/>
                <a:gd name="T53" fmla="*/ 1 h 1173"/>
                <a:gd name="T54" fmla="*/ 1 w 180"/>
                <a:gd name="T55" fmla="*/ 1 h 1173"/>
                <a:gd name="T56" fmla="*/ 1 w 180"/>
                <a:gd name="T57" fmla="*/ 1 h 11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0" h="1173">
                  <a:moveTo>
                    <a:pt x="111" y="1173"/>
                  </a:moveTo>
                  <a:lnTo>
                    <a:pt x="111" y="40"/>
                  </a:lnTo>
                  <a:lnTo>
                    <a:pt x="71" y="40"/>
                  </a:lnTo>
                  <a:lnTo>
                    <a:pt x="71" y="1173"/>
                  </a:lnTo>
                  <a:lnTo>
                    <a:pt x="111" y="1173"/>
                  </a:lnTo>
                  <a:close/>
                  <a:moveTo>
                    <a:pt x="178" y="151"/>
                  </a:moveTo>
                  <a:lnTo>
                    <a:pt x="90" y="0"/>
                  </a:lnTo>
                  <a:lnTo>
                    <a:pt x="2" y="151"/>
                  </a:lnTo>
                  <a:lnTo>
                    <a:pt x="0" y="159"/>
                  </a:lnTo>
                  <a:lnTo>
                    <a:pt x="0" y="167"/>
                  </a:lnTo>
                  <a:lnTo>
                    <a:pt x="4" y="173"/>
                  </a:lnTo>
                  <a:lnTo>
                    <a:pt x="9" y="178"/>
                  </a:lnTo>
                  <a:lnTo>
                    <a:pt x="17" y="180"/>
                  </a:lnTo>
                  <a:lnTo>
                    <a:pt x="25" y="180"/>
                  </a:lnTo>
                  <a:lnTo>
                    <a:pt x="32" y="176"/>
                  </a:lnTo>
                  <a:lnTo>
                    <a:pt x="36" y="171"/>
                  </a:lnTo>
                  <a:lnTo>
                    <a:pt x="107" y="50"/>
                  </a:lnTo>
                  <a:lnTo>
                    <a:pt x="73" y="50"/>
                  </a:lnTo>
                  <a:lnTo>
                    <a:pt x="144" y="171"/>
                  </a:lnTo>
                  <a:lnTo>
                    <a:pt x="150" y="176"/>
                  </a:lnTo>
                  <a:lnTo>
                    <a:pt x="155" y="180"/>
                  </a:lnTo>
                  <a:lnTo>
                    <a:pt x="163" y="180"/>
                  </a:lnTo>
                  <a:lnTo>
                    <a:pt x="171" y="178"/>
                  </a:lnTo>
                  <a:lnTo>
                    <a:pt x="176" y="173"/>
                  </a:lnTo>
                  <a:lnTo>
                    <a:pt x="180" y="167"/>
                  </a:lnTo>
                  <a:lnTo>
                    <a:pt x="180" y="159"/>
                  </a:lnTo>
                  <a:lnTo>
                    <a:pt x="178" y="151"/>
                  </a:lnTo>
                  <a:close/>
                </a:path>
              </a:pathLst>
            </a:custGeom>
            <a:solidFill>
              <a:srgbClr val="000000"/>
            </a:solidFill>
            <a:ln w="0">
              <a:solidFill>
                <a:srgbClr val="000000"/>
              </a:solidFill>
              <a:prstDash val="solid"/>
              <a:round/>
              <a:headEnd/>
              <a:tailEnd/>
            </a:ln>
          </p:spPr>
          <p:txBody>
            <a:bodyPr/>
            <a:lstStyle/>
            <a:p>
              <a:endParaRPr lang="en-ZA"/>
            </a:p>
          </p:txBody>
        </p:sp>
      </p:grpSp>
      <p:sp>
        <p:nvSpPr>
          <p:cNvPr id="127" name="Slide Number Placeholder 1"/>
          <p:cNvSpPr txBox="1">
            <a:spLocks/>
          </p:cNvSpPr>
          <p:nvPr/>
        </p:nvSpPr>
        <p:spPr bwMode="auto">
          <a:xfrm>
            <a:off x="6990353" y="6650721"/>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66</a:t>
            </a:fld>
            <a:endParaRPr lang="en-US" altLang="en-US" sz="1200" dirty="0" smtClean="0">
              <a:solidFill>
                <a:srgbClr val="898989"/>
              </a:solidFill>
            </a:endParaRPr>
          </a:p>
        </p:txBody>
      </p:sp>
    </p:spTree>
    <p:extLst>
      <p:ext uri="{BB962C8B-B14F-4D97-AF65-F5344CB8AC3E}">
        <p14:creationId xmlns:p14="http://schemas.microsoft.com/office/powerpoint/2010/main" xmlns="" val="39198598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67544" y="188640"/>
            <a:ext cx="8219256" cy="808310"/>
          </a:xfrm>
        </p:spPr>
        <p:txBody>
          <a:bodyPr/>
          <a:lstStyle/>
          <a:p>
            <a:r>
              <a:rPr lang="en-ZA" altLang="en-US" sz="2400" b="1" dirty="0" smtClean="0">
                <a:solidFill>
                  <a:srgbClr val="000000"/>
                </a:solidFill>
              </a:rPr>
              <a:t>PES PERFOMANCE PER INDICATOR </a:t>
            </a:r>
            <a:endParaRPr lang="en-ZA" altLang="en-US" sz="2400" dirty="0" smtClean="0"/>
          </a:p>
        </p:txBody>
      </p:sp>
      <p:sp>
        <p:nvSpPr>
          <p:cNvPr id="23555" name="Slide Number Placeholder 3"/>
          <p:cNvSpPr>
            <a:spLocks noGrp="1"/>
          </p:cNvSpPr>
          <p:nvPr>
            <p:ph type="sldNum" sz="quarter" idx="12"/>
          </p:nvPr>
        </p:nvSpPr>
        <p:spPr bwMode="auto">
          <a:xfrm>
            <a:off x="6372225" y="60928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fld id="{3AF2C386-F9AD-4827-AC3D-5DEFB9447490}" type="slidenum">
              <a:rPr lang="en-US" altLang="en-US" sz="1200" b="1" smtClean="0">
                <a:solidFill>
                  <a:srgbClr val="000000"/>
                </a:solidFill>
              </a:rPr>
              <a:pPr eaLnBrk="1" hangingPunct="1">
                <a:spcBef>
                  <a:spcPct val="0"/>
                </a:spcBef>
                <a:buFontTx/>
                <a:buNone/>
                <a:defRPr/>
              </a:pPr>
              <a:t>67</a:t>
            </a:fld>
            <a:endParaRPr lang="en-US" altLang="en-US" sz="1200" b="1" smtClean="0">
              <a:solidFill>
                <a:srgbClr val="000000"/>
              </a:solidFill>
            </a:endParaRPr>
          </a:p>
        </p:txBody>
      </p:sp>
      <p:graphicFrame>
        <p:nvGraphicFramePr>
          <p:cNvPr id="5" name="Group 201"/>
          <p:cNvGraphicFramePr>
            <a:graphicFrameLocks noGrp="1"/>
          </p:cNvGraphicFramePr>
          <p:nvPr/>
        </p:nvGraphicFramePr>
        <p:xfrm>
          <a:off x="204788" y="1193800"/>
          <a:ext cx="8707437" cy="5438775"/>
        </p:xfrm>
        <a:graphic>
          <a:graphicData uri="http://schemas.openxmlformats.org/drawingml/2006/table">
            <a:tbl>
              <a:tblPr/>
              <a:tblGrid>
                <a:gridCol w="1774242">
                  <a:extLst>
                    <a:ext uri="{9D8B030D-6E8A-4147-A177-3AD203B41FA5}">
                      <a16:colId xmlns:a16="http://schemas.microsoft.com/office/drawing/2014/main" xmlns="" val="20000"/>
                    </a:ext>
                  </a:extLst>
                </a:gridCol>
                <a:gridCol w="1228322">
                  <a:extLst>
                    <a:ext uri="{9D8B030D-6E8A-4147-A177-3AD203B41FA5}">
                      <a16:colId xmlns:a16="http://schemas.microsoft.com/office/drawing/2014/main" xmlns="" val="20001"/>
                    </a:ext>
                  </a:extLst>
                </a:gridCol>
                <a:gridCol w="1978963">
                  <a:extLst>
                    <a:ext uri="{9D8B030D-6E8A-4147-A177-3AD203B41FA5}">
                      <a16:colId xmlns:a16="http://schemas.microsoft.com/office/drawing/2014/main" xmlns="" val="20002"/>
                    </a:ext>
                  </a:extLst>
                </a:gridCol>
                <a:gridCol w="2183684">
                  <a:extLst>
                    <a:ext uri="{9D8B030D-6E8A-4147-A177-3AD203B41FA5}">
                      <a16:colId xmlns:a16="http://schemas.microsoft.com/office/drawing/2014/main" xmlns="" val="20003"/>
                    </a:ext>
                  </a:extLst>
                </a:gridCol>
                <a:gridCol w="1542226">
                  <a:extLst>
                    <a:ext uri="{9D8B030D-6E8A-4147-A177-3AD203B41FA5}">
                      <a16:colId xmlns:a16="http://schemas.microsoft.com/office/drawing/2014/main" xmlns="" val="20004"/>
                    </a:ext>
                  </a:extLst>
                </a:gridCol>
              </a:tblGrid>
              <a:tr h="731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mn-lt"/>
                          <a:ea typeface="ＭＳ Ｐゴシック" pitchFamily="34" charset="-128"/>
                          <a:cs typeface="Times New Roman" pitchFamily="18" charset="0"/>
                        </a:rPr>
                        <a:t>INDICATOR</a:t>
                      </a:r>
                      <a:endParaRPr kumimoji="0" lang="en-US" sz="1400" b="0" i="0" u="none" strike="noStrike" cap="none" normalizeH="0" baseline="0" dirty="0" smtClean="0">
                        <a:ln>
                          <a:noFill/>
                        </a:ln>
                        <a:solidFill>
                          <a:srgbClr val="000000"/>
                        </a:solidFill>
                        <a:effectLst/>
                        <a:latin typeface="+mn-lt"/>
                        <a:ea typeface="ＭＳ Ｐゴシック" pitchFamily="34" charset="-128"/>
                      </a:endParaRPr>
                    </a:p>
                  </a:txBody>
                  <a:tcPr marL="91462" marR="91462"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ＭＳ Ｐゴシック" pitchFamily="34" charset="-128"/>
                          <a:cs typeface="Times New Roman" pitchFamily="18" charset="0"/>
                        </a:rPr>
                        <a:t>QUARTER 1 TARGETS</a:t>
                      </a:r>
                      <a:endParaRPr kumimoji="0" lang="en-US" sz="1400" b="0" i="0" u="none" strike="noStrike" cap="none" normalizeH="0" baseline="0" dirty="0" smtClean="0">
                        <a:ln>
                          <a:noFill/>
                        </a:ln>
                        <a:solidFill>
                          <a:schemeClr val="tx1"/>
                        </a:solidFill>
                        <a:effectLst/>
                        <a:latin typeface="+mn-lt"/>
                        <a:ea typeface="ＭＳ Ｐゴシック" pitchFamily="34" charset="-128"/>
                      </a:endParaRPr>
                    </a:p>
                  </a:txBody>
                  <a:tcPr marL="91462" marR="91462"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ＭＳ Ｐゴシック" pitchFamily="34" charset="-128"/>
                        </a:rPr>
                        <a:t>ACTUAL PERFOMANCE</a:t>
                      </a:r>
                    </a:p>
                  </a:txBody>
                  <a:tcPr marL="91462" marR="91462"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ＭＳ Ｐゴシック" pitchFamily="34" charset="-128"/>
                        </a:rPr>
                        <a:t>STRATEGY TO OVERCOME UNDER/OVER PERFOMANCE</a:t>
                      </a:r>
                    </a:p>
                  </a:txBody>
                  <a:tcPr marL="91462" marR="91462"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ＭＳ Ｐゴシック" pitchFamily="34" charset="-128"/>
                        </a:rPr>
                        <a:t>DATE OF IMPLEMENTATION</a:t>
                      </a:r>
                    </a:p>
                  </a:txBody>
                  <a:tcPr marL="91462" marR="91462"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0"/>
                  </a:ext>
                </a:extLst>
              </a:tr>
              <a:tr h="1506789">
                <a:tc>
                  <a:txBody>
                    <a:bodyPr/>
                    <a:lstStyle/>
                    <a:p>
                      <a:r>
                        <a:rPr lang="en-US" sz="1400" kern="1200" dirty="0" smtClean="0">
                          <a:solidFill>
                            <a:schemeClr val="tx1"/>
                          </a:solidFill>
                          <a:effectLst/>
                          <a:latin typeface="+mn-lt"/>
                          <a:ea typeface="+mn-ea"/>
                          <a:cs typeface="+mn-cs"/>
                        </a:rPr>
                        <a:t>1.1 Number of work-seekers registered on ESSA system per year</a:t>
                      </a:r>
                      <a:endParaRPr lang="en-ZA"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 </a:t>
                      </a:r>
                      <a:endParaRPr lang="en-ZA" sz="1400" kern="1200" dirty="0" smtClean="0">
                        <a:solidFill>
                          <a:schemeClr val="tx1"/>
                        </a:solidFill>
                        <a:effectLst/>
                        <a:latin typeface="+mn-lt"/>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ZA" sz="1400" b="0" i="0" u="none" strike="noStrike" cap="none" normalizeH="0" baseline="0" dirty="0" smtClean="0">
                        <a:ln>
                          <a:noFill/>
                        </a:ln>
                        <a:solidFill>
                          <a:schemeClr val="tx1"/>
                        </a:solidFill>
                        <a:effectLst/>
                        <a:latin typeface="+mn-lt"/>
                        <a:ea typeface="Times New Roman" pitchFamily="18" charset="0"/>
                        <a:cs typeface="Maiandra GD" pitchFamily="34" charset="0"/>
                      </a:endParaRPr>
                    </a:p>
                  </a:txBody>
                  <a:tcPr marL="68595" marR="685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en-ZA" sz="1400" b="1" dirty="0" smtClean="0">
                          <a:solidFill>
                            <a:schemeClr val="tx1"/>
                          </a:solidFill>
                          <a:effectLst/>
                          <a:latin typeface="+mn-lt"/>
                          <a:ea typeface="Times New Roman"/>
                        </a:rPr>
                        <a:t>151 000</a:t>
                      </a:r>
                      <a:endParaRPr lang="en-ZA" sz="1400" b="1" dirty="0">
                        <a:solidFill>
                          <a:schemeClr val="tx1"/>
                        </a:solidFill>
                        <a:effectLst/>
                        <a:latin typeface="+mn-lt"/>
                        <a:ea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effectLst/>
                          <a:latin typeface="+mn-lt"/>
                          <a:ea typeface="Times New Roman"/>
                        </a:rPr>
                        <a:t>ACHIEVED</a:t>
                      </a:r>
                    </a:p>
                    <a:p>
                      <a:pPr>
                        <a:spcAft>
                          <a:spcPts val="0"/>
                        </a:spcAft>
                      </a:pPr>
                      <a:r>
                        <a:rPr lang="en-ZA" sz="1400" b="0" dirty="0" smtClean="0">
                          <a:solidFill>
                            <a:schemeClr val="tx1"/>
                          </a:solidFill>
                          <a:effectLst/>
                          <a:latin typeface="+mn-lt"/>
                          <a:ea typeface="Times New Roman"/>
                        </a:rPr>
                        <a:t>A total of</a:t>
                      </a:r>
                      <a:r>
                        <a:rPr lang="en-ZA" sz="1400" b="1" dirty="0" smtClean="0">
                          <a:solidFill>
                            <a:schemeClr val="tx1"/>
                          </a:solidFill>
                          <a:effectLst/>
                          <a:latin typeface="+mn-lt"/>
                          <a:ea typeface="Times New Roman"/>
                        </a:rPr>
                        <a:t>       212 287 </a:t>
                      </a:r>
                      <a:r>
                        <a:rPr lang="en-ZA" sz="1400" b="0" dirty="0" smtClean="0">
                          <a:solidFill>
                            <a:schemeClr val="tx1"/>
                          </a:solidFill>
                          <a:effectLst/>
                          <a:latin typeface="+mn-lt"/>
                          <a:ea typeface="Times New Roman"/>
                        </a:rPr>
                        <a:t>work</a:t>
                      </a:r>
                      <a:r>
                        <a:rPr lang="en-ZA" sz="1400" b="1" dirty="0" smtClean="0">
                          <a:solidFill>
                            <a:schemeClr val="tx1"/>
                          </a:solidFill>
                          <a:effectLst/>
                          <a:latin typeface="+mn-lt"/>
                          <a:ea typeface="Times New Roman"/>
                        </a:rPr>
                        <a:t> </a:t>
                      </a:r>
                      <a:r>
                        <a:rPr lang="en-ZA" sz="1400" b="0" dirty="0" smtClean="0">
                          <a:solidFill>
                            <a:schemeClr val="tx1"/>
                          </a:solidFill>
                          <a:effectLst/>
                          <a:latin typeface="+mn-lt"/>
                          <a:ea typeface="Times New Roman"/>
                        </a:rPr>
                        <a:t>seekers were registered on ESSA system, with a variance of </a:t>
                      </a:r>
                      <a:r>
                        <a:rPr lang="en-ZA" sz="1400" b="1" dirty="0" smtClean="0">
                          <a:solidFill>
                            <a:schemeClr val="tx1"/>
                          </a:solidFill>
                          <a:effectLst/>
                          <a:latin typeface="+mn-lt"/>
                          <a:ea typeface="Times New Roman"/>
                        </a:rPr>
                        <a:t>61 287</a:t>
                      </a:r>
                      <a:endParaRPr lang="en-ZA" sz="1400" b="1" dirty="0">
                        <a:solidFill>
                          <a:schemeClr val="tx1"/>
                        </a:solidFill>
                        <a:effectLst/>
                        <a:latin typeface="+mn-lt"/>
                        <a:ea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ZA" sz="1400" b="0" i="0" u="none" strike="noStrike" baseline="0" dirty="0" smtClean="0">
                          <a:solidFill>
                            <a:schemeClr val="tx1"/>
                          </a:solidFill>
                          <a:latin typeface="+mn-lt"/>
                        </a:rPr>
                        <a:t>1. </a:t>
                      </a:r>
                      <a:r>
                        <a:rPr lang="en-US" sz="1400" b="0" kern="1200" dirty="0" smtClean="0">
                          <a:solidFill>
                            <a:schemeClr val="tx1"/>
                          </a:solidFill>
                          <a:effectLst/>
                          <a:latin typeface="+mn-lt"/>
                          <a:ea typeface="+mn-ea"/>
                          <a:cs typeface="+mn-cs"/>
                        </a:rPr>
                        <a:t>Review performance of under performing provinces and action plans </a:t>
                      </a:r>
                      <a:endParaRPr lang="en-ZA" sz="1400" b="0" kern="1200" dirty="0" smtClean="0">
                        <a:solidFill>
                          <a:schemeClr val="tx1"/>
                        </a:solidFill>
                        <a:effectLst/>
                        <a:latin typeface="+mn-lt"/>
                        <a:ea typeface="+mn-ea"/>
                        <a:cs typeface="+mn-cs"/>
                      </a:endParaRPr>
                    </a:p>
                    <a:p>
                      <a:r>
                        <a:rPr lang="en-US" sz="1400" b="0" kern="1200" dirty="0" smtClean="0">
                          <a:solidFill>
                            <a:schemeClr val="tx1"/>
                          </a:solidFill>
                          <a:effectLst/>
                          <a:latin typeface="+mn-lt"/>
                          <a:ea typeface="+mn-ea"/>
                          <a:cs typeface="+mn-cs"/>
                        </a:rPr>
                        <a:t> </a:t>
                      </a:r>
                      <a:endParaRPr lang="en-ZA" sz="1400" b="0" kern="1200" dirty="0" smtClean="0">
                        <a:solidFill>
                          <a:schemeClr val="tx1"/>
                        </a:solidFill>
                        <a:effectLst/>
                        <a:latin typeface="+mn-lt"/>
                        <a:ea typeface="+mn-ea"/>
                        <a:cs typeface="+mn-cs"/>
                      </a:endParaRPr>
                    </a:p>
                    <a:p>
                      <a:r>
                        <a:rPr lang="en-US" sz="1400" b="0" kern="1200" dirty="0" smtClean="0">
                          <a:solidFill>
                            <a:schemeClr val="tx1"/>
                          </a:solidFill>
                          <a:effectLst/>
                          <a:latin typeface="+mn-lt"/>
                          <a:ea typeface="+mn-ea"/>
                          <a:cs typeface="+mn-cs"/>
                        </a:rPr>
                        <a:t>2. Develop strategy to Improve quality of work seeker registration</a:t>
                      </a:r>
                      <a:r>
                        <a:rPr lang="en-US" sz="1400" b="1" kern="1200" dirty="0" smtClean="0">
                          <a:solidFill>
                            <a:schemeClr val="tx1"/>
                          </a:solidFill>
                          <a:effectLst/>
                          <a:latin typeface="+mn-lt"/>
                          <a:ea typeface="+mn-ea"/>
                          <a:cs typeface="+mn-cs"/>
                        </a:rPr>
                        <a:t>.</a:t>
                      </a:r>
                      <a:endParaRPr lang="en-ZA" sz="1400" kern="1200" dirty="0" smtClean="0">
                        <a:solidFill>
                          <a:schemeClr val="tx1"/>
                        </a:solidFill>
                        <a:effectLst/>
                        <a:latin typeface="+mn-lt"/>
                        <a:ea typeface="+mn-ea"/>
                        <a:cs typeface="+mn-cs"/>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en-ZA" sz="1400" b="0" dirty="0" smtClean="0">
                          <a:effectLst/>
                          <a:latin typeface="+mn-lt"/>
                          <a:ea typeface="Times New Roman"/>
                        </a:rPr>
                        <a:t>Quarterly</a:t>
                      </a:r>
                    </a:p>
                    <a:p>
                      <a:pPr>
                        <a:spcAft>
                          <a:spcPts val="0"/>
                        </a:spcAft>
                      </a:pPr>
                      <a:endParaRPr lang="en-ZA" sz="1400" b="0" dirty="0" smtClean="0">
                        <a:effectLst/>
                        <a:latin typeface="+mn-lt"/>
                        <a:ea typeface="Times New Roman"/>
                      </a:endParaRPr>
                    </a:p>
                    <a:p>
                      <a:pPr>
                        <a:spcAft>
                          <a:spcPts val="0"/>
                        </a:spcAft>
                      </a:pPr>
                      <a:r>
                        <a:rPr lang="en-ZA" sz="1400" b="0" dirty="0" smtClean="0">
                          <a:effectLst/>
                          <a:latin typeface="+mn-lt"/>
                          <a:ea typeface="Times New Roman"/>
                        </a:rPr>
                        <a:t>PES</a:t>
                      </a:r>
                      <a:r>
                        <a:rPr lang="en-ZA" sz="1400" b="0" baseline="0" dirty="0" smtClean="0">
                          <a:effectLst/>
                          <a:latin typeface="+mn-lt"/>
                          <a:ea typeface="Times New Roman"/>
                        </a:rPr>
                        <a:t> Strategic planning workshop October 2018</a:t>
                      </a:r>
                      <a:endParaRPr lang="en-ZA" sz="1400" b="0" dirty="0">
                        <a:effectLst/>
                        <a:latin typeface="+mn-lt"/>
                        <a:ea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70692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pitchFamily="34" charset="-128"/>
                        </a:rPr>
                        <a:t>2.1. Number of work and learning opportunities</a:t>
                      </a:r>
                      <a:endParaRPr kumimoji="0" lang="en-ZA" sz="1400" b="0" i="0" u="none" strike="noStrike" cap="none" normalizeH="0" baseline="0" dirty="0" smtClean="0">
                        <a:ln>
                          <a:noFill/>
                        </a:ln>
                        <a:solidFill>
                          <a:schemeClr val="tx1"/>
                        </a:solidFill>
                        <a:effectLst/>
                        <a:latin typeface="+mn-lt"/>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pitchFamily="34" charset="-128"/>
                        </a:rPr>
                        <a:t>registered on ESSA per year</a:t>
                      </a:r>
                      <a:endParaRPr kumimoji="0" lang="en-ZA" sz="1400" b="0" i="0" u="none" strike="noStrike" cap="none" normalizeH="0" baseline="0" dirty="0" smtClean="0">
                        <a:ln>
                          <a:noFill/>
                        </a:ln>
                        <a:solidFill>
                          <a:schemeClr val="tx1"/>
                        </a:solidFill>
                        <a:effectLst/>
                        <a:latin typeface="+mn-lt"/>
                        <a:ea typeface="ＭＳ Ｐゴシック" pitchFamily="34" charset="-128"/>
                      </a:endParaRPr>
                    </a:p>
                  </a:txBody>
                  <a:tcPr marL="91457" marR="91457"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en-ZA" sz="1400" b="1" dirty="0" smtClean="0">
                          <a:solidFill>
                            <a:schemeClr val="tx1"/>
                          </a:solidFill>
                          <a:effectLst/>
                          <a:latin typeface="+mn-lt"/>
                          <a:ea typeface="Times New Roman"/>
                        </a:rPr>
                        <a:t>18 700</a:t>
                      </a:r>
                      <a:endParaRPr lang="en-ZA" sz="1400" b="1" dirty="0">
                        <a:solidFill>
                          <a:schemeClr val="tx1"/>
                        </a:solidFill>
                        <a:effectLst/>
                        <a:latin typeface="+mn-lt"/>
                        <a:ea typeface="Times New Roman"/>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effectLst/>
                          <a:latin typeface="+mn-lt"/>
                          <a:ea typeface="Times New Roman"/>
                        </a:rPr>
                        <a:t>ACHIEVED</a:t>
                      </a:r>
                    </a:p>
                    <a:p>
                      <a:pPr>
                        <a:spcAft>
                          <a:spcPts val="0"/>
                        </a:spcAft>
                      </a:pPr>
                      <a:r>
                        <a:rPr lang="en-ZA" sz="1400" b="0" dirty="0" smtClean="0">
                          <a:solidFill>
                            <a:schemeClr val="tx1"/>
                          </a:solidFill>
                          <a:effectLst/>
                          <a:latin typeface="+mn-lt"/>
                          <a:ea typeface="Times New Roman"/>
                        </a:rPr>
                        <a:t>A</a:t>
                      </a:r>
                      <a:r>
                        <a:rPr lang="en-ZA" sz="1400" b="0" baseline="0" dirty="0" smtClean="0">
                          <a:solidFill>
                            <a:schemeClr val="tx1"/>
                          </a:solidFill>
                          <a:effectLst/>
                          <a:latin typeface="+mn-lt"/>
                          <a:ea typeface="Times New Roman"/>
                        </a:rPr>
                        <a:t> total of </a:t>
                      </a:r>
                      <a:r>
                        <a:rPr lang="en-ZA" sz="1400" b="1" baseline="0" dirty="0" smtClean="0">
                          <a:solidFill>
                            <a:schemeClr val="tx1"/>
                          </a:solidFill>
                          <a:effectLst/>
                          <a:latin typeface="+mn-lt"/>
                          <a:ea typeface="Times New Roman"/>
                        </a:rPr>
                        <a:t>34 903 </a:t>
                      </a:r>
                      <a:r>
                        <a:rPr lang="en-ZA" sz="1400" b="0" baseline="0" dirty="0" smtClean="0">
                          <a:solidFill>
                            <a:schemeClr val="tx1"/>
                          </a:solidFill>
                          <a:effectLst/>
                          <a:latin typeface="+mn-lt"/>
                          <a:ea typeface="Times New Roman"/>
                        </a:rPr>
                        <a:t>work and learning opportunities were registered on ESSA, with a variance of   </a:t>
                      </a:r>
                      <a:r>
                        <a:rPr lang="en-ZA" sz="1400" b="1" baseline="0" dirty="0" smtClean="0">
                          <a:solidFill>
                            <a:schemeClr val="tx1"/>
                          </a:solidFill>
                          <a:effectLst/>
                          <a:latin typeface="+mn-lt"/>
                          <a:ea typeface="Times New Roman"/>
                        </a:rPr>
                        <a:t>16 203</a:t>
                      </a:r>
                      <a:endParaRPr lang="en-ZA" sz="1400" b="1" dirty="0">
                        <a:solidFill>
                          <a:schemeClr val="tx1"/>
                        </a:solidFill>
                        <a:effectLst/>
                        <a:latin typeface="+mn-lt"/>
                        <a:ea typeface="Times New Roman"/>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400" b="0" kern="1200" dirty="0" smtClean="0">
                          <a:solidFill>
                            <a:schemeClr val="tx1"/>
                          </a:solidFill>
                          <a:effectLst/>
                          <a:latin typeface="+mn-lt"/>
                          <a:ea typeface="+mn-ea"/>
                          <a:cs typeface="+mn-cs"/>
                        </a:rPr>
                        <a:t>1. Review performance of under performing provinces and action plans</a:t>
                      </a:r>
                      <a:endParaRPr lang="en-ZA" sz="1400" b="0" kern="1200" dirty="0" smtClean="0">
                        <a:solidFill>
                          <a:schemeClr val="tx1"/>
                        </a:solidFill>
                        <a:effectLst/>
                        <a:latin typeface="+mn-lt"/>
                        <a:ea typeface="+mn-ea"/>
                        <a:cs typeface="+mn-cs"/>
                      </a:endParaRPr>
                    </a:p>
                    <a:p>
                      <a:r>
                        <a:rPr lang="en-US" sz="1400" b="0" kern="1200" dirty="0" smtClean="0">
                          <a:solidFill>
                            <a:schemeClr val="tx1"/>
                          </a:solidFill>
                          <a:effectLst/>
                          <a:latin typeface="+mn-lt"/>
                          <a:ea typeface="+mn-ea"/>
                          <a:cs typeface="+mn-cs"/>
                        </a:rPr>
                        <a:t> </a:t>
                      </a:r>
                      <a:endParaRPr lang="en-ZA" sz="1400" b="0" kern="1200" dirty="0" smtClean="0">
                        <a:solidFill>
                          <a:schemeClr val="tx1"/>
                        </a:solidFill>
                        <a:effectLst/>
                        <a:latin typeface="+mn-lt"/>
                        <a:ea typeface="+mn-ea"/>
                        <a:cs typeface="+mn-cs"/>
                      </a:endParaRPr>
                    </a:p>
                    <a:p>
                      <a:r>
                        <a:rPr lang="en-US" sz="1400" b="0" kern="1200" dirty="0" smtClean="0">
                          <a:solidFill>
                            <a:schemeClr val="tx1"/>
                          </a:solidFill>
                          <a:effectLst/>
                          <a:latin typeface="+mn-lt"/>
                          <a:ea typeface="+mn-ea"/>
                          <a:cs typeface="+mn-cs"/>
                        </a:rPr>
                        <a:t>2. Develop strategy to Improve quality of work and learning opportunities registered on ESSA.</a:t>
                      </a:r>
                      <a:endParaRPr lang="en-ZA" sz="1400" b="0" kern="1200" dirty="0">
                        <a:solidFill>
                          <a:schemeClr val="tx1"/>
                        </a:solidFill>
                        <a:effectLst/>
                        <a:latin typeface="+mn-lt"/>
                        <a:ea typeface="+mn-ea"/>
                        <a:cs typeface="+mn-cs"/>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0" dirty="0" smtClean="0">
                          <a:effectLst/>
                          <a:latin typeface="+mn-lt"/>
                          <a:ea typeface="Times New Roman"/>
                        </a:rPr>
                        <a:t>Quarterly</a:t>
                      </a:r>
                    </a:p>
                    <a:p>
                      <a:pPr algn="ctr">
                        <a:spcAft>
                          <a:spcPts val="0"/>
                        </a:spcAft>
                      </a:pPr>
                      <a:endParaRPr lang="en-ZA" sz="1400" b="0" dirty="0" smtClean="0">
                        <a:effectLst/>
                        <a:latin typeface="+mn-lt"/>
                        <a:ea typeface="Times New Roman"/>
                      </a:endParaRPr>
                    </a:p>
                    <a:p>
                      <a:pPr algn="ctr">
                        <a:spcAft>
                          <a:spcPts val="0"/>
                        </a:spcAft>
                      </a:pPr>
                      <a:endParaRPr lang="en-ZA" sz="1400" b="0" dirty="0" smtClean="0">
                        <a:effectLst/>
                        <a:latin typeface="+mn-lt"/>
                        <a:ea typeface="Times New Roman"/>
                      </a:endParaRPr>
                    </a:p>
                    <a:p>
                      <a:pPr algn="ctr">
                        <a:spcAft>
                          <a:spcPts val="0"/>
                        </a:spcAft>
                      </a:pPr>
                      <a:endParaRPr lang="en-ZA" sz="1400" b="0" dirty="0" smtClean="0">
                        <a:effectLst/>
                        <a:latin typeface="+mn-lt"/>
                        <a:ea typeface="Times New Roman"/>
                      </a:endParaRPr>
                    </a:p>
                    <a:p>
                      <a:pPr algn="ctr">
                        <a:spcAft>
                          <a:spcPts val="0"/>
                        </a:spcAft>
                      </a:pPr>
                      <a:r>
                        <a:rPr lang="en-ZA" sz="1400" b="0" dirty="0" smtClean="0">
                          <a:effectLst/>
                          <a:latin typeface="+mn-lt"/>
                          <a:ea typeface="Times New Roman"/>
                        </a:rPr>
                        <a:t>Q3</a:t>
                      </a:r>
                      <a:endParaRPr lang="en-ZA" sz="1400" b="0" dirty="0">
                        <a:effectLst/>
                        <a:latin typeface="+mn-lt"/>
                        <a:ea typeface="Times New Roman"/>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493559">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1400" kern="1200" dirty="0" smtClean="0">
                          <a:solidFill>
                            <a:schemeClr val="tx1"/>
                          </a:solidFill>
                          <a:effectLst/>
                          <a:latin typeface="+mn-lt"/>
                          <a:ea typeface="+mn-ea"/>
                          <a:cs typeface="+mn-cs"/>
                        </a:rPr>
                        <a:t>3.1. Number of registered work seekers provided with employment counselling per year</a:t>
                      </a:r>
                      <a:endParaRPr lang="en-ZA" sz="1400" kern="1200" dirty="0" smtClean="0">
                        <a:solidFill>
                          <a:schemeClr val="tx1"/>
                        </a:solidFill>
                        <a:effectLst/>
                        <a:latin typeface="+mn-lt"/>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ZA" sz="1400" b="0" i="0" u="none" strike="noStrike" cap="none" normalizeH="0" baseline="0" dirty="0" smtClean="0">
                        <a:ln>
                          <a:noFill/>
                        </a:ln>
                        <a:solidFill>
                          <a:schemeClr val="tx1"/>
                        </a:solidFill>
                        <a:effectLst/>
                        <a:latin typeface="+mn-lt"/>
                        <a:ea typeface="Times New Roman" pitchFamily="18" charset="0"/>
                        <a:cs typeface="Maiandra GD" pitchFamily="34" charset="0"/>
                      </a:endParaRPr>
                    </a:p>
                  </a:txBody>
                  <a:tcPr marL="68595" marR="685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en-ZA" sz="1400" b="1" dirty="0" smtClean="0">
                          <a:solidFill>
                            <a:schemeClr val="tx1"/>
                          </a:solidFill>
                          <a:effectLst/>
                          <a:latin typeface="+mn-lt"/>
                          <a:ea typeface="Times New Roman"/>
                        </a:rPr>
                        <a:t>48 000</a:t>
                      </a:r>
                      <a:endParaRPr lang="en-ZA" sz="1400" b="1" dirty="0">
                        <a:solidFill>
                          <a:schemeClr val="tx1"/>
                        </a:solidFill>
                        <a:effectLst/>
                        <a:latin typeface="+mn-lt"/>
                        <a:ea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effectLst/>
                          <a:latin typeface="+mn-lt"/>
                          <a:ea typeface="Times New Roman"/>
                        </a:rPr>
                        <a:t>ACHIEVED</a:t>
                      </a:r>
                    </a:p>
                    <a:p>
                      <a:pPr>
                        <a:spcAft>
                          <a:spcPts val="0"/>
                        </a:spcAft>
                      </a:pPr>
                      <a:r>
                        <a:rPr lang="en-ZA" sz="1400" b="1" dirty="0" smtClean="0">
                          <a:solidFill>
                            <a:schemeClr val="tx1"/>
                          </a:solidFill>
                          <a:effectLst/>
                          <a:latin typeface="+mn-lt"/>
                          <a:ea typeface="Times New Roman"/>
                        </a:rPr>
                        <a:t>59 050 </a:t>
                      </a:r>
                      <a:r>
                        <a:rPr lang="en-ZA" sz="1400" b="0" dirty="0" smtClean="0">
                          <a:solidFill>
                            <a:schemeClr val="tx1"/>
                          </a:solidFill>
                          <a:effectLst/>
                          <a:latin typeface="+mn-lt"/>
                          <a:ea typeface="Times New Roman"/>
                        </a:rPr>
                        <a:t>registered work seekers were provided with employment counselling, with a variance of   </a:t>
                      </a:r>
                      <a:r>
                        <a:rPr lang="en-ZA" sz="1400" b="1" dirty="0" smtClean="0">
                          <a:solidFill>
                            <a:schemeClr val="tx1"/>
                          </a:solidFill>
                          <a:effectLst/>
                          <a:latin typeface="+mn-lt"/>
                          <a:ea typeface="Times New Roman"/>
                        </a:rPr>
                        <a:t>11 050</a:t>
                      </a:r>
                      <a:endParaRPr lang="en-ZA" sz="1400" b="1" dirty="0">
                        <a:solidFill>
                          <a:schemeClr val="tx1"/>
                        </a:solidFill>
                        <a:effectLst/>
                        <a:latin typeface="+mn-lt"/>
                        <a:ea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400" b="0" kern="1200" dirty="0" smtClean="0">
                          <a:solidFill>
                            <a:schemeClr val="tx1"/>
                          </a:solidFill>
                          <a:effectLst/>
                          <a:latin typeface="+mn-lt"/>
                          <a:ea typeface="+mn-ea"/>
                          <a:cs typeface="+mn-cs"/>
                        </a:rPr>
                        <a:t>1. Review performance of under performing provinces and action plans</a:t>
                      </a:r>
                      <a:endParaRPr lang="en-ZA" sz="1400" b="0" kern="1200" dirty="0" smtClean="0">
                        <a:solidFill>
                          <a:schemeClr val="tx1"/>
                        </a:solidFill>
                        <a:effectLst/>
                        <a:latin typeface="+mn-lt"/>
                        <a:ea typeface="+mn-ea"/>
                        <a:cs typeface="+mn-cs"/>
                      </a:endParaRPr>
                    </a:p>
                    <a:p>
                      <a:r>
                        <a:rPr lang="en-US" sz="1400" b="0" kern="1200" dirty="0" smtClean="0">
                          <a:solidFill>
                            <a:schemeClr val="tx1"/>
                          </a:solidFill>
                          <a:effectLst/>
                          <a:latin typeface="+mn-lt"/>
                          <a:ea typeface="+mn-ea"/>
                          <a:cs typeface="+mn-cs"/>
                        </a:rPr>
                        <a:t> </a:t>
                      </a:r>
                      <a:endParaRPr lang="en-ZA" sz="1400" b="0" kern="1200" dirty="0" smtClean="0">
                        <a:solidFill>
                          <a:schemeClr val="tx1"/>
                        </a:solidFill>
                        <a:effectLst/>
                        <a:latin typeface="+mn-lt"/>
                        <a:ea typeface="+mn-ea"/>
                        <a:cs typeface="+mn-cs"/>
                      </a:endParaRPr>
                    </a:p>
                    <a:p>
                      <a:r>
                        <a:rPr lang="en-US" sz="1400" b="0" kern="1200" dirty="0" smtClean="0">
                          <a:solidFill>
                            <a:schemeClr val="tx1"/>
                          </a:solidFill>
                          <a:effectLst/>
                          <a:latin typeface="+mn-lt"/>
                          <a:ea typeface="+mn-ea"/>
                          <a:cs typeface="+mn-cs"/>
                        </a:rPr>
                        <a:t>2. Develop strategy to Improve work seeker classification and profiling.</a:t>
                      </a:r>
                      <a:endParaRPr lang="en-ZA" sz="1400" b="0" i="0" u="none" strike="noStrike" baseline="0" dirty="0" smtClean="0">
                        <a:solidFill>
                          <a:srgbClr val="FF0000"/>
                        </a:solidFill>
                        <a:latin typeface="+mn-lt"/>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en-ZA" sz="1400" b="1" dirty="0" smtClean="0">
                          <a:effectLst/>
                          <a:latin typeface="+mn-lt"/>
                          <a:ea typeface="Times New Roman"/>
                        </a:rPr>
                        <a:t>   </a:t>
                      </a:r>
                      <a:r>
                        <a:rPr lang="en-ZA" sz="1400" b="0" dirty="0" smtClean="0">
                          <a:effectLst/>
                          <a:latin typeface="+mn-lt"/>
                          <a:ea typeface="Times New Roman"/>
                        </a:rPr>
                        <a:t>Quarterly</a:t>
                      </a:r>
                    </a:p>
                    <a:p>
                      <a:pPr>
                        <a:spcAft>
                          <a:spcPts val="0"/>
                        </a:spcAft>
                      </a:pPr>
                      <a:endParaRPr lang="en-ZA" sz="1400" b="0" dirty="0" smtClean="0">
                        <a:effectLst/>
                        <a:latin typeface="+mn-lt"/>
                        <a:ea typeface="Times New Roman"/>
                      </a:endParaRPr>
                    </a:p>
                    <a:p>
                      <a:pPr>
                        <a:spcAft>
                          <a:spcPts val="0"/>
                        </a:spcAft>
                      </a:pPr>
                      <a:endParaRPr lang="en-ZA" sz="1400" b="0" dirty="0" smtClean="0">
                        <a:effectLst/>
                        <a:latin typeface="+mn-lt"/>
                        <a:ea typeface="Times New Roman"/>
                      </a:endParaRPr>
                    </a:p>
                    <a:p>
                      <a:pPr>
                        <a:spcAft>
                          <a:spcPts val="0"/>
                        </a:spcAft>
                      </a:pPr>
                      <a:endParaRPr lang="en-ZA" sz="1400" b="0" dirty="0" smtClean="0">
                        <a:effectLst/>
                        <a:latin typeface="+mn-lt"/>
                        <a:ea typeface="Times New Roman"/>
                      </a:endParaRPr>
                    </a:p>
                    <a:p>
                      <a:pPr>
                        <a:spcAft>
                          <a:spcPts val="0"/>
                        </a:spcAft>
                      </a:pPr>
                      <a:r>
                        <a:rPr lang="en-ZA" sz="1400" b="0" dirty="0" smtClean="0">
                          <a:effectLst/>
                          <a:latin typeface="+mn-lt"/>
                          <a:ea typeface="Times New Roman"/>
                        </a:rPr>
                        <a:t>             Q3</a:t>
                      </a:r>
                      <a:endParaRPr lang="en-ZA" sz="1400" b="1" dirty="0">
                        <a:effectLst/>
                        <a:latin typeface="+mn-lt"/>
                        <a:ea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6"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67</a:t>
            </a:fld>
            <a:endParaRPr lang="en-US" altLang="en-US" sz="1200" dirty="0" smtClean="0">
              <a:solidFill>
                <a:srgbClr val="898989"/>
              </a:solidFill>
            </a:endParaRPr>
          </a:p>
        </p:txBody>
      </p:sp>
    </p:spTree>
    <p:extLst>
      <p:ext uri="{BB962C8B-B14F-4D97-AF65-F5344CB8AC3E}">
        <p14:creationId xmlns:p14="http://schemas.microsoft.com/office/powerpoint/2010/main" xmlns="" val="30808321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0"/>
            <a:ext cx="8229600" cy="1119188"/>
          </a:xfrm>
        </p:spPr>
        <p:txBody>
          <a:bodyPr/>
          <a:lstStyle/>
          <a:p>
            <a:r>
              <a:rPr lang="en-ZA" altLang="en-US" sz="2400" b="1" dirty="0" smtClean="0">
                <a:solidFill>
                  <a:srgbClr val="000000"/>
                </a:solidFill>
              </a:rPr>
              <a:t>PES PERFOMANCE PER INDICATOR cont.</a:t>
            </a:r>
            <a:endParaRPr lang="en-ZA" altLang="en-US" sz="2400" dirty="0" smtClean="0"/>
          </a:p>
        </p:txBody>
      </p:sp>
      <p:sp>
        <p:nvSpPr>
          <p:cNvPr id="24579" name="Slide Number Placeholder 3"/>
          <p:cNvSpPr>
            <a:spLocks noGrp="1"/>
          </p:cNvSpPr>
          <p:nvPr>
            <p:ph type="sldNum" sz="quarter" idx="12"/>
          </p:nvPr>
        </p:nvSpPr>
        <p:spPr bwMode="auto">
          <a:xfrm>
            <a:off x="6372225" y="60928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fld id="{F8EAC149-F0B5-4090-9A26-7B1218CA4857}" type="slidenum">
              <a:rPr lang="en-US" altLang="en-US" sz="1200" b="1" smtClean="0">
                <a:solidFill>
                  <a:srgbClr val="000000"/>
                </a:solidFill>
              </a:rPr>
              <a:pPr eaLnBrk="1" hangingPunct="1">
                <a:spcBef>
                  <a:spcPct val="0"/>
                </a:spcBef>
                <a:buFontTx/>
                <a:buNone/>
                <a:defRPr/>
              </a:pPr>
              <a:t>68</a:t>
            </a:fld>
            <a:endParaRPr lang="en-US" altLang="en-US" sz="1200" b="1" smtClean="0">
              <a:solidFill>
                <a:srgbClr val="000000"/>
              </a:solidFill>
            </a:endParaRPr>
          </a:p>
        </p:txBody>
      </p:sp>
      <p:graphicFrame>
        <p:nvGraphicFramePr>
          <p:cNvPr id="5" name="Group 201"/>
          <p:cNvGraphicFramePr>
            <a:graphicFrameLocks noGrp="1"/>
          </p:cNvGraphicFramePr>
          <p:nvPr/>
        </p:nvGraphicFramePr>
        <p:xfrm>
          <a:off x="231775" y="1338263"/>
          <a:ext cx="8666164" cy="5253037"/>
        </p:xfrm>
        <a:graphic>
          <a:graphicData uri="http://schemas.openxmlformats.org/drawingml/2006/table">
            <a:tbl>
              <a:tblPr/>
              <a:tblGrid>
                <a:gridCol w="2326995">
                  <a:extLst>
                    <a:ext uri="{9D8B030D-6E8A-4147-A177-3AD203B41FA5}">
                      <a16:colId xmlns:a16="http://schemas.microsoft.com/office/drawing/2014/main" xmlns="" val="20000"/>
                    </a:ext>
                  </a:extLst>
                </a:gridCol>
                <a:gridCol w="1115992">
                  <a:extLst>
                    <a:ext uri="{9D8B030D-6E8A-4147-A177-3AD203B41FA5}">
                      <a16:colId xmlns:a16="http://schemas.microsoft.com/office/drawing/2014/main" xmlns="" val="20001"/>
                    </a:ext>
                  </a:extLst>
                </a:gridCol>
                <a:gridCol w="1485872">
                  <a:extLst>
                    <a:ext uri="{9D8B030D-6E8A-4147-A177-3AD203B41FA5}">
                      <a16:colId xmlns:a16="http://schemas.microsoft.com/office/drawing/2014/main" xmlns="" val="20002"/>
                    </a:ext>
                  </a:extLst>
                </a:gridCol>
                <a:gridCol w="2136734">
                  <a:extLst>
                    <a:ext uri="{9D8B030D-6E8A-4147-A177-3AD203B41FA5}">
                      <a16:colId xmlns:a16="http://schemas.microsoft.com/office/drawing/2014/main" xmlns="" val="20003"/>
                    </a:ext>
                  </a:extLst>
                </a:gridCol>
                <a:gridCol w="1600571">
                  <a:extLst>
                    <a:ext uri="{9D8B030D-6E8A-4147-A177-3AD203B41FA5}">
                      <a16:colId xmlns:a16="http://schemas.microsoft.com/office/drawing/2014/main" xmlns="" val="20004"/>
                    </a:ext>
                  </a:extLst>
                </a:gridCol>
              </a:tblGrid>
              <a:tr h="101055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mn-lt"/>
                          <a:ea typeface="MS PGothic" pitchFamily="34" charset="-128"/>
                          <a:cs typeface="Times New Roman" pitchFamily="18" charset="0"/>
                        </a:rPr>
                        <a:t>INDICATOR</a:t>
                      </a:r>
                      <a:endParaRPr kumimoji="0" lang="en-US" altLang="en-US" sz="1400" b="0" i="0" u="none" strike="noStrike" cap="none" normalizeH="0" baseline="0" dirty="0" smtClean="0">
                        <a:ln>
                          <a:noFill/>
                        </a:ln>
                        <a:solidFill>
                          <a:srgbClr val="000000"/>
                        </a:solidFill>
                        <a:effectLst/>
                        <a:latin typeface="+mn-lt"/>
                        <a:ea typeface="MS PGothic" pitchFamily="34" charset="-128"/>
                      </a:endParaRPr>
                    </a:p>
                  </a:txBody>
                  <a:tcPr marL="91445" marR="9144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mn-lt"/>
                          <a:ea typeface="MS PGothic" pitchFamily="34" charset="-128"/>
                          <a:cs typeface="Times New Roman" pitchFamily="18" charset="0"/>
                        </a:rPr>
                        <a:t>QUARTER 1 TARGET</a:t>
                      </a:r>
                      <a:endParaRPr kumimoji="0" lang="en-US" altLang="en-US" sz="1400" b="0" i="0" u="none" strike="noStrike" cap="none" normalizeH="0" baseline="0" dirty="0" smtClean="0">
                        <a:ln>
                          <a:noFill/>
                        </a:ln>
                        <a:solidFill>
                          <a:schemeClr val="tx1"/>
                        </a:solidFill>
                        <a:effectLst/>
                        <a:latin typeface="+mn-lt"/>
                        <a:ea typeface="MS PGothic" pitchFamily="34" charset="-128"/>
                      </a:endParaRPr>
                    </a:p>
                  </a:txBody>
                  <a:tcPr marL="91445" marR="9144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mn-lt"/>
                          <a:ea typeface="MS PGothic" pitchFamily="34" charset="-128"/>
                        </a:rPr>
                        <a:t>ACTUAL PERFOMANCE</a:t>
                      </a:r>
                    </a:p>
                  </a:txBody>
                  <a:tcPr marL="91445" marR="9144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ＭＳ Ｐゴシック" pitchFamily="34" charset="-128"/>
                        </a:rPr>
                        <a:t>STRATEGY TO OVERCOME UNDER/OVER PERFOMANCE</a:t>
                      </a:r>
                    </a:p>
                  </a:txBody>
                  <a:tcPr marL="91445" marR="9144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ＭＳ Ｐゴシック" pitchFamily="34" charset="-128"/>
                        </a:rPr>
                        <a:t>DATE OF IMPLEMENTATION</a:t>
                      </a:r>
                    </a:p>
                  </a:txBody>
                  <a:tcPr marL="91445" marR="9144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0"/>
                  </a:ext>
                </a:extLst>
              </a:tr>
              <a:tr h="4242484">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mn-lt"/>
                          <a:ea typeface="MS PGothic" pitchFamily="34" charset="-128"/>
                        </a:rPr>
                        <a:t>4.1. Number of registered work and learning opportunities filled by registered work-seekers per year</a:t>
                      </a:r>
                      <a:endParaRPr kumimoji="0" lang="en-ZA" altLang="en-US" sz="1400" b="0" i="0" u="none" strike="noStrike" cap="none" normalizeH="0" baseline="0" dirty="0" smtClean="0">
                        <a:ln>
                          <a:noFill/>
                        </a:ln>
                        <a:solidFill>
                          <a:schemeClr val="tx1"/>
                        </a:solidFill>
                        <a:effectLst/>
                        <a:latin typeface="+mn-lt"/>
                        <a:ea typeface="MS PGothic" pitchFamily="34" charset="-128"/>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dirty="0" smtClean="0">
                          <a:ln>
                            <a:noFill/>
                          </a:ln>
                          <a:solidFill>
                            <a:schemeClr val="tx1"/>
                          </a:solidFill>
                          <a:effectLst/>
                          <a:latin typeface="+mn-lt"/>
                          <a:ea typeface="MS PGothic" pitchFamily="34" charset="-128"/>
                          <a:cs typeface="Times New Roman" pitchFamily="18" charset="0"/>
                        </a:rPr>
                        <a:t>9 352</a:t>
                      </a:r>
                    </a:p>
                  </a:txBody>
                  <a:tcPr marL="68581" marR="68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dirty="0" smtClean="0">
                          <a:ln>
                            <a:noFill/>
                          </a:ln>
                          <a:solidFill>
                            <a:schemeClr val="tx1"/>
                          </a:solidFill>
                          <a:effectLst/>
                          <a:latin typeface="+mn-lt"/>
                          <a:ea typeface="MS PGothic" pitchFamily="34" charset="-128"/>
                          <a:cs typeface="Times New Roman" pitchFamily="18" charset="0"/>
                        </a:rPr>
                        <a:t>ACHIEVED</a:t>
                      </a:r>
                    </a:p>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dirty="0" smtClean="0">
                          <a:ln>
                            <a:noFill/>
                          </a:ln>
                          <a:solidFill>
                            <a:schemeClr val="tx1"/>
                          </a:solidFill>
                          <a:effectLst/>
                          <a:latin typeface="+mn-lt"/>
                          <a:ea typeface="MS PGothic" pitchFamily="34" charset="-128"/>
                          <a:cs typeface="Times New Roman" pitchFamily="18" charset="0"/>
                        </a:rPr>
                        <a:t>A total of </a:t>
                      </a:r>
                      <a:r>
                        <a:rPr kumimoji="0" lang="en-ZA" altLang="en-US" sz="1400" b="1" i="0" u="none" strike="noStrike" cap="none" normalizeH="0" baseline="0" dirty="0" smtClean="0">
                          <a:ln>
                            <a:noFill/>
                          </a:ln>
                          <a:solidFill>
                            <a:schemeClr val="tx1"/>
                          </a:solidFill>
                          <a:effectLst/>
                          <a:latin typeface="+mn-lt"/>
                          <a:ea typeface="MS PGothic" pitchFamily="34" charset="-128"/>
                          <a:cs typeface="Times New Roman" pitchFamily="18" charset="0"/>
                        </a:rPr>
                        <a:t>9 455 </a:t>
                      </a:r>
                      <a:r>
                        <a:rPr kumimoji="0" lang="en-ZA" altLang="en-US" sz="1400" b="0" i="0" u="none" strike="noStrike" cap="none" normalizeH="0" baseline="0" dirty="0" smtClean="0">
                          <a:ln>
                            <a:noFill/>
                          </a:ln>
                          <a:solidFill>
                            <a:schemeClr val="tx1"/>
                          </a:solidFill>
                          <a:effectLst/>
                          <a:latin typeface="+mn-lt"/>
                          <a:ea typeface="MS PGothic" pitchFamily="34" charset="-128"/>
                          <a:cs typeface="Times New Roman" pitchFamily="18" charset="0"/>
                        </a:rPr>
                        <a:t>work seekers were placed in registered work and learning opportunities, with a variance of </a:t>
                      </a:r>
                      <a:r>
                        <a:rPr kumimoji="0" lang="en-ZA" altLang="en-US" sz="1400" b="1" i="0" u="none" strike="noStrike" cap="none" normalizeH="0" baseline="0" dirty="0" smtClean="0">
                          <a:ln>
                            <a:noFill/>
                          </a:ln>
                          <a:solidFill>
                            <a:schemeClr val="tx1"/>
                          </a:solidFill>
                          <a:effectLst/>
                          <a:latin typeface="+mn-lt"/>
                          <a:ea typeface="MS PGothic" pitchFamily="34" charset="-128"/>
                          <a:cs typeface="Times New Roman" pitchFamily="18" charset="0"/>
                        </a:rPr>
                        <a:t>103</a:t>
                      </a:r>
                    </a:p>
                  </a:txBody>
                  <a:tcPr marL="68581" marR="68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r>
                        <a:rPr lang="en-ZA" sz="1400" b="0" i="0" u="none" strike="noStrike" kern="1200" baseline="0" dirty="0" smtClean="0">
                          <a:solidFill>
                            <a:schemeClr val="tx1"/>
                          </a:solidFill>
                          <a:effectLst/>
                          <a:latin typeface="+mn-lt"/>
                          <a:ea typeface="MS PGothic" pitchFamily="34" charset="-128"/>
                          <a:cs typeface="+mn-cs"/>
                        </a:rPr>
                        <a:t>1. </a:t>
                      </a:r>
                      <a:r>
                        <a:rPr lang="en-US" sz="1400" b="0" kern="1200" dirty="0" smtClean="0">
                          <a:solidFill>
                            <a:schemeClr val="tx1"/>
                          </a:solidFill>
                          <a:effectLst/>
                          <a:latin typeface="+mn-lt"/>
                          <a:ea typeface="MS PGothic" pitchFamily="34" charset="-128"/>
                          <a:cs typeface="+mn-cs"/>
                        </a:rPr>
                        <a:t>Review performance of under performing provinces and action plans</a:t>
                      </a:r>
                      <a:endParaRPr lang="en-ZA" sz="1400" b="0" kern="1200" dirty="0" smtClean="0">
                        <a:solidFill>
                          <a:schemeClr val="tx1"/>
                        </a:solidFill>
                        <a:effectLst/>
                        <a:latin typeface="+mn-lt"/>
                        <a:ea typeface="MS PGothic" pitchFamily="34" charset="-128"/>
                        <a:cs typeface="+mn-cs"/>
                      </a:endParaRPr>
                    </a:p>
                    <a:p>
                      <a:r>
                        <a:rPr lang="en-US" sz="1400" b="0" kern="1200" dirty="0" smtClean="0">
                          <a:solidFill>
                            <a:schemeClr val="tx1"/>
                          </a:solidFill>
                          <a:effectLst/>
                          <a:latin typeface="+mn-lt"/>
                          <a:ea typeface="MS PGothic" pitchFamily="34" charset="-128"/>
                          <a:cs typeface="+mn-cs"/>
                        </a:rPr>
                        <a:t> </a:t>
                      </a:r>
                      <a:endParaRPr lang="en-ZA" sz="1400" b="0" kern="1200" dirty="0" smtClean="0">
                        <a:solidFill>
                          <a:schemeClr val="tx1"/>
                        </a:solidFill>
                        <a:effectLst/>
                        <a:latin typeface="+mn-lt"/>
                        <a:ea typeface="MS PGothic" pitchFamily="34" charset="-128"/>
                        <a:cs typeface="+mn-cs"/>
                      </a:endParaRPr>
                    </a:p>
                    <a:p>
                      <a:r>
                        <a:rPr lang="en-US" sz="1400" b="0" kern="1200" dirty="0" smtClean="0">
                          <a:solidFill>
                            <a:schemeClr val="tx1"/>
                          </a:solidFill>
                          <a:effectLst/>
                          <a:latin typeface="+mn-lt"/>
                          <a:ea typeface="MS PGothic" pitchFamily="34" charset="-128"/>
                          <a:cs typeface="+mn-cs"/>
                        </a:rPr>
                        <a:t>2. Develop and implement accelerated placement strategy </a:t>
                      </a:r>
                      <a:endParaRPr lang="en-ZA" sz="1400" b="0" kern="1200" dirty="0">
                        <a:solidFill>
                          <a:schemeClr val="tx1"/>
                        </a:solidFill>
                        <a:effectLst/>
                        <a:latin typeface="+mn-lt"/>
                        <a:ea typeface="Times New Roman"/>
                        <a:cs typeface="+mn-cs"/>
                      </a:endParaRPr>
                    </a:p>
                  </a:txBody>
                  <a:tcPr marL="68581" marR="68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dirty="0" smtClean="0">
                          <a:ln>
                            <a:noFill/>
                          </a:ln>
                          <a:solidFill>
                            <a:schemeClr val="tx1"/>
                          </a:solidFill>
                          <a:effectLst/>
                          <a:latin typeface="+mn-lt"/>
                          <a:ea typeface="MS PGothic" pitchFamily="34" charset="-128"/>
                          <a:cs typeface="Times New Roman" pitchFamily="18" charset="0"/>
                        </a:rPr>
                        <a:t>Quarterly</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ZA" altLang="en-US" sz="1400" b="0" i="0" u="none" strike="noStrike" cap="none" normalizeH="0" baseline="0" dirty="0" smtClean="0">
                        <a:ln>
                          <a:noFill/>
                        </a:ln>
                        <a:solidFill>
                          <a:schemeClr val="tx1"/>
                        </a:solidFill>
                        <a:effectLst/>
                        <a:latin typeface="+mn-lt"/>
                        <a:ea typeface="MS PGothic" pitchFamily="34" charset="-128"/>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ZA" altLang="en-US" sz="1400" b="0" i="0" u="none" strike="noStrike" cap="none" normalizeH="0" baseline="0" dirty="0" smtClean="0">
                        <a:ln>
                          <a:noFill/>
                        </a:ln>
                        <a:solidFill>
                          <a:schemeClr val="tx1"/>
                        </a:solidFill>
                        <a:effectLst/>
                        <a:latin typeface="+mn-lt"/>
                        <a:ea typeface="MS PGothic" pitchFamily="34" charset="-128"/>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ZA" altLang="en-US" sz="1400" b="0" i="0" u="none" strike="noStrike" cap="none" normalizeH="0" baseline="0" dirty="0" smtClean="0">
                        <a:ln>
                          <a:noFill/>
                        </a:ln>
                        <a:solidFill>
                          <a:schemeClr val="tx1"/>
                        </a:solidFill>
                        <a:effectLst/>
                        <a:latin typeface="+mn-lt"/>
                        <a:ea typeface="MS PGothic" pitchFamily="34" charset="-128"/>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ZA" altLang="en-US" sz="1400" b="0" i="0" u="none" strike="noStrike" cap="none" normalizeH="0" baseline="0" dirty="0" smtClean="0">
                        <a:ln>
                          <a:noFill/>
                        </a:ln>
                        <a:solidFill>
                          <a:schemeClr val="tx1"/>
                        </a:solidFill>
                        <a:effectLst/>
                        <a:latin typeface="+mn-lt"/>
                        <a:ea typeface="MS PGothic" pitchFamily="34" charset="-128"/>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dirty="0" smtClean="0">
                          <a:ln>
                            <a:noFill/>
                          </a:ln>
                          <a:solidFill>
                            <a:schemeClr val="tx1"/>
                          </a:solidFill>
                          <a:effectLst/>
                          <a:latin typeface="+mn-lt"/>
                          <a:ea typeface="MS PGothic" pitchFamily="34" charset="-128"/>
                          <a:cs typeface="Times New Roman" pitchFamily="18" charset="0"/>
                        </a:rPr>
                        <a:t>Q3</a:t>
                      </a:r>
                    </a:p>
                  </a:txBody>
                  <a:tcPr marL="68581" marR="68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6"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68</a:t>
            </a:fld>
            <a:endParaRPr lang="en-US" altLang="en-US" sz="1200" dirty="0" smtClean="0">
              <a:solidFill>
                <a:srgbClr val="898989"/>
              </a:solidFill>
            </a:endParaRPr>
          </a:p>
        </p:txBody>
      </p:sp>
    </p:spTree>
    <p:extLst>
      <p:ext uri="{BB962C8B-B14F-4D97-AF65-F5344CB8AC3E}">
        <p14:creationId xmlns:p14="http://schemas.microsoft.com/office/powerpoint/2010/main" xmlns="" val="7511786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bwMode="auto">
          <a:xfrm>
            <a:off x="6516688" y="6165850"/>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fld id="{A2050A21-9BE0-457F-9690-C2E54B302A36}" type="slidenum">
              <a:rPr lang="en-US" altLang="en-US" sz="1400" b="1" smtClean="0">
                <a:solidFill>
                  <a:srgbClr val="000000"/>
                </a:solidFill>
              </a:rPr>
              <a:pPr eaLnBrk="1" hangingPunct="1">
                <a:spcBef>
                  <a:spcPct val="0"/>
                </a:spcBef>
                <a:buFontTx/>
                <a:buNone/>
                <a:defRPr/>
              </a:pPr>
              <a:t>69</a:t>
            </a:fld>
            <a:endParaRPr lang="en-US" altLang="en-US" sz="1400" b="1" smtClean="0">
              <a:solidFill>
                <a:srgbClr val="000000"/>
              </a:solidFill>
            </a:endParaRPr>
          </a:p>
        </p:txBody>
      </p:sp>
      <p:sp>
        <p:nvSpPr>
          <p:cNvPr id="25603" name="Rectangle 3"/>
          <p:cNvSpPr>
            <a:spLocks noGrp="1" noChangeArrowheads="1"/>
          </p:cNvSpPr>
          <p:nvPr>
            <p:ph type="title"/>
          </p:nvPr>
        </p:nvSpPr>
        <p:spPr>
          <a:xfrm>
            <a:off x="539552" y="28184"/>
            <a:ext cx="8229798" cy="1569660"/>
          </a:xfrm>
        </p:spPr>
        <p:txBody>
          <a:bodyPr wrap="square">
            <a:spAutoFit/>
          </a:bodyPr>
          <a:lstStyle/>
          <a:p>
            <a:pPr eaLnBrk="1" hangingPunct="1"/>
            <a:r>
              <a:rPr lang="en-US" altLang="en-US" sz="2000" b="1" dirty="0" smtClean="0">
                <a:solidFill>
                  <a:srgbClr val="000000"/>
                </a:solidFill>
              </a:rPr>
              <a:t>	</a:t>
            </a:r>
            <a:r>
              <a:rPr lang="en-US" altLang="en-US" sz="2400" b="1" dirty="0" smtClean="0">
                <a:solidFill>
                  <a:srgbClr val="000000"/>
                </a:solidFill>
              </a:rPr>
              <a:t> </a:t>
            </a:r>
            <a:br>
              <a:rPr lang="en-US" altLang="en-US" sz="2400" b="1" dirty="0" smtClean="0">
                <a:solidFill>
                  <a:srgbClr val="000000"/>
                </a:solidFill>
              </a:rPr>
            </a:br>
            <a:r>
              <a:rPr lang="en-US" altLang="en-US" sz="2400" b="1" dirty="0" smtClean="0">
                <a:solidFill>
                  <a:srgbClr val="000000"/>
                </a:solidFill>
              </a:rPr>
              <a:t>IMPACT ANALYSIS PER INDICATOR WORK SEEKERS REGISTERED</a:t>
            </a:r>
            <a:br>
              <a:rPr lang="en-US" altLang="en-US" sz="2400" b="1" dirty="0" smtClean="0">
                <a:solidFill>
                  <a:srgbClr val="000000"/>
                </a:solidFill>
              </a:rPr>
            </a:br>
            <a:r>
              <a:rPr lang="en-US" altLang="en-US" sz="2400" b="1" dirty="0" smtClean="0">
                <a:solidFill>
                  <a:srgbClr val="000000"/>
                </a:solidFill>
              </a:rPr>
              <a:t/>
            </a:r>
            <a:br>
              <a:rPr lang="en-US" altLang="en-US" sz="2400" b="1" dirty="0" smtClean="0">
                <a:solidFill>
                  <a:srgbClr val="000000"/>
                </a:solidFill>
              </a:rPr>
            </a:br>
            <a:endParaRPr lang="en-ZA" altLang="en-US" sz="2400" b="1" dirty="0" smtClean="0">
              <a:solidFill>
                <a:srgbClr val="000000"/>
              </a:solidFill>
            </a:endParaRPr>
          </a:p>
        </p:txBody>
      </p:sp>
      <p:graphicFrame>
        <p:nvGraphicFramePr>
          <p:cNvPr id="42074" name="Group 90"/>
          <p:cNvGraphicFramePr>
            <a:graphicFrameLocks noGrp="1"/>
          </p:cNvGraphicFramePr>
          <p:nvPr>
            <p:ph idx="1"/>
            <p:extLst>
              <p:ext uri="{D42A27DB-BD31-4B8C-83A1-F6EECF244321}">
                <p14:modId xmlns:p14="http://schemas.microsoft.com/office/powerpoint/2010/main" xmlns="" val="2412061722"/>
              </p:ext>
            </p:extLst>
          </p:nvPr>
        </p:nvGraphicFramePr>
        <p:xfrm>
          <a:off x="250825" y="1201738"/>
          <a:ext cx="8674100" cy="1954212"/>
        </p:xfrm>
        <a:graphic>
          <a:graphicData uri="http://schemas.openxmlformats.org/drawingml/2006/table">
            <a:tbl>
              <a:tblPr/>
              <a:tblGrid>
                <a:gridCol w="2736626">
                  <a:extLst>
                    <a:ext uri="{9D8B030D-6E8A-4147-A177-3AD203B41FA5}">
                      <a16:colId xmlns:a16="http://schemas.microsoft.com/office/drawing/2014/main" xmlns="" val="20000"/>
                    </a:ext>
                  </a:extLst>
                </a:gridCol>
                <a:gridCol w="2448645">
                  <a:extLst>
                    <a:ext uri="{9D8B030D-6E8A-4147-A177-3AD203B41FA5}">
                      <a16:colId xmlns:a16="http://schemas.microsoft.com/office/drawing/2014/main" xmlns="" val="20001"/>
                    </a:ext>
                  </a:extLst>
                </a:gridCol>
                <a:gridCol w="3488829">
                  <a:extLst>
                    <a:ext uri="{9D8B030D-6E8A-4147-A177-3AD203B41FA5}">
                      <a16:colId xmlns:a16="http://schemas.microsoft.com/office/drawing/2014/main" xmlns="" val="20002"/>
                    </a:ext>
                  </a:extLst>
                </a:gridCol>
              </a:tblGrid>
              <a:tr h="490726">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rgbClr val="FFFFFF"/>
                          </a:solidFill>
                          <a:effectLst/>
                          <a:latin typeface="+mn-lt"/>
                          <a:ea typeface="MS PGothic" pitchFamily="34" charset="-128"/>
                        </a:rPr>
                        <a:t>OUTCOME 4: </a:t>
                      </a:r>
                      <a:r>
                        <a:rPr kumimoji="0" lang="en-GB" sz="1400" b="1" i="0" u="none" strike="noStrike" cap="none" normalizeH="0" baseline="0" dirty="0" smtClean="0">
                          <a:ln>
                            <a:noFill/>
                          </a:ln>
                          <a:solidFill>
                            <a:schemeClr val="bg1"/>
                          </a:solidFill>
                          <a:effectLst/>
                          <a:latin typeface="+mn-lt"/>
                          <a:ea typeface="Times New Roman" pitchFamily="18" charset="0"/>
                          <a:cs typeface="Calibri" pitchFamily="34" charset="0"/>
                        </a:rPr>
                        <a:t>Improve the quality and accessibility of labour market services to contribute to </a:t>
                      </a:r>
                      <a:r>
                        <a:rPr kumimoji="0" lang="en-GB" sz="1400" b="1" i="0" u="sng" strike="noStrike" cap="none" normalizeH="0" baseline="0" dirty="0" smtClean="0">
                          <a:ln>
                            <a:noFill/>
                          </a:ln>
                          <a:solidFill>
                            <a:schemeClr val="bg1"/>
                          </a:solidFill>
                          <a:effectLst/>
                          <a:latin typeface="+mn-lt"/>
                          <a:ea typeface="Times New Roman" pitchFamily="18" charset="0"/>
                          <a:cs typeface="Calibri" pitchFamily="34" charset="0"/>
                        </a:rPr>
                        <a:t>decent employment through inclusive economic growth</a:t>
                      </a:r>
                      <a:endParaRPr kumimoji="0" lang="en-ZA" sz="1400" b="1" i="0" u="none" strike="noStrike" cap="none" normalizeH="0" baseline="0" dirty="0" smtClean="0">
                        <a:ln>
                          <a:noFill/>
                        </a:ln>
                        <a:solidFill>
                          <a:schemeClr val="bg1"/>
                        </a:solidFill>
                        <a:effectLst/>
                        <a:latin typeface="+mn-lt"/>
                        <a:ea typeface="Calibri" pitchFamily="34" charset="0"/>
                        <a:cs typeface="Times New Roman" pitchFamily="18" charset="0"/>
                      </a:endParaRPr>
                    </a:p>
                  </a:txBody>
                  <a:tcPr marL="18163" marR="18163"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6262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61242">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err="1" smtClean="0">
                          <a:ln>
                            <a:noFill/>
                          </a:ln>
                          <a:solidFill>
                            <a:srgbClr val="FFFFFF"/>
                          </a:solidFill>
                          <a:effectLst/>
                          <a:latin typeface="+mn-lt"/>
                          <a:ea typeface="MS PGothic" pitchFamily="34" charset="-128"/>
                        </a:rPr>
                        <a:t>DoL</a:t>
                      </a:r>
                      <a:r>
                        <a:rPr kumimoji="0" lang="en-US" sz="1400" b="1" i="0" u="none" strike="noStrike" cap="none" normalizeH="0" baseline="0" dirty="0" smtClean="0">
                          <a:ln>
                            <a:noFill/>
                          </a:ln>
                          <a:solidFill>
                            <a:srgbClr val="FFFFFF"/>
                          </a:solidFill>
                          <a:effectLst/>
                          <a:latin typeface="+mn-lt"/>
                          <a:ea typeface="MS PGothic" pitchFamily="34" charset="-128"/>
                        </a:rPr>
                        <a:t> Strategic Objective 1: Contribution to decent employment creation</a:t>
                      </a:r>
                      <a:endParaRPr kumimoji="0" lang="en-ZA" sz="1400" b="1" i="0" u="none" strike="noStrike" cap="none" normalizeH="0" baseline="0" dirty="0" smtClean="0">
                        <a:ln>
                          <a:noFill/>
                        </a:ln>
                        <a:solidFill>
                          <a:srgbClr val="FFFFFF"/>
                        </a:solidFill>
                        <a:effectLst/>
                        <a:latin typeface="+mn-lt"/>
                        <a:ea typeface="Calibri" pitchFamily="34" charset="0"/>
                        <a:cs typeface="Times New Roman" pitchFamily="18" charset="0"/>
                      </a:endParaRPr>
                    </a:p>
                  </a:txBody>
                  <a:tcPr marL="18163" marR="18163"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6262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25737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outerShdw blurRad="38100" dist="38100" dir="2700000" algn="tl">
                              <a:srgbClr val="000000"/>
                            </a:outerShdw>
                          </a:effectLst>
                          <a:latin typeface="+mn-lt"/>
                          <a:ea typeface="MS PGothic" pitchFamily="34" charset="-128"/>
                        </a:rPr>
                        <a:t>KEY PERFORMANCE INDICATORS</a:t>
                      </a:r>
                      <a:endParaRPr kumimoji="0" lang="en-ZA" sz="1200" b="1" i="0" u="none" strike="noStrike" cap="none" normalizeH="0" baseline="0" dirty="0" smtClean="0">
                        <a:ln>
                          <a:noFill/>
                        </a:ln>
                        <a:solidFill>
                          <a:schemeClr val="bg1"/>
                        </a:solidFill>
                        <a:effectLst/>
                        <a:latin typeface="+mn-lt"/>
                        <a:ea typeface="MS PGothic" pitchFamily="34" charset="-128"/>
                        <a:cs typeface="Times New Roman" pitchFamily="18" charset="0"/>
                      </a:endParaRPr>
                    </a:p>
                  </a:txBody>
                  <a:tcPr marL="18163" marR="18163"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62626"/>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outerShdw blurRad="38100" dist="38100" dir="2700000" algn="tl">
                              <a:srgbClr val="000000"/>
                            </a:outerShdw>
                          </a:effectLst>
                          <a:latin typeface="+mn-lt"/>
                          <a:ea typeface="ＭＳ Ｐゴシック" pitchFamily="34" charset="-128"/>
                        </a:rPr>
                        <a:t>QUARTER 1</a:t>
                      </a:r>
                      <a:r>
                        <a:rPr kumimoji="0" lang="en-US" sz="1200" b="1" i="0" u="none" strike="noStrike" cap="none" normalizeH="0" baseline="0" dirty="0" smtClean="0">
                          <a:ln>
                            <a:noFill/>
                          </a:ln>
                          <a:solidFill>
                            <a:schemeClr val="bg1"/>
                          </a:solidFill>
                          <a:effectLst>
                            <a:outerShdw blurRad="38100" dist="38100" dir="2700000" algn="tl">
                              <a:srgbClr val="000000"/>
                            </a:outerShdw>
                          </a:effectLst>
                          <a:latin typeface="+mn-lt"/>
                          <a:ea typeface="MS PGothic" pitchFamily="34" charset="-128"/>
                        </a:rPr>
                        <a:t> TARGETS</a:t>
                      </a:r>
                      <a:endParaRPr kumimoji="0" lang="en-ZA" sz="1200" b="1" i="0" u="none" strike="noStrike" cap="none" normalizeH="0" baseline="0" dirty="0" smtClean="0">
                        <a:ln>
                          <a:noFill/>
                        </a:ln>
                        <a:solidFill>
                          <a:schemeClr val="bg1"/>
                        </a:solidFill>
                        <a:effectLst>
                          <a:outerShdw blurRad="38100" dist="38100" dir="2700000" algn="tl">
                            <a:srgbClr val="000000"/>
                          </a:outerShdw>
                        </a:effectLst>
                        <a:latin typeface="+mn-lt"/>
                        <a:ea typeface="MS PGothic" pitchFamily="34" charset="-128"/>
                        <a:cs typeface="Times New Roman" pitchFamily="18" charset="0"/>
                      </a:endParaRPr>
                    </a:p>
                  </a:txBody>
                  <a:tcPr marL="18163" marR="18163"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62626"/>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outerShdw blurRad="38100" dist="38100" dir="2700000" algn="tl">
                              <a:srgbClr val="000000"/>
                            </a:outerShdw>
                          </a:effectLst>
                          <a:latin typeface="+mn-lt"/>
                          <a:ea typeface="MS PGothic" pitchFamily="34" charset="-128"/>
                        </a:rPr>
                        <a:t>PROGRESS</a:t>
                      </a:r>
                      <a:endParaRPr kumimoji="0" lang="en-ZA" sz="1200" b="1" i="0" u="none" strike="noStrike" cap="none" normalizeH="0" baseline="0" smtClean="0">
                        <a:ln>
                          <a:noFill/>
                        </a:ln>
                        <a:solidFill>
                          <a:schemeClr val="bg1"/>
                        </a:solidFill>
                        <a:effectLst>
                          <a:outerShdw blurRad="38100" dist="38100" dir="2700000" algn="tl">
                            <a:srgbClr val="000000"/>
                          </a:outerShdw>
                        </a:effectLst>
                        <a:latin typeface="+mn-lt"/>
                        <a:ea typeface="Calibri" pitchFamily="34" charset="0"/>
                        <a:cs typeface="Times New Roman" pitchFamily="18" charset="0"/>
                      </a:endParaRPr>
                    </a:p>
                  </a:txBody>
                  <a:tcPr marL="18163" marR="18163"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62626"/>
                    </a:solidFill>
                  </a:tcPr>
                </a:tc>
                <a:extLst>
                  <a:ext uri="{0D108BD9-81ED-4DB2-BD59-A6C34878D82A}">
                    <a16:rowId xmlns:a16="http://schemas.microsoft.com/office/drawing/2014/main" xmlns="" val="10002"/>
                  </a:ext>
                </a:extLst>
              </a:tr>
              <a:tr h="9448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MyriadPro-LightSemiCn"/>
                        </a:rPr>
                        <a:t>1.1. Number of work seekers registered on ESSA</a:t>
                      </a:r>
                    </a:p>
                  </a:txBody>
                  <a:tcPr marL="68574" marR="68574"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Maiandra GD" pitchFamily="34" charset="0"/>
                        </a:rPr>
                        <a:t> 151 000  </a:t>
                      </a:r>
                      <a:r>
                        <a:rPr kumimoji="0" lang="en-US" sz="1200" b="0" i="0" u="none" strike="noStrike" cap="none" normalizeH="0" baseline="0" dirty="0" smtClean="0">
                          <a:ln>
                            <a:noFill/>
                          </a:ln>
                          <a:solidFill>
                            <a:schemeClr val="tx1"/>
                          </a:solidFill>
                          <a:effectLst/>
                          <a:latin typeface="+mn-lt"/>
                          <a:ea typeface="Times New Roman" pitchFamily="18" charset="0"/>
                          <a:cs typeface="Maiandra GD" pitchFamily="34" charset="0"/>
                        </a:rPr>
                        <a:t>work seekers registered</a:t>
                      </a:r>
                    </a:p>
                  </a:txBody>
                  <a:tcPr marL="68574" marR="68574"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B050"/>
                          </a:solidFill>
                          <a:effectLst/>
                          <a:latin typeface="+mn-lt"/>
                          <a:ea typeface="Times New Roman" pitchFamily="18" charset="0"/>
                          <a:cs typeface="Arial" pitchFamily="34" charset="0"/>
                        </a:rPr>
                        <a:t>Achieved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A total of  </a:t>
                      </a:r>
                      <a:r>
                        <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rPr>
                        <a:t>212 287</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mn-lt"/>
                          <a:ea typeface="MS PGothic" pitchFamily="34" charset="-128"/>
                          <a:cs typeface="Arial" pitchFamily="34" charset="0"/>
                        </a:rPr>
                        <a:t>work-seekers were registered with a variance of </a:t>
                      </a:r>
                      <a:r>
                        <a:rPr kumimoji="0" lang="en-ZA" sz="1200" b="1" i="0" u="none" strike="noStrike" cap="none" normalizeH="0" baseline="0" dirty="0" smtClean="0">
                          <a:ln>
                            <a:noFill/>
                          </a:ln>
                          <a:solidFill>
                            <a:schemeClr val="tx1"/>
                          </a:solidFill>
                          <a:effectLst/>
                          <a:latin typeface="+mn-lt"/>
                          <a:ea typeface="MS PGothic" pitchFamily="34" charset="-128"/>
                          <a:cs typeface="Arial" pitchFamily="34" charset="0"/>
                        </a:rPr>
                        <a:t>61 287</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18163" marR="18163"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xmlns="" val="10003"/>
                  </a:ext>
                </a:extLst>
              </a:tr>
            </a:tbl>
          </a:graphicData>
        </a:graphic>
      </p:graphicFrame>
      <p:graphicFrame>
        <p:nvGraphicFramePr>
          <p:cNvPr id="42138" name="Group 154"/>
          <p:cNvGraphicFramePr>
            <a:graphicFrameLocks noGrp="1"/>
          </p:cNvGraphicFramePr>
          <p:nvPr>
            <p:extLst>
              <p:ext uri="{D42A27DB-BD31-4B8C-83A1-F6EECF244321}">
                <p14:modId xmlns:p14="http://schemas.microsoft.com/office/powerpoint/2010/main" xmlns="" val="961323851"/>
              </p:ext>
            </p:extLst>
          </p:nvPr>
        </p:nvGraphicFramePr>
        <p:xfrm>
          <a:off x="251520" y="2924944"/>
          <a:ext cx="8713787" cy="3803651"/>
        </p:xfrm>
        <a:graphic>
          <a:graphicData uri="http://schemas.openxmlformats.org/drawingml/2006/table">
            <a:tbl>
              <a:tblPr/>
              <a:tblGrid>
                <a:gridCol w="1110513">
                  <a:extLst>
                    <a:ext uri="{9D8B030D-6E8A-4147-A177-3AD203B41FA5}">
                      <a16:colId xmlns:a16="http://schemas.microsoft.com/office/drawing/2014/main" xmlns="" val="20000"/>
                    </a:ext>
                  </a:extLst>
                </a:gridCol>
                <a:gridCol w="2321284">
                  <a:extLst>
                    <a:ext uri="{9D8B030D-6E8A-4147-A177-3AD203B41FA5}">
                      <a16:colId xmlns:a16="http://schemas.microsoft.com/office/drawing/2014/main" xmlns="" val="20001"/>
                    </a:ext>
                  </a:extLst>
                </a:gridCol>
                <a:gridCol w="2499297">
                  <a:extLst>
                    <a:ext uri="{9D8B030D-6E8A-4147-A177-3AD203B41FA5}">
                      <a16:colId xmlns:a16="http://schemas.microsoft.com/office/drawing/2014/main" xmlns="" val="20002"/>
                    </a:ext>
                  </a:extLst>
                </a:gridCol>
                <a:gridCol w="2782693">
                  <a:extLst>
                    <a:ext uri="{9D8B030D-6E8A-4147-A177-3AD203B41FA5}">
                      <a16:colId xmlns:a16="http://schemas.microsoft.com/office/drawing/2014/main" xmlns="" val="20003"/>
                    </a:ext>
                  </a:extLst>
                </a:gridCol>
              </a:tblGrid>
              <a:tr h="34677">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smtClean="0">
                          <a:ln>
                            <a:noFill/>
                          </a:ln>
                          <a:solidFill>
                            <a:schemeClr val="tx1"/>
                          </a:solidFill>
                          <a:effectLst/>
                          <a:latin typeface="+mn-lt"/>
                          <a:ea typeface="Times New Roman" pitchFamily="18" charset="0"/>
                          <a:cs typeface="MyriadPro-LightSemiCn" charset="0"/>
                        </a:rPr>
                        <a:t>Table 2: Work-seekers registered on ESSA</a:t>
                      </a:r>
                      <a:endParaRPr kumimoji="0" lang="en-ZA" sz="1200" b="0" i="0" u="sng"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656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Prov.</a:t>
                      </a:r>
                      <a:endPar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Target</a:t>
                      </a:r>
                      <a:endPar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Actual</a:t>
                      </a:r>
                      <a:endPar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Variance</a:t>
                      </a:r>
                      <a:endPar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1"/>
                  </a:ext>
                </a:extLst>
              </a:tr>
              <a:tr h="1923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EC</a:t>
                      </a:r>
                      <a:endPar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0" dirty="0" smtClean="0">
                          <a:solidFill>
                            <a:schemeClr val="tx1"/>
                          </a:solidFill>
                          <a:effectLst/>
                          <a:latin typeface="+mn-lt"/>
                          <a:ea typeface="Times New Roman"/>
                        </a:rPr>
                        <a:t>18 000</a:t>
                      </a:r>
                      <a:endParaRPr lang="en-ZA" sz="1200" b="0" dirty="0">
                        <a:solidFill>
                          <a:schemeClr val="tx1"/>
                        </a:solidFill>
                        <a:effectLst/>
                        <a:latin typeface="+mn-lt"/>
                        <a:ea typeface="Times New Roman"/>
                      </a:endParaRPr>
                    </a:p>
                  </a:txBody>
                  <a:tcPr marL="68581" marR="68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0" dirty="0" smtClean="0">
                          <a:solidFill>
                            <a:schemeClr val="tx1"/>
                          </a:solidFill>
                          <a:effectLst/>
                          <a:latin typeface="+mn-lt"/>
                          <a:ea typeface="Times New Roman"/>
                        </a:rPr>
                        <a:t>26 299</a:t>
                      </a:r>
                      <a:endParaRPr lang="en-ZA" sz="1200" b="0" dirty="0">
                        <a:solidFill>
                          <a:schemeClr val="tx1"/>
                        </a:solidFill>
                        <a:effectLst/>
                        <a:latin typeface="+mn-lt"/>
                        <a:ea typeface="Times New Roman"/>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200" b="0" i="0" u="none" strike="noStrike" dirty="0">
                          <a:solidFill>
                            <a:srgbClr val="000000"/>
                          </a:solidFill>
                          <a:effectLst/>
                          <a:latin typeface="+mn-lt"/>
                        </a:rPr>
                        <a:t>8 299</a:t>
                      </a:r>
                    </a:p>
                  </a:txBody>
                  <a:tcPr marL="9525" marR="9525" marT="95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923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FS</a:t>
                      </a:r>
                      <a:endPar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0" dirty="0" smtClean="0">
                          <a:solidFill>
                            <a:schemeClr val="tx1"/>
                          </a:solidFill>
                          <a:effectLst/>
                          <a:latin typeface="+mn-lt"/>
                          <a:ea typeface="Times New Roman"/>
                        </a:rPr>
                        <a:t>10 500</a:t>
                      </a:r>
                      <a:endParaRPr lang="en-ZA" sz="1200" b="0" dirty="0">
                        <a:solidFill>
                          <a:schemeClr val="tx1"/>
                        </a:solidFill>
                        <a:effectLst/>
                        <a:latin typeface="+mn-lt"/>
                        <a:ea typeface="Times New Roman"/>
                      </a:endParaRPr>
                    </a:p>
                  </a:txBody>
                  <a:tcPr marL="68581" marR="68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0" dirty="0" smtClean="0">
                          <a:solidFill>
                            <a:schemeClr val="tx1"/>
                          </a:solidFill>
                          <a:effectLst/>
                          <a:latin typeface="+mn-lt"/>
                          <a:ea typeface="Times New Roman"/>
                        </a:rPr>
                        <a:t>13 912</a:t>
                      </a:r>
                      <a:endParaRPr lang="en-ZA" sz="1200" b="0" dirty="0">
                        <a:solidFill>
                          <a:schemeClr val="tx1"/>
                        </a:solidFill>
                        <a:effectLst/>
                        <a:latin typeface="+mn-lt"/>
                        <a:ea typeface="Times New Roman"/>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200" b="0" i="0" u="none" strike="noStrike">
                          <a:solidFill>
                            <a:srgbClr val="000000"/>
                          </a:solidFill>
                          <a:effectLst/>
                          <a:latin typeface="+mn-lt"/>
                        </a:rPr>
                        <a:t>3 412</a:t>
                      </a:r>
                    </a:p>
                  </a:txBody>
                  <a:tcPr marL="9525" marR="9525" marT="95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923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GP</a:t>
                      </a:r>
                      <a:endPar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0" dirty="0" smtClean="0">
                          <a:solidFill>
                            <a:schemeClr val="tx1"/>
                          </a:solidFill>
                          <a:effectLst/>
                          <a:latin typeface="+mn-lt"/>
                          <a:ea typeface="Times New Roman"/>
                        </a:rPr>
                        <a:t>39 500</a:t>
                      </a:r>
                      <a:endParaRPr lang="en-ZA" sz="1200" b="0" dirty="0">
                        <a:solidFill>
                          <a:schemeClr val="tx1"/>
                        </a:solidFill>
                        <a:effectLst/>
                        <a:latin typeface="+mn-lt"/>
                        <a:ea typeface="Times New Roman"/>
                      </a:endParaRPr>
                    </a:p>
                  </a:txBody>
                  <a:tcPr marL="68581" marR="68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0" dirty="0" smtClean="0">
                          <a:solidFill>
                            <a:schemeClr val="tx1"/>
                          </a:solidFill>
                          <a:effectLst/>
                          <a:latin typeface="+mn-lt"/>
                          <a:ea typeface="Times New Roman"/>
                        </a:rPr>
                        <a:t>48 962</a:t>
                      </a:r>
                      <a:endParaRPr lang="en-ZA" sz="1200" b="0" dirty="0">
                        <a:solidFill>
                          <a:schemeClr val="tx1"/>
                        </a:solidFill>
                        <a:effectLst/>
                        <a:latin typeface="+mn-lt"/>
                        <a:ea typeface="Times New Roman"/>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200" b="0" i="0" u="none" strike="noStrike">
                          <a:solidFill>
                            <a:srgbClr val="000000"/>
                          </a:solidFill>
                          <a:effectLst/>
                          <a:latin typeface="+mn-lt"/>
                        </a:rPr>
                        <a:t>9 462</a:t>
                      </a:r>
                    </a:p>
                  </a:txBody>
                  <a:tcPr marL="9525" marR="9525" marT="95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923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KZN</a:t>
                      </a:r>
                      <a:endPar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0" dirty="0" smtClean="0">
                          <a:solidFill>
                            <a:schemeClr val="tx1"/>
                          </a:solidFill>
                          <a:effectLst/>
                          <a:latin typeface="+mn-lt"/>
                          <a:ea typeface="Times New Roman"/>
                        </a:rPr>
                        <a:t>27 000</a:t>
                      </a:r>
                      <a:endParaRPr lang="en-ZA" sz="1200" b="0" dirty="0">
                        <a:solidFill>
                          <a:schemeClr val="tx1"/>
                        </a:solidFill>
                        <a:effectLst/>
                        <a:latin typeface="+mn-lt"/>
                        <a:ea typeface="Times New Roman"/>
                      </a:endParaRPr>
                    </a:p>
                  </a:txBody>
                  <a:tcPr marL="68581" marR="68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0" dirty="0" smtClean="0">
                          <a:solidFill>
                            <a:schemeClr val="tx1"/>
                          </a:solidFill>
                          <a:effectLst/>
                          <a:latin typeface="+mn-lt"/>
                          <a:ea typeface="Times New Roman"/>
                        </a:rPr>
                        <a:t>30 270</a:t>
                      </a:r>
                      <a:endParaRPr lang="en-ZA" sz="1200" b="0" dirty="0">
                        <a:solidFill>
                          <a:schemeClr val="tx1"/>
                        </a:solidFill>
                        <a:effectLst/>
                        <a:latin typeface="+mn-lt"/>
                        <a:ea typeface="Times New Roman"/>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200" b="0" i="0" u="none" strike="noStrike">
                          <a:solidFill>
                            <a:srgbClr val="000000"/>
                          </a:solidFill>
                          <a:effectLst/>
                          <a:latin typeface="+mn-lt"/>
                        </a:rPr>
                        <a:t>3 270</a:t>
                      </a:r>
                    </a:p>
                  </a:txBody>
                  <a:tcPr marL="9525" marR="9525" marT="95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1923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LP</a:t>
                      </a:r>
                      <a:endPar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0" dirty="0" smtClean="0">
                          <a:solidFill>
                            <a:schemeClr val="tx1"/>
                          </a:solidFill>
                          <a:effectLst/>
                          <a:latin typeface="+mn-lt"/>
                          <a:ea typeface="Times New Roman"/>
                        </a:rPr>
                        <a:t>10 500</a:t>
                      </a:r>
                      <a:endParaRPr lang="en-ZA" sz="1200" b="0" dirty="0">
                        <a:solidFill>
                          <a:schemeClr val="tx1"/>
                        </a:solidFill>
                        <a:effectLst/>
                        <a:latin typeface="+mn-lt"/>
                        <a:ea typeface="Times New Roman"/>
                      </a:endParaRPr>
                    </a:p>
                  </a:txBody>
                  <a:tcPr marL="68581" marR="68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0" dirty="0" smtClean="0">
                          <a:solidFill>
                            <a:schemeClr val="tx1"/>
                          </a:solidFill>
                          <a:effectLst/>
                          <a:latin typeface="+mn-lt"/>
                          <a:ea typeface="Times New Roman"/>
                        </a:rPr>
                        <a:t>17 881</a:t>
                      </a:r>
                      <a:endParaRPr lang="en-ZA" sz="1200" b="0" dirty="0">
                        <a:solidFill>
                          <a:schemeClr val="tx1"/>
                        </a:solidFill>
                        <a:effectLst/>
                        <a:latin typeface="+mn-lt"/>
                        <a:ea typeface="Times New Roman"/>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200" b="0" i="0" u="none" strike="noStrike">
                          <a:solidFill>
                            <a:srgbClr val="000000"/>
                          </a:solidFill>
                          <a:effectLst/>
                          <a:latin typeface="+mn-lt"/>
                        </a:rPr>
                        <a:t>7 381</a:t>
                      </a:r>
                    </a:p>
                  </a:txBody>
                  <a:tcPr marL="9525" marR="9525" marT="95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1923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MP</a:t>
                      </a:r>
                      <a:endPar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0" dirty="0" smtClean="0">
                          <a:solidFill>
                            <a:schemeClr val="tx1"/>
                          </a:solidFill>
                          <a:effectLst/>
                          <a:latin typeface="+mn-lt"/>
                          <a:ea typeface="Times New Roman"/>
                        </a:rPr>
                        <a:t>12 000</a:t>
                      </a:r>
                      <a:endParaRPr lang="en-ZA" sz="1200" b="0" dirty="0">
                        <a:solidFill>
                          <a:schemeClr val="tx1"/>
                        </a:solidFill>
                        <a:effectLst/>
                        <a:latin typeface="+mn-lt"/>
                        <a:ea typeface="Times New Roman"/>
                      </a:endParaRPr>
                    </a:p>
                  </a:txBody>
                  <a:tcPr marL="68581" marR="68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0" dirty="0" smtClean="0">
                          <a:solidFill>
                            <a:schemeClr val="tx1"/>
                          </a:solidFill>
                          <a:effectLst/>
                          <a:latin typeface="+mn-lt"/>
                          <a:ea typeface="Times New Roman"/>
                        </a:rPr>
                        <a:t>15 936</a:t>
                      </a:r>
                      <a:endParaRPr lang="en-ZA" sz="1200" b="0" dirty="0">
                        <a:solidFill>
                          <a:schemeClr val="tx1"/>
                        </a:solidFill>
                        <a:effectLst/>
                        <a:latin typeface="+mn-lt"/>
                        <a:ea typeface="Times New Roman"/>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200" b="0" i="0" u="none" strike="noStrike">
                          <a:solidFill>
                            <a:srgbClr val="000000"/>
                          </a:solidFill>
                          <a:effectLst/>
                          <a:latin typeface="+mn-lt"/>
                        </a:rPr>
                        <a:t>3 936</a:t>
                      </a:r>
                    </a:p>
                  </a:txBody>
                  <a:tcPr marL="9525" marR="9525" marT="95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1923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NC</a:t>
                      </a:r>
                      <a:endPar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0" dirty="0" smtClean="0">
                          <a:solidFill>
                            <a:schemeClr val="tx1"/>
                          </a:solidFill>
                          <a:effectLst/>
                          <a:latin typeface="+mn-lt"/>
                          <a:ea typeface="Times New Roman"/>
                        </a:rPr>
                        <a:t>4 500</a:t>
                      </a:r>
                      <a:endParaRPr lang="en-ZA" sz="1200" b="0" dirty="0">
                        <a:solidFill>
                          <a:schemeClr val="tx1"/>
                        </a:solidFill>
                        <a:effectLst/>
                        <a:latin typeface="+mn-lt"/>
                        <a:ea typeface="Times New Roman"/>
                      </a:endParaRPr>
                    </a:p>
                  </a:txBody>
                  <a:tcPr marL="68581" marR="68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0" dirty="0" smtClean="0">
                          <a:solidFill>
                            <a:schemeClr val="tx1"/>
                          </a:solidFill>
                          <a:effectLst/>
                          <a:latin typeface="+mn-lt"/>
                          <a:ea typeface="Times New Roman"/>
                        </a:rPr>
                        <a:t>7 431</a:t>
                      </a:r>
                      <a:endParaRPr lang="en-ZA" sz="1200" b="0" dirty="0">
                        <a:solidFill>
                          <a:schemeClr val="tx1"/>
                        </a:solidFill>
                        <a:effectLst/>
                        <a:latin typeface="+mn-lt"/>
                        <a:ea typeface="Times New Roman"/>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200" b="0" i="0" u="none" strike="noStrike">
                          <a:solidFill>
                            <a:srgbClr val="000000"/>
                          </a:solidFill>
                          <a:effectLst/>
                          <a:latin typeface="+mn-lt"/>
                        </a:rPr>
                        <a:t>2 931</a:t>
                      </a:r>
                    </a:p>
                  </a:txBody>
                  <a:tcPr marL="9525" marR="9525" marT="95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1923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NW</a:t>
                      </a:r>
                      <a:endPar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0" dirty="0" smtClean="0">
                          <a:solidFill>
                            <a:schemeClr val="tx1"/>
                          </a:solidFill>
                          <a:effectLst/>
                          <a:latin typeface="+mn-lt"/>
                          <a:ea typeface="Times New Roman"/>
                        </a:rPr>
                        <a:t>9 000</a:t>
                      </a:r>
                      <a:endParaRPr lang="en-ZA" sz="1200" b="0" dirty="0">
                        <a:solidFill>
                          <a:schemeClr val="tx1"/>
                        </a:solidFill>
                        <a:effectLst/>
                        <a:latin typeface="+mn-lt"/>
                        <a:ea typeface="Times New Roman"/>
                      </a:endParaRPr>
                    </a:p>
                  </a:txBody>
                  <a:tcPr marL="68581" marR="68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0" dirty="0" smtClean="0">
                          <a:solidFill>
                            <a:schemeClr val="tx1"/>
                          </a:solidFill>
                          <a:effectLst/>
                          <a:latin typeface="+mn-lt"/>
                          <a:ea typeface="Times New Roman"/>
                        </a:rPr>
                        <a:t>11 191</a:t>
                      </a:r>
                      <a:endParaRPr lang="en-ZA" sz="1200" b="0" dirty="0">
                        <a:solidFill>
                          <a:schemeClr val="tx1"/>
                        </a:solidFill>
                        <a:effectLst/>
                        <a:latin typeface="+mn-lt"/>
                        <a:ea typeface="Times New Roman"/>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200" b="0" i="0" u="none" strike="noStrike" dirty="0">
                          <a:solidFill>
                            <a:srgbClr val="000000"/>
                          </a:solidFill>
                          <a:effectLst/>
                          <a:latin typeface="+mn-lt"/>
                        </a:rPr>
                        <a:t>2 191</a:t>
                      </a:r>
                    </a:p>
                  </a:txBody>
                  <a:tcPr marL="9525" marR="9525" marT="95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1923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WC</a:t>
                      </a:r>
                      <a:endPar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0" dirty="0" smtClean="0">
                          <a:solidFill>
                            <a:schemeClr val="tx1"/>
                          </a:solidFill>
                          <a:effectLst/>
                          <a:latin typeface="+mn-lt"/>
                          <a:ea typeface="Times New Roman"/>
                        </a:rPr>
                        <a:t>20 000</a:t>
                      </a:r>
                      <a:endParaRPr lang="en-ZA" sz="1200" b="0" dirty="0">
                        <a:solidFill>
                          <a:schemeClr val="tx1"/>
                        </a:solidFill>
                        <a:effectLst/>
                        <a:latin typeface="+mn-lt"/>
                        <a:ea typeface="Times New Roman"/>
                      </a:endParaRPr>
                    </a:p>
                  </a:txBody>
                  <a:tcPr marL="68581" marR="68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0" dirty="0" smtClean="0">
                          <a:solidFill>
                            <a:schemeClr val="tx1"/>
                          </a:solidFill>
                          <a:effectLst/>
                          <a:latin typeface="+mn-lt"/>
                          <a:ea typeface="Times New Roman"/>
                        </a:rPr>
                        <a:t>28 615</a:t>
                      </a:r>
                      <a:endParaRPr lang="en-ZA" sz="1200" b="0" dirty="0">
                        <a:solidFill>
                          <a:schemeClr val="tx1"/>
                        </a:solidFill>
                        <a:effectLst/>
                        <a:latin typeface="+mn-lt"/>
                        <a:ea typeface="Times New Roman"/>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200" b="0" i="0" u="none" strike="noStrike" dirty="0">
                          <a:solidFill>
                            <a:srgbClr val="000000"/>
                          </a:solidFill>
                          <a:effectLst/>
                          <a:latin typeface="+mn-lt"/>
                        </a:rPr>
                        <a:t>8 615</a:t>
                      </a:r>
                    </a:p>
                  </a:txBody>
                  <a:tcPr marL="9525" marR="9525" marT="95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1923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rPr>
                        <a:t>*ONLINE</a:t>
                      </a:r>
                    </a:p>
                  </a:txBody>
                  <a:tcPr marL="68581" marR="6858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0" dirty="0" smtClean="0">
                          <a:solidFill>
                            <a:schemeClr val="tx1"/>
                          </a:solidFill>
                          <a:effectLst/>
                          <a:latin typeface="+mn-lt"/>
                          <a:ea typeface="Times New Roman"/>
                        </a:rPr>
                        <a:t>0</a:t>
                      </a:r>
                      <a:endParaRPr lang="en-ZA" sz="1200" b="0" dirty="0">
                        <a:solidFill>
                          <a:schemeClr val="tx1"/>
                        </a:solidFill>
                        <a:effectLst/>
                        <a:latin typeface="+mn-lt"/>
                        <a:ea typeface="Times New Roman"/>
                      </a:endParaRPr>
                    </a:p>
                  </a:txBody>
                  <a:tcPr marL="68581" marR="68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0" dirty="0" smtClean="0">
                          <a:solidFill>
                            <a:schemeClr val="tx1"/>
                          </a:solidFill>
                          <a:effectLst/>
                          <a:latin typeface="+mn-lt"/>
                          <a:ea typeface="Times New Roman"/>
                        </a:rPr>
                        <a:t>11 790</a:t>
                      </a:r>
                      <a:endParaRPr lang="en-ZA" sz="1200" b="0" dirty="0">
                        <a:solidFill>
                          <a:schemeClr val="tx1"/>
                        </a:solidFill>
                        <a:effectLst/>
                        <a:latin typeface="+mn-lt"/>
                        <a:ea typeface="Times New Roman"/>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200" b="0" i="0" u="none" strike="noStrike" dirty="0" smtClean="0">
                          <a:solidFill>
                            <a:srgbClr val="000000"/>
                          </a:solidFill>
                          <a:effectLst/>
                          <a:latin typeface="+mn-lt"/>
                        </a:rPr>
                        <a:t>11</a:t>
                      </a:r>
                      <a:r>
                        <a:rPr lang="en-ZA" sz="1200" b="0" i="0" u="none" strike="noStrike" baseline="0" dirty="0" smtClean="0">
                          <a:solidFill>
                            <a:srgbClr val="000000"/>
                          </a:solidFill>
                          <a:effectLst/>
                          <a:latin typeface="+mn-lt"/>
                        </a:rPr>
                        <a:t> 790</a:t>
                      </a:r>
                      <a:endParaRPr lang="en-ZA" sz="1200" b="0" i="0" u="none" strike="noStrike" dirty="0">
                        <a:solidFill>
                          <a:srgbClr val="000000"/>
                        </a:solidFill>
                        <a:effectLst/>
                        <a:latin typeface="+mn-lt"/>
                      </a:endParaRPr>
                    </a:p>
                  </a:txBody>
                  <a:tcPr marL="9525" marR="9525" marT="95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1923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rPr>
                        <a:t>*UI SEC 17</a:t>
                      </a:r>
                    </a:p>
                  </a:txBody>
                  <a:tcPr marL="68581" marR="6858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solidFill>
                            <a:schemeClr val="tx1"/>
                          </a:solidFill>
                          <a:effectLst/>
                          <a:latin typeface="+mn-lt"/>
                          <a:ea typeface="Times New Roman"/>
                        </a:rPr>
                        <a:t>0</a:t>
                      </a:r>
                      <a:endParaRPr lang="en-ZA" sz="1200" b="1" dirty="0">
                        <a:solidFill>
                          <a:schemeClr val="tx1"/>
                        </a:solidFill>
                        <a:effectLst/>
                        <a:latin typeface="+mn-lt"/>
                        <a:ea typeface="Times New Roman"/>
                      </a:endParaRPr>
                    </a:p>
                  </a:txBody>
                  <a:tcPr marL="68581" marR="68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1" dirty="0" smtClean="0">
                          <a:solidFill>
                            <a:schemeClr val="tx1"/>
                          </a:solidFill>
                          <a:effectLst/>
                          <a:latin typeface="+mn-lt"/>
                          <a:ea typeface="Times New Roman"/>
                        </a:rPr>
                        <a:t>0</a:t>
                      </a:r>
                      <a:endParaRPr lang="en-ZA" sz="1200" b="1" dirty="0">
                        <a:solidFill>
                          <a:schemeClr val="tx1"/>
                        </a:solidFill>
                        <a:effectLst/>
                        <a:latin typeface="+mn-lt"/>
                        <a:ea typeface="Times New Roman"/>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200" b="0" i="0" u="none" strike="noStrike" dirty="0">
                          <a:solidFill>
                            <a:srgbClr val="000000"/>
                          </a:solidFill>
                          <a:effectLst/>
                          <a:latin typeface="+mn-lt"/>
                        </a:rPr>
                        <a:t>0</a:t>
                      </a:r>
                    </a:p>
                  </a:txBody>
                  <a:tcPr marL="9525" marR="9525" marT="95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1923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TOTAL</a:t>
                      </a:r>
                      <a:endPar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algn="ctr">
                        <a:spcAft>
                          <a:spcPts val="0"/>
                        </a:spcAft>
                      </a:pPr>
                      <a:r>
                        <a:rPr lang="en-ZA" sz="1200" b="1" dirty="0" smtClean="0">
                          <a:solidFill>
                            <a:schemeClr val="tx1"/>
                          </a:solidFill>
                          <a:effectLst/>
                          <a:latin typeface="+mn-lt"/>
                          <a:ea typeface="Times New Roman"/>
                        </a:rPr>
                        <a:t>151 000</a:t>
                      </a:r>
                      <a:endParaRPr lang="en-ZA" sz="1200" b="1" dirty="0">
                        <a:solidFill>
                          <a:schemeClr val="tx1"/>
                        </a:solidFill>
                        <a:effectLst/>
                        <a:latin typeface="+mn-lt"/>
                        <a:ea typeface="Times New Roman"/>
                      </a:endParaRPr>
                    </a:p>
                  </a:txBody>
                  <a:tcPr marL="68581" marR="68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algn="ctr">
                        <a:spcAft>
                          <a:spcPts val="0"/>
                        </a:spcAft>
                      </a:pPr>
                      <a:r>
                        <a:rPr lang="en-ZA" sz="1200" b="1" dirty="0" smtClean="0">
                          <a:solidFill>
                            <a:schemeClr val="tx1"/>
                          </a:solidFill>
                          <a:effectLst/>
                          <a:latin typeface="+mn-lt"/>
                          <a:ea typeface="Times New Roman"/>
                        </a:rPr>
                        <a:t>212</a:t>
                      </a:r>
                      <a:r>
                        <a:rPr lang="en-ZA" sz="1200" b="1" baseline="0" dirty="0" smtClean="0">
                          <a:solidFill>
                            <a:schemeClr val="tx1"/>
                          </a:solidFill>
                          <a:effectLst/>
                          <a:latin typeface="+mn-lt"/>
                          <a:ea typeface="Times New Roman"/>
                        </a:rPr>
                        <a:t> 287</a:t>
                      </a:r>
                      <a:endParaRPr lang="en-ZA" sz="1200" b="1" dirty="0">
                        <a:solidFill>
                          <a:schemeClr val="tx1"/>
                        </a:solidFill>
                        <a:effectLst/>
                        <a:latin typeface="+mn-lt"/>
                        <a:ea typeface="Times New Roman"/>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algn="ctr" fontAlgn="b"/>
                      <a:r>
                        <a:rPr lang="en-ZA" sz="1200" b="1" i="0" u="none" strike="noStrike" dirty="0">
                          <a:solidFill>
                            <a:srgbClr val="000000"/>
                          </a:solidFill>
                          <a:effectLst/>
                          <a:latin typeface="+mn-lt"/>
                        </a:rPr>
                        <a:t>61 287</a:t>
                      </a:r>
                    </a:p>
                  </a:txBody>
                  <a:tcPr marL="9525" marR="9525" marT="95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13"/>
                  </a:ext>
                </a:extLst>
              </a:tr>
              <a:tr h="214667">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rPr>
                        <a:t>Verification Source: LC Productivity Report from ESSA, requested for reporting period</a:t>
                      </a:r>
                    </a:p>
                  </a:txBody>
                  <a:tcPr marL="68581" marR="6858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14"/>
                  </a:ext>
                </a:extLst>
              </a:tr>
              <a:tr h="548491">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rPr>
                        <a:t>*Online refers to work-seeker self-registration through kiosks stations, PES Bus and internet. Statistics will be allocated to provinces as soon as enhancements are completed.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rPr>
                        <a:t>*UI section 17 work seeker registration is included in Provincial Reports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algn="ctr">
                        <a:spcAft>
                          <a:spcPts val="0"/>
                        </a:spcAft>
                      </a:pPr>
                      <a:endParaRPr lang="en-ZA" sz="1200" b="1" dirty="0">
                        <a:solidFill>
                          <a:schemeClr val="tx1"/>
                        </a:solidFill>
                        <a:effectLst/>
                        <a:latin typeface="Times New Roman"/>
                        <a:ea typeface="Times New Roman"/>
                      </a:endParaRPr>
                    </a:p>
                  </a:txBody>
                  <a:tcPr marL="68584" marR="68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hMerge="1">
                  <a:txBody>
                    <a:bodyPr/>
                    <a:lstStyle/>
                    <a:p>
                      <a:pPr algn="ctr">
                        <a:spcAft>
                          <a:spcPts val="0"/>
                        </a:spcAft>
                      </a:pPr>
                      <a:endParaRPr lang="en-ZA" sz="1200" b="1" dirty="0">
                        <a:solidFill>
                          <a:schemeClr val="tx1"/>
                        </a:solidFill>
                        <a:effectLst/>
                        <a:latin typeface="Times New Roman"/>
                        <a:ea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hMerge="1">
                  <a:txBody>
                    <a:bodyPr/>
                    <a:lstStyle/>
                    <a:p>
                      <a:pPr algn="ctr">
                        <a:spcAft>
                          <a:spcPts val="0"/>
                        </a:spcAft>
                      </a:pPr>
                      <a:endParaRPr lang="en-ZA" sz="1200" b="1" dirty="0">
                        <a:solidFill>
                          <a:schemeClr val="tx1"/>
                        </a:solidFill>
                        <a:effectLst/>
                        <a:latin typeface="Times New Roman"/>
                        <a:ea typeface="Times New Roman"/>
                      </a:endParaRPr>
                    </a:p>
                  </a:txBody>
                  <a:tcPr marL="68584" marR="68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15"/>
                  </a:ext>
                </a:extLst>
              </a:tr>
            </a:tbl>
          </a:graphicData>
        </a:graphic>
      </p:graphicFrame>
      <p:sp>
        <p:nvSpPr>
          <p:cNvPr id="6"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69</a:t>
            </a:fld>
            <a:endParaRPr lang="en-US" altLang="en-US" sz="1200" dirty="0" smtClean="0">
              <a:solidFill>
                <a:srgbClr val="898989"/>
              </a:solidFill>
            </a:endParaRPr>
          </a:p>
        </p:txBody>
      </p:sp>
    </p:spTree>
    <p:extLst>
      <p:ext uri="{BB962C8B-B14F-4D97-AF65-F5344CB8AC3E}">
        <p14:creationId xmlns:p14="http://schemas.microsoft.com/office/powerpoint/2010/main" xmlns="" val="2856520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2000" b="1" dirty="0" smtClean="0">
                <a:ea typeface="ＭＳ Ｐゴシック" pitchFamily="34" charset="-128"/>
              </a:rPr>
              <a:t>QUARTER 2 OVERALL PERFORMANCE</a:t>
            </a:r>
          </a:p>
        </p:txBody>
      </p:sp>
      <p:sp>
        <p:nvSpPr>
          <p:cNvPr id="3" name="Content Placeholder 2"/>
          <p:cNvSpPr>
            <a:spLocks noGrp="1"/>
          </p:cNvSpPr>
          <p:nvPr>
            <p:ph idx="1"/>
          </p:nvPr>
        </p:nvSpPr>
        <p:spPr/>
        <p:txBody>
          <a:bodyPr/>
          <a:lstStyle/>
          <a:p>
            <a:pPr>
              <a:buFont typeface="Arial" charset="0"/>
              <a:buChar char="•"/>
              <a:defRPr/>
            </a:pPr>
            <a:endParaRPr lang="en-US" sz="2400" b="1" dirty="0" smtClean="0">
              <a:solidFill>
                <a:prstClr val="black"/>
              </a:solidFill>
              <a:ea typeface="ＭＳ Ｐゴシック" pitchFamily="-80" charset="-128"/>
              <a:cs typeface="+mj-cs"/>
            </a:endParaRPr>
          </a:p>
          <a:p>
            <a:pPr>
              <a:buFont typeface="Arial" charset="0"/>
              <a:buChar char="•"/>
              <a:defRPr/>
            </a:pPr>
            <a:endParaRPr lang="en-US" sz="2400" b="1" dirty="0">
              <a:solidFill>
                <a:prstClr val="black"/>
              </a:solidFill>
              <a:ea typeface="ＭＳ Ｐゴシック" pitchFamily="-80" charset="-128"/>
              <a:cs typeface="+mj-cs"/>
            </a:endParaRPr>
          </a:p>
          <a:p>
            <a:pPr algn="ctr">
              <a:buFont typeface="Arial" charset="0"/>
              <a:buChar char="•"/>
              <a:defRPr/>
            </a:pPr>
            <a:r>
              <a:rPr lang="en-US" sz="2400" b="1" dirty="0" smtClean="0">
                <a:solidFill>
                  <a:prstClr val="black"/>
                </a:solidFill>
                <a:ea typeface="ＭＳ Ｐゴシック" pitchFamily="-80" charset="-128"/>
                <a:cs typeface="+mj-cs"/>
              </a:rPr>
              <a:t>OVERALL </a:t>
            </a:r>
            <a:r>
              <a:rPr lang="en-US" sz="2400" b="1" dirty="0">
                <a:solidFill>
                  <a:prstClr val="black"/>
                </a:solidFill>
                <a:ea typeface="ＭＳ Ｐゴシック" pitchFamily="-80" charset="-128"/>
                <a:cs typeface="+mj-cs"/>
              </a:rPr>
              <a:t>ACHIEVEMENTS PER STRATEGIC </a:t>
            </a:r>
            <a:r>
              <a:rPr lang="en-US" sz="2400" b="1" dirty="0" smtClean="0">
                <a:solidFill>
                  <a:prstClr val="black"/>
                </a:solidFill>
                <a:ea typeface="ＭＳ Ｐゴシック" pitchFamily="-80" charset="-128"/>
                <a:cs typeface="+mj-cs"/>
              </a:rPr>
              <a:t>OBJECTIVE AND PER BRANCH  DURING </a:t>
            </a:r>
            <a:r>
              <a:rPr lang="en-US" sz="2400" b="1" u="sng" dirty="0">
                <a:solidFill>
                  <a:srgbClr val="FF0000"/>
                </a:solidFill>
                <a:ea typeface="ＭＳ Ｐゴシック" pitchFamily="-80" charset="-128"/>
                <a:cs typeface="+mj-cs"/>
              </a:rPr>
              <a:t>QUARTER 1</a:t>
            </a:r>
            <a:r>
              <a:rPr lang="en-US" sz="2400" b="1" u="sng" dirty="0" smtClean="0">
                <a:solidFill>
                  <a:srgbClr val="FF0000"/>
                </a:solidFill>
                <a:ea typeface="ＭＳ Ｐゴシック" pitchFamily="-80" charset="-128"/>
                <a:cs typeface="+mj-cs"/>
              </a:rPr>
              <a:t> </a:t>
            </a:r>
            <a:endParaRPr lang="en-US" sz="2400" b="1" dirty="0">
              <a:solidFill>
                <a:prstClr val="black"/>
              </a:solidFill>
              <a:ea typeface="ＭＳ Ｐゴシック" pitchFamily="-80" charset="-128"/>
              <a:cs typeface="+mj-cs"/>
            </a:endParaRPr>
          </a:p>
          <a:p>
            <a:pPr algn="ctr">
              <a:buFont typeface="Arial" charset="0"/>
              <a:buChar char="•"/>
              <a:defRPr/>
            </a:pPr>
            <a:r>
              <a:rPr lang="en-US" sz="2400" b="1" dirty="0" smtClean="0">
                <a:solidFill>
                  <a:prstClr val="black"/>
                </a:solidFill>
                <a:ea typeface="ＭＳ Ｐゴシック" pitchFamily="-80" charset="-128"/>
                <a:cs typeface="+mj-cs"/>
              </a:rPr>
              <a:t>APRIL TO JUNE 2018-19</a:t>
            </a: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endParaRPr lang="en-US" sz="2400" b="1" dirty="0" smtClean="0">
              <a:solidFill>
                <a:prstClr val="black"/>
              </a:solidFill>
              <a:ea typeface="ＭＳ Ｐゴシック" pitchFamily="-80" charset="-128"/>
              <a:cs typeface="+mj-cs"/>
            </a:endParaRPr>
          </a:p>
          <a:p>
            <a:pPr marL="0" indent="0">
              <a:buFont typeface="Arial" charset="0"/>
              <a:buNone/>
              <a:defRPr/>
            </a:pPr>
            <a:endParaRPr lang="en-US" sz="2400" b="1" dirty="0">
              <a:solidFill>
                <a:prstClr val="black"/>
              </a:solidFill>
              <a:ea typeface="ＭＳ Ｐゴシック" pitchFamily="-80" charset="-128"/>
              <a:cs typeface="+mj-cs"/>
            </a:endParaRPr>
          </a:p>
        </p:txBody>
      </p:sp>
      <p:sp>
        <p:nvSpPr>
          <p:cNvPr id="21508"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smtClean="0">
                <a:solidFill>
                  <a:srgbClr val="898989"/>
                </a:solidFill>
              </a:rPr>
              <a:pPr/>
              <a:t>7</a:t>
            </a:fld>
            <a:endParaRPr lang="en-US" altLang="en-US" sz="1200" dirty="0" smtClean="0">
              <a:solidFill>
                <a:srgbClr val="898989"/>
              </a:solidFill>
            </a:endParaRPr>
          </a:p>
        </p:txBody>
      </p:sp>
    </p:spTree>
    <p:extLst>
      <p:ext uri="{BB962C8B-B14F-4D97-AF65-F5344CB8AC3E}">
        <p14:creationId xmlns:p14="http://schemas.microsoft.com/office/powerpoint/2010/main" xmlns="" val="1499041532"/>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74638"/>
            <a:ext cx="8229600" cy="693737"/>
          </a:xfrm>
        </p:spPr>
        <p:txBody>
          <a:bodyPr/>
          <a:lstStyle/>
          <a:p>
            <a:r>
              <a:rPr lang="en-US" altLang="en-US" sz="2400" b="1" smtClean="0">
                <a:cs typeface="Arial" pitchFamily="34" charset="0"/>
              </a:rPr>
              <a:t>WORK SEEKERS REGISTERED BY AGE GROUPS</a:t>
            </a:r>
            <a:endParaRPr lang="en-ZA" altLang="en-US" sz="2400" smtClean="0"/>
          </a:p>
        </p:txBody>
      </p:sp>
      <p:sp>
        <p:nvSpPr>
          <p:cNvPr id="25603" name="Content Placeholder 5"/>
          <p:cNvSpPr>
            <a:spLocks noGrp="1"/>
          </p:cNvSpPr>
          <p:nvPr>
            <p:ph sz="quarter" idx="4"/>
          </p:nvPr>
        </p:nvSpPr>
        <p:spPr>
          <a:xfrm>
            <a:off x="5220072" y="1417638"/>
            <a:ext cx="3672408" cy="4938712"/>
          </a:xfrm>
        </p:spPr>
        <p:txBody>
          <a:bodyPr/>
          <a:lstStyle/>
          <a:p>
            <a:pPr>
              <a:defRPr/>
            </a:pPr>
            <a:r>
              <a:rPr lang="en-ZA" altLang="en-US" sz="1600" dirty="0" smtClean="0"/>
              <a:t>62% (132 073) of registered work seekers are young people aged 16-35 years</a:t>
            </a:r>
          </a:p>
          <a:p>
            <a:pPr>
              <a:defRPr/>
            </a:pPr>
            <a:r>
              <a:rPr lang="en-ZA" altLang="en-US" sz="1600" dirty="0" smtClean="0"/>
              <a:t>38% ( 80 214) are adults aged 36 years and above</a:t>
            </a:r>
          </a:p>
          <a:p>
            <a:pPr>
              <a:defRPr/>
            </a:pPr>
            <a:r>
              <a:rPr lang="en-ZA" altLang="en-US" sz="1600" dirty="0" smtClean="0"/>
              <a:t>The figures are inline with those published by Stats SA, which are characterised by high youth unemployment rate. </a:t>
            </a:r>
          </a:p>
          <a:p>
            <a:pPr>
              <a:defRPr/>
            </a:pPr>
            <a:r>
              <a:rPr lang="en-ZA" altLang="en-US" sz="1600" dirty="0" smtClean="0"/>
              <a:t>According to the latest QLFS 1 of 2018,   38% of young people aged 15-34 years were unemployed.</a:t>
            </a:r>
          </a:p>
          <a:p>
            <a:pPr>
              <a:defRPr/>
            </a:pPr>
            <a:endParaRPr lang="en-ZA" altLang="en-US" sz="1800" dirty="0" smtClean="0"/>
          </a:p>
          <a:p>
            <a:pPr>
              <a:defRPr/>
            </a:pPr>
            <a:endParaRPr lang="en-ZA" altLang="en-US" sz="1800" dirty="0" smtClean="0"/>
          </a:p>
          <a:p>
            <a:pPr>
              <a:defRPr/>
            </a:pPr>
            <a:endParaRPr lang="en-ZA" altLang="en-US" sz="1800" dirty="0"/>
          </a:p>
          <a:p>
            <a:pPr>
              <a:defRPr/>
            </a:pPr>
            <a:endParaRPr lang="en-ZA" altLang="en-US" sz="1800" dirty="0" smtClean="0"/>
          </a:p>
          <a:p>
            <a:pPr>
              <a:defRPr/>
            </a:pPr>
            <a:endParaRPr lang="en-ZA" altLang="en-US" sz="1800" dirty="0"/>
          </a:p>
          <a:p>
            <a:pPr>
              <a:defRPr/>
            </a:pPr>
            <a:endParaRPr lang="en-ZA" altLang="en-US" sz="1800" dirty="0"/>
          </a:p>
          <a:p>
            <a:pPr marL="0" indent="0">
              <a:buFont typeface="Arial" pitchFamily="34" charset="0"/>
              <a:buNone/>
              <a:defRPr/>
            </a:pPr>
            <a:endParaRPr lang="en-ZA" altLang="en-US" sz="1200" dirty="0" smtClean="0"/>
          </a:p>
        </p:txBody>
      </p:sp>
      <p:sp>
        <p:nvSpPr>
          <p:cNvPr id="26628" name="Slide Number Placeholder 6"/>
          <p:cNvSpPr>
            <a:spLocks noGrp="1"/>
          </p:cNvSpPr>
          <p:nvPr>
            <p:ph type="sldNum" sz="quarter" idx="12"/>
          </p:nvPr>
        </p:nvSpPr>
        <p:spPr bwMode="auto">
          <a:xfrm>
            <a:off x="6660232" y="6381328"/>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fld id="{92AA9318-AAE0-476C-9E23-D8865437D991}" type="slidenum">
              <a:rPr lang="en-US" altLang="en-US" sz="1200" smtClean="0">
                <a:solidFill>
                  <a:srgbClr val="898989"/>
                </a:solidFill>
              </a:rPr>
              <a:pPr eaLnBrk="1" hangingPunct="1">
                <a:spcBef>
                  <a:spcPct val="0"/>
                </a:spcBef>
                <a:buFontTx/>
                <a:buNone/>
                <a:defRPr/>
              </a:pPr>
              <a:t>70</a:t>
            </a:fld>
            <a:endParaRPr lang="en-US" altLang="en-US" sz="1200" dirty="0" smtClean="0">
              <a:solidFill>
                <a:srgbClr val="898989"/>
              </a:solidFill>
            </a:endParaRPr>
          </a:p>
        </p:txBody>
      </p:sp>
      <p:graphicFrame>
        <p:nvGraphicFramePr>
          <p:cNvPr id="6" name="Content Placeholder 5"/>
          <p:cNvGraphicFramePr>
            <a:graphicFrameLocks noGrp="1"/>
          </p:cNvGraphicFramePr>
          <p:nvPr>
            <p:ph sz="half" idx="2"/>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nvGraphicFramePr>
        <p:xfrm>
          <a:off x="374073" y="1417639"/>
          <a:ext cx="4123315" cy="43478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nvGraphicFramePr>
        <p:xfrm>
          <a:off x="546264" y="2036617"/>
          <a:ext cx="3853544" cy="37288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8"/>
          <p:cNvGraphicFramePr>
            <a:graphicFrameLocks/>
          </p:cNvGraphicFramePr>
          <p:nvPr>
            <p:extLst>
              <p:ext uri="{D42A27DB-BD31-4B8C-83A1-F6EECF244321}">
                <p14:modId xmlns:p14="http://schemas.microsoft.com/office/powerpoint/2010/main" xmlns="" val="433764086"/>
              </p:ext>
            </p:extLst>
          </p:nvPr>
        </p:nvGraphicFramePr>
        <p:xfrm>
          <a:off x="230312" y="1391568"/>
          <a:ext cx="5154984" cy="52269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42892189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11560" y="332656"/>
            <a:ext cx="8229600" cy="803275"/>
          </a:xfrm>
        </p:spPr>
        <p:txBody>
          <a:bodyPr/>
          <a:lstStyle/>
          <a:p>
            <a:r>
              <a:rPr lang="en-US" altLang="en-US" sz="2400" b="1" dirty="0" smtClean="0">
                <a:cs typeface="Arial" pitchFamily="34" charset="0"/>
              </a:rPr>
              <a:t>WORK SEEKERS REGISTERED BY AGE GROUPS AND PROVINCE</a:t>
            </a:r>
            <a:endParaRPr lang="en-ZA" altLang="en-US" sz="2400" dirty="0" smtClean="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xmlns="" val="2301950907"/>
              </p:ext>
            </p:extLst>
          </p:nvPr>
        </p:nvGraphicFramePr>
        <p:xfrm>
          <a:off x="246063" y="1304925"/>
          <a:ext cx="8651875" cy="5341941"/>
        </p:xfrm>
        <a:graphic>
          <a:graphicData uri="http://schemas.openxmlformats.org/drawingml/2006/table">
            <a:tbl>
              <a:tblPr firstRow="1" bandRow="1">
                <a:tableStyleId>{5C22544A-7EE6-4342-B048-85BDC9FD1C3A}</a:tableStyleId>
              </a:tblPr>
              <a:tblGrid>
                <a:gridCol w="996193">
                  <a:extLst>
                    <a:ext uri="{9D8B030D-6E8A-4147-A177-3AD203B41FA5}">
                      <a16:colId xmlns:a16="http://schemas.microsoft.com/office/drawing/2014/main" xmlns="" val="20000"/>
                    </a:ext>
                  </a:extLst>
                </a:gridCol>
                <a:gridCol w="668679">
                  <a:extLst>
                    <a:ext uri="{9D8B030D-6E8A-4147-A177-3AD203B41FA5}">
                      <a16:colId xmlns:a16="http://schemas.microsoft.com/office/drawing/2014/main" xmlns="" val="20001"/>
                    </a:ext>
                  </a:extLst>
                </a:gridCol>
                <a:gridCol w="682325">
                  <a:extLst>
                    <a:ext uri="{9D8B030D-6E8A-4147-A177-3AD203B41FA5}">
                      <a16:colId xmlns:a16="http://schemas.microsoft.com/office/drawing/2014/main" xmlns="" val="20002"/>
                    </a:ext>
                  </a:extLst>
                </a:gridCol>
                <a:gridCol w="707357">
                  <a:extLst>
                    <a:ext uri="{9D8B030D-6E8A-4147-A177-3AD203B41FA5}">
                      <a16:colId xmlns:a16="http://schemas.microsoft.com/office/drawing/2014/main" xmlns="" val="20003"/>
                    </a:ext>
                  </a:extLst>
                </a:gridCol>
                <a:gridCol w="739170">
                  <a:extLst>
                    <a:ext uri="{9D8B030D-6E8A-4147-A177-3AD203B41FA5}">
                      <a16:colId xmlns:a16="http://schemas.microsoft.com/office/drawing/2014/main" xmlns="" val="20004"/>
                    </a:ext>
                  </a:extLst>
                </a:gridCol>
                <a:gridCol w="682325">
                  <a:extLst>
                    <a:ext uri="{9D8B030D-6E8A-4147-A177-3AD203B41FA5}">
                      <a16:colId xmlns:a16="http://schemas.microsoft.com/office/drawing/2014/main" xmlns="" val="20005"/>
                    </a:ext>
                  </a:extLst>
                </a:gridCol>
                <a:gridCol w="736910">
                  <a:extLst>
                    <a:ext uri="{9D8B030D-6E8A-4147-A177-3AD203B41FA5}">
                      <a16:colId xmlns:a16="http://schemas.microsoft.com/office/drawing/2014/main" xmlns="" val="20006"/>
                    </a:ext>
                  </a:extLst>
                </a:gridCol>
                <a:gridCol w="750557">
                  <a:extLst>
                    <a:ext uri="{9D8B030D-6E8A-4147-A177-3AD203B41FA5}">
                      <a16:colId xmlns:a16="http://schemas.microsoft.com/office/drawing/2014/main" xmlns="" val="20007"/>
                    </a:ext>
                  </a:extLst>
                </a:gridCol>
                <a:gridCol w="723265">
                  <a:extLst>
                    <a:ext uri="{9D8B030D-6E8A-4147-A177-3AD203B41FA5}">
                      <a16:colId xmlns:a16="http://schemas.microsoft.com/office/drawing/2014/main" xmlns="" val="20008"/>
                    </a:ext>
                  </a:extLst>
                </a:gridCol>
                <a:gridCol w="614092">
                  <a:extLst>
                    <a:ext uri="{9D8B030D-6E8A-4147-A177-3AD203B41FA5}">
                      <a16:colId xmlns:a16="http://schemas.microsoft.com/office/drawing/2014/main" xmlns="" val="20009"/>
                    </a:ext>
                  </a:extLst>
                </a:gridCol>
                <a:gridCol w="641385">
                  <a:extLst>
                    <a:ext uri="{9D8B030D-6E8A-4147-A177-3AD203B41FA5}">
                      <a16:colId xmlns:a16="http://schemas.microsoft.com/office/drawing/2014/main" xmlns="" val="20010"/>
                    </a:ext>
                  </a:extLst>
                </a:gridCol>
                <a:gridCol w="709617">
                  <a:extLst>
                    <a:ext uri="{9D8B030D-6E8A-4147-A177-3AD203B41FA5}">
                      <a16:colId xmlns:a16="http://schemas.microsoft.com/office/drawing/2014/main" xmlns="" val="20011"/>
                    </a:ext>
                  </a:extLst>
                </a:gridCol>
              </a:tblGrid>
              <a:tr h="405767">
                <a:tc>
                  <a:txBody>
                    <a:bodyPr/>
                    <a:lstStyle/>
                    <a:p>
                      <a:pPr algn="l" fontAlgn="b"/>
                      <a:r>
                        <a:rPr lang="en-ZA" sz="1400" b="0" i="0" u="none" strike="noStrike" dirty="0">
                          <a:solidFill>
                            <a:srgbClr val="000000"/>
                          </a:solidFill>
                          <a:effectLst/>
                          <a:latin typeface="Calibri"/>
                        </a:rPr>
                        <a:t> </a:t>
                      </a:r>
                    </a:p>
                  </a:txBody>
                  <a:tcPr marL="9523" marR="9523" marT="9527" marB="0" anchor="b"/>
                </a:tc>
                <a:tc>
                  <a:txBody>
                    <a:bodyPr/>
                    <a:lstStyle/>
                    <a:p>
                      <a:pPr algn="ctr" fontAlgn="b"/>
                      <a:r>
                        <a:rPr lang="en-ZA" sz="1400" b="1" i="0" u="none" strike="noStrike" dirty="0">
                          <a:solidFill>
                            <a:srgbClr val="000000"/>
                          </a:solidFill>
                          <a:effectLst/>
                          <a:latin typeface="Calibri"/>
                        </a:rPr>
                        <a:t>16-25</a:t>
                      </a:r>
                    </a:p>
                  </a:txBody>
                  <a:tcPr marL="9523" marR="9523" marT="9527" marB="0" anchor="b"/>
                </a:tc>
                <a:tc>
                  <a:txBody>
                    <a:bodyPr/>
                    <a:lstStyle/>
                    <a:p>
                      <a:pPr algn="ctr" fontAlgn="b"/>
                      <a:r>
                        <a:rPr lang="en-ZA" sz="1400" b="1" i="0" u="none" strike="noStrike" dirty="0">
                          <a:solidFill>
                            <a:srgbClr val="000000"/>
                          </a:solidFill>
                          <a:effectLst/>
                          <a:latin typeface="Calibri"/>
                        </a:rPr>
                        <a:t>%</a:t>
                      </a:r>
                    </a:p>
                  </a:txBody>
                  <a:tcPr marL="9523" marR="9523" marT="9527" marB="0" anchor="b"/>
                </a:tc>
                <a:tc>
                  <a:txBody>
                    <a:bodyPr/>
                    <a:lstStyle/>
                    <a:p>
                      <a:pPr algn="ctr" fontAlgn="b"/>
                      <a:r>
                        <a:rPr lang="en-ZA" sz="1400" b="1" i="0" u="none" strike="noStrike">
                          <a:solidFill>
                            <a:srgbClr val="000000"/>
                          </a:solidFill>
                          <a:effectLst/>
                          <a:latin typeface="Calibri"/>
                        </a:rPr>
                        <a:t>26-35</a:t>
                      </a:r>
                    </a:p>
                  </a:txBody>
                  <a:tcPr marL="9523" marR="9523" marT="9527" marB="0" anchor="b"/>
                </a:tc>
                <a:tc>
                  <a:txBody>
                    <a:bodyPr/>
                    <a:lstStyle/>
                    <a:p>
                      <a:pPr algn="ctr" fontAlgn="b"/>
                      <a:r>
                        <a:rPr lang="en-ZA" sz="1400" b="1" i="0" u="none" strike="noStrike" dirty="0">
                          <a:solidFill>
                            <a:srgbClr val="000000"/>
                          </a:solidFill>
                          <a:effectLst/>
                          <a:latin typeface="Calibri"/>
                        </a:rPr>
                        <a:t>%</a:t>
                      </a:r>
                    </a:p>
                  </a:txBody>
                  <a:tcPr marL="9523" marR="9523" marT="9527" marB="0" anchor="b"/>
                </a:tc>
                <a:tc>
                  <a:txBody>
                    <a:bodyPr/>
                    <a:lstStyle/>
                    <a:p>
                      <a:pPr algn="ctr" fontAlgn="b"/>
                      <a:r>
                        <a:rPr lang="en-ZA" sz="1400" b="1" i="0" u="none" strike="noStrike" dirty="0">
                          <a:solidFill>
                            <a:srgbClr val="000000"/>
                          </a:solidFill>
                          <a:effectLst/>
                          <a:latin typeface="Calibri"/>
                        </a:rPr>
                        <a:t>36-45</a:t>
                      </a:r>
                    </a:p>
                  </a:txBody>
                  <a:tcPr marL="9523" marR="9523" marT="9527" marB="0" anchor="b"/>
                </a:tc>
                <a:tc>
                  <a:txBody>
                    <a:bodyPr/>
                    <a:lstStyle/>
                    <a:p>
                      <a:pPr algn="ctr" fontAlgn="b"/>
                      <a:r>
                        <a:rPr lang="en-ZA" sz="1400" b="1" i="0" u="none" strike="noStrike" dirty="0">
                          <a:solidFill>
                            <a:srgbClr val="000000"/>
                          </a:solidFill>
                          <a:effectLst/>
                          <a:latin typeface="Calibri"/>
                        </a:rPr>
                        <a:t>%</a:t>
                      </a:r>
                    </a:p>
                  </a:txBody>
                  <a:tcPr marL="9523" marR="9523" marT="9527" marB="0" anchor="b"/>
                </a:tc>
                <a:tc>
                  <a:txBody>
                    <a:bodyPr/>
                    <a:lstStyle/>
                    <a:p>
                      <a:pPr algn="ctr" fontAlgn="b"/>
                      <a:r>
                        <a:rPr lang="en-ZA" sz="1400" b="1" i="0" u="none" strike="noStrike" dirty="0">
                          <a:solidFill>
                            <a:srgbClr val="000000"/>
                          </a:solidFill>
                          <a:effectLst/>
                          <a:latin typeface="Calibri"/>
                        </a:rPr>
                        <a:t>46-60</a:t>
                      </a:r>
                    </a:p>
                  </a:txBody>
                  <a:tcPr marL="9523" marR="9523" marT="9527" marB="0" anchor="b"/>
                </a:tc>
                <a:tc>
                  <a:txBody>
                    <a:bodyPr/>
                    <a:lstStyle/>
                    <a:p>
                      <a:pPr algn="ctr" fontAlgn="b"/>
                      <a:r>
                        <a:rPr lang="en-ZA" sz="1400" b="1" i="0" u="none" strike="noStrike" dirty="0">
                          <a:solidFill>
                            <a:srgbClr val="000000"/>
                          </a:solidFill>
                          <a:effectLst/>
                          <a:latin typeface="Calibri"/>
                        </a:rPr>
                        <a:t>%</a:t>
                      </a:r>
                    </a:p>
                  </a:txBody>
                  <a:tcPr marL="9523" marR="9523" marT="9527" marB="0" anchor="b"/>
                </a:tc>
                <a:tc>
                  <a:txBody>
                    <a:bodyPr/>
                    <a:lstStyle/>
                    <a:p>
                      <a:pPr algn="ctr" fontAlgn="b"/>
                      <a:r>
                        <a:rPr lang="en-ZA" sz="1400" b="1" i="0" u="none" strike="noStrike" dirty="0">
                          <a:solidFill>
                            <a:srgbClr val="000000"/>
                          </a:solidFill>
                          <a:effectLst/>
                          <a:latin typeface="Calibri"/>
                        </a:rPr>
                        <a:t>61&lt;</a:t>
                      </a:r>
                    </a:p>
                  </a:txBody>
                  <a:tcPr marL="9523" marR="9523" marT="9527" marB="0" anchor="b"/>
                </a:tc>
                <a:tc>
                  <a:txBody>
                    <a:bodyPr/>
                    <a:lstStyle/>
                    <a:p>
                      <a:pPr algn="ctr" fontAlgn="b"/>
                      <a:r>
                        <a:rPr lang="en-ZA" sz="1400" b="1" i="0" u="none" strike="noStrike" dirty="0">
                          <a:solidFill>
                            <a:srgbClr val="000000"/>
                          </a:solidFill>
                          <a:effectLst/>
                          <a:latin typeface="Calibri"/>
                        </a:rPr>
                        <a:t>%</a:t>
                      </a:r>
                    </a:p>
                  </a:txBody>
                  <a:tcPr marL="9523" marR="9523" marT="9527" marB="0" anchor="b"/>
                </a:tc>
                <a:tc>
                  <a:txBody>
                    <a:bodyPr/>
                    <a:lstStyle/>
                    <a:p>
                      <a:pPr algn="ctr" fontAlgn="b"/>
                      <a:r>
                        <a:rPr lang="en-ZA" sz="1400" b="1" i="0" u="none" strike="noStrike" dirty="0">
                          <a:solidFill>
                            <a:srgbClr val="000000"/>
                          </a:solidFill>
                          <a:effectLst/>
                          <a:latin typeface="Calibri"/>
                        </a:rPr>
                        <a:t>Total</a:t>
                      </a:r>
                    </a:p>
                  </a:txBody>
                  <a:tcPr marL="9523" marR="9523" marT="9527" marB="0" anchor="b"/>
                </a:tc>
                <a:extLst>
                  <a:ext uri="{0D108BD9-81ED-4DB2-BD59-A6C34878D82A}">
                    <a16:rowId xmlns:a16="http://schemas.microsoft.com/office/drawing/2014/main" xmlns="" val="10000"/>
                  </a:ext>
                </a:extLst>
              </a:tr>
              <a:tr h="405767">
                <a:tc>
                  <a:txBody>
                    <a:bodyPr/>
                    <a:lstStyle/>
                    <a:p>
                      <a:pPr algn="l" fontAlgn="b"/>
                      <a:r>
                        <a:rPr lang="en-ZA" sz="1400" b="1" i="0" u="none" strike="noStrike" dirty="0">
                          <a:solidFill>
                            <a:srgbClr val="000000"/>
                          </a:solidFill>
                          <a:effectLst/>
                          <a:latin typeface="Calibri"/>
                        </a:rPr>
                        <a:t>Eastern Cape</a:t>
                      </a:r>
                    </a:p>
                  </a:txBody>
                  <a:tcPr marL="9523" marR="9523" marT="9527" marB="0" anchor="b"/>
                </a:tc>
                <a:tc>
                  <a:txBody>
                    <a:bodyPr/>
                    <a:lstStyle/>
                    <a:p>
                      <a:pPr algn="ctr" fontAlgn="b"/>
                      <a:r>
                        <a:rPr lang="en-ZA" sz="1400" b="0" i="0" u="none" strike="noStrike" dirty="0">
                          <a:solidFill>
                            <a:srgbClr val="000000"/>
                          </a:solidFill>
                          <a:effectLst/>
                          <a:latin typeface="Calibri"/>
                        </a:rPr>
                        <a:t>5 390</a:t>
                      </a:r>
                    </a:p>
                  </a:txBody>
                  <a:tcPr marL="9524" marR="9524" marT="9527" marB="0" anchor="b"/>
                </a:tc>
                <a:tc>
                  <a:txBody>
                    <a:bodyPr/>
                    <a:lstStyle/>
                    <a:p>
                      <a:pPr algn="ctr" fontAlgn="b"/>
                      <a:r>
                        <a:rPr lang="en-ZA" sz="1400" b="0" i="0" u="none" strike="noStrike" dirty="0" smtClean="0">
                          <a:solidFill>
                            <a:srgbClr val="000000"/>
                          </a:solidFill>
                          <a:effectLst/>
                          <a:latin typeface="Calibri"/>
                        </a:rPr>
                        <a:t>20%</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0" i="0" u="none" strike="noStrike" dirty="0">
                          <a:solidFill>
                            <a:srgbClr val="000000"/>
                          </a:solidFill>
                          <a:effectLst/>
                          <a:latin typeface="Calibri"/>
                        </a:rPr>
                        <a:t>9 665</a:t>
                      </a:r>
                    </a:p>
                  </a:txBody>
                  <a:tcPr marL="9524" marR="9524" marT="9527" marB="0" anchor="b"/>
                </a:tc>
                <a:tc>
                  <a:txBody>
                    <a:bodyPr/>
                    <a:lstStyle/>
                    <a:p>
                      <a:pPr algn="ctr" fontAlgn="b"/>
                      <a:r>
                        <a:rPr lang="en-ZA" sz="1400" b="0" i="0" u="none" strike="noStrike" dirty="0" smtClean="0">
                          <a:solidFill>
                            <a:srgbClr val="000000"/>
                          </a:solidFill>
                          <a:effectLst/>
                          <a:latin typeface="Calibri"/>
                        </a:rPr>
                        <a:t>37%</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0" i="0" u="none" strike="noStrike" dirty="0">
                          <a:solidFill>
                            <a:srgbClr val="000000"/>
                          </a:solidFill>
                          <a:effectLst/>
                          <a:latin typeface="Calibri"/>
                        </a:rPr>
                        <a:t>6 043</a:t>
                      </a:r>
                    </a:p>
                  </a:txBody>
                  <a:tcPr marL="9524" marR="9524" marT="9527" marB="0" anchor="b"/>
                </a:tc>
                <a:tc>
                  <a:txBody>
                    <a:bodyPr/>
                    <a:lstStyle/>
                    <a:p>
                      <a:pPr algn="ctr" fontAlgn="b"/>
                      <a:r>
                        <a:rPr lang="en-ZA" sz="1400" b="0" i="0" u="none" strike="noStrike" dirty="0" smtClean="0">
                          <a:solidFill>
                            <a:srgbClr val="000000"/>
                          </a:solidFill>
                          <a:effectLst/>
                          <a:latin typeface="Calibri"/>
                        </a:rPr>
                        <a:t>23%</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0" i="0" u="none" strike="noStrike" dirty="0">
                          <a:solidFill>
                            <a:srgbClr val="000000"/>
                          </a:solidFill>
                          <a:effectLst/>
                          <a:latin typeface="Calibri"/>
                        </a:rPr>
                        <a:t>4 425</a:t>
                      </a:r>
                    </a:p>
                  </a:txBody>
                  <a:tcPr marL="9524" marR="9524" marT="9527" marB="0" anchor="b"/>
                </a:tc>
                <a:tc>
                  <a:txBody>
                    <a:bodyPr/>
                    <a:lstStyle/>
                    <a:p>
                      <a:pPr algn="ctr" fontAlgn="b"/>
                      <a:r>
                        <a:rPr lang="en-ZA" sz="1400" b="0" i="0" u="none" strike="noStrike" dirty="0" smtClean="0">
                          <a:solidFill>
                            <a:srgbClr val="000000"/>
                          </a:solidFill>
                          <a:effectLst/>
                          <a:latin typeface="Calibri"/>
                        </a:rPr>
                        <a:t>17%</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0" i="0" u="none" strike="noStrike" dirty="0">
                          <a:solidFill>
                            <a:srgbClr val="000000"/>
                          </a:solidFill>
                          <a:effectLst/>
                          <a:latin typeface="Calibri"/>
                        </a:rPr>
                        <a:t>776</a:t>
                      </a:r>
                    </a:p>
                  </a:txBody>
                  <a:tcPr marL="9524" marR="9524" marT="9527" marB="0" anchor="b"/>
                </a:tc>
                <a:tc>
                  <a:txBody>
                    <a:bodyPr/>
                    <a:lstStyle/>
                    <a:p>
                      <a:pPr algn="ctr" fontAlgn="b"/>
                      <a:r>
                        <a:rPr lang="en-ZA" sz="1400" b="0" i="0" u="none" strike="noStrike" dirty="0" smtClean="0">
                          <a:solidFill>
                            <a:srgbClr val="000000"/>
                          </a:solidFill>
                          <a:effectLst/>
                          <a:latin typeface="Calibri"/>
                        </a:rPr>
                        <a:t>3%</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1" i="0" u="none" strike="noStrike" dirty="0">
                          <a:solidFill>
                            <a:srgbClr val="000000"/>
                          </a:solidFill>
                          <a:effectLst/>
                          <a:latin typeface="Calibri"/>
                        </a:rPr>
                        <a:t>26 299</a:t>
                      </a:r>
                    </a:p>
                  </a:txBody>
                  <a:tcPr marL="9524" marR="9524" marT="9527" marB="0" anchor="b">
                    <a:solidFill>
                      <a:schemeClr val="tx2">
                        <a:lumMod val="40000"/>
                        <a:lumOff val="60000"/>
                      </a:schemeClr>
                    </a:solidFill>
                  </a:tcPr>
                </a:tc>
                <a:extLst>
                  <a:ext uri="{0D108BD9-81ED-4DB2-BD59-A6C34878D82A}">
                    <a16:rowId xmlns:a16="http://schemas.microsoft.com/office/drawing/2014/main" xmlns="" val="10001"/>
                  </a:ext>
                </a:extLst>
              </a:tr>
              <a:tr h="405767">
                <a:tc>
                  <a:txBody>
                    <a:bodyPr/>
                    <a:lstStyle/>
                    <a:p>
                      <a:pPr algn="l" fontAlgn="b"/>
                      <a:r>
                        <a:rPr lang="en-ZA" sz="1400" b="1" i="0" u="none" strike="noStrike" dirty="0">
                          <a:solidFill>
                            <a:srgbClr val="000000"/>
                          </a:solidFill>
                          <a:effectLst/>
                          <a:latin typeface="Calibri"/>
                        </a:rPr>
                        <a:t>Free State</a:t>
                      </a:r>
                    </a:p>
                  </a:txBody>
                  <a:tcPr marL="9523" marR="9523" marT="9527" marB="0" anchor="b"/>
                </a:tc>
                <a:tc>
                  <a:txBody>
                    <a:bodyPr/>
                    <a:lstStyle/>
                    <a:p>
                      <a:pPr algn="ctr" fontAlgn="b"/>
                      <a:r>
                        <a:rPr lang="en-ZA" sz="1400" b="0" i="0" u="none" strike="noStrike" dirty="0">
                          <a:solidFill>
                            <a:srgbClr val="000000"/>
                          </a:solidFill>
                          <a:effectLst/>
                          <a:latin typeface="Calibri"/>
                        </a:rPr>
                        <a:t>3 948</a:t>
                      </a:r>
                    </a:p>
                  </a:txBody>
                  <a:tcPr marL="9524" marR="9524" marT="9527" marB="0" anchor="b"/>
                </a:tc>
                <a:tc>
                  <a:txBody>
                    <a:bodyPr/>
                    <a:lstStyle/>
                    <a:p>
                      <a:pPr algn="ctr" fontAlgn="b"/>
                      <a:r>
                        <a:rPr lang="en-ZA" sz="1400" b="0" i="0" u="none" strike="noStrike" dirty="0" smtClean="0">
                          <a:solidFill>
                            <a:srgbClr val="000000"/>
                          </a:solidFill>
                          <a:effectLst/>
                          <a:latin typeface="Calibri"/>
                        </a:rPr>
                        <a:t>28%</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0" i="0" u="none" strike="noStrike">
                          <a:solidFill>
                            <a:srgbClr val="000000"/>
                          </a:solidFill>
                          <a:effectLst/>
                          <a:latin typeface="Calibri"/>
                        </a:rPr>
                        <a:t>5 391</a:t>
                      </a:r>
                    </a:p>
                  </a:txBody>
                  <a:tcPr marL="9524" marR="9524" marT="9527" marB="0" anchor="b"/>
                </a:tc>
                <a:tc>
                  <a:txBody>
                    <a:bodyPr/>
                    <a:lstStyle/>
                    <a:p>
                      <a:pPr algn="ctr" fontAlgn="b"/>
                      <a:r>
                        <a:rPr lang="en-ZA" sz="1400" b="0" i="0" u="none" strike="noStrike" dirty="0" smtClean="0">
                          <a:solidFill>
                            <a:srgbClr val="000000"/>
                          </a:solidFill>
                          <a:effectLst/>
                          <a:latin typeface="Calibri"/>
                        </a:rPr>
                        <a:t>39%</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0" i="0" u="none" strike="noStrike">
                          <a:solidFill>
                            <a:srgbClr val="000000"/>
                          </a:solidFill>
                          <a:effectLst/>
                          <a:latin typeface="Calibri"/>
                        </a:rPr>
                        <a:t>2 591</a:t>
                      </a:r>
                    </a:p>
                  </a:txBody>
                  <a:tcPr marL="9524" marR="9524" marT="9527" marB="0" anchor="b"/>
                </a:tc>
                <a:tc>
                  <a:txBody>
                    <a:bodyPr/>
                    <a:lstStyle/>
                    <a:p>
                      <a:pPr algn="ctr" fontAlgn="b"/>
                      <a:r>
                        <a:rPr lang="en-ZA" sz="1400" b="0" i="0" u="none" strike="noStrike" dirty="0" smtClean="0">
                          <a:solidFill>
                            <a:srgbClr val="000000"/>
                          </a:solidFill>
                          <a:effectLst/>
                          <a:latin typeface="Calibri"/>
                        </a:rPr>
                        <a:t>19%</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0" i="0" u="none" strike="noStrike">
                          <a:solidFill>
                            <a:srgbClr val="000000"/>
                          </a:solidFill>
                          <a:effectLst/>
                          <a:latin typeface="Calibri"/>
                        </a:rPr>
                        <a:t>1 667</a:t>
                      </a:r>
                    </a:p>
                  </a:txBody>
                  <a:tcPr marL="9524" marR="9524" marT="9527" marB="0" anchor="b"/>
                </a:tc>
                <a:tc>
                  <a:txBody>
                    <a:bodyPr/>
                    <a:lstStyle/>
                    <a:p>
                      <a:pPr algn="ctr" fontAlgn="b"/>
                      <a:r>
                        <a:rPr lang="en-ZA" sz="1400" b="0" i="0" u="none" strike="noStrike" dirty="0" smtClean="0">
                          <a:solidFill>
                            <a:srgbClr val="000000"/>
                          </a:solidFill>
                          <a:effectLst/>
                          <a:latin typeface="Calibri"/>
                        </a:rPr>
                        <a:t>12%</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0" i="0" u="none" strike="noStrike" dirty="0">
                          <a:solidFill>
                            <a:srgbClr val="000000"/>
                          </a:solidFill>
                          <a:effectLst/>
                          <a:latin typeface="Calibri"/>
                        </a:rPr>
                        <a:t>315</a:t>
                      </a:r>
                    </a:p>
                  </a:txBody>
                  <a:tcPr marL="9524" marR="9524" marT="9527" marB="0" anchor="b"/>
                </a:tc>
                <a:tc>
                  <a:txBody>
                    <a:bodyPr/>
                    <a:lstStyle/>
                    <a:p>
                      <a:pPr algn="ctr" fontAlgn="b"/>
                      <a:r>
                        <a:rPr lang="en-ZA" sz="1400" b="0" i="0" u="none" strike="noStrike" dirty="0" smtClean="0">
                          <a:solidFill>
                            <a:srgbClr val="000000"/>
                          </a:solidFill>
                          <a:effectLst/>
                          <a:latin typeface="Calibri"/>
                        </a:rPr>
                        <a:t>2%</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1" i="0" u="none" strike="noStrike" dirty="0">
                          <a:solidFill>
                            <a:srgbClr val="000000"/>
                          </a:solidFill>
                          <a:effectLst/>
                          <a:latin typeface="Calibri"/>
                        </a:rPr>
                        <a:t>13 912</a:t>
                      </a:r>
                    </a:p>
                  </a:txBody>
                  <a:tcPr marL="9524" marR="9524" marT="9527" marB="0" anchor="b">
                    <a:solidFill>
                      <a:schemeClr val="tx2">
                        <a:lumMod val="40000"/>
                        <a:lumOff val="60000"/>
                      </a:schemeClr>
                    </a:solidFill>
                  </a:tcPr>
                </a:tc>
                <a:extLst>
                  <a:ext uri="{0D108BD9-81ED-4DB2-BD59-A6C34878D82A}">
                    <a16:rowId xmlns:a16="http://schemas.microsoft.com/office/drawing/2014/main" xmlns="" val="10002"/>
                  </a:ext>
                </a:extLst>
              </a:tr>
              <a:tr h="405767">
                <a:tc>
                  <a:txBody>
                    <a:bodyPr/>
                    <a:lstStyle/>
                    <a:p>
                      <a:pPr algn="l" fontAlgn="b"/>
                      <a:r>
                        <a:rPr lang="en-ZA" sz="1400" b="1" i="0" u="none" strike="noStrike" dirty="0">
                          <a:solidFill>
                            <a:srgbClr val="000000"/>
                          </a:solidFill>
                          <a:effectLst/>
                          <a:latin typeface="Calibri"/>
                        </a:rPr>
                        <a:t>Gauteng</a:t>
                      </a:r>
                    </a:p>
                  </a:txBody>
                  <a:tcPr marL="9523" marR="9523" marT="9527" marB="0" anchor="b"/>
                </a:tc>
                <a:tc>
                  <a:txBody>
                    <a:bodyPr/>
                    <a:lstStyle/>
                    <a:p>
                      <a:pPr algn="ctr" fontAlgn="b"/>
                      <a:r>
                        <a:rPr lang="en-ZA" sz="1400" b="0" i="0" u="none" strike="noStrike">
                          <a:solidFill>
                            <a:srgbClr val="000000"/>
                          </a:solidFill>
                          <a:effectLst/>
                          <a:latin typeface="Calibri"/>
                        </a:rPr>
                        <a:t>12 018</a:t>
                      </a:r>
                    </a:p>
                  </a:txBody>
                  <a:tcPr marL="9524" marR="9524" marT="9527" marB="0" anchor="b"/>
                </a:tc>
                <a:tc>
                  <a:txBody>
                    <a:bodyPr/>
                    <a:lstStyle/>
                    <a:p>
                      <a:pPr algn="ctr" fontAlgn="b"/>
                      <a:r>
                        <a:rPr lang="en-ZA" sz="1400" b="0" i="0" u="none" strike="noStrike" dirty="0" smtClean="0">
                          <a:solidFill>
                            <a:srgbClr val="000000"/>
                          </a:solidFill>
                          <a:effectLst/>
                          <a:latin typeface="Calibri"/>
                        </a:rPr>
                        <a:t>25%</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0" i="0" u="none" strike="noStrike">
                          <a:solidFill>
                            <a:srgbClr val="000000"/>
                          </a:solidFill>
                          <a:effectLst/>
                          <a:latin typeface="Calibri"/>
                        </a:rPr>
                        <a:t>18 495</a:t>
                      </a:r>
                    </a:p>
                  </a:txBody>
                  <a:tcPr marL="9524" marR="9524" marT="9527" marB="0" anchor="b"/>
                </a:tc>
                <a:tc>
                  <a:txBody>
                    <a:bodyPr/>
                    <a:lstStyle/>
                    <a:p>
                      <a:pPr algn="ctr" fontAlgn="b"/>
                      <a:r>
                        <a:rPr lang="en-ZA" sz="1400" b="0" i="0" u="none" strike="noStrike" dirty="0" smtClean="0">
                          <a:solidFill>
                            <a:srgbClr val="000000"/>
                          </a:solidFill>
                          <a:effectLst/>
                          <a:latin typeface="Calibri"/>
                        </a:rPr>
                        <a:t>38%</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0" i="0" u="none" strike="noStrike">
                          <a:solidFill>
                            <a:srgbClr val="000000"/>
                          </a:solidFill>
                          <a:effectLst/>
                          <a:latin typeface="Calibri"/>
                        </a:rPr>
                        <a:t>10 145</a:t>
                      </a:r>
                    </a:p>
                  </a:txBody>
                  <a:tcPr marL="9524" marR="9524" marT="9527" marB="0" anchor="b"/>
                </a:tc>
                <a:tc>
                  <a:txBody>
                    <a:bodyPr/>
                    <a:lstStyle/>
                    <a:p>
                      <a:pPr algn="ctr" fontAlgn="b"/>
                      <a:r>
                        <a:rPr lang="en-ZA" sz="1400" b="0" i="0" u="none" strike="noStrike" dirty="0" smtClean="0">
                          <a:solidFill>
                            <a:srgbClr val="000000"/>
                          </a:solidFill>
                          <a:effectLst/>
                          <a:latin typeface="Calibri"/>
                        </a:rPr>
                        <a:t>21%</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0" i="0" u="none" strike="noStrike">
                          <a:solidFill>
                            <a:srgbClr val="000000"/>
                          </a:solidFill>
                          <a:effectLst/>
                          <a:latin typeface="Calibri"/>
                        </a:rPr>
                        <a:t>6 617</a:t>
                      </a:r>
                    </a:p>
                  </a:txBody>
                  <a:tcPr marL="9524" marR="9524" marT="9527" marB="0" anchor="b"/>
                </a:tc>
                <a:tc>
                  <a:txBody>
                    <a:bodyPr/>
                    <a:lstStyle/>
                    <a:p>
                      <a:pPr algn="ctr" fontAlgn="b"/>
                      <a:r>
                        <a:rPr lang="en-ZA" sz="1400" b="0" i="0" u="none" strike="noStrike" dirty="0" smtClean="0">
                          <a:solidFill>
                            <a:srgbClr val="000000"/>
                          </a:solidFill>
                          <a:effectLst/>
                          <a:latin typeface="Calibri"/>
                        </a:rPr>
                        <a:t>14%</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0" i="0" u="none" strike="noStrike">
                          <a:solidFill>
                            <a:srgbClr val="000000"/>
                          </a:solidFill>
                          <a:effectLst/>
                          <a:latin typeface="Calibri"/>
                        </a:rPr>
                        <a:t>1 687</a:t>
                      </a:r>
                    </a:p>
                  </a:txBody>
                  <a:tcPr marL="9524" marR="9524" marT="9527" marB="0" anchor="b"/>
                </a:tc>
                <a:tc>
                  <a:txBody>
                    <a:bodyPr/>
                    <a:lstStyle/>
                    <a:p>
                      <a:pPr algn="ctr" fontAlgn="b"/>
                      <a:r>
                        <a:rPr lang="en-ZA" sz="1400" b="0" i="0" u="none" strike="noStrike" dirty="0" smtClean="0">
                          <a:solidFill>
                            <a:srgbClr val="000000"/>
                          </a:solidFill>
                          <a:effectLst/>
                          <a:latin typeface="Calibri"/>
                        </a:rPr>
                        <a:t>3%</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1" i="0" u="none" strike="noStrike" dirty="0">
                          <a:solidFill>
                            <a:srgbClr val="000000"/>
                          </a:solidFill>
                          <a:effectLst/>
                          <a:latin typeface="Calibri"/>
                        </a:rPr>
                        <a:t>48 962</a:t>
                      </a:r>
                    </a:p>
                  </a:txBody>
                  <a:tcPr marL="9524" marR="9524" marT="9527" marB="0" anchor="b">
                    <a:solidFill>
                      <a:schemeClr val="tx2">
                        <a:lumMod val="40000"/>
                        <a:lumOff val="60000"/>
                      </a:schemeClr>
                    </a:solidFill>
                  </a:tcPr>
                </a:tc>
                <a:extLst>
                  <a:ext uri="{0D108BD9-81ED-4DB2-BD59-A6C34878D82A}">
                    <a16:rowId xmlns:a16="http://schemas.microsoft.com/office/drawing/2014/main" xmlns="" val="10003"/>
                  </a:ext>
                </a:extLst>
              </a:tr>
              <a:tr h="436279">
                <a:tc>
                  <a:txBody>
                    <a:bodyPr/>
                    <a:lstStyle/>
                    <a:p>
                      <a:pPr algn="l" fontAlgn="b"/>
                      <a:r>
                        <a:rPr lang="en-ZA" sz="1400" b="1" i="0" u="none" strike="noStrike" dirty="0" err="1">
                          <a:solidFill>
                            <a:srgbClr val="000000"/>
                          </a:solidFill>
                          <a:effectLst/>
                          <a:latin typeface="Calibri"/>
                        </a:rPr>
                        <a:t>KwaZulu</a:t>
                      </a:r>
                      <a:r>
                        <a:rPr lang="en-ZA" sz="1400" b="1" i="0" u="none" strike="noStrike" dirty="0">
                          <a:solidFill>
                            <a:srgbClr val="000000"/>
                          </a:solidFill>
                          <a:effectLst/>
                          <a:latin typeface="Calibri"/>
                        </a:rPr>
                        <a:t> Natal</a:t>
                      </a:r>
                    </a:p>
                  </a:txBody>
                  <a:tcPr marL="9523" marR="9523" marT="9527" marB="0" anchor="b"/>
                </a:tc>
                <a:tc>
                  <a:txBody>
                    <a:bodyPr/>
                    <a:lstStyle/>
                    <a:p>
                      <a:pPr algn="ctr" fontAlgn="b"/>
                      <a:r>
                        <a:rPr lang="en-ZA" sz="1400" b="0" i="0" u="none" strike="noStrike" dirty="0">
                          <a:solidFill>
                            <a:srgbClr val="000000"/>
                          </a:solidFill>
                          <a:effectLst/>
                          <a:latin typeface="Calibri"/>
                        </a:rPr>
                        <a:t>6 975</a:t>
                      </a:r>
                    </a:p>
                  </a:txBody>
                  <a:tcPr marL="9524" marR="9524" marT="9527" marB="0" anchor="b"/>
                </a:tc>
                <a:tc>
                  <a:txBody>
                    <a:bodyPr/>
                    <a:lstStyle/>
                    <a:p>
                      <a:pPr algn="ctr" fontAlgn="b"/>
                      <a:r>
                        <a:rPr lang="en-ZA" sz="1400" b="0" i="0" u="none" strike="noStrike" dirty="0" smtClean="0">
                          <a:solidFill>
                            <a:srgbClr val="000000"/>
                          </a:solidFill>
                          <a:effectLst/>
                          <a:latin typeface="Calibri"/>
                        </a:rPr>
                        <a:t>23%</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0" i="0" u="none" strike="noStrike">
                          <a:solidFill>
                            <a:srgbClr val="000000"/>
                          </a:solidFill>
                          <a:effectLst/>
                          <a:latin typeface="Calibri"/>
                        </a:rPr>
                        <a:t>11 819</a:t>
                      </a:r>
                    </a:p>
                  </a:txBody>
                  <a:tcPr marL="9524" marR="9524" marT="9527" marB="0" anchor="b"/>
                </a:tc>
                <a:tc>
                  <a:txBody>
                    <a:bodyPr/>
                    <a:lstStyle/>
                    <a:p>
                      <a:pPr algn="ctr" fontAlgn="b"/>
                      <a:r>
                        <a:rPr lang="en-ZA" sz="1400" b="0" i="0" u="none" strike="noStrike" dirty="0" smtClean="0">
                          <a:solidFill>
                            <a:srgbClr val="000000"/>
                          </a:solidFill>
                          <a:effectLst/>
                          <a:latin typeface="Calibri"/>
                        </a:rPr>
                        <a:t>39%</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0" i="0" u="none" strike="noStrike">
                          <a:solidFill>
                            <a:srgbClr val="000000"/>
                          </a:solidFill>
                          <a:effectLst/>
                          <a:latin typeface="Calibri"/>
                        </a:rPr>
                        <a:t>6 222</a:t>
                      </a:r>
                    </a:p>
                  </a:txBody>
                  <a:tcPr marL="9524" marR="9524" marT="9527" marB="0" anchor="b"/>
                </a:tc>
                <a:tc>
                  <a:txBody>
                    <a:bodyPr/>
                    <a:lstStyle/>
                    <a:p>
                      <a:pPr algn="ctr" fontAlgn="b"/>
                      <a:r>
                        <a:rPr lang="en-ZA" sz="1400" b="0" i="0" u="none" strike="noStrike" dirty="0" smtClean="0">
                          <a:solidFill>
                            <a:srgbClr val="000000"/>
                          </a:solidFill>
                          <a:effectLst/>
                          <a:latin typeface="Calibri"/>
                        </a:rPr>
                        <a:t>21%</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0" i="0" u="none" strike="noStrike">
                          <a:solidFill>
                            <a:srgbClr val="000000"/>
                          </a:solidFill>
                          <a:effectLst/>
                          <a:latin typeface="Calibri"/>
                        </a:rPr>
                        <a:t>4 288</a:t>
                      </a:r>
                    </a:p>
                  </a:txBody>
                  <a:tcPr marL="9524" marR="9524" marT="9527" marB="0" anchor="b"/>
                </a:tc>
                <a:tc>
                  <a:txBody>
                    <a:bodyPr/>
                    <a:lstStyle/>
                    <a:p>
                      <a:pPr algn="ctr" fontAlgn="b"/>
                      <a:r>
                        <a:rPr lang="en-ZA" sz="1400" b="0" i="0" u="none" strike="noStrike" dirty="0" smtClean="0">
                          <a:solidFill>
                            <a:srgbClr val="000000"/>
                          </a:solidFill>
                          <a:effectLst/>
                          <a:latin typeface="Calibri"/>
                        </a:rPr>
                        <a:t>14%</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0" i="0" u="none" strike="noStrike">
                          <a:solidFill>
                            <a:srgbClr val="000000"/>
                          </a:solidFill>
                          <a:effectLst/>
                          <a:latin typeface="Calibri"/>
                        </a:rPr>
                        <a:t>966</a:t>
                      </a:r>
                    </a:p>
                  </a:txBody>
                  <a:tcPr marL="9524" marR="9524" marT="9527" marB="0" anchor="b"/>
                </a:tc>
                <a:tc>
                  <a:txBody>
                    <a:bodyPr/>
                    <a:lstStyle/>
                    <a:p>
                      <a:pPr algn="ctr" fontAlgn="b"/>
                      <a:r>
                        <a:rPr lang="en-ZA" sz="1400" b="0" i="0" u="none" strike="noStrike" dirty="0" smtClean="0">
                          <a:solidFill>
                            <a:srgbClr val="000000"/>
                          </a:solidFill>
                          <a:effectLst/>
                          <a:latin typeface="Calibri"/>
                        </a:rPr>
                        <a:t>3%</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1" i="0" u="none" strike="noStrike" dirty="0">
                          <a:solidFill>
                            <a:srgbClr val="000000"/>
                          </a:solidFill>
                          <a:effectLst/>
                          <a:latin typeface="Calibri"/>
                        </a:rPr>
                        <a:t>30 270</a:t>
                      </a:r>
                    </a:p>
                  </a:txBody>
                  <a:tcPr marL="9524" marR="9524" marT="9527" marB="0" anchor="b">
                    <a:solidFill>
                      <a:schemeClr val="tx2">
                        <a:lumMod val="40000"/>
                        <a:lumOff val="60000"/>
                      </a:schemeClr>
                    </a:solidFill>
                  </a:tcPr>
                </a:tc>
                <a:extLst>
                  <a:ext uri="{0D108BD9-81ED-4DB2-BD59-A6C34878D82A}">
                    <a16:rowId xmlns:a16="http://schemas.microsoft.com/office/drawing/2014/main" xmlns="" val="10004"/>
                  </a:ext>
                </a:extLst>
              </a:tr>
              <a:tr h="405767">
                <a:tc>
                  <a:txBody>
                    <a:bodyPr/>
                    <a:lstStyle/>
                    <a:p>
                      <a:pPr algn="l" fontAlgn="b"/>
                      <a:r>
                        <a:rPr lang="en-ZA" sz="1400" b="1" i="0" u="none" strike="noStrike" dirty="0">
                          <a:solidFill>
                            <a:srgbClr val="000000"/>
                          </a:solidFill>
                          <a:effectLst/>
                          <a:latin typeface="Calibri"/>
                        </a:rPr>
                        <a:t>Limpopo</a:t>
                      </a:r>
                    </a:p>
                  </a:txBody>
                  <a:tcPr marL="9523" marR="9523" marT="9527" marB="0" anchor="b"/>
                </a:tc>
                <a:tc>
                  <a:txBody>
                    <a:bodyPr/>
                    <a:lstStyle/>
                    <a:p>
                      <a:pPr algn="ctr" fontAlgn="b"/>
                      <a:r>
                        <a:rPr lang="en-ZA" sz="1400" b="0" i="0" u="none" strike="noStrike" dirty="0">
                          <a:solidFill>
                            <a:srgbClr val="000000"/>
                          </a:solidFill>
                          <a:effectLst/>
                          <a:latin typeface="Calibri"/>
                        </a:rPr>
                        <a:t>3 749</a:t>
                      </a:r>
                    </a:p>
                  </a:txBody>
                  <a:tcPr marL="9524" marR="9524" marT="9527" marB="0" anchor="b"/>
                </a:tc>
                <a:tc>
                  <a:txBody>
                    <a:bodyPr/>
                    <a:lstStyle/>
                    <a:p>
                      <a:pPr algn="ctr" fontAlgn="b"/>
                      <a:r>
                        <a:rPr lang="en-ZA" sz="1400" b="0" i="0" u="none" strike="noStrike" dirty="0" smtClean="0">
                          <a:solidFill>
                            <a:srgbClr val="000000"/>
                          </a:solidFill>
                          <a:effectLst/>
                          <a:latin typeface="Calibri"/>
                        </a:rPr>
                        <a:t>21%</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0" i="0" u="none" strike="noStrike">
                          <a:solidFill>
                            <a:srgbClr val="000000"/>
                          </a:solidFill>
                          <a:effectLst/>
                          <a:latin typeface="Calibri"/>
                        </a:rPr>
                        <a:t>6 719</a:t>
                      </a:r>
                    </a:p>
                  </a:txBody>
                  <a:tcPr marL="9524" marR="9524" marT="9527" marB="0" anchor="b"/>
                </a:tc>
                <a:tc>
                  <a:txBody>
                    <a:bodyPr/>
                    <a:lstStyle/>
                    <a:p>
                      <a:pPr algn="ctr" fontAlgn="b"/>
                      <a:r>
                        <a:rPr lang="en-ZA" sz="1400" b="0" i="0" u="none" strike="noStrike" dirty="0" smtClean="0">
                          <a:solidFill>
                            <a:srgbClr val="000000"/>
                          </a:solidFill>
                          <a:effectLst/>
                          <a:latin typeface="Calibri"/>
                        </a:rPr>
                        <a:t>38%</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0" i="0" u="none" strike="noStrike">
                          <a:solidFill>
                            <a:srgbClr val="000000"/>
                          </a:solidFill>
                          <a:effectLst/>
                          <a:latin typeface="Calibri"/>
                        </a:rPr>
                        <a:t>3 959</a:t>
                      </a:r>
                    </a:p>
                  </a:txBody>
                  <a:tcPr marL="9524" marR="9524" marT="9527" marB="0" anchor="b"/>
                </a:tc>
                <a:tc>
                  <a:txBody>
                    <a:bodyPr/>
                    <a:lstStyle/>
                    <a:p>
                      <a:pPr algn="ctr" fontAlgn="b"/>
                      <a:r>
                        <a:rPr lang="en-ZA" sz="1400" b="0" i="0" u="none" strike="noStrike" dirty="0" smtClean="0">
                          <a:solidFill>
                            <a:srgbClr val="000000"/>
                          </a:solidFill>
                          <a:effectLst/>
                          <a:latin typeface="Calibri"/>
                        </a:rPr>
                        <a:t>22%</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0" i="0" u="none" strike="noStrike">
                          <a:solidFill>
                            <a:srgbClr val="000000"/>
                          </a:solidFill>
                          <a:effectLst/>
                          <a:latin typeface="Calibri"/>
                        </a:rPr>
                        <a:t>3 001</a:t>
                      </a:r>
                    </a:p>
                  </a:txBody>
                  <a:tcPr marL="9524" marR="9524" marT="9527" marB="0" anchor="b"/>
                </a:tc>
                <a:tc>
                  <a:txBody>
                    <a:bodyPr/>
                    <a:lstStyle/>
                    <a:p>
                      <a:pPr algn="ctr" fontAlgn="b"/>
                      <a:r>
                        <a:rPr lang="en-ZA" sz="1400" b="0" i="0" u="none" strike="noStrike" dirty="0" smtClean="0">
                          <a:solidFill>
                            <a:srgbClr val="000000"/>
                          </a:solidFill>
                          <a:effectLst/>
                          <a:latin typeface="Calibri"/>
                        </a:rPr>
                        <a:t>17%</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0" i="0" u="none" strike="noStrike">
                          <a:solidFill>
                            <a:srgbClr val="000000"/>
                          </a:solidFill>
                          <a:effectLst/>
                          <a:latin typeface="Calibri"/>
                        </a:rPr>
                        <a:t>453</a:t>
                      </a:r>
                    </a:p>
                  </a:txBody>
                  <a:tcPr marL="9524" marR="9524" marT="9527" marB="0" anchor="b"/>
                </a:tc>
                <a:tc>
                  <a:txBody>
                    <a:bodyPr/>
                    <a:lstStyle/>
                    <a:p>
                      <a:pPr algn="ctr" fontAlgn="b"/>
                      <a:r>
                        <a:rPr lang="en-ZA" sz="1400" b="0" i="0" u="none" strike="noStrike" dirty="0" smtClean="0">
                          <a:solidFill>
                            <a:srgbClr val="000000"/>
                          </a:solidFill>
                          <a:effectLst/>
                          <a:latin typeface="Calibri"/>
                        </a:rPr>
                        <a:t>3%</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1" i="0" u="none" strike="noStrike" dirty="0">
                          <a:solidFill>
                            <a:srgbClr val="000000"/>
                          </a:solidFill>
                          <a:effectLst/>
                          <a:latin typeface="Calibri"/>
                        </a:rPr>
                        <a:t>17 881</a:t>
                      </a:r>
                    </a:p>
                  </a:txBody>
                  <a:tcPr marL="9524" marR="9524" marT="9527" marB="0" anchor="b">
                    <a:solidFill>
                      <a:schemeClr val="tx2">
                        <a:lumMod val="40000"/>
                        <a:lumOff val="60000"/>
                      </a:schemeClr>
                    </a:solidFill>
                  </a:tcPr>
                </a:tc>
                <a:extLst>
                  <a:ext uri="{0D108BD9-81ED-4DB2-BD59-A6C34878D82A}">
                    <a16:rowId xmlns:a16="http://schemas.microsoft.com/office/drawing/2014/main" xmlns="" val="10005"/>
                  </a:ext>
                </a:extLst>
              </a:tr>
              <a:tr h="405767">
                <a:tc>
                  <a:txBody>
                    <a:bodyPr/>
                    <a:lstStyle/>
                    <a:p>
                      <a:pPr algn="l" fontAlgn="b"/>
                      <a:r>
                        <a:rPr lang="en-ZA" sz="1400" b="1" i="0" u="none" strike="noStrike" dirty="0">
                          <a:solidFill>
                            <a:srgbClr val="000000"/>
                          </a:solidFill>
                          <a:effectLst/>
                          <a:latin typeface="Calibri"/>
                        </a:rPr>
                        <a:t>Mpumalanga</a:t>
                      </a:r>
                    </a:p>
                  </a:txBody>
                  <a:tcPr marL="9523" marR="9523" marT="9527" marB="0" anchor="b"/>
                </a:tc>
                <a:tc>
                  <a:txBody>
                    <a:bodyPr/>
                    <a:lstStyle/>
                    <a:p>
                      <a:pPr algn="ctr" fontAlgn="b"/>
                      <a:r>
                        <a:rPr lang="en-ZA" sz="1400" b="0" i="0" u="none" strike="noStrike">
                          <a:solidFill>
                            <a:srgbClr val="000000"/>
                          </a:solidFill>
                          <a:effectLst/>
                          <a:latin typeface="Calibri"/>
                        </a:rPr>
                        <a:t>4 032</a:t>
                      </a:r>
                    </a:p>
                  </a:txBody>
                  <a:tcPr marL="9524" marR="9524" marT="9527" marB="0" anchor="b"/>
                </a:tc>
                <a:tc>
                  <a:txBody>
                    <a:bodyPr/>
                    <a:lstStyle/>
                    <a:p>
                      <a:pPr algn="ctr" fontAlgn="b"/>
                      <a:r>
                        <a:rPr lang="en-ZA" sz="1400" b="0" i="0" u="none" strike="noStrike" dirty="0" smtClean="0">
                          <a:solidFill>
                            <a:srgbClr val="000000"/>
                          </a:solidFill>
                          <a:effectLst/>
                          <a:latin typeface="Calibri"/>
                        </a:rPr>
                        <a:t>25%</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0" i="0" u="none" strike="noStrike" dirty="0">
                          <a:solidFill>
                            <a:srgbClr val="000000"/>
                          </a:solidFill>
                          <a:effectLst/>
                          <a:latin typeface="Calibri"/>
                        </a:rPr>
                        <a:t>6 411</a:t>
                      </a:r>
                    </a:p>
                  </a:txBody>
                  <a:tcPr marL="9524" marR="9524" marT="9527" marB="0" anchor="b"/>
                </a:tc>
                <a:tc>
                  <a:txBody>
                    <a:bodyPr/>
                    <a:lstStyle/>
                    <a:p>
                      <a:pPr algn="ctr" fontAlgn="b"/>
                      <a:r>
                        <a:rPr lang="en-ZA" sz="1400" b="0" i="0" u="none" strike="noStrike" dirty="0" smtClean="0">
                          <a:solidFill>
                            <a:srgbClr val="000000"/>
                          </a:solidFill>
                          <a:effectLst/>
                          <a:latin typeface="Calibri"/>
                        </a:rPr>
                        <a:t>40%</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0" i="0" u="none" strike="noStrike">
                          <a:solidFill>
                            <a:srgbClr val="000000"/>
                          </a:solidFill>
                          <a:effectLst/>
                          <a:latin typeface="Calibri"/>
                        </a:rPr>
                        <a:t>2 987</a:t>
                      </a:r>
                    </a:p>
                  </a:txBody>
                  <a:tcPr marL="9524" marR="9524" marT="9527" marB="0" anchor="b"/>
                </a:tc>
                <a:tc>
                  <a:txBody>
                    <a:bodyPr/>
                    <a:lstStyle/>
                    <a:p>
                      <a:pPr algn="ctr" fontAlgn="b"/>
                      <a:r>
                        <a:rPr lang="en-ZA" sz="1400" b="0" i="0" u="none" strike="noStrike" dirty="0" smtClean="0">
                          <a:solidFill>
                            <a:srgbClr val="000000"/>
                          </a:solidFill>
                          <a:effectLst/>
                          <a:latin typeface="Calibri"/>
                        </a:rPr>
                        <a:t>19%</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0" i="0" u="none" strike="noStrike">
                          <a:solidFill>
                            <a:srgbClr val="000000"/>
                          </a:solidFill>
                          <a:effectLst/>
                          <a:latin typeface="Calibri"/>
                        </a:rPr>
                        <a:t>2 052</a:t>
                      </a:r>
                    </a:p>
                  </a:txBody>
                  <a:tcPr marL="9524" marR="9524" marT="9527" marB="0" anchor="b"/>
                </a:tc>
                <a:tc>
                  <a:txBody>
                    <a:bodyPr/>
                    <a:lstStyle/>
                    <a:p>
                      <a:pPr algn="ctr" fontAlgn="b"/>
                      <a:r>
                        <a:rPr lang="en-ZA" sz="1400" b="0" i="0" u="none" strike="noStrike" dirty="0" smtClean="0">
                          <a:solidFill>
                            <a:srgbClr val="000000"/>
                          </a:solidFill>
                          <a:effectLst/>
                          <a:latin typeface="Calibri"/>
                        </a:rPr>
                        <a:t>13%</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0" i="0" u="none" strike="noStrike">
                          <a:solidFill>
                            <a:srgbClr val="000000"/>
                          </a:solidFill>
                          <a:effectLst/>
                          <a:latin typeface="Calibri"/>
                        </a:rPr>
                        <a:t>454</a:t>
                      </a:r>
                    </a:p>
                  </a:txBody>
                  <a:tcPr marL="9524" marR="9524" marT="9527" marB="0" anchor="b"/>
                </a:tc>
                <a:tc>
                  <a:txBody>
                    <a:bodyPr/>
                    <a:lstStyle/>
                    <a:p>
                      <a:pPr algn="ctr" fontAlgn="b"/>
                      <a:r>
                        <a:rPr lang="en-ZA" sz="1400" b="0" i="0" u="none" strike="noStrike" dirty="0" smtClean="0">
                          <a:solidFill>
                            <a:srgbClr val="000000"/>
                          </a:solidFill>
                          <a:effectLst/>
                          <a:latin typeface="Calibri"/>
                        </a:rPr>
                        <a:t>3%</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1" i="0" u="none" strike="noStrike" dirty="0">
                          <a:solidFill>
                            <a:srgbClr val="000000"/>
                          </a:solidFill>
                          <a:effectLst/>
                          <a:latin typeface="Calibri"/>
                        </a:rPr>
                        <a:t>15 936</a:t>
                      </a:r>
                    </a:p>
                  </a:txBody>
                  <a:tcPr marL="9524" marR="9524" marT="9527" marB="0" anchor="b">
                    <a:solidFill>
                      <a:schemeClr val="tx2">
                        <a:lumMod val="40000"/>
                        <a:lumOff val="60000"/>
                      </a:schemeClr>
                    </a:solidFill>
                  </a:tcPr>
                </a:tc>
                <a:extLst>
                  <a:ext uri="{0D108BD9-81ED-4DB2-BD59-A6C34878D82A}">
                    <a16:rowId xmlns:a16="http://schemas.microsoft.com/office/drawing/2014/main" xmlns="" val="10006"/>
                  </a:ext>
                </a:extLst>
              </a:tr>
              <a:tr h="405767">
                <a:tc>
                  <a:txBody>
                    <a:bodyPr/>
                    <a:lstStyle/>
                    <a:p>
                      <a:pPr algn="l" fontAlgn="b"/>
                      <a:r>
                        <a:rPr lang="en-ZA" sz="1400" b="1" i="0" u="none" strike="noStrike" dirty="0" smtClean="0">
                          <a:solidFill>
                            <a:srgbClr val="000000"/>
                          </a:solidFill>
                          <a:effectLst/>
                          <a:latin typeface="Calibri"/>
                        </a:rPr>
                        <a:t>North</a:t>
                      </a:r>
                      <a:r>
                        <a:rPr lang="en-ZA" sz="1400" b="1" i="0" u="none" strike="noStrike" baseline="0" dirty="0" smtClean="0">
                          <a:solidFill>
                            <a:srgbClr val="000000"/>
                          </a:solidFill>
                          <a:effectLst/>
                          <a:latin typeface="Calibri"/>
                        </a:rPr>
                        <a:t> West</a:t>
                      </a:r>
                      <a:endParaRPr lang="en-ZA" sz="1400" b="1" i="0" u="none" strike="noStrike" dirty="0">
                        <a:solidFill>
                          <a:srgbClr val="000000"/>
                        </a:solidFill>
                        <a:effectLst/>
                        <a:latin typeface="Calibri"/>
                      </a:endParaRPr>
                    </a:p>
                  </a:txBody>
                  <a:tcPr marL="9523" marR="9523" marT="9527" marB="0" anchor="b"/>
                </a:tc>
                <a:tc>
                  <a:txBody>
                    <a:bodyPr/>
                    <a:lstStyle/>
                    <a:p>
                      <a:pPr algn="ctr" fontAlgn="b"/>
                      <a:r>
                        <a:rPr lang="en-ZA" sz="1400" b="0" i="0" u="none" strike="noStrike" dirty="0">
                          <a:solidFill>
                            <a:srgbClr val="000000"/>
                          </a:solidFill>
                          <a:effectLst/>
                          <a:latin typeface="Calibri"/>
                        </a:rPr>
                        <a:t>2 571</a:t>
                      </a:r>
                    </a:p>
                  </a:txBody>
                  <a:tcPr marL="9524" marR="9524" marT="9527" marB="0" anchor="b"/>
                </a:tc>
                <a:tc>
                  <a:txBody>
                    <a:bodyPr/>
                    <a:lstStyle/>
                    <a:p>
                      <a:pPr algn="ctr" fontAlgn="b"/>
                      <a:r>
                        <a:rPr lang="en-ZA" sz="1400" b="0" i="0" u="none" strike="noStrike" dirty="0" smtClean="0">
                          <a:solidFill>
                            <a:srgbClr val="000000"/>
                          </a:solidFill>
                          <a:effectLst/>
                          <a:latin typeface="Calibri"/>
                        </a:rPr>
                        <a:t>23%</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0" i="0" u="none" strike="noStrike" dirty="0">
                          <a:solidFill>
                            <a:srgbClr val="000000"/>
                          </a:solidFill>
                          <a:effectLst/>
                          <a:latin typeface="Calibri"/>
                        </a:rPr>
                        <a:t>4 219</a:t>
                      </a:r>
                    </a:p>
                  </a:txBody>
                  <a:tcPr marL="9524" marR="9524" marT="9527" marB="0" anchor="b"/>
                </a:tc>
                <a:tc>
                  <a:txBody>
                    <a:bodyPr/>
                    <a:lstStyle/>
                    <a:p>
                      <a:pPr algn="ctr" fontAlgn="b"/>
                      <a:r>
                        <a:rPr lang="en-ZA" sz="1400" b="0" i="0" u="none" strike="noStrike" dirty="0" smtClean="0">
                          <a:solidFill>
                            <a:srgbClr val="000000"/>
                          </a:solidFill>
                          <a:effectLst/>
                          <a:latin typeface="Calibri"/>
                        </a:rPr>
                        <a:t>38%</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0" i="0" u="none" strike="noStrike">
                          <a:solidFill>
                            <a:srgbClr val="000000"/>
                          </a:solidFill>
                          <a:effectLst/>
                          <a:latin typeface="Calibri"/>
                        </a:rPr>
                        <a:t>2 388</a:t>
                      </a:r>
                    </a:p>
                  </a:txBody>
                  <a:tcPr marL="9524" marR="9524" marT="9527" marB="0" anchor="b"/>
                </a:tc>
                <a:tc>
                  <a:txBody>
                    <a:bodyPr/>
                    <a:lstStyle/>
                    <a:p>
                      <a:pPr algn="ctr" fontAlgn="b"/>
                      <a:r>
                        <a:rPr lang="en-ZA" sz="1400" b="0" i="0" u="none" strike="noStrike" dirty="0" smtClean="0">
                          <a:solidFill>
                            <a:srgbClr val="000000"/>
                          </a:solidFill>
                          <a:effectLst/>
                          <a:latin typeface="Calibri"/>
                        </a:rPr>
                        <a:t>21%</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0" i="0" u="none" strike="noStrike">
                          <a:solidFill>
                            <a:srgbClr val="000000"/>
                          </a:solidFill>
                          <a:effectLst/>
                          <a:latin typeface="Calibri"/>
                        </a:rPr>
                        <a:t>1 693</a:t>
                      </a:r>
                    </a:p>
                  </a:txBody>
                  <a:tcPr marL="9524" marR="9524" marT="9527" marB="0" anchor="b"/>
                </a:tc>
                <a:tc>
                  <a:txBody>
                    <a:bodyPr/>
                    <a:lstStyle/>
                    <a:p>
                      <a:pPr algn="ctr" fontAlgn="b"/>
                      <a:r>
                        <a:rPr lang="en-ZA" sz="1400" b="0" i="0" u="none" strike="noStrike" dirty="0" smtClean="0">
                          <a:solidFill>
                            <a:srgbClr val="000000"/>
                          </a:solidFill>
                          <a:effectLst/>
                          <a:latin typeface="Calibri"/>
                        </a:rPr>
                        <a:t>15%</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0" i="0" u="none" strike="noStrike">
                          <a:solidFill>
                            <a:srgbClr val="000000"/>
                          </a:solidFill>
                          <a:effectLst/>
                          <a:latin typeface="Calibri"/>
                        </a:rPr>
                        <a:t>320</a:t>
                      </a:r>
                    </a:p>
                  </a:txBody>
                  <a:tcPr marL="9524" marR="9524" marT="9527" marB="0" anchor="b"/>
                </a:tc>
                <a:tc>
                  <a:txBody>
                    <a:bodyPr/>
                    <a:lstStyle/>
                    <a:p>
                      <a:pPr algn="ctr" fontAlgn="b"/>
                      <a:r>
                        <a:rPr lang="en-ZA" sz="1400" b="0" i="0" u="none" strike="noStrike" dirty="0" smtClean="0">
                          <a:solidFill>
                            <a:srgbClr val="000000"/>
                          </a:solidFill>
                          <a:effectLst/>
                          <a:latin typeface="Calibri"/>
                        </a:rPr>
                        <a:t>3%</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1" i="0" u="none" strike="noStrike" dirty="0">
                          <a:solidFill>
                            <a:srgbClr val="000000"/>
                          </a:solidFill>
                          <a:effectLst/>
                          <a:latin typeface="Calibri"/>
                        </a:rPr>
                        <a:t>11 191</a:t>
                      </a:r>
                    </a:p>
                  </a:txBody>
                  <a:tcPr marL="9524" marR="9524" marT="9527" marB="0" anchor="b">
                    <a:solidFill>
                      <a:schemeClr val="tx2">
                        <a:lumMod val="40000"/>
                        <a:lumOff val="60000"/>
                      </a:schemeClr>
                    </a:solidFill>
                  </a:tcPr>
                </a:tc>
                <a:extLst>
                  <a:ext uri="{0D108BD9-81ED-4DB2-BD59-A6C34878D82A}">
                    <a16:rowId xmlns:a16="http://schemas.microsoft.com/office/drawing/2014/main" xmlns="" val="10007"/>
                  </a:ext>
                </a:extLst>
              </a:tr>
              <a:tr h="436279">
                <a:tc>
                  <a:txBody>
                    <a:bodyPr/>
                    <a:lstStyle/>
                    <a:p>
                      <a:pPr algn="l" fontAlgn="b"/>
                      <a:r>
                        <a:rPr lang="en-ZA" sz="1400" b="1" i="0" u="none" strike="noStrike" dirty="0" smtClean="0">
                          <a:solidFill>
                            <a:srgbClr val="000000"/>
                          </a:solidFill>
                          <a:effectLst/>
                          <a:latin typeface="Calibri"/>
                        </a:rPr>
                        <a:t>Northern</a:t>
                      </a:r>
                      <a:r>
                        <a:rPr lang="en-ZA" sz="1400" b="1" i="0" u="none" strike="noStrike" baseline="0" dirty="0" smtClean="0">
                          <a:solidFill>
                            <a:srgbClr val="000000"/>
                          </a:solidFill>
                          <a:effectLst/>
                          <a:latin typeface="Calibri"/>
                        </a:rPr>
                        <a:t> Cape</a:t>
                      </a:r>
                      <a:endParaRPr lang="en-ZA" sz="1400" b="1" i="0" u="none" strike="noStrike" dirty="0">
                        <a:solidFill>
                          <a:srgbClr val="000000"/>
                        </a:solidFill>
                        <a:effectLst/>
                        <a:latin typeface="Calibri"/>
                      </a:endParaRPr>
                    </a:p>
                  </a:txBody>
                  <a:tcPr marL="9523" marR="9523" marT="9527" marB="0" anchor="b"/>
                </a:tc>
                <a:tc>
                  <a:txBody>
                    <a:bodyPr/>
                    <a:lstStyle/>
                    <a:p>
                      <a:pPr algn="ctr" fontAlgn="b"/>
                      <a:r>
                        <a:rPr lang="en-ZA" sz="1400" b="0" i="0" u="none" strike="noStrike" dirty="0">
                          <a:solidFill>
                            <a:srgbClr val="000000"/>
                          </a:solidFill>
                          <a:effectLst/>
                          <a:latin typeface="Calibri"/>
                        </a:rPr>
                        <a:t>1 920</a:t>
                      </a:r>
                    </a:p>
                  </a:txBody>
                  <a:tcPr marL="9524" marR="9524" marT="9527" marB="0" anchor="b"/>
                </a:tc>
                <a:tc>
                  <a:txBody>
                    <a:bodyPr/>
                    <a:lstStyle/>
                    <a:p>
                      <a:pPr algn="ctr" fontAlgn="b"/>
                      <a:r>
                        <a:rPr lang="en-ZA" sz="1400" b="0" i="0" u="none" strike="noStrike" dirty="0" smtClean="0">
                          <a:solidFill>
                            <a:srgbClr val="000000"/>
                          </a:solidFill>
                          <a:effectLst/>
                          <a:latin typeface="Calibri"/>
                        </a:rPr>
                        <a:t>26%</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0" i="0" u="none" strike="noStrike" dirty="0">
                          <a:solidFill>
                            <a:srgbClr val="000000"/>
                          </a:solidFill>
                          <a:effectLst/>
                          <a:latin typeface="Calibri"/>
                        </a:rPr>
                        <a:t>2 710</a:t>
                      </a:r>
                    </a:p>
                  </a:txBody>
                  <a:tcPr marL="9524" marR="9524" marT="9527" marB="0" anchor="b"/>
                </a:tc>
                <a:tc>
                  <a:txBody>
                    <a:bodyPr/>
                    <a:lstStyle/>
                    <a:p>
                      <a:pPr algn="ctr" fontAlgn="b"/>
                      <a:r>
                        <a:rPr lang="en-ZA" sz="1400" b="0" i="0" u="none" strike="noStrike" dirty="0" smtClean="0">
                          <a:solidFill>
                            <a:srgbClr val="000000"/>
                          </a:solidFill>
                          <a:effectLst/>
                          <a:latin typeface="Calibri"/>
                        </a:rPr>
                        <a:t>36%</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0" i="0" u="none" strike="noStrike" dirty="0">
                          <a:solidFill>
                            <a:srgbClr val="000000"/>
                          </a:solidFill>
                          <a:effectLst/>
                          <a:latin typeface="Calibri"/>
                        </a:rPr>
                        <a:t>1 538</a:t>
                      </a:r>
                    </a:p>
                  </a:txBody>
                  <a:tcPr marL="9524" marR="9524" marT="9527" marB="0" anchor="b"/>
                </a:tc>
                <a:tc>
                  <a:txBody>
                    <a:bodyPr/>
                    <a:lstStyle/>
                    <a:p>
                      <a:pPr algn="ctr" fontAlgn="b"/>
                      <a:r>
                        <a:rPr lang="en-ZA" sz="1400" b="0" i="0" u="none" strike="noStrike" dirty="0" smtClean="0">
                          <a:solidFill>
                            <a:srgbClr val="000000"/>
                          </a:solidFill>
                          <a:effectLst/>
                          <a:latin typeface="Calibri"/>
                        </a:rPr>
                        <a:t>21%</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0" i="0" u="none" strike="noStrike" dirty="0">
                          <a:solidFill>
                            <a:srgbClr val="000000"/>
                          </a:solidFill>
                          <a:effectLst/>
                          <a:latin typeface="Calibri"/>
                        </a:rPr>
                        <a:t>1 088</a:t>
                      </a:r>
                    </a:p>
                  </a:txBody>
                  <a:tcPr marL="9524" marR="9524" marT="9527" marB="0" anchor="b"/>
                </a:tc>
                <a:tc>
                  <a:txBody>
                    <a:bodyPr/>
                    <a:lstStyle/>
                    <a:p>
                      <a:pPr algn="ctr" fontAlgn="b"/>
                      <a:r>
                        <a:rPr lang="en-ZA" sz="1400" b="0" i="0" u="none" strike="noStrike" dirty="0" smtClean="0">
                          <a:solidFill>
                            <a:srgbClr val="000000"/>
                          </a:solidFill>
                          <a:effectLst/>
                          <a:latin typeface="Calibri"/>
                        </a:rPr>
                        <a:t>15%</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0" i="0" u="none" strike="noStrike">
                          <a:solidFill>
                            <a:srgbClr val="000000"/>
                          </a:solidFill>
                          <a:effectLst/>
                          <a:latin typeface="Calibri"/>
                        </a:rPr>
                        <a:t>175</a:t>
                      </a:r>
                    </a:p>
                  </a:txBody>
                  <a:tcPr marL="9524" marR="9524" marT="9527" marB="0" anchor="b"/>
                </a:tc>
                <a:tc>
                  <a:txBody>
                    <a:bodyPr/>
                    <a:lstStyle/>
                    <a:p>
                      <a:pPr algn="ctr" fontAlgn="b"/>
                      <a:r>
                        <a:rPr lang="en-ZA" sz="1400" b="0" i="0" u="none" strike="noStrike" dirty="0" smtClean="0">
                          <a:solidFill>
                            <a:srgbClr val="000000"/>
                          </a:solidFill>
                          <a:effectLst/>
                          <a:latin typeface="Calibri"/>
                        </a:rPr>
                        <a:t>2%</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1" i="0" u="none" strike="noStrike" dirty="0">
                          <a:solidFill>
                            <a:srgbClr val="000000"/>
                          </a:solidFill>
                          <a:effectLst/>
                          <a:latin typeface="Calibri"/>
                        </a:rPr>
                        <a:t>7 431</a:t>
                      </a:r>
                    </a:p>
                  </a:txBody>
                  <a:tcPr marL="9524" marR="9524" marT="9527" marB="0" anchor="b">
                    <a:solidFill>
                      <a:schemeClr val="tx2">
                        <a:lumMod val="40000"/>
                        <a:lumOff val="60000"/>
                      </a:schemeClr>
                    </a:solidFill>
                  </a:tcPr>
                </a:tc>
                <a:extLst>
                  <a:ext uri="{0D108BD9-81ED-4DB2-BD59-A6C34878D82A}">
                    <a16:rowId xmlns:a16="http://schemas.microsoft.com/office/drawing/2014/main" xmlns="" val="10008"/>
                  </a:ext>
                </a:extLst>
              </a:tr>
              <a:tr h="519556">
                <a:tc>
                  <a:txBody>
                    <a:bodyPr/>
                    <a:lstStyle/>
                    <a:p>
                      <a:pPr algn="l" fontAlgn="b"/>
                      <a:r>
                        <a:rPr lang="en-ZA" sz="1400" b="1" i="0" u="none" strike="noStrike" dirty="0">
                          <a:solidFill>
                            <a:srgbClr val="000000"/>
                          </a:solidFill>
                          <a:effectLst/>
                          <a:latin typeface="Calibri"/>
                        </a:rPr>
                        <a:t>Western Cape</a:t>
                      </a:r>
                    </a:p>
                  </a:txBody>
                  <a:tcPr marL="9523" marR="9523" marT="9527" marB="0" anchor="b"/>
                </a:tc>
                <a:tc>
                  <a:txBody>
                    <a:bodyPr/>
                    <a:lstStyle/>
                    <a:p>
                      <a:pPr algn="ctr" fontAlgn="b"/>
                      <a:r>
                        <a:rPr lang="en-ZA" sz="1400" b="0" i="0" u="none" strike="noStrike" dirty="0">
                          <a:solidFill>
                            <a:srgbClr val="000000"/>
                          </a:solidFill>
                          <a:effectLst/>
                          <a:latin typeface="Calibri"/>
                        </a:rPr>
                        <a:t>6 562</a:t>
                      </a:r>
                    </a:p>
                  </a:txBody>
                  <a:tcPr marL="9524" marR="9524" marT="9527" marB="0" anchor="b"/>
                </a:tc>
                <a:tc>
                  <a:txBody>
                    <a:bodyPr/>
                    <a:lstStyle/>
                    <a:p>
                      <a:pPr algn="ctr" fontAlgn="b"/>
                      <a:r>
                        <a:rPr lang="en-ZA" sz="1400" b="0" i="0" u="none" strike="noStrike" dirty="0" smtClean="0">
                          <a:solidFill>
                            <a:srgbClr val="000000"/>
                          </a:solidFill>
                          <a:effectLst/>
                          <a:latin typeface="Calibri"/>
                        </a:rPr>
                        <a:t>23%</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0" i="0" u="none" strike="noStrike">
                          <a:solidFill>
                            <a:srgbClr val="000000"/>
                          </a:solidFill>
                          <a:effectLst/>
                          <a:latin typeface="Calibri"/>
                        </a:rPr>
                        <a:t>9 387</a:t>
                      </a:r>
                    </a:p>
                  </a:txBody>
                  <a:tcPr marL="9524" marR="9524" marT="9527" marB="0" anchor="b"/>
                </a:tc>
                <a:tc>
                  <a:txBody>
                    <a:bodyPr/>
                    <a:lstStyle/>
                    <a:p>
                      <a:pPr algn="ctr" fontAlgn="b"/>
                      <a:r>
                        <a:rPr lang="en-ZA" sz="1400" b="0" i="0" u="none" strike="noStrike" dirty="0" smtClean="0">
                          <a:solidFill>
                            <a:srgbClr val="000000"/>
                          </a:solidFill>
                          <a:effectLst/>
                          <a:latin typeface="Calibri"/>
                        </a:rPr>
                        <a:t>33%</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0" i="0" u="none" strike="noStrike">
                          <a:solidFill>
                            <a:srgbClr val="000000"/>
                          </a:solidFill>
                          <a:effectLst/>
                          <a:latin typeface="Calibri"/>
                        </a:rPr>
                        <a:t>6 039</a:t>
                      </a:r>
                    </a:p>
                  </a:txBody>
                  <a:tcPr marL="9524" marR="9524" marT="9527" marB="0" anchor="b"/>
                </a:tc>
                <a:tc>
                  <a:txBody>
                    <a:bodyPr/>
                    <a:lstStyle/>
                    <a:p>
                      <a:pPr algn="ctr" fontAlgn="b"/>
                      <a:r>
                        <a:rPr lang="en-ZA" sz="1400" b="0" i="0" u="none" strike="noStrike" dirty="0" smtClean="0">
                          <a:solidFill>
                            <a:srgbClr val="000000"/>
                          </a:solidFill>
                          <a:effectLst/>
                          <a:latin typeface="Calibri"/>
                        </a:rPr>
                        <a:t>21%</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0" i="0" u="none" strike="noStrike" dirty="0">
                          <a:solidFill>
                            <a:srgbClr val="000000"/>
                          </a:solidFill>
                          <a:effectLst/>
                          <a:latin typeface="Calibri"/>
                        </a:rPr>
                        <a:t>5 508</a:t>
                      </a:r>
                    </a:p>
                  </a:txBody>
                  <a:tcPr marL="9524" marR="9524" marT="9527" marB="0" anchor="b"/>
                </a:tc>
                <a:tc>
                  <a:txBody>
                    <a:bodyPr/>
                    <a:lstStyle/>
                    <a:p>
                      <a:pPr algn="ctr" fontAlgn="b"/>
                      <a:r>
                        <a:rPr lang="en-ZA" sz="1400" b="0" i="0" u="none" strike="noStrike" dirty="0" smtClean="0">
                          <a:solidFill>
                            <a:srgbClr val="000000"/>
                          </a:solidFill>
                          <a:effectLst/>
                          <a:latin typeface="Calibri"/>
                        </a:rPr>
                        <a:t>19%</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0" i="0" u="none" strike="noStrike" dirty="0">
                          <a:solidFill>
                            <a:srgbClr val="000000"/>
                          </a:solidFill>
                          <a:effectLst/>
                          <a:latin typeface="Calibri"/>
                        </a:rPr>
                        <a:t>1 119</a:t>
                      </a:r>
                    </a:p>
                  </a:txBody>
                  <a:tcPr marL="9524" marR="9524" marT="9527" marB="0" anchor="b"/>
                </a:tc>
                <a:tc>
                  <a:txBody>
                    <a:bodyPr/>
                    <a:lstStyle/>
                    <a:p>
                      <a:pPr algn="ctr" fontAlgn="b"/>
                      <a:r>
                        <a:rPr lang="en-ZA" sz="1400" b="0" i="0" u="none" strike="noStrike" dirty="0" smtClean="0">
                          <a:solidFill>
                            <a:srgbClr val="000000"/>
                          </a:solidFill>
                          <a:effectLst/>
                          <a:latin typeface="Calibri"/>
                        </a:rPr>
                        <a:t>4%</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1" i="0" u="none" strike="noStrike" dirty="0">
                          <a:solidFill>
                            <a:srgbClr val="000000"/>
                          </a:solidFill>
                          <a:effectLst/>
                          <a:latin typeface="Calibri"/>
                        </a:rPr>
                        <a:t>28 615</a:t>
                      </a:r>
                    </a:p>
                  </a:txBody>
                  <a:tcPr marL="9524" marR="9524" marT="9527" marB="0" anchor="b">
                    <a:solidFill>
                      <a:schemeClr val="tx2">
                        <a:lumMod val="40000"/>
                        <a:lumOff val="60000"/>
                      </a:schemeClr>
                    </a:solidFill>
                  </a:tcPr>
                </a:tc>
                <a:extLst>
                  <a:ext uri="{0D108BD9-81ED-4DB2-BD59-A6C34878D82A}">
                    <a16:rowId xmlns:a16="http://schemas.microsoft.com/office/drawing/2014/main" xmlns="" val="10009"/>
                  </a:ext>
                </a:extLst>
              </a:tr>
              <a:tr h="519556">
                <a:tc>
                  <a:txBody>
                    <a:bodyPr/>
                    <a:lstStyle/>
                    <a:p>
                      <a:pPr algn="l" fontAlgn="b"/>
                      <a:r>
                        <a:rPr lang="en-ZA" sz="1400" b="1" i="0" u="none" strike="noStrike" dirty="0" smtClean="0">
                          <a:solidFill>
                            <a:srgbClr val="000000"/>
                          </a:solidFill>
                          <a:effectLst/>
                          <a:latin typeface="Calibri"/>
                        </a:rPr>
                        <a:t>Online</a:t>
                      </a:r>
                      <a:endParaRPr lang="en-ZA" sz="1400" b="1" i="0" u="none" strike="noStrike" dirty="0">
                        <a:solidFill>
                          <a:srgbClr val="000000"/>
                        </a:solidFill>
                        <a:effectLst/>
                        <a:latin typeface="Calibri"/>
                      </a:endParaRPr>
                    </a:p>
                  </a:txBody>
                  <a:tcPr marL="9523" marR="9523" marT="9527" marB="0" anchor="b"/>
                </a:tc>
                <a:tc>
                  <a:txBody>
                    <a:bodyPr/>
                    <a:lstStyle/>
                    <a:p>
                      <a:pPr algn="ctr" fontAlgn="b"/>
                      <a:r>
                        <a:rPr lang="en-ZA" sz="1400" b="0" i="0" u="none" strike="noStrike" dirty="0">
                          <a:solidFill>
                            <a:srgbClr val="000000"/>
                          </a:solidFill>
                          <a:effectLst/>
                          <a:latin typeface="Calibri"/>
                        </a:rPr>
                        <a:t>4 903</a:t>
                      </a:r>
                    </a:p>
                  </a:txBody>
                  <a:tcPr marL="9524" marR="9524" marT="9527" marB="0" anchor="b"/>
                </a:tc>
                <a:tc>
                  <a:txBody>
                    <a:bodyPr/>
                    <a:lstStyle/>
                    <a:p>
                      <a:pPr algn="ctr" fontAlgn="b"/>
                      <a:r>
                        <a:rPr lang="en-ZA" sz="1400" b="0" i="0" u="none" strike="noStrike" dirty="0" smtClean="0">
                          <a:solidFill>
                            <a:srgbClr val="000000"/>
                          </a:solidFill>
                          <a:effectLst/>
                          <a:latin typeface="Calibri"/>
                        </a:rPr>
                        <a:t>42%</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0" i="0" u="none" strike="noStrike" dirty="0">
                          <a:solidFill>
                            <a:srgbClr val="000000"/>
                          </a:solidFill>
                          <a:effectLst/>
                          <a:latin typeface="Calibri"/>
                        </a:rPr>
                        <a:t>5 189</a:t>
                      </a:r>
                    </a:p>
                  </a:txBody>
                  <a:tcPr marL="9524" marR="9524" marT="9527" marB="0" anchor="b"/>
                </a:tc>
                <a:tc>
                  <a:txBody>
                    <a:bodyPr/>
                    <a:lstStyle/>
                    <a:p>
                      <a:pPr algn="ctr" fontAlgn="b"/>
                      <a:r>
                        <a:rPr lang="en-ZA" sz="1400" b="0" i="0" u="none" strike="noStrike" dirty="0" smtClean="0">
                          <a:solidFill>
                            <a:srgbClr val="000000"/>
                          </a:solidFill>
                          <a:effectLst/>
                          <a:latin typeface="Calibri"/>
                        </a:rPr>
                        <a:t>44%</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0" i="0" u="none" strike="noStrike" dirty="0">
                          <a:solidFill>
                            <a:srgbClr val="000000"/>
                          </a:solidFill>
                          <a:effectLst/>
                          <a:latin typeface="Calibri"/>
                        </a:rPr>
                        <a:t>1 210</a:t>
                      </a:r>
                    </a:p>
                  </a:txBody>
                  <a:tcPr marL="9524" marR="9524" marT="9527" marB="0" anchor="b"/>
                </a:tc>
                <a:tc>
                  <a:txBody>
                    <a:bodyPr/>
                    <a:lstStyle/>
                    <a:p>
                      <a:pPr algn="ctr" fontAlgn="b"/>
                      <a:r>
                        <a:rPr lang="en-ZA" sz="1400" b="0" i="0" u="none" strike="noStrike" dirty="0" smtClean="0">
                          <a:solidFill>
                            <a:srgbClr val="000000"/>
                          </a:solidFill>
                          <a:effectLst/>
                          <a:latin typeface="Calibri"/>
                        </a:rPr>
                        <a:t>10%</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0" i="0" u="none" strike="noStrike" dirty="0">
                          <a:solidFill>
                            <a:srgbClr val="000000"/>
                          </a:solidFill>
                          <a:effectLst/>
                          <a:latin typeface="Calibri"/>
                        </a:rPr>
                        <a:t>429</a:t>
                      </a:r>
                    </a:p>
                  </a:txBody>
                  <a:tcPr marL="9524" marR="9524" marT="9527" marB="0" anchor="b"/>
                </a:tc>
                <a:tc>
                  <a:txBody>
                    <a:bodyPr/>
                    <a:lstStyle/>
                    <a:p>
                      <a:pPr algn="ctr" fontAlgn="b"/>
                      <a:r>
                        <a:rPr lang="en-ZA" sz="1400" b="0" i="0" u="none" strike="noStrike" dirty="0" smtClean="0">
                          <a:solidFill>
                            <a:srgbClr val="000000"/>
                          </a:solidFill>
                          <a:effectLst/>
                          <a:latin typeface="Calibri"/>
                        </a:rPr>
                        <a:t>4%</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0" i="0" u="none" strike="noStrike" dirty="0">
                          <a:solidFill>
                            <a:srgbClr val="000000"/>
                          </a:solidFill>
                          <a:effectLst/>
                          <a:latin typeface="Calibri"/>
                        </a:rPr>
                        <a:t>59</a:t>
                      </a:r>
                    </a:p>
                  </a:txBody>
                  <a:tcPr marL="9524" marR="9524" marT="9527" marB="0" anchor="b"/>
                </a:tc>
                <a:tc>
                  <a:txBody>
                    <a:bodyPr/>
                    <a:lstStyle/>
                    <a:p>
                      <a:pPr algn="ctr" fontAlgn="b"/>
                      <a:r>
                        <a:rPr lang="en-ZA" sz="1400" b="0" i="0" u="none" strike="noStrike" dirty="0" smtClean="0">
                          <a:solidFill>
                            <a:srgbClr val="000000"/>
                          </a:solidFill>
                          <a:effectLst/>
                          <a:latin typeface="Calibri"/>
                        </a:rPr>
                        <a:t>1%</a:t>
                      </a:r>
                      <a:endParaRPr lang="en-ZA" sz="1400" b="0" i="0" u="none" strike="noStrike" dirty="0">
                        <a:solidFill>
                          <a:srgbClr val="000000"/>
                        </a:solidFill>
                        <a:effectLst/>
                        <a:latin typeface="Calibri"/>
                      </a:endParaRPr>
                    </a:p>
                  </a:txBody>
                  <a:tcPr marL="9524" marR="9524" marT="9527" marB="0" anchor="b"/>
                </a:tc>
                <a:tc>
                  <a:txBody>
                    <a:bodyPr/>
                    <a:lstStyle/>
                    <a:p>
                      <a:pPr algn="ctr" fontAlgn="b"/>
                      <a:r>
                        <a:rPr lang="en-ZA" sz="1400" b="1" i="0" u="none" strike="noStrike" dirty="0">
                          <a:solidFill>
                            <a:srgbClr val="000000"/>
                          </a:solidFill>
                          <a:effectLst/>
                          <a:latin typeface="Calibri"/>
                        </a:rPr>
                        <a:t>11 790</a:t>
                      </a:r>
                    </a:p>
                  </a:txBody>
                  <a:tcPr marL="9524" marR="9524" marT="9527" marB="0" anchor="b">
                    <a:solidFill>
                      <a:schemeClr val="tx2">
                        <a:lumMod val="40000"/>
                        <a:lumOff val="60000"/>
                      </a:schemeClr>
                    </a:solidFill>
                  </a:tcPr>
                </a:tc>
                <a:extLst>
                  <a:ext uri="{0D108BD9-81ED-4DB2-BD59-A6C34878D82A}">
                    <a16:rowId xmlns:a16="http://schemas.microsoft.com/office/drawing/2014/main" xmlns="" val="10010"/>
                  </a:ext>
                </a:extLst>
              </a:tr>
              <a:tr h="589902">
                <a:tc>
                  <a:txBody>
                    <a:bodyPr/>
                    <a:lstStyle/>
                    <a:p>
                      <a:pPr algn="l"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Total</a:t>
                      </a:r>
                      <a:endParaRPr lang="en-ZA" sz="1400" b="1" i="0" u="none" strike="noStrike" dirty="0">
                        <a:solidFill>
                          <a:srgbClr val="000000"/>
                        </a:solidFill>
                        <a:effectLst/>
                        <a:latin typeface="Calibri"/>
                      </a:endParaRPr>
                    </a:p>
                  </a:txBody>
                  <a:tcPr marL="9523" marR="9523" marT="9527" marB="0" anchor="b">
                    <a:solidFill>
                      <a:schemeClr val="tx2">
                        <a:lumMod val="40000"/>
                        <a:lumOff val="60000"/>
                      </a:schemeClr>
                    </a:solidFill>
                  </a:tcPr>
                </a:tc>
                <a:tc>
                  <a:txBody>
                    <a:bodyPr/>
                    <a:lstStyle/>
                    <a:p>
                      <a:pPr algn="ctr" fontAlgn="b"/>
                      <a:r>
                        <a:rPr lang="en-ZA" sz="1400" b="1" i="0" u="none" strike="noStrike" dirty="0">
                          <a:solidFill>
                            <a:srgbClr val="000000"/>
                          </a:solidFill>
                          <a:effectLst/>
                          <a:latin typeface="Calibri"/>
                        </a:rPr>
                        <a:t>52 068</a:t>
                      </a:r>
                    </a:p>
                  </a:txBody>
                  <a:tcPr marL="9524" marR="9524" marT="9527" marB="0" anchor="b">
                    <a:solidFill>
                      <a:schemeClr val="tx2">
                        <a:lumMod val="40000"/>
                        <a:lumOff val="60000"/>
                      </a:schemeClr>
                    </a:solidFill>
                  </a:tcPr>
                </a:tc>
                <a:tc>
                  <a:txBody>
                    <a:bodyPr/>
                    <a:lstStyle/>
                    <a:p>
                      <a:pPr algn="ctr" fontAlgn="b"/>
                      <a:r>
                        <a:rPr lang="en-ZA" sz="1400" b="0" i="0" u="none" strike="noStrike" dirty="0" smtClean="0">
                          <a:solidFill>
                            <a:srgbClr val="000000"/>
                          </a:solidFill>
                          <a:effectLst/>
                          <a:latin typeface="Calibri"/>
                        </a:rPr>
                        <a:t>25%</a:t>
                      </a:r>
                      <a:endParaRPr lang="en-ZA" sz="1400" b="0" i="0" u="none" strike="noStrike" dirty="0">
                        <a:solidFill>
                          <a:srgbClr val="000000"/>
                        </a:solidFill>
                        <a:effectLst/>
                        <a:latin typeface="Calibri"/>
                      </a:endParaRPr>
                    </a:p>
                  </a:txBody>
                  <a:tcPr marL="9524" marR="9524" marT="9527" marB="0" anchor="b">
                    <a:solidFill>
                      <a:schemeClr val="tx2">
                        <a:lumMod val="40000"/>
                        <a:lumOff val="60000"/>
                      </a:schemeClr>
                    </a:solidFill>
                  </a:tcPr>
                </a:tc>
                <a:tc>
                  <a:txBody>
                    <a:bodyPr/>
                    <a:lstStyle/>
                    <a:p>
                      <a:pPr algn="ctr" fontAlgn="b"/>
                      <a:r>
                        <a:rPr lang="en-ZA" sz="1400" b="1" i="0" u="none" strike="noStrike" dirty="0">
                          <a:solidFill>
                            <a:srgbClr val="000000"/>
                          </a:solidFill>
                          <a:effectLst/>
                          <a:latin typeface="Calibri"/>
                        </a:rPr>
                        <a:t>80 005</a:t>
                      </a:r>
                    </a:p>
                  </a:txBody>
                  <a:tcPr marL="9524" marR="9524" marT="9527" marB="0" anchor="b">
                    <a:solidFill>
                      <a:schemeClr val="tx2">
                        <a:lumMod val="40000"/>
                        <a:lumOff val="60000"/>
                      </a:schemeClr>
                    </a:solidFill>
                  </a:tcPr>
                </a:tc>
                <a:tc>
                  <a:txBody>
                    <a:bodyPr/>
                    <a:lstStyle/>
                    <a:p>
                      <a:pPr algn="ctr" fontAlgn="b"/>
                      <a:r>
                        <a:rPr lang="en-ZA" sz="1400" b="0" i="0" u="none" strike="noStrike" dirty="0" smtClean="0">
                          <a:solidFill>
                            <a:srgbClr val="000000"/>
                          </a:solidFill>
                          <a:effectLst/>
                          <a:latin typeface="Calibri"/>
                        </a:rPr>
                        <a:t>38%</a:t>
                      </a:r>
                      <a:endParaRPr lang="en-ZA" sz="1400" b="0" i="0" u="none" strike="noStrike" dirty="0">
                        <a:solidFill>
                          <a:srgbClr val="000000"/>
                        </a:solidFill>
                        <a:effectLst/>
                        <a:latin typeface="Calibri"/>
                      </a:endParaRPr>
                    </a:p>
                  </a:txBody>
                  <a:tcPr marL="9524" marR="9524" marT="9527" marB="0" anchor="b">
                    <a:solidFill>
                      <a:schemeClr val="tx2">
                        <a:lumMod val="40000"/>
                        <a:lumOff val="60000"/>
                      </a:schemeClr>
                    </a:solidFill>
                  </a:tcPr>
                </a:tc>
                <a:tc>
                  <a:txBody>
                    <a:bodyPr/>
                    <a:lstStyle/>
                    <a:p>
                      <a:pPr algn="ctr" fontAlgn="b"/>
                      <a:r>
                        <a:rPr lang="en-ZA" sz="1400" b="1" i="0" u="none" strike="noStrike" dirty="0">
                          <a:solidFill>
                            <a:srgbClr val="000000"/>
                          </a:solidFill>
                          <a:effectLst/>
                          <a:latin typeface="Calibri"/>
                        </a:rPr>
                        <a:t>43 122</a:t>
                      </a:r>
                    </a:p>
                  </a:txBody>
                  <a:tcPr marL="9524" marR="9524" marT="9527" marB="0" anchor="b">
                    <a:solidFill>
                      <a:schemeClr val="tx2">
                        <a:lumMod val="40000"/>
                        <a:lumOff val="60000"/>
                      </a:schemeClr>
                    </a:solidFill>
                  </a:tcPr>
                </a:tc>
                <a:tc>
                  <a:txBody>
                    <a:bodyPr/>
                    <a:lstStyle/>
                    <a:p>
                      <a:pPr algn="ctr" fontAlgn="b"/>
                      <a:r>
                        <a:rPr lang="en-ZA" sz="1400" b="0" i="0" u="none" strike="noStrike" dirty="0" smtClean="0">
                          <a:solidFill>
                            <a:srgbClr val="000000"/>
                          </a:solidFill>
                          <a:effectLst/>
                          <a:latin typeface="Calibri"/>
                        </a:rPr>
                        <a:t>20%</a:t>
                      </a:r>
                      <a:endParaRPr lang="en-ZA" sz="1400" b="0" i="0" u="none" strike="noStrike" dirty="0">
                        <a:solidFill>
                          <a:srgbClr val="000000"/>
                        </a:solidFill>
                        <a:effectLst/>
                        <a:latin typeface="Calibri"/>
                      </a:endParaRPr>
                    </a:p>
                  </a:txBody>
                  <a:tcPr marL="9524" marR="9524" marT="9527" marB="0" anchor="b">
                    <a:solidFill>
                      <a:schemeClr val="tx2">
                        <a:lumMod val="40000"/>
                        <a:lumOff val="60000"/>
                      </a:schemeClr>
                    </a:solidFill>
                  </a:tcPr>
                </a:tc>
                <a:tc>
                  <a:txBody>
                    <a:bodyPr/>
                    <a:lstStyle/>
                    <a:p>
                      <a:pPr algn="ctr" fontAlgn="b"/>
                      <a:r>
                        <a:rPr lang="en-ZA" sz="1400" b="1" i="0" u="none" strike="noStrike" dirty="0">
                          <a:solidFill>
                            <a:srgbClr val="000000"/>
                          </a:solidFill>
                          <a:effectLst/>
                          <a:latin typeface="Calibri"/>
                        </a:rPr>
                        <a:t>30 768</a:t>
                      </a:r>
                    </a:p>
                  </a:txBody>
                  <a:tcPr marL="9524" marR="9524" marT="9527" marB="0" anchor="b">
                    <a:solidFill>
                      <a:schemeClr val="tx2">
                        <a:lumMod val="40000"/>
                        <a:lumOff val="60000"/>
                      </a:schemeClr>
                    </a:solidFill>
                  </a:tcPr>
                </a:tc>
                <a:tc>
                  <a:txBody>
                    <a:bodyPr/>
                    <a:lstStyle/>
                    <a:p>
                      <a:pPr algn="ctr" fontAlgn="b"/>
                      <a:r>
                        <a:rPr lang="en-ZA" sz="1400" b="0" i="0" u="none" strike="noStrike" dirty="0" smtClean="0">
                          <a:solidFill>
                            <a:srgbClr val="000000"/>
                          </a:solidFill>
                          <a:effectLst/>
                          <a:latin typeface="Calibri"/>
                        </a:rPr>
                        <a:t>14%</a:t>
                      </a:r>
                      <a:endParaRPr lang="en-ZA" sz="1400" b="0" i="0" u="none" strike="noStrike" dirty="0">
                        <a:solidFill>
                          <a:srgbClr val="000000"/>
                        </a:solidFill>
                        <a:effectLst/>
                        <a:latin typeface="Calibri"/>
                      </a:endParaRPr>
                    </a:p>
                  </a:txBody>
                  <a:tcPr marL="9524" marR="9524" marT="9527" marB="0" anchor="b">
                    <a:solidFill>
                      <a:schemeClr val="tx2">
                        <a:lumMod val="40000"/>
                        <a:lumOff val="60000"/>
                      </a:schemeClr>
                    </a:solidFill>
                  </a:tcPr>
                </a:tc>
                <a:tc>
                  <a:txBody>
                    <a:bodyPr/>
                    <a:lstStyle/>
                    <a:p>
                      <a:pPr algn="ctr" fontAlgn="b"/>
                      <a:r>
                        <a:rPr lang="en-ZA" sz="1400" b="1" i="0" u="none" strike="noStrike" dirty="0">
                          <a:solidFill>
                            <a:srgbClr val="000000"/>
                          </a:solidFill>
                          <a:effectLst/>
                          <a:latin typeface="Calibri"/>
                        </a:rPr>
                        <a:t>6 324</a:t>
                      </a:r>
                    </a:p>
                  </a:txBody>
                  <a:tcPr marL="9524" marR="9524" marT="9527" marB="0" anchor="b">
                    <a:solidFill>
                      <a:schemeClr val="tx2">
                        <a:lumMod val="40000"/>
                        <a:lumOff val="60000"/>
                      </a:schemeClr>
                    </a:solidFill>
                  </a:tcPr>
                </a:tc>
                <a:tc>
                  <a:txBody>
                    <a:bodyPr/>
                    <a:lstStyle/>
                    <a:p>
                      <a:pPr algn="ctr" fontAlgn="b"/>
                      <a:r>
                        <a:rPr lang="en-ZA" sz="1400" b="0" i="0" u="none" strike="noStrike" dirty="0" smtClean="0">
                          <a:solidFill>
                            <a:srgbClr val="000000"/>
                          </a:solidFill>
                          <a:effectLst/>
                          <a:latin typeface="Calibri"/>
                        </a:rPr>
                        <a:t>3%</a:t>
                      </a:r>
                      <a:endParaRPr lang="en-ZA" sz="1400" b="0" i="0" u="none" strike="noStrike" dirty="0">
                        <a:solidFill>
                          <a:srgbClr val="000000"/>
                        </a:solidFill>
                        <a:effectLst/>
                        <a:latin typeface="Calibri"/>
                      </a:endParaRPr>
                    </a:p>
                  </a:txBody>
                  <a:tcPr marL="9524" marR="9524" marT="9527" marB="0" anchor="b">
                    <a:solidFill>
                      <a:schemeClr val="tx2">
                        <a:lumMod val="40000"/>
                        <a:lumOff val="60000"/>
                      </a:schemeClr>
                    </a:solidFill>
                  </a:tcPr>
                </a:tc>
                <a:tc>
                  <a:txBody>
                    <a:bodyPr/>
                    <a:lstStyle/>
                    <a:p>
                      <a:pPr algn="ctr" fontAlgn="b"/>
                      <a:r>
                        <a:rPr lang="en-ZA" sz="1400" b="1" i="0" u="none" strike="noStrike" dirty="0">
                          <a:solidFill>
                            <a:srgbClr val="000000"/>
                          </a:solidFill>
                          <a:effectLst/>
                          <a:latin typeface="Calibri"/>
                        </a:rPr>
                        <a:t>212 287</a:t>
                      </a:r>
                    </a:p>
                  </a:txBody>
                  <a:tcPr marL="9524" marR="9524" marT="9527" marB="0" anchor="b">
                    <a:solidFill>
                      <a:schemeClr val="tx2">
                        <a:lumMod val="40000"/>
                        <a:lumOff val="60000"/>
                      </a:schemeClr>
                    </a:solidFill>
                  </a:tcPr>
                </a:tc>
                <a:extLst>
                  <a:ext uri="{0D108BD9-81ED-4DB2-BD59-A6C34878D82A}">
                    <a16:rowId xmlns:a16="http://schemas.microsoft.com/office/drawing/2014/main" xmlns="" val="10011"/>
                  </a:ext>
                </a:extLst>
              </a:tr>
            </a:tbl>
          </a:graphicData>
        </a:graphic>
      </p:graphicFrame>
      <p:sp>
        <p:nvSpPr>
          <p:cNvPr id="27822" name="Slide Number Placeholder 4"/>
          <p:cNvSpPr>
            <a:spLocks noGrp="1"/>
          </p:cNvSpPr>
          <p:nvPr>
            <p:ph type="sldNum" sz="quarter" idx="12"/>
          </p:nvPr>
        </p:nvSpPr>
        <p:spPr bwMode="auto">
          <a:xfrm>
            <a:off x="6732240" y="6165304"/>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fld id="{1275DB3E-0047-4B2C-BDAC-5554FAA3A7C9}" type="slidenum">
              <a:rPr lang="en-US" altLang="en-US" sz="1200" smtClean="0">
                <a:solidFill>
                  <a:srgbClr val="898989"/>
                </a:solidFill>
              </a:rPr>
              <a:pPr eaLnBrk="1" hangingPunct="1">
                <a:spcBef>
                  <a:spcPct val="0"/>
                </a:spcBef>
                <a:buFontTx/>
                <a:buNone/>
                <a:defRPr/>
              </a:pPr>
              <a:t>71</a:t>
            </a:fld>
            <a:endParaRPr lang="en-US" altLang="en-US" sz="1200" dirty="0" smtClean="0">
              <a:solidFill>
                <a:srgbClr val="898989"/>
              </a:solidFill>
            </a:endParaRPr>
          </a:p>
        </p:txBody>
      </p:sp>
    </p:spTree>
    <p:extLst>
      <p:ext uri="{BB962C8B-B14F-4D97-AF65-F5344CB8AC3E}">
        <p14:creationId xmlns:p14="http://schemas.microsoft.com/office/powerpoint/2010/main" xmlns="" val="40867340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585787"/>
          </a:xfrm>
        </p:spPr>
        <p:txBody>
          <a:bodyPr/>
          <a:lstStyle/>
          <a:p>
            <a:r>
              <a:rPr lang="en-ZA" altLang="en-US" sz="2400" b="1" smtClean="0"/>
              <a:t>WORK SEEKERS REGISTERED BY GENDER AND PROVINCE</a:t>
            </a:r>
            <a:endParaRPr lang="en-ZA" altLang="en-US" sz="2400" smtClean="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xmlns="" val="1687576112"/>
              </p:ext>
            </p:extLst>
          </p:nvPr>
        </p:nvGraphicFramePr>
        <p:xfrm>
          <a:off x="273050" y="1377950"/>
          <a:ext cx="5739111" cy="5272064"/>
        </p:xfrm>
        <a:graphic>
          <a:graphicData uri="http://schemas.openxmlformats.org/drawingml/2006/table">
            <a:tbl>
              <a:tblPr firstRow="1" bandRow="1">
                <a:tableStyleId>{5C22544A-7EE6-4342-B048-85BDC9FD1C3A}</a:tableStyleId>
              </a:tblPr>
              <a:tblGrid>
                <a:gridCol w="955883">
                  <a:extLst>
                    <a:ext uri="{9D8B030D-6E8A-4147-A177-3AD203B41FA5}">
                      <a16:colId xmlns:a16="http://schemas.microsoft.com/office/drawing/2014/main" xmlns="" val="20000"/>
                    </a:ext>
                  </a:extLst>
                </a:gridCol>
                <a:gridCol w="955883">
                  <a:extLst>
                    <a:ext uri="{9D8B030D-6E8A-4147-A177-3AD203B41FA5}">
                      <a16:colId xmlns:a16="http://schemas.microsoft.com/office/drawing/2014/main" xmlns="" val="20001"/>
                    </a:ext>
                  </a:extLst>
                </a:gridCol>
                <a:gridCol w="895228">
                  <a:extLst>
                    <a:ext uri="{9D8B030D-6E8A-4147-A177-3AD203B41FA5}">
                      <a16:colId xmlns:a16="http://schemas.microsoft.com/office/drawing/2014/main" xmlns="" val="20002"/>
                    </a:ext>
                  </a:extLst>
                </a:gridCol>
                <a:gridCol w="1016537">
                  <a:extLst>
                    <a:ext uri="{9D8B030D-6E8A-4147-A177-3AD203B41FA5}">
                      <a16:colId xmlns:a16="http://schemas.microsoft.com/office/drawing/2014/main" xmlns="" val="20003"/>
                    </a:ext>
                  </a:extLst>
                </a:gridCol>
                <a:gridCol w="955883">
                  <a:extLst>
                    <a:ext uri="{9D8B030D-6E8A-4147-A177-3AD203B41FA5}">
                      <a16:colId xmlns:a16="http://schemas.microsoft.com/office/drawing/2014/main" xmlns="" val="20004"/>
                    </a:ext>
                  </a:extLst>
                </a:gridCol>
                <a:gridCol w="959697">
                  <a:extLst>
                    <a:ext uri="{9D8B030D-6E8A-4147-A177-3AD203B41FA5}">
                      <a16:colId xmlns:a16="http://schemas.microsoft.com/office/drawing/2014/main" xmlns="" val="20005"/>
                    </a:ext>
                  </a:extLst>
                </a:gridCol>
              </a:tblGrid>
              <a:tr h="454942">
                <a:tc>
                  <a:txBody>
                    <a:bodyPr/>
                    <a:lstStyle/>
                    <a:p>
                      <a:pPr algn="l" fontAlgn="ctr"/>
                      <a:r>
                        <a:rPr lang="en-ZA" sz="1400" b="0" i="0" u="none" strike="noStrike" dirty="0">
                          <a:solidFill>
                            <a:srgbClr val="000000"/>
                          </a:solidFill>
                          <a:effectLst/>
                          <a:latin typeface="+mn-lt"/>
                        </a:rPr>
                        <a:t> </a:t>
                      </a:r>
                    </a:p>
                  </a:txBody>
                  <a:tcPr marL="85719" marR="9524" marT="9527" marB="0" anchor="ctr"/>
                </a:tc>
                <a:tc>
                  <a:txBody>
                    <a:bodyPr/>
                    <a:lstStyle/>
                    <a:p>
                      <a:pPr algn="ctr" fontAlgn="ctr"/>
                      <a:r>
                        <a:rPr lang="en-ZA" sz="1400" b="1" i="0" u="none" strike="noStrike" dirty="0">
                          <a:solidFill>
                            <a:srgbClr val="000000"/>
                          </a:solidFill>
                          <a:effectLst/>
                          <a:latin typeface="+mn-lt"/>
                        </a:rPr>
                        <a:t>Female</a:t>
                      </a:r>
                    </a:p>
                  </a:txBody>
                  <a:tcPr marL="85719" marR="9524" marT="9527" marB="0" anchor="ctr"/>
                </a:tc>
                <a:tc>
                  <a:txBody>
                    <a:bodyPr/>
                    <a:lstStyle/>
                    <a:p>
                      <a:pPr algn="ctr" fontAlgn="ctr"/>
                      <a:r>
                        <a:rPr lang="en-ZA" sz="1400" b="1" i="0" u="none" strike="noStrike" dirty="0">
                          <a:solidFill>
                            <a:srgbClr val="000000"/>
                          </a:solidFill>
                          <a:effectLst/>
                          <a:latin typeface="+mn-lt"/>
                        </a:rPr>
                        <a:t>%</a:t>
                      </a:r>
                    </a:p>
                  </a:txBody>
                  <a:tcPr marL="85719" marR="9524" marT="9527" marB="0" anchor="ctr"/>
                </a:tc>
                <a:tc>
                  <a:txBody>
                    <a:bodyPr/>
                    <a:lstStyle/>
                    <a:p>
                      <a:pPr algn="ctr" fontAlgn="ctr"/>
                      <a:r>
                        <a:rPr lang="en-ZA" sz="1400" b="1" i="0" u="none" strike="noStrike" dirty="0">
                          <a:solidFill>
                            <a:srgbClr val="000000"/>
                          </a:solidFill>
                          <a:effectLst/>
                          <a:latin typeface="+mn-lt"/>
                        </a:rPr>
                        <a:t>Male</a:t>
                      </a:r>
                    </a:p>
                  </a:txBody>
                  <a:tcPr marL="85719" marR="9524" marT="9527" marB="0" anchor="ctr"/>
                </a:tc>
                <a:tc>
                  <a:txBody>
                    <a:bodyPr/>
                    <a:lstStyle/>
                    <a:p>
                      <a:pPr algn="ctr" fontAlgn="ctr"/>
                      <a:r>
                        <a:rPr lang="en-ZA" sz="1400" b="1" i="0" u="none" strike="noStrike">
                          <a:solidFill>
                            <a:srgbClr val="000000"/>
                          </a:solidFill>
                          <a:effectLst/>
                          <a:latin typeface="+mn-lt"/>
                        </a:rPr>
                        <a:t>%</a:t>
                      </a:r>
                    </a:p>
                  </a:txBody>
                  <a:tcPr marL="85719" marR="9524" marT="9527" marB="0" anchor="ctr"/>
                </a:tc>
                <a:tc>
                  <a:txBody>
                    <a:bodyPr/>
                    <a:lstStyle/>
                    <a:p>
                      <a:pPr algn="ctr" fontAlgn="b"/>
                      <a:r>
                        <a:rPr lang="en-ZA" sz="1400" b="1" i="0" u="none" strike="noStrike" dirty="0" smtClean="0">
                          <a:solidFill>
                            <a:srgbClr val="000000"/>
                          </a:solidFill>
                          <a:effectLst/>
                          <a:latin typeface="+mn-lt"/>
                        </a:rPr>
                        <a:t>Total</a:t>
                      </a:r>
                    </a:p>
                    <a:p>
                      <a:pPr algn="ctr" fontAlgn="b"/>
                      <a:endParaRPr lang="en-ZA" sz="1400" b="1" i="0" u="none" strike="noStrike" dirty="0" smtClean="0">
                        <a:solidFill>
                          <a:srgbClr val="000000"/>
                        </a:solidFill>
                        <a:effectLst/>
                        <a:latin typeface="+mn-lt"/>
                      </a:endParaRPr>
                    </a:p>
                  </a:txBody>
                  <a:tcPr marL="9524" marR="9524" marT="9527" marB="0" anchor="b"/>
                </a:tc>
                <a:extLst>
                  <a:ext uri="{0D108BD9-81ED-4DB2-BD59-A6C34878D82A}">
                    <a16:rowId xmlns:a16="http://schemas.microsoft.com/office/drawing/2014/main" xmlns="" val="10000"/>
                  </a:ext>
                </a:extLst>
              </a:tr>
              <a:tr h="428153">
                <a:tc>
                  <a:txBody>
                    <a:bodyPr/>
                    <a:lstStyle/>
                    <a:p>
                      <a:pPr algn="l" fontAlgn="ctr"/>
                      <a:r>
                        <a:rPr lang="en-ZA" sz="1400" b="1" i="0" u="none" strike="noStrike" dirty="0">
                          <a:solidFill>
                            <a:srgbClr val="000000"/>
                          </a:solidFill>
                          <a:effectLst/>
                          <a:latin typeface="+mn-lt"/>
                        </a:rPr>
                        <a:t>Eastern Cape</a:t>
                      </a:r>
                    </a:p>
                  </a:txBody>
                  <a:tcPr marL="85719" marR="9524" marT="9527" marB="0" anchor="ctr"/>
                </a:tc>
                <a:tc>
                  <a:txBody>
                    <a:bodyPr/>
                    <a:lstStyle/>
                    <a:p>
                      <a:pPr algn="ctr" fontAlgn="ctr"/>
                      <a:r>
                        <a:rPr lang="en-ZA" sz="1400" b="0" i="0" u="none" strike="noStrike" dirty="0">
                          <a:solidFill>
                            <a:srgbClr val="000000"/>
                          </a:solidFill>
                          <a:effectLst/>
                          <a:latin typeface="+mn-lt"/>
                        </a:rPr>
                        <a:t>14 103</a:t>
                      </a:r>
                    </a:p>
                  </a:txBody>
                  <a:tcPr marL="9524" marR="9524" marT="9527" marB="0" anchor="ctr"/>
                </a:tc>
                <a:tc>
                  <a:txBody>
                    <a:bodyPr/>
                    <a:lstStyle/>
                    <a:p>
                      <a:pPr algn="ctr" fontAlgn="ctr"/>
                      <a:r>
                        <a:rPr lang="en-ZA" sz="1400" b="0" i="0" u="none" strike="noStrike" dirty="0" smtClean="0">
                          <a:solidFill>
                            <a:srgbClr val="000000"/>
                          </a:solidFill>
                          <a:effectLst/>
                          <a:latin typeface="+mn-lt"/>
                        </a:rPr>
                        <a:t>54%</a:t>
                      </a:r>
                      <a:endParaRPr lang="en-ZA" sz="1400" b="0" i="0" u="none" strike="noStrike" dirty="0">
                        <a:solidFill>
                          <a:srgbClr val="000000"/>
                        </a:solidFill>
                        <a:effectLst/>
                        <a:latin typeface="+mn-lt"/>
                      </a:endParaRPr>
                    </a:p>
                  </a:txBody>
                  <a:tcPr marL="9524" marR="9524" marT="9527" marB="0" anchor="ctr"/>
                </a:tc>
                <a:tc>
                  <a:txBody>
                    <a:bodyPr/>
                    <a:lstStyle/>
                    <a:p>
                      <a:pPr algn="ctr" fontAlgn="ctr"/>
                      <a:r>
                        <a:rPr lang="en-ZA" sz="1400" b="0" i="0" u="none" strike="noStrike">
                          <a:solidFill>
                            <a:srgbClr val="000000"/>
                          </a:solidFill>
                          <a:effectLst/>
                          <a:latin typeface="+mn-lt"/>
                        </a:rPr>
                        <a:t>12 196</a:t>
                      </a:r>
                    </a:p>
                  </a:txBody>
                  <a:tcPr marL="9524" marR="9524" marT="9527" marB="0" anchor="ctr"/>
                </a:tc>
                <a:tc>
                  <a:txBody>
                    <a:bodyPr/>
                    <a:lstStyle/>
                    <a:p>
                      <a:pPr algn="ctr" fontAlgn="ctr"/>
                      <a:r>
                        <a:rPr lang="en-ZA" sz="1400" b="0" i="0" u="none" strike="noStrike" dirty="0" smtClean="0">
                          <a:solidFill>
                            <a:srgbClr val="000000"/>
                          </a:solidFill>
                          <a:effectLst/>
                          <a:latin typeface="+mn-lt"/>
                        </a:rPr>
                        <a:t>46%</a:t>
                      </a:r>
                      <a:endParaRPr lang="en-ZA" sz="1400" b="0" i="0" u="none" strike="noStrike" dirty="0">
                        <a:solidFill>
                          <a:srgbClr val="000000"/>
                        </a:solidFill>
                        <a:effectLst/>
                        <a:latin typeface="+mn-lt"/>
                      </a:endParaRPr>
                    </a:p>
                  </a:txBody>
                  <a:tcPr marL="9524" marR="9524" marT="9527" marB="0" anchor="ctr"/>
                </a:tc>
                <a:tc>
                  <a:txBody>
                    <a:bodyPr/>
                    <a:lstStyle/>
                    <a:p>
                      <a:pPr algn="ctr" fontAlgn="b"/>
                      <a:r>
                        <a:rPr lang="en-ZA" sz="1400" b="1" i="0" u="none" strike="noStrike" dirty="0">
                          <a:solidFill>
                            <a:srgbClr val="000000"/>
                          </a:solidFill>
                          <a:effectLst/>
                          <a:latin typeface="+mn-lt"/>
                        </a:rPr>
                        <a:t>26 299</a:t>
                      </a:r>
                    </a:p>
                  </a:txBody>
                  <a:tcPr marL="9524" marR="9524" marT="9527" marB="0" anchor="ctr"/>
                </a:tc>
                <a:extLst>
                  <a:ext uri="{0D108BD9-81ED-4DB2-BD59-A6C34878D82A}">
                    <a16:rowId xmlns:a16="http://schemas.microsoft.com/office/drawing/2014/main" xmlns="" val="10001"/>
                  </a:ext>
                </a:extLst>
              </a:tr>
              <a:tr h="350373">
                <a:tc>
                  <a:txBody>
                    <a:bodyPr/>
                    <a:lstStyle/>
                    <a:p>
                      <a:pPr algn="l" fontAlgn="ctr"/>
                      <a:r>
                        <a:rPr lang="en-ZA" sz="1400" b="1" i="0" u="none" strike="noStrike" dirty="0">
                          <a:solidFill>
                            <a:srgbClr val="000000"/>
                          </a:solidFill>
                          <a:effectLst/>
                          <a:latin typeface="+mn-lt"/>
                        </a:rPr>
                        <a:t>Free State</a:t>
                      </a:r>
                    </a:p>
                  </a:txBody>
                  <a:tcPr marL="85719" marR="9524" marT="9527" marB="0" anchor="ctr"/>
                </a:tc>
                <a:tc>
                  <a:txBody>
                    <a:bodyPr/>
                    <a:lstStyle/>
                    <a:p>
                      <a:pPr algn="ctr" fontAlgn="ctr"/>
                      <a:r>
                        <a:rPr lang="en-ZA" sz="1400" b="0" i="0" u="none" strike="noStrike">
                          <a:solidFill>
                            <a:srgbClr val="000000"/>
                          </a:solidFill>
                          <a:effectLst/>
                          <a:latin typeface="+mn-lt"/>
                        </a:rPr>
                        <a:t>6 976</a:t>
                      </a:r>
                    </a:p>
                  </a:txBody>
                  <a:tcPr marL="9524" marR="9524" marT="9527" marB="0" anchor="ctr"/>
                </a:tc>
                <a:tc>
                  <a:txBody>
                    <a:bodyPr/>
                    <a:lstStyle/>
                    <a:p>
                      <a:pPr algn="ctr" fontAlgn="ctr"/>
                      <a:r>
                        <a:rPr lang="en-ZA" sz="1400" b="0" i="0" u="none" strike="noStrike" dirty="0" smtClean="0">
                          <a:solidFill>
                            <a:srgbClr val="000000"/>
                          </a:solidFill>
                          <a:effectLst/>
                          <a:latin typeface="+mn-lt"/>
                        </a:rPr>
                        <a:t>50%</a:t>
                      </a:r>
                      <a:endParaRPr lang="en-ZA" sz="1400" b="0" i="0" u="none" strike="noStrike" dirty="0">
                        <a:solidFill>
                          <a:srgbClr val="000000"/>
                        </a:solidFill>
                        <a:effectLst/>
                        <a:latin typeface="+mn-lt"/>
                      </a:endParaRPr>
                    </a:p>
                  </a:txBody>
                  <a:tcPr marL="9524" marR="9524" marT="9527" marB="0" anchor="ctr"/>
                </a:tc>
                <a:tc>
                  <a:txBody>
                    <a:bodyPr/>
                    <a:lstStyle/>
                    <a:p>
                      <a:pPr algn="ctr" fontAlgn="ctr"/>
                      <a:r>
                        <a:rPr lang="en-ZA" sz="1400" b="0" i="0" u="none" strike="noStrike" dirty="0">
                          <a:solidFill>
                            <a:srgbClr val="000000"/>
                          </a:solidFill>
                          <a:effectLst/>
                          <a:latin typeface="+mn-lt"/>
                        </a:rPr>
                        <a:t>6 936</a:t>
                      </a:r>
                    </a:p>
                  </a:txBody>
                  <a:tcPr marL="9524" marR="9524" marT="9527" marB="0" anchor="ctr"/>
                </a:tc>
                <a:tc>
                  <a:txBody>
                    <a:bodyPr/>
                    <a:lstStyle/>
                    <a:p>
                      <a:pPr algn="ctr" fontAlgn="ctr"/>
                      <a:r>
                        <a:rPr lang="en-ZA" sz="1400" b="0" i="0" u="none" strike="noStrike" dirty="0" smtClean="0">
                          <a:solidFill>
                            <a:srgbClr val="000000"/>
                          </a:solidFill>
                          <a:effectLst/>
                          <a:latin typeface="+mn-lt"/>
                        </a:rPr>
                        <a:t>50%</a:t>
                      </a:r>
                      <a:endParaRPr lang="en-ZA" sz="1400" b="0" i="0" u="none" strike="noStrike" dirty="0">
                        <a:solidFill>
                          <a:srgbClr val="000000"/>
                        </a:solidFill>
                        <a:effectLst/>
                        <a:latin typeface="+mn-lt"/>
                      </a:endParaRPr>
                    </a:p>
                  </a:txBody>
                  <a:tcPr marL="9524" marR="9524" marT="9527" marB="0" anchor="ctr"/>
                </a:tc>
                <a:tc>
                  <a:txBody>
                    <a:bodyPr/>
                    <a:lstStyle/>
                    <a:p>
                      <a:pPr algn="ctr" fontAlgn="b"/>
                      <a:r>
                        <a:rPr lang="en-ZA" sz="1400" b="1" i="0" u="none" strike="noStrike" dirty="0">
                          <a:solidFill>
                            <a:srgbClr val="000000"/>
                          </a:solidFill>
                          <a:effectLst/>
                          <a:latin typeface="+mn-lt"/>
                        </a:rPr>
                        <a:t>13 912</a:t>
                      </a:r>
                    </a:p>
                  </a:txBody>
                  <a:tcPr marL="9524" marR="9524" marT="9527" marB="0" anchor="ctr"/>
                </a:tc>
                <a:extLst>
                  <a:ext uri="{0D108BD9-81ED-4DB2-BD59-A6C34878D82A}">
                    <a16:rowId xmlns:a16="http://schemas.microsoft.com/office/drawing/2014/main" xmlns="" val="10002"/>
                  </a:ext>
                </a:extLst>
              </a:tr>
              <a:tr h="350373">
                <a:tc>
                  <a:txBody>
                    <a:bodyPr/>
                    <a:lstStyle/>
                    <a:p>
                      <a:pPr algn="l" fontAlgn="ctr"/>
                      <a:r>
                        <a:rPr lang="en-ZA" sz="1400" b="1" i="0" u="none" strike="noStrike" dirty="0">
                          <a:solidFill>
                            <a:srgbClr val="000000"/>
                          </a:solidFill>
                          <a:effectLst/>
                          <a:latin typeface="+mn-lt"/>
                        </a:rPr>
                        <a:t>Gauteng</a:t>
                      </a:r>
                    </a:p>
                  </a:txBody>
                  <a:tcPr marL="85719" marR="9524" marT="9527" marB="0" anchor="ctr"/>
                </a:tc>
                <a:tc>
                  <a:txBody>
                    <a:bodyPr/>
                    <a:lstStyle/>
                    <a:p>
                      <a:pPr algn="ctr" fontAlgn="ctr"/>
                      <a:r>
                        <a:rPr lang="en-ZA" sz="1400" b="0" i="0" u="none" strike="noStrike" dirty="0">
                          <a:solidFill>
                            <a:srgbClr val="000000"/>
                          </a:solidFill>
                          <a:effectLst/>
                          <a:latin typeface="+mn-lt"/>
                        </a:rPr>
                        <a:t>22 585</a:t>
                      </a:r>
                    </a:p>
                  </a:txBody>
                  <a:tcPr marL="9524" marR="9524" marT="9527" marB="0" anchor="ctr"/>
                </a:tc>
                <a:tc>
                  <a:txBody>
                    <a:bodyPr/>
                    <a:lstStyle/>
                    <a:p>
                      <a:pPr algn="ctr" fontAlgn="ctr"/>
                      <a:r>
                        <a:rPr lang="en-ZA" sz="1400" b="0" i="0" u="none" strike="noStrike" dirty="0" smtClean="0">
                          <a:solidFill>
                            <a:srgbClr val="000000"/>
                          </a:solidFill>
                          <a:effectLst/>
                          <a:latin typeface="+mn-lt"/>
                        </a:rPr>
                        <a:t>46%</a:t>
                      </a:r>
                      <a:endParaRPr lang="en-ZA" sz="1400" b="0" i="0" u="none" strike="noStrike" dirty="0">
                        <a:solidFill>
                          <a:srgbClr val="000000"/>
                        </a:solidFill>
                        <a:effectLst/>
                        <a:latin typeface="+mn-lt"/>
                      </a:endParaRPr>
                    </a:p>
                  </a:txBody>
                  <a:tcPr marL="9524" marR="9524" marT="9527" marB="0" anchor="ctr"/>
                </a:tc>
                <a:tc>
                  <a:txBody>
                    <a:bodyPr/>
                    <a:lstStyle/>
                    <a:p>
                      <a:pPr algn="ctr" fontAlgn="ctr"/>
                      <a:r>
                        <a:rPr lang="en-ZA" sz="1400" b="0" i="0" u="none" strike="noStrike">
                          <a:solidFill>
                            <a:srgbClr val="000000"/>
                          </a:solidFill>
                          <a:effectLst/>
                          <a:latin typeface="+mn-lt"/>
                        </a:rPr>
                        <a:t>26 377</a:t>
                      </a:r>
                    </a:p>
                  </a:txBody>
                  <a:tcPr marL="9524" marR="9524" marT="9527" marB="0" anchor="ctr"/>
                </a:tc>
                <a:tc>
                  <a:txBody>
                    <a:bodyPr/>
                    <a:lstStyle/>
                    <a:p>
                      <a:pPr algn="ctr" fontAlgn="ctr"/>
                      <a:r>
                        <a:rPr lang="en-ZA" sz="1400" b="0" i="0" u="none" strike="noStrike" dirty="0" smtClean="0">
                          <a:solidFill>
                            <a:srgbClr val="000000"/>
                          </a:solidFill>
                          <a:effectLst/>
                          <a:latin typeface="+mn-lt"/>
                        </a:rPr>
                        <a:t>54%</a:t>
                      </a:r>
                      <a:endParaRPr lang="en-ZA" sz="1400" b="0" i="0" u="none" strike="noStrike" dirty="0">
                        <a:solidFill>
                          <a:srgbClr val="000000"/>
                        </a:solidFill>
                        <a:effectLst/>
                        <a:latin typeface="+mn-lt"/>
                      </a:endParaRPr>
                    </a:p>
                  </a:txBody>
                  <a:tcPr marL="9524" marR="9524" marT="9527" marB="0" anchor="ctr"/>
                </a:tc>
                <a:tc>
                  <a:txBody>
                    <a:bodyPr/>
                    <a:lstStyle/>
                    <a:p>
                      <a:pPr algn="ctr" fontAlgn="b"/>
                      <a:r>
                        <a:rPr lang="en-ZA" sz="1400" b="1" i="0" u="none" strike="noStrike" dirty="0">
                          <a:solidFill>
                            <a:srgbClr val="000000"/>
                          </a:solidFill>
                          <a:effectLst/>
                          <a:latin typeface="+mn-lt"/>
                        </a:rPr>
                        <a:t>48 962</a:t>
                      </a:r>
                    </a:p>
                  </a:txBody>
                  <a:tcPr marL="9524" marR="9524" marT="9527" marB="0" anchor="ctr"/>
                </a:tc>
                <a:extLst>
                  <a:ext uri="{0D108BD9-81ED-4DB2-BD59-A6C34878D82A}">
                    <a16:rowId xmlns:a16="http://schemas.microsoft.com/office/drawing/2014/main" xmlns="" val="10003"/>
                  </a:ext>
                </a:extLst>
              </a:tr>
              <a:tr h="428153">
                <a:tc>
                  <a:txBody>
                    <a:bodyPr/>
                    <a:lstStyle/>
                    <a:p>
                      <a:pPr algn="l" fontAlgn="ctr"/>
                      <a:r>
                        <a:rPr lang="en-ZA" sz="1400" b="1" i="0" u="none" strike="noStrike" dirty="0" err="1">
                          <a:solidFill>
                            <a:srgbClr val="000000"/>
                          </a:solidFill>
                          <a:effectLst/>
                          <a:latin typeface="+mn-lt"/>
                        </a:rPr>
                        <a:t>KwaZulu</a:t>
                      </a:r>
                      <a:r>
                        <a:rPr lang="en-ZA" sz="1400" b="1" i="0" u="none" strike="noStrike" dirty="0">
                          <a:solidFill>
                            <a:srgbClr val="000000"/>
                          </a:solidFill>
                          <a:effectLst/>
                          <a:latin typeface="+mn-lt"/>
                        </a:rPr>
                        <a:t> Natal</a:t>
                      </a:r>
                    </a:p>
                  </a:txBody>
                  <a:tcPr marL="85719" marR="9524" marT="9527" marB="0" anchor="ctr"/>
                </a:tc>
                <a:tc>
                  <a:txBody>
                    <a:bodyPr/>
                    <a:lstStyle/>
                    <a:p>
                      <a:pPr algn="ctr" fontAlgn="ctr"/>
                      <a:r>
                        <a:rPr lang="en-ZA" sz="1400" b="0" i="0" u="none" strike="noStrike" dirty="0">
                          <a:solidFill>
                            <a:srgbClr val="000000"/>
                          </a:solidFill>
                          <a:effectLst/>
                          <a:latin typeface="+mn-lt"/>
                        </a:rPr>
                        <a:t>13 711</a:t>
                      </a:r>
                    </a:p>
                  </a:txBody>
                  <a:tcPr marL="9524" marR="9524" marT="9527" marB="0" anchor="ctr"/>
                </a:tc>
                <a:tc>
                  <a:txBody>
                    <a:bodyPr/>
                    <a:lstStyle/>
                    <a:p>
                      <a:pPr algn="ctr" fontAlgn="ctr"/>
                      <a:r>
                        <a:rPr lang="en-ZA" sz="1400" b="0" i="0" u="none" strike="noStrike" dirty="0" smtClean="0">
                          <a:solidFill>
                            <a:srgbClr val="000000"/>
                          </a:solidFill>
                          <a:effectLst/>
                          <a:latin typeface="+mn-lt"/>
                        </a:rPr>
                        <a:t>45%</a:t>
                      </a:r>
                      <a:endParaRPr lang="en-ZA" sz="1400" b="0" i="0" u="none" strike="noStrike" dirty="0">
                        <a:solidFill>
                          <a:srgbClr val="000000"/>
                        </a:solidFill>
                        <a:effectLst/>
                        <a:latin typeface="+mn-lt"/>
                      </a:endParaRPr>
                    </a:p>
                  </a:txBody>
                  <a:tcPr marL="9524" marR="9524" marT="9527" marB="0" anchor="ctr"/>
                </a:tc>
                <a:tc>
                  <a:txBody>
                    <a:bodyPr/>
                    <a:lstStyle/>
                    <a:p>
                      <a:pPr algn="ctr" fontAlgn="ctr"/>
                      <a:r>
                        <a:rPr lang="en-ZA" sz="1400" b="0" i="0" u="none" strike="noStrike" dirty="0">
                          <a:solidFill>
                            <a:srgbClr val="000000"/>
                          </a:solidFill>
                          <a:effectLst/>
                          <a:latin typeface="+mn-lt"/>
                        </a:rPr>
                        <a:t>16 559</a:t>
                      </a:r>
                    </a:p>
                  </a:txBody>
                  <a:tcPr marL="9524" marR="9524" marT="9527" marB="0" anchor="ctr"/>
                </a:tc>
                <a:tc>
                  <a:txBody>
                    <a:bodyPr/>
                    <a:lstStyle/>
                    <a:p>
                      <a:pPr algn="ctr" fontAlgn="ctr"/>
                      <a:r>
                        <a:rPr lang="en-ZA" sz="1400" b="0" i="0" u="none" strike="noStrike" dirty="0" smtClean="0">
                          <a:solidFill>
                            <a:srgbClr val="000000"/>
                          </a:solidFill>
                          <a:effectLst/>
                          <a:latin typeface="+mn-lt"/>
                        </a:rPr>
                        <a:t>55%</a:t>
                      </a:r>
                      <a:endParaRPr lang="en-ZA" sz="1400" b="0" i="0" u="none" strike="noStrike" dirty="0">
                        <a:solidFill>
                          <a:srgbClr val="000000"/>
                        </a:solidFill>
                        <a:effectLst/>
                        <a:latin typeface="+mn-lt"/>
                      </a:endParaRPr>
                    </a:p>
                  </a:txBody>
                  <a:tcPr marL="9524" marR="9524" marT="9527" marB="0" anchor="ctr"/>
                </a:tc>
                <a:tc>
                  <a:txBody>
                    <a:bodyPr/>
                    <a:lstStyle/>
                    <a:p>
                      <a:pPr algn="ctr" fontAlgn="b"/>
                      <a:r>
                        <a:rPr lang="en-ZA" sz="1400" b="1" i="0" u="none" strike="noStrike" dirty="0">
                          <a:solidFill>
                            <a:srgbClr val="000000"/>
                          </a:solidFill>
                          <a:effectLst/>
                          <a:latin typeface="+mn-lt"/>
                        </a:rPr>
                        <a:t>30 270</a:t>
                      </a:r>
                    </a:p>
                  </a:txBody>
                  <a:tcPr marL="9524" marR="9524" marT="9527" marB="0" anchor="ctr"/>
                </a:tc>
                <a:extLst>
                  <a:ext uri="{0D108BD9-81ED-4DB2-BD59-A6C34878D82A}">
                    <a16:rowId xmlns:a16="http://schemas.microsoft.com/office/drawing/2014/main" xmlns="" val="10004"/>
                  </a:ext>
                </a:extLst>
              </a:tr>
              <a:tr h="350373">
                <a:tc>
                  <a:txBody>
                    <a:bodyPr/>
                    <a:lstStyle/>
                    <a:p>
                      <a:pPr algn="l" fontAlgn="ctr"/>
                      <a:r>
                        <a:rPr lang="en-ZA" sz="1400" b="1" i="0" u="none" strike="noStrike" dirty="0">
                          <a:solidFill>
                            <a:srgbClr val="000000"/>
                          </a:solidFill>
                          <a:effectLst/>
                          <a:latin typeface="+mn-lt"/>
                        </a:rPr>
                        <a:t>Limpopo</a:t>
                      </a:r>
                    </a:p>
                  </a:txBody>
                  <a:tcPr marL="85719" marR="9524" marT="9527" marB="0" anchor="ctr"/>
                </a:tc>
                <a:tc>
                  <a:txBody>
                    <a:bodyPr/>
                    <a:lstStyle/>
                    <a:p>
                      <a:pPr algn="ctr" fontAlgn="ctr"/>
                      <a:r>
                        <a:rPr lang="en-ZA" sz="1400" b="0" i="0" u="none" strike="noStrike" dirty="0">
                          <a:solidFill>
                            <a:srgbClr val="000000"/>
                          </a:solidFill>
                          <a:effectLst/>
                          <a:latin typeface="+mn-lt"/>
                        </a:rPr>
                        <a:t>9 680</a:t>
                      </a:r>
                    </a:p>
                  </a:txBody>
                  <a:tcPr marL="9524" marR="9524" marT="9527" marB="0" anchor="ctr"/>
                </a:tc>
                <a:tc>
                  <a:txBody>
                    <a:bodyPr/>
                    <a:lstStyle/>
                    <a:p>
                      <a:pPr algn="ctr" fontAlgn="ctr"/>
                      <a:r>
                        <a:rPr lang="en-ZA" sz="1400" b="0" i="0" u="none" strike="noStrike" dirty="0" smtClean="0">
                          <a:solidFill>
                            <a:srgbClr val="000000"/>
                          </a:solidFill>
                          <a:effectLst/>
                          <a:latin typeface="+mn-lt"/>
                        </a:rPr>
                        <a:t>54%</a:t>
                      </a:r>
                      <a:endParaRPr lang="en-ZA" sz="1400" b="0" i="0" u="none" strike="noStrike" dirty="0">
                        <a:solidFill>
                          <a:srgbClr val="000000"/>
                        </a:solidFill>
                        <a:effectLst/>
                        <a:latin typeface="+mn-lt"/>
                      </a:endParaRPr>
                    </a:p>
                  </a:txBody>
                  <a:tcPr marL="9524" marR="9524" marT="9527" marB="0" anchor="ctr"/>
                </a:tc>
                <a:tc>
                  <a:txBody>
                    <a:bodyPr/>
                    <a:lstStyle/>
                    <a:p>
                      <a:pPr algn="ctr" fontAlgn="ctr"/>
                      <a:r>
                        <a:rPr lang="en-ZA" sz="1400" b="0" i="0" u="none" strike="noStrike">
                          <a:solidFill>
                            <a:srgbClr val="000000"/>
                          </a:solidFill>
                          <a:effectLst/>
                          <a:latin typeface="+mn-lt"/>
                        </a:rPr>
                        <a:t>8 201</a:t>
                      </a:r>
                    </a:p>
                  </a:txBody>
                  <a:tcPr marL="9524" marR="9524" marT="9527" marB="0" anchor="ctr"/>
                </a:tc>
                <a:tc>
                  <a:txBody>
                    <a:bodyPr/>
                    <a:lstStyle/>
                    <a:p>
                      <a:pPr algn="ctr" fontAlgn="ctr"/>
                      <a:r>
                        <a:rPr lang="en-ZA" sz="1400" b="0" i="0" u="none" strike="noStrike" dirty="0" smtClean="0">
                          <a:solidFill>
                            <a:srgbClr val="000000"/>
                          </a:solidFill>
                          <a:effectLst/>
                          <a:latin typeface="+mn-lt"/>
                        </a:rPr>
                        <a:t>46%</a:t>
                      </a:r>
                      <a:endParaRPr lang="en-ZA" sz="1400" b="0" i="0" u="none" strike="noStrike" dirty="0">
                        <a:solidFill>
                          <a:srgbClr val="000000"/>
                        </a:solidFill>
                        <a:effectLst/>
                        <a:latin typeface="+mn-lt"/>
                      </a:endParaRPr>
                    </a:p>
                  </a:txBody>
                  <a:tcPr marL="9524" marR="9524" marT="9527" marB="0" anchor="ctr"/>
                </a:tc>
                <a:tc>
                  <a:txBody>
                    <a:bodyPr/>
                    <a:lstStyle/>
                    <a:p>
                      <a:pPr algn="ctr" fontAlgn="b"/>
                      <a:r>
                        <a:rPr lang="en-ZA" sz="1400" b="1" i="0" u="none" strike="noStrike" dirty="0">
                          <a:solidFill>
                            <a:srgbClr val="000000"/>
                          </a:solidFill>
                          <a:effectLst/>
                          <a:latin typeface="+mn-lt"/>
                        </a:rPr>
                        <a:t>17 881</a:t>
                      </a:r>
                    </a:p>
                  </a:txBody>
                  <a:tcPr marL="9524" marR="9524" marT="9527" marB="0" anchor="ctr"/>
                </a:tc>
                <a:extLst>
                  <a:ext uri="{0D108BD9-81ED-4DB2-BD59-A6C34878D82A}">
                    <a16:rowId xmlns:a16="http://schemas.microsoft.com/office/drawing/2014/main" xmlns="" val="10005"/>
                  </a:ext>
                </a:extLst>
              </a:tr>
              <a:tr h="428153">
                <a:tc>
                  <a:txBody>
                    <a:bodyPr/>
                    <a:lstStyle/>
                    <a:p>
                      <a:pPr algn="l" fontAlgn="ctr"/>
                      <a:r>
                        <a:rPr lang="en-ZA" sz="1400" b="1" i="0" u="none" strike="noStrike" dirty="0">
                          <a:solidFill>
                            <a:srgbClr val="000000"/>
                          </a:solidFill>
                          <a:effectLst/>
                          <a:latin typeface="+mn-lt"/>
                        </a:rPr>
                        <a:t>Mpumalanga</a:t>
                      </a:r>
                    </a:p>
                  </a:txBody>
                  <a:tcPr marL="85719" marR="9524" marT="9527" marB="0" anchor="ctr"/>
                </a:tc>
                <a:tc>
                  <a:txBody>
                    <a:bodyPr/>
                    <a:lstStyle/>
                    <a:p>
                      <a:pPr algn="ctr" fontAlgn="ctr"/>
                      <a:r>
                        <a:rPr lang="en-ZA" sz="1400" b="0" i="0" u="none" strike="noStrike">
                          <a:solidFill>
                            <a:srgbClr val="000000"/>
                          </a:solidFill>
                          <a:effectLst/>
                          <a:latin typeface="+mn-lt"/>
                        </a:rPr>
                        <a:t>6 720</a:t>
                      </a:r>
                    </a:p>
                  </a:txBody>
                  <a:tcPr marL="9524" marR="9524" marT="9527" marB="0" anchor="ctr"/>
                </a:tc>
                <a:tc>
                  <a:txBody>
                    <a:bodyPr/>
                    <a:lstStyle/>
                    <a:p>
                      <a:pPr algn="ctr" fontAlgn="ctr"/>
                      <a:r>
                        <a:rPr lang="en-ZA" sz="1400" b="0" i="0" u="none" strike="noStrike" dirty="0" smtClean="0">
                          <a:solidFill>
                            <a:srgbClr val="000000"/>
                          </a:solidFill>
                          <a:effectLst/>
                          <a:latin typeface="+mn-lt"/>
                        </a:rPr>
                        <a:t>42%</a:t>
                      </a:r>
                      <a:endParaRPr lang="en-ZA" sz="1400" b="0" i="0" u="none" strike="noStrike" dirty="0">
                        <a:solidFill>
                          <a:srgbClr val="000000"/>
                        </a:solidFill>
                        <a:effectLst/>
                        <a:latin typeface="+mn-lt"/>
                      </a:endParaRPr>
                    </a:p>
                  </a:txBody>
                  <a:tcPr marL="9524" marR="9524" marT="9527" marB="0" anchor="ctr"/>
                </a:tc>
                <a:tc>
                  <a:txBody>
                    <a:bodyPr/>
                    <a:lstStyle/>
                    <a:p>
                      <a:pPr algn="ctr" fontAlgn="ctr"/>
                      <a:r>
                        <a:rPr lang="en-ZA" sz="1400" b="0" i="0" u="none" strike="noStrike" dirty="0">
                          <a:solidFill>
                            <a:srgbClr val="000000"/>
                          </a:solidFill>
                          <a:effectLst/>
                          <a:latin typeface="+mn-lt"/>
                        </a:rPr>
                        <a:t>9 216</a:t>
                      </a:r>
                    </a:p>
                  </a:txBody>
                  <a:tcPr marL="9524" marR="9524" marT="9527" marB="0" anchor="ctr"/>
                </a:tc>
                <a:tc>
                  <a:txBody>
                    <a:bodyPr/>
                    <a:lstStyle/>
                    <a:p>
                      <a:pPr algn="ctr" fontAlgn="ctr"/>
                      <a:r>
                        <a:rPr lang="en-ZA" sz="1400" b="0" i="0" u="none" strike="noStrike" dirty="0" smtClean="0">
                          <a:solidFill>
                            <a:srgbClr val="000000"/>
                          </a:solidFill>
                          <a:effectLst/>
                          <a:latin typeface="+mn-lt"/>
                        </a:rPr>
                        <a:t>58%</a:t>
                      </a:r>
                      <a:endParaRPr lang="en-ZA" sz="1400" b="0" i="0" u="none" strike="noStrike" dirty="0">
                        <a:solidFill>
                          <a:srgbClr val="000000"/>
                        </a:solidFill>
                        <a:effectLst/>
                        <a:latin typeface="+mn-lt"/>
                      </a:endParaRPr>
                    </a:p>
                  </a:txBody>
                  <a:tcPr marL="9524" marR="9524" marT="9527" marB="0" anchor="ctr"/>
                </a:tc>
                <a:tc>
                  <a:txBody>
                    <a:bodyPr/>
                    <a:lstStyle/>
                    <a:p>
                      <a:pPr algn="ctr" fontAlgn="b"/>
                      <a:r>
                        <a:rPr lang="en-ZA" sz="1400" b="1" i="0" u="none" strike="noStrike" dirty="0">
                          <a:solidFill>
                            <a:srgbClr val="000000"/>
                          </a:solidFill>
                          <a:effectLst/>
                          <a:latin typeface="+mn-lt"/>
                        </a:rPr>
                        <a:t>15 936</a:t>
                      </a:r>
                    </a:p>
                  </a:txBody>
                  <a:tcPr marL="9524" marR="9524" marT="9527" marB="0" anchor="ctr"/>
                </a:tc>
                <a:extLst>
                  <a:ext uri="{0D108BD9-81ED-4DB2-BD59-A6C34878D82A}">
                    <a16:rowId xmlns:a16="http://schemas.microsoft.com/office/drawing/2014/main" xmlns="" val="10006"/>
                  </a:ext>
                </a:extLst>
              </a:tr>
              <a:tr h="584788">
                <a:tc>
                  <a:txBody>
                    <a:bodyPr/>
                    <a:lstStyle/>
                    <a:p>
                      <a:pPr algn="l" fontAlgn="ctr"/>
                      <a:r>
                        <a:rPr lang="en-ZA" sz="1400" b="1" i="0" u="none" strike="noStrike" dirty="0">
                          <a:solidFill>
                            <a:srgbClr val="000000"/>
                          </a:solidFill>
                          <a:effectLst/>
                          <a:latin typeface="+mn-lt"/>
                        </a:rPr>
                        <a:t>North West</a:t>
                      </a:r>
                    </a:p>
                  </a:txBody>
                  <a:tcPr marL="85719" marR="9524" marT="9527" marB="0" anchor="ctr"/>
                </a:tc>
                <a:tc>
                  <a:txBody>
                    <a:bodyPr/>
                    <a:lstStyle/>
                    <a:p>
                      <a:pPr algn="ctr" fontAlgn="ctr"/>
                      <a:r>
                        <a:rPr lang="en-ZA" sz="1400" b="0" i="0" u="none" strike="noStrike">
                          <a:solidFill>
                            <a:srgbClr val="000000"/>
                          </a:solidFill>
                          <a:effectLst/>
                          <a:latin typeface="+mn-lt"/>
                        </a:rPr>
                        <a:t>5 467</a:t>
                      </a:r>
                    </a:p>
                  </a:txBody>
                  <a:tcPr marL="9524" marR="9524" marT="9527" marB="0" anchor="ctr"/>
                </a:tc>
                <a:tc>
                  <a:txBody>
                    <a:bodyPr/>
                    <a:lstStyle/>
                    <a:p>
                      <a:pPr algn="ctr" fontAlgn="ctr"/>
                      <a:r>
                        <a:rPr lang="en-ZA" sz="1400" b="0" i="0" u="none" strike="noStrike" dirty="0" smtClean="0">
                          <a:solidFill>
                            <a:srgbClr val="000000"/>
                          </a:solidFill>
                          <a:effectLst/>
                          <a:latin typeface="+mn-lt"/>
                        </a:rPr>
                        <a:t>49%</a:t>
                      </a:r>
                      <a:endParaRPr lang="en-ZA" sz="1400" b="0" i="0" u="none" strike="noStrike" dirty="0">
                        <a:solidFill>
                          <a:srgbClr val="000000"/>
                        </a:solidFill>
                        <a:effectLst/>
                        <a:latin typeface="+mn-lt"/>
                      </a:endParaRPr>
                    </a:p>
                  </a:txBody>
                  <a:tcPr marL="9524" marR="9524" marT="9527" marB="0" anchor="ctr"/>
                </a:tc>
                <a:tc>
                  <a:txBody>
                    <a:bodyPr/>
                    <a:lstStyle/>
                    <a:p>
                      <a:pPr algn="ctr" fontAlgn="ctr"/>
                      <a:r>
                        <a:rPr lang="en-ZA" sz="1400" b="0" i="0" u="none" strike="noStrike" dirty="0">
                          <a:solidFill>
                            <a:srgbClr val="000000"/>
                          </a:solidFill>
                          <a:effectLst/>
                          <a:latin typeface="+mn-lt"/>
                        </a:rPr>
                        <a:t>5 724</a:t>
                      </a:r>
                    </a:p>
                  </a:txBody>
                  <a:tcPr marL="9524" marR="9524" marT="9527" marB="0" anchor="ctr"/>
                </a:tc>
                <a:tc>
                  <a:txBody>
                    <a:bodyPr/>
                    <a:lstStyle/>
                    <a:p>
                      <a:pPr algn="ctr" fontAlgn="ctr"/>
                      <a:r>
                        <a:rPr lang="en-ZA" sz="1400" b="0" i="0" u="none" strike="noStrike" dirty="0" smtClean="0">
                          <a:solidFill>
                            <a:srgbClr val="000000"/>
                          </a:solidFill>
                          <a:effectLst/>
                          <a:latin typeface="+mn-lt"/>
                        </a:rPr>
                        <a:t>51%</a:t>
                      </a:r>
                      <a:endParaRPr lang="en-ZA" sz="1400" b="0" i="0" u="none" strike="noStrike" dirty="0">
                        <a:solidFill>
                          <a:srgbClr val="000000"/>
                        </a:solidFill>
                        <a:effectLst/>
                        <a:latin typeface="+mn-lt"/>
                      </a:endParaRPr>
                    </a:p>
                  </a:txBody>
                  <a:tcPr marL="9524" marR="9524" marT="9527" marB="0" anchor="ctr"/>
                </a:tc>
                <a:tc>
                  <a:txBody>
                    <a:bodyPr/>
                    <a:lstStyle/>
                    <a:p>
                      <a:pPr algn="ctr" fontAlgn="b"/>
                      <a:r>
                        <a:rPr lang="en-ZA" sz="1400" b="1" i="0" u="none" strike="noStrike" dirty="0">
                          <a:solidFill>
                            <a:srgbClr val="000000"/>
                          </a:solidFill>
                          <a:effectLst/>
                          <a:latin typeface="+mn-lt"/>
                        </a:rPr>
                        <a:t>11 191</a:t>
                      </a:r>
                    </a:p>
                  </a:txBody>
                  <a:tcPr marL="9524" marR="9524" marT="9527" marB="0" anchor="ctr"/>
                </a:tc>
                <a:extLst>
                  <a:ext uri="{0D108BD9-81ED-4DB2-BD59-A6C34878D82A}">
                    <a16:rowId xmlns:a16="http://schemas.microsoft.com/office/drawing/2014/main" xmlns="" val="10007"/>
                  </a:ext>
                </a:extLst>
              </a:tr>
              <a:tr h="428153">
                <a:tc>
                  <a:txBody>
                    <a:bodyPr/>
                    <a:lstStyle/>
                    <a:p>
                      <a:pPr algn="l" fontAlgn="ctr"/>
                      <a:r>
                        <a:rPr lang="en-ZA" sz="1400" b="1" i="0" u="none" strike="noStrike" dirty="0">
                          <a:solidFill>
                            <a:srgbClr val="000000"/>
                          </a:solidFill>
                          <a:effectLst/>
                          <a:latin typeface="+mn-lt"/>
                        </a:rPr>
                        <a:t>Northern Cape</a:t>
                      </a:r>
                    </a:p>
                  </a:txBody>
                  <a:tcPr marL="85719" marR="9524" marT="9527" marB="0" anchor="ctr"/>
                </a:tc>
                <a:tc>
                  <a:txBody>
                    <a:bodyPr/>
                    <a:lstStyle/>
                    <a:p>
                      <a:pPr algn="ctr" fontAlgn="ctr"/>
                      <a:r>
                        <a:rPr lang="en-ZA" sz="1400" b="0" i="0" u="none" strike="noStrike">
                          <a:solidFill>
                            <a:srgbClr val="000000"/>
                          </a:solidFill>
                          <a:effectLst/>
                          <a:latin typeface="+mn-lt"/>
                        </a:rPr>
                        <a:t>3 498</a:t>
                      </a:r>
                    </a:p>
                  </a:txBody>
                  <a:tcPr marL="9524" marR="9524" marT="9527" marB="0" anchor="ctr"/>
                </a:tc>
                <a:tc>
                  <a:txBody>
                    <a:bodyPr/>
                    <a:lstStyle/>
                    <a:p>
                      <a:pPr algn="ctr" fontAlgn="ctr"/>
                      <a:r>
                        <a:rPr lang="en-ZA" sz="1400" b="0" i="0" u="none" strike="noStrike" dirty="0" smtClean="0">
                          <a:solidFill>
                            <a:srgbClr val="000000"/>
                          </a:solidFill>
                          <a:effectLst/>
                          <a:latin typeface="+mn-lt"/>
                        </a:rPr>
                        <a:t>47%</a:t>
                      </a:r>
                      <a:endParaRPr lang="en-ZA" sz="1400" b="0" i="0" u="none" strike="noStrike" dirty="0">
                        <a:solidFill>
                          <a:srgbClr val="000000"/>
                        </a:solidFill>
                        <a:effectLst/>
                        <a:latin typeface="+mn-lt"/>
                      </a:endParaRPr>
                    </a:p>
                  </a:txBody>
                  <a:tcPr marL="9524" marR="9524" marT="9527" marB="0" anchor="ctr"/>
                </a:tc>
                <a:tc>
                  <a:txBody>
                    <a:bodyPr/>
                    <a:lstStyle/>
                    <a:p>
                      <a:pPr algn="ctr" fontAlgn="ctr"/>
                      <a:r>
                        <a:rPr lang="en-ZA" sz="1400" b="0" i="0" u="none" strike="noStrike" dirty="0">
                          <a:solidFill>
                            <a:srgbClr val="000000"/>
                          </a:solidFill>
                          <a:effectLst/>
                          <a:latin typeface="+mn-lt"/>
                        </a:rPr>
                        <a:t>3 933</a:t>
                      </a:r>
                    </a:p>
                  </a:txBody>
                  <a:tcPr marL="9524" marR="9524" marT="9527" marB="0" anchor="ctr"/>
                </a:tc>
                <a:tc>
                  <a:txBody>
                    <a:bodyPr/>
                    <a:lstStyle/>
                    <a:p>
                      <a:pPr algn="ctr" fontAlgn="ctr"/>
                      <a:r>
                        <a:rPr lang="en-ZA" sz="1400" b="0" i="0" u="none" strike="noStrike" dirty="0" smtClean="0">
                          <a:solidFill>
                            <a:srgbClr val="000000"/>
                          </a:solidFill>
                          <a:effectLst/>
                          <a:latin typeface="+mn-lt"/>
                        </a:rPr>
                        <a:t>53%</a:t>
                      </a:r>
                      <a:endParaRPr lang="en-ZA" sz="1400" b="0" i="0" u="none" strike="noStrike" dirty="0">
                        <a:solidFill>
                          <a:srgbClr val="000000"/>
                        </a:solidFill>
                        <a:effectLst/>
                        <a:latin typeface="+mn-lt"/>
                      </a:endParaRPr>
                    </a:p>
                  </a:txBody>
                  <a:tcPr marL="9524" marR="9524" marT="9527" marB="0" anchor="ctr"/>
                </a:tc>
                <a:tc>
                  <a:txBody>
                    <a:bodyPr/>
                    <a:lstStyle/>
                    <a:p>
                      <a:pPr algn="ctr" fontAlgn="b"/>
                      <a:r>
                        <a:rPr lang="en-ZA" sz="1400" b="1" i="0" u="none" strike="noStrike" dirty="0">
                          <a:solidFill>
                            <a:srgbClr val="000000"/>
                          </a:solidFill>
                          <a:effectLst/>
                          <a:latin typeface="+mn-lt"/>
                        </a:rPr>
                        <a:t>7 431</a:t>
                      </a:r>
                    </a:p>
                  </a:txBody>
                  <a:tcPr marL="9524" marR="9524" marT="9527" marB="0" anchor="ctr"/>
                </a:tc>
                <a:extLst>
                  <a:ext uri="{0D108BD9-81ED-4DB2-BD59-A6C34878D82A}">
                    <a16:rowId xmlns:a16="http://schemas.microsoft.com/office/drawing/2014/main" xmlns="" val="10008"/>
                  </a:ext>
                </a:extLst>
              </a:tr>
              <a:tr h="428153">
                <a:tc>
                  <a:txBody>
                    <a:bodyPr/>
                    <a:lstStyle/>
                    <a:p>
                      <a:pPr algn="l" fontAlgn="ctr"/>
                      <a:r>
                        <a:rPr lang="en-ZA" sz="1400" b="1" i="0" u="none" strike="noStrike" dirty="0">
                          <a:solidFill>
                            <a:srgbClr val="000000"/>
                          </a:solidFill>
                          <a:effectLst/>
                          <a:latin typeface="+mn-lt"/>
                        </a:rPr>
                        <a:t>Western Cape</a:t>
                      </a:r>
                    </a:p>
                  </a:txBody>
                  <a:tcPr marL="85719" marR="9524" marT="9527" marB="0" anchor="ctr"/>
                </a:tc>
                <a:tc>
                  <a:txBody>
                    <a:bodyPr/>
                    <a:lstStyle/>
                    <a:p>
                      <a:pPr algn="ctr" fontAlgn="ctr"/>
                      <a:r>
                        <a:rPr lang="en-ZA" sz="1400" b="0" i="0" u="none" strike="noStrike">
                          <a:solidFill>
                            <a:srgbClr val="000000"/>
                          </a:solidFill>
                          <a:effectLst/>
                          <a:latin typeface="+mn-lt"/>
                        </a:rPr>
                        <a:t>14 831</a:t>
                      </a:r>
                    </a:p>
                  </a:txBody>
                  <a:tcPr marL="9524" marR="9524" marT="9527" marB="0" anchor="ctr"/>
                </a:tc>
                <a:tc>
                  <a:txBody>
                    <a:bodyPr/>
                    <a:lstStyle/>
                    <a:p>
                      <a:pPr algn="ctr" fontAlgn="ctr"/>
                      <a:r>
                        <a:rPr lang="en-ZA" sz="1400" b="0" i="0" u="none" strike="noStrike" dirty="0" smtClean="0">
                          <a:solidFill>
                            <a:srgbClr val="000000"/>
                          </a:solidFill>
                          <a:effectLst/>
                          <a:latin typeface="+mn-lt"/>
                        </a:rPr>
                        <a:t>52%</a:t>
                      </a:r>
                      <a:endParaRPr lang="en-ZA" sz="1400" b="0" i="0" u="none" strike="noStrike" dirty="0">
                        <a:solidFill>
                          <a:srgbClr val="000000"/>
                        </a:solidFill>
                        <a:effectLst/>
                        <a:latin typeface="+mn-lt"/>
                      </a:endParaRPr>
                    </a:p>
                  </a:txBody>
                  <a:tcPr marL="9524" marR="9524" marT="9527" marB="0" anchor="ctr"/>
                </a:tc>
                <a:tc>
                  <a:txBody>
                    <a:bodyPr/>
                    <a:lstStyle/>
                    <a:p>
                      <a:pPr algn="ctr" fontAlgn="ctr"/>
                      <a:r>
                        <a:rPr lang="en-ZA" sz="1400" b="0" i="0" u="none" strike="noStrike" dirty="0">
                          <a:solidFill>
                            <a:srgbClr val="000000"/>
                          </a:solidFill>
                          <a:effectLst/>
                          <a:latin typeface="+mn-lt"/>
                        </a:rPr>
                        <a:t>13 784</a:t>
                      </a:r>
                    </a:p>
                  </a:txBody>
                  <a:tcPr marL="9524" marR="9524" marT="9527" marB="0" anchor="ctr"/>
                </a:tc>
                <a:tc>
                  <a:txBody>
                    <a:bodyPr/>
                    <a:lstStyle/>
                    <a:p>
                      <a:pPr algn="ctr" fontAlgn="ctr"/>
                      <a:r>
                        <a:rPr lang="en-ZA" sz="1400" b="0" i="0" u="none" strike="noStrike" dirty="0" smtClean="0">
                          <a:solidFill>
                            <a:srgbClr val="000000"/>
                          </a:solidFill>
                          <a:effectLst/>
                          <a:latin typeface="+mn-lt"/>
                        </a:rPr>
                        <a:t>48%</a:t>
                      </a:r>
                      <a:endParaRPr lang="en-ZA" sz="1400" b="0" i="0" u="none" strike="noStrike" dirty="0">
                        <a:solidFill>
                          <a:srgbClr val="000000"/>
                        </a:solidFill>
                        <a:effectLst/>
                        <a:latin typeface="+mn-lt"/>
                      </a:endParaRPr>
                    </a:p>
                  </a:txBody>
                  <a:tcPr marL="9524" marR="9524" marT="9527" marB="0" anchor="ctr"/>
                </a:tc>
                <a:tc>
                  <a:txBody>
                    <a:bodyPr/>
                    <a:lstStyle/>
                    <a:p>
                      <a:pPr algn="ctr" fontAlgn="b"/>
                      <a:r>
                        <a:rPr lang="en-ZA" sz="1400" b="1" i="0" u="none" strike="noStrike" dirty="0">
                          <a:solidFill>
                            <a:srgbClr val="000000"/>
                          </a:solidFill>
                          <a:effectLst/>
                          <a:latin typeface="+mn-lt"/>
                        </a:rPr>
                        <a:t>28 615</a:t>
                      </a:r>
                    </a:p>
                  </a:txBody>
                  <a:tcPr marL="9524" marR="9524" marT="9527" marB="0" anchor="ctr"/>
                </a:tc>
                <a:extLst>
                  <a:ext uri="{0D108BD9-81ED-4DB2-BD59-A6C34878D82A}">
                    <a16:rowId xmlns:a16="http://schemas.microsoft.com/office/drawing/2014/main" xmlns="" val="10009"/>
                  </a:ext>
                </a:extLst>
              </a:tr>
              <a:tr h="350373">
                <a:tc>
                  <a:txBody>
                    <a:bodyPr/>
                    <a:lstStyle/>
                    <a:p>
                      <a:pPr algn="l" fontAlgn="ctr"/>
                      <a:r>
                        <a:rPr lang="en-ZA" sz="1400" b="1" i="0" u="none" strike="noStrike" dirty="0" smtClean="0">
                          <a:solidFill>
                            <a:srgbClr val="000000"/>
                          </a:solidFill>
                          <a:effectLst/>
                          <a:latin typeface="+mn-lt"/>
                        </a:rPr>
                        <a:t>Online</a:t>
                      </a:r>
                      <a:endParaRPr lang="en-ZA" sz="1400" b="1" i="0" u="none" strike="noStrike" dirty="0">
                        <a:solidFill>
                          <a:srgbClr val="000000"/>
                        </a:solidFill>
                        <a:effectLst/>
                        <a:latin typeface="+mn-lt"/>
                      </a:endParaRPr>
                    </a:p>
                  </a:txBody>
                  <a:tcPr marL="85719" marR="9524" marT="9527" marB="0" anchor="ctr"/>
                </a:tc>
                <a:tc>
                  <a:txBody>
                    <a:bodyPr/>
                    <a:lstStyle/>
                    <a:p>
                      <a:pPr algn="ctr" fontAlgn="ctr"/>
                      <a:r>
                        <a:rPr lang="en-ZA" sz="1400" b="0" i="0" u="none" strike="noStrike">
                          <a:solidFill>
                            <a:srgbClr val="000000"/>
                          </a:solidFill>
                          <a:effectLst/>
                          <a:latin typeface="+mn-lt"/>
                        </a:rPr>
                        <a:t>7 335</a:t>
                      </a:r>
                    </a:p>
                  </a:txBody>
                  <a:tcPr marL="9524" marR="9524" marT="9527" marB="0" anchor="ctr"/>
                </a:tc>
                <a:tc>
                  <a:txBody>
                    <a:bodyPr/>
                    <a:lstStyle/>
                    <a:p>
                      <a:pPr algn="ctr" fontAlgn="ctr"/>
                      <a:r>
                        <a:rPr lang="en-ZA" sz="1400" b="0" i="0" u="none" strike="noStrike" dirty="0" smtClean="0">
                          <a:solidFill>
                            <a:srgbClr val="000000"/>
                          </a:solidFill>
                          <a:effectLst/>
                          <a:latin typeface="+mn-lt"/>
                        </a:rPr>
                        <a:t>62%</a:t>
                      </a:r>
                      <a:endParaRPr lang="en-ZA" sz="1400" b="0" i="0" u="none" strike="noStrike" dirty="0">
                        <a:solidFill>
                          <a:srgbClr val="000000"/>
                        </a:solidFill>
                        <a:effectLst/>
                        <a:latin typeface="+mn-lt"/>
                      </a:endParaRPr>
                    </a:p>
                  </a:txBody>
                  <a:tcPr marL="9524" marR="9524" marT="9527" marB="0" anchor="ctr"/>
                </a:tc>
                <a:tc>
                  <a:txBody>
                    <a:bodyPr/>
                    <a:lstStyle/>
                    <a:p>
                      <a:pPr algn="ctr" fontAlgn="ctr"/>
                      <a:r>
                        <a:rPr lang="en-ZA" sz="1400" b="0" i="0" u="none" strike="noStrike" dirty="0">
                          <a:solidFill>
                            <a:srgbClr val="000000"/>
                          </a:solidFill>
                          <a:effectLst/>
                          <a:latin typeface="+mn-lt"/>
                        </a:rPr>
                        <a:t>4 455</a:t>
                      </a:r>
                    </a:p>
                  </a:txBody>
                  <a:tcPr marL="9524" marR="9524" marT="9527" marB="0" anchor="ctr"/>
                </a:tc>
                <a:tc>
                  <a:txBody>
                    <a:bodyPr/>
                    <a:lstStyle/>
                    <a:p>
                      <a:pPr algn="ctr" fontAlgn="ctr"/>
                      <a:r>
                        <a:rPr lang="en-ZA" sz="1400" b="0" i="0" u="none" strike="noStrike" dirty="0" smtClean="0">
                          <a:solidFill>
                            <a:srgbClr val="000000"/>
                          </a:solidFill>
                          <a:effectLst/>
                          <a:latin typeface="+mn-lt"/>
                        </a:rPr>
                        <a:t>38%</a:t>
                      </a:r>
                      <a:endParaRPr lang="en-ZA" sz="1400" b="0" i="0" u="none" strike="noStrike" dirty="0">
                        <a:solidFill>
                          <a:srgbClr val="000000"/>
                        </a:solidFill>
                        <a:effectLst/>
                        <a:latin typeface="+mn-lt"/>
                      </a:endParaRPr>
                    </a:p>
                  </a:txBody>
                  <a:tcPr marL="9524" marR="9524" marT="9527" marB="0" anchor="ctr"/>
                </a:tc>
                <a:tc>
                  <a:txBody>
                    <a:bodyPr/>
                    <a:lstStyle/>
                    <a:p>
                      <a:pPr algn="ctr" fontAlgn="b"/>
                      <a:r>
                        <a:rPr lang="en-ZA" sz="1400" b="1" i="0" u="none" strike="noStrike" dirty="0">
                          <a:solidFill>
                            <a:srgbClr val="000000"/>
                          </a:solidFill>
                          <a:effectLst/>
                          <a:latin typeface="+mn-lt"/>
                        </a:rPr>
                        <a:t>11 790</a:t>
                      </a:r>
                    </a:p>
                  </a:txBody>
                  <a:tcPr marL="9524" marR="9524" marT="9527" marB="0" anchor="ctr"/>
                </a:tc>
                <a:extLst>
                  <a:ext uri="{0D108BD9-81ED-4DB2-BD59-A6C34878D82A}">
                    <a16:rowId xmlns:a16="http://schemas.microsoft.com/office/drawing/2014/main" xmlns="" val="10010"/>
                  </a:ext>
                </a:extLst>
              </a:tr>
              <a:tr h="637414">
                <a:tc>
                  <a:txBody>
                    <a:bodyPr/>
                    <a:lstStyle/>
                    <a:p>
                      <a:pPr algn="l" fontAlgn="ctr"/>
                      <a:r>
                        <a:rPr lang="en-ZA" sz="1400" b="1" i="0" u="none" strike="noStrike" dirty="0">
                          <a:solidFill>
                            <a:srgbClr val="000000"/>
                          </a:solidFill>
                          <a:effectLst/>
                          <a:latin typeface="+mn-lt"/>
                        </a:rPr>
                        <a:t>Total</a:t>
                      </a:r>
                    </a:p>
                  </a:txBody>
                  <a:tcPr marL="85719" marR="9524" marT="9527" marB="0" anchor="ctr">
                    <a:solidFill>
                      <a:schemeClr val="tx2">
                        <a:lumMod val="40000"/>
                        <a:lumOff val="60000"/>
                      </a:schemeClr>
                    </a:solidFill>
                  </a:tcPr>
                </a:tc>
                <a:tc>
                  <a:txBody>
                    <a:bodyPr/>
                    <a:lstStyle/>
                    <a:p>
                      <a:pPr algn="ctr" fontAlgn="ctr"/>
                      <a:r>
                        <a:rPr lang="en-ZA" sz="1400" b="1" i="0" u="none" strike="noStrike" dirty="0">
                          <a:solidFill>
                            <a:srgbClr val="000000"/>
                          </a:solidFill>
                          <a:effectLst/>
                          <a:latin typeface="+mn-lt"/>
                        </a:rPr>
                        <a:t>104 906</a:t>
                      </a:r>
                    </a:p>
                  </a:txBody>
                  <a:tcPr marL="9524" marR="9524" marT="9527" marB="0" anchor="ctr">
                    <a:solidFill>
                      <a:schemeClr val="tx2">
                        <a:lumMod val="40000"/>
                        <a:lumOff val="60000"/>
                      </a:schemeClr>
                    </a:solidFill>
                  </a:tcPr>
                </a:tc>
                <a:tc>
                  <a:txBody>
                    <a:bodyPr/>
                    <a:lstStyle/>
                    <a:p>
                      <a:pPr algn="ctr" fontAlgn="ctr"/>
                      <a:r>
                        <a:rPr lang="en-ZA" sz="1400" b="1" i="0" u="none" strike="noStrike" dirty="0" smtClean="0">
                          <a:solidFill>
                            <a:srgbClr val="000000"/>
                          </a:solidFill>
                          <a:effectLst/>
                          <a:latin typeface="+mn-lt"/>
                        </a:rPr>
                        <a:t>49%</a:t>
                      </a:r>
                      <a:endParaRPr lang="en-ZA" sz="1400" b="1" i="0" u="none" strike="noStrike" dirty="0">
                        <a:solidFill>
                          <a:srgbClr val="000000"/>
                        </a:solidFill>
                        <a:effectLst/>
                        <a:latin typeface="+mn-lt"/>
                      </a:endParaRPr>
                    </a:p>
                  </a:txBody>
                  <a:tcPr marL="9524" marR="9524" marT="9527" marB="0" anchor="ctr">
                    <a:solidFill>
                      <a:schemeClr val="tx2">
                        <a:lumMod val="40000"/>
                        <a:lumOff val="60000"/>
                      </a:schemeClr>
                    </a:solidFill>
                  </a:tcPr>
                </a:tc>
                <a:tc>
                  <a:txBody>
                    <a:bodyPr/>
                    <a:lstStyle/>
                    <a:p>
                      <a:pPr algn="ctr" fontAlgn="ctr"/>
                      <a:r>
                        <a:rPr lang="en-ZA" sz="1400" b="1" i="0" u="none" strike="noStrike" dirty="0">
                          <a:solidFill>
                            <a:srgbClr val="000000"/>
                          </a:solidFill>
                          <a:effectLst/>
                          <a:latin typeface="+mn-lt"/>
                        </a:rPr>
                        <a:t>107 381</a:t>
                      </a:r>
                    </a:p>
                  </a:txBody>
                  <a:tcPr marL="9524" marR="9524" marT="9527" marB="0" anchor="ctr">
                    <a:solidFill>
                      <a:schemeClr val="tx2">
                        <a:lumMod val="40000"/>
                        <a:lumOff val="60000"/>
                      </a:schemeClr>
                    </a:solidFill>
                  </a:tcPr>
                </a:tc>
                <a:tc>
                  <a:txBody>
                    <a:bodyPr/>
                    <a:lstStyle/>
                    <a:p>
                      <a:pPr algn="ctr" fontAlgn="ctr"/>
                      <a:r>
                        <a:rPr lang="en-ZA" sz="1400" b="1" i="0" u="none" strike="noStrike" dirty="0" smtClean="0">
                          <a:solidFill>
                            <a:srgbClr val="000000"/>
                          </a:solidFill>
                          <a:effectLst/>
                          <a:latin typeface="+mn-lt"/>
                        </a:rPr>
                        <a:t>51%</a:t>
                      </a:r>
                      <a:endParaRPr lang="en-ZA" sz="1400" b="1" i="0" u="none" strike="noStrike" dirty="0">
                        <a:solidFill>
                          <a:srgbClr val="000000"/>
                        </a:solidFill>
                        <a:effectLst/>
                        <a:latin typeface="+mn-lt"/>
                      </a:endParaRPr>
                    </a:p>
                  </a:txBody>
                  <a:tcPr marL="9524" marR="9524" marT="9527" marB="0" anchor="ctr">
                    <a:solidFill>
                      <a:schemeClr val="tx2">
                        <a:lumMod val="40000"/>
                        <a:lumOff val="60000"/>
                      </a:schemeClr>
                    </a:solidFill>
                  </a:tcPr>
                </a:tc>
                <a:tc>
                  <a:txBody>
                    <a:bodyPr/>
                    <a:lstStyle/>
                    <a:p>
                      <a:pPr algn="ctr" fontAlgn="b"/>
                      <a:endParaRPr lang="en-ZA" sz="1400" b="1" i="0" u="none" strike="noStrike" dirty="0" smtClean="0">
                        <a:solidFill>
                          <a:srgbClr val="000000"/>
                        </a:solidFill>
                        <a:effectLst/>
                        <a:latin typeface="+mn-lt"/>
                      </a:endParaRPr>
                    </a:p>
                    <a:p>
                      <a:pPr algn="ctr" fontAlgn="b"/>
                      <a:r>
                        <a:rPr lang="en-ZA" sz="1400" b="1" i="0" u="none" strike="noStrike" dirty="0" smtClean="0">
                          <a:solidFill>
                            <a:srgbClr val="000000"/>
                          </a:solidFill>
                          <a:effectLst/>
                          <a:latin typeface="+mn-lt"/>
                        </a:rPr>
                        <a:t>212 287</a:t>
                      </a:r>
                    </a:p>
                    <a:p>
                      <a:pPr algn="ctr" fontAlgn="b"/>
                      <a:endParaRPr lang="en-ZA" sz="1400" b="1" i="0" u="none" strike="noStrike" dirty="0" smtClean="0">
                        <a:solidFill>
                          <a:srgbClr val="000000"/>
                        </a:solidFill>
                        <a:effectLst/>
                        <a:latin typeface="+mn-lt"/>
                      </a:endParaRPr>
                    </a:p>
                  </a:txBody>
                  <a:tcPr marL="9524" marR="9524" marT="9527" marB="0" anchor="ctr">
                    <a:solidFill>
                      <a:schemeClr val="tx2">
                        <a:lumMod val="40000"/>
                        <a:lumOff val="60000"/>
                      </a:schemeClr>
                    </a:solidFill>
                  </a:tcPr>
                </a:tc>
                <a:extLst>
                  <a:ext uri="{0D108BD9-81ED-4DB2-BD59-A6C34878D82A}">
                    <a16:rowId xmlns:a16="http://schemas.microsoft.com/office/drawing/2014/main" xmlns="" val="10011"/>
                  </a:ext>
                </a:extLst>
              </a:tr>
            </a:tbl>
          </a:graphicData>
        </a:graphic>
      </p:graphicFrame>
      <p:sp>
        <p:nvSpPr>
          <p:cNvPr id="29792" name="Content Placeholder 5"/>
          <p:cNvSpPr>
            <a:spLocks noGrp="1"/>
          </p:cNvSpPr>
          <p:nvPr>
            <p:ph sz="quarter" idx="4"/>
          </p:nvPr>
        </p:nvSpPr>
        <p:spPr>
          <a:xfrm>
            <a:off x="6084168" y="1484784"/>
            <a:ext cx="2726457" cy="5004916"/>
          </a:xfrm>
        </p:spPr>
        <p:txBody>
          <a:bodyPr/>
          <a:lstStyle/>
          <a:p>
            <a:pPr>
              <a:defRPr/>
            </a:pPr>
            <a:r>
              <a:rPr lang="en-ZA" sz="1600" dirty="0" smtClean="0"/>
              <a:t>Gender split shows that  51% of work seekers registered are males as compared to 49% females.</a:t>
            </a:r>
          </a:p>
          <a:p>
            <a:pPr>
              <a:defRPr/>
            </a:pPr>
            <a:endParaRPr lang="en-ZA" sz="1600" dirty="0"/>
          </a:p>
          <a:p>
            <a:pPr>
              <a:defRPr/>
            </a:pPr>
            <a:endParaRPr lang="en-ZA" sz="2000" dirty="0" smtClean="0"/>
          </a:p>
          <a:p>
            <a:pPr>
              <a:defRPr/>
            </a:pPr>
            <a:endParaRPr lang="en-ZA" sz="2000" dirty="0"/>
          </a:p>
          <a:p>
            <a:pPr>
              <a:defRPr/>
            </a:pPr>
            <a:endParaRPr lang="en-ZA" sz="2000" dirty="0" smtClean="0"/>
          </a:p>
          <a:p>
            <a:pPr>
              <a:defRPr/>
            </a:pPr>
            <a:endParaRPr lang="en-ZA" sz="2000" dirty="0"/>
          </a:p>
          <a:p>
            <a:pPr>
              <a:defRPr/>
            </a:pPr>
            <a:endParaRPr lang="en-ZA" sz="1100" dirty="0" smtClean="0"/>
          </a:p>
          <a:p>
            <a:pPr marL="0" indent="0">
              <a:buFont typeface="Arial" pitchFamily="34" charset="0"/>
              <a:buNone/>
              <a:defRPr/>
            </a:pPr>
            <a:endParaRPr lang="en-ZA" altLang="en-US" sz="1100" dirty="0" smtClean="0"/>
          </a:p>
          <a:p>
            <a:pPr marL="0" indent="0">
              <a:buFont typeface="Arial" pitchFamily="34" charset="0"/>
              <a:buNone/>
              <a:defRPr/>
            </a:pPr>
            <a:endParaRPr lang="en-ZA" altLang="en-US" sz="1100" dirty="0"/>
          </a:p>
          <a:p>
            <a:pPr marL="0" indent="0">
              <a:buFont typeface="Arial" pitchFamily="34" charset="0"/>
              <a:buNone/>
              <a:defRPr/>
            </a:pPr>
            <a:endParaRPr lang="en-ZA" altLang="en-US" sz="1100" dirty="0" smtClean="0"/>
          </a:p>
          <a:p>
            <a:pPr marL="0" indent="0">
              <a:buFont typeface="Arial" pitchFamily="34" charset="0"/>
              <a:buNone/>
              <a:defRPr/>
            </a:pPr>
            <a:endParaRPr lang="en-ZA" sz="1000" dirty="0" smtClean="0"/>
          </a:p>
        </p:txBody>
      </p:sp>
      <p:sp>
        <p:nvSpPr>
          <p:cNvPr id="28769" name="Slide Number Placeholder 6"/>
          <p:cNvSpPr>
            <a:spLocks noGrp="1"/>
          </p:cNvSpPr>
          <p:nvPr>
            <p:ph type="sldNum" sz="quarter" idx="12"/>
          </p:nvPr>
        </p:nvSpPr>
        <p:spPr bwMode="auto">
          <a:xfrm>
            <a:off x="6732240" y="6381328"/>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fld id="{F14EE215-689D-4F9E-A893-B7EA8FC5BBC5}" type="slidenum">
              <a:rPr lang="en-US" altLang="en-US" sz="1200" smtClean="0">
                <a:solidFill>
                  <a:srgbClr val="898989"/>
                </a:solidFill>
              </a:rPr>
              <a:pPr eaLnBrk="1" hangingPunct="1">
                <a:spcBef>
                  <a:spcPct val="0"/>
                </a:spcBef>
                <a:buFontTx/>
                <a:buNone/>
                <a:defRPr/>
              </a:pPr>
              <a:t>72</a:t>
            </a:fld>
            <a:endParaRPr lang="en-US" altLang="en-US" sz="1200" dirty="0" smtClean="0">
              <a:solidFill>
                <a:srgbClr val="898989"/>
              </a:solidFill>
            </a:endParaRPr>
          </a:p>
        </p:txBody>
      </p:sp>
    </p:spTree>
    <p:extLst>
      <p:ext uri="{BB962C8B-B14F-4D97-AF65-F5344CB8AC3E}">
        <p14:creationId xmlns:p14="http://schemas.microsoft.com/office/powerpoint/2010/main" xmlns="" val="14053295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8229600" cy="625475"/>
          </a:xfrm>
        </p:spPr>
        <p:txBody>
          <a:bodyPr/>
          <a:lstStyle/>
          <a:p>
            <a:r>
              <a:rPr lang="en-ZA" altLang="en-US" sz="2400" b="1" smtClean="0"/>
              <a:t>WORK SEEKERS REGISTERED BY DISABILITY</a:t>
            </a:r>
            <a:endParaRPr lang="en-ZA" altLang="en-US" sz="2400" smtClean="0"/>
          </a:p>
        </p:txBody>
      </p:sp>
      <p:sp>
        <p:nvSpPr>
          <p:cNvPr id="29699" name="Content Placeholder 5"/>
          <p:cNvSpPr>
            <a:spLocks noGrp="1"/>
          </p:cNvSpPr>
          <p:nvPr>
            <p:ph sz="quarter" idx="4"/>
          </p:nvPr>
        </p:nvSpPr>
        <p:spPr>
          <a:xfrm>
            <a:off x="5724127" y="1300163"/>
            <a:ext cx="3099197" cy="4606925"/>
          </a:xfrm>
        </p:spPr>
        <p:txBody>
          <a:bodyPr/>
          <a:lstStyle/>
          <a:p>
            <a:pPr>
              <a:defRPr/>
            </a:pPr>
            <a:endParaRPr lang="en-ZA" altLang="en-US" sz="2000" dirty="0" smtClean="0"/>
          </a:p>
          <a:p>
            <a:pPr>
              <a:defRPr/>
            </a:pPr>
            <a:r>
              <a:rPr lang="en-ZA" altLang="en-US" sz="1600" dirty="0" smtClean="0"/>
              <a:t>0.7% (1 515) of work seekers registered on ESSA have different forms of disabilities:</a:t>
            </a:r>
          </a:p>
          <a:p>
            <a:pPr lvl="1">
              <a:defRPr/>
            </a:pPr>
            <a:r>
              <a:rPr lang="en-ZA" altLang="en-US" sz="1600" dirty="0" smtClean="0"/>
              <a:t>851 blindness</a:t>
            </a:r>
          </a:p>
          <a:p>
            <a:pPr lvl="1">
              <a:defRPr/>
            </a:pPr>
            <a:r>
              <a:rPr lang="en-ZA" altLang="en-US" sz="1600" dirty="0" smtClean="0"/>
              <a:t>261 physical disability</a:t>
            </a:r>
          </a:p>
          <a:p>
            <a:pPr lvl="1">
              <a:defRPr/>
            </a:pPr>
            <a:r>
              <a:rPr lang="en-ZA" altLang="en-US" sz="1600" dirty="0" smtClean="0"/>
              <a:t>215 chronic condition, </a:t>
            </a:r>
            <a:r>
              <a:rPr lang="en-ZA" altLang="en-US" sz="1600" dirty="0" err="1" smtClean="0"/>
              <a:t>e.t.c</a:t>
            </a:r>
            <a:endParaRPr lang="en-ZA" altLang="en-US" sz="1600" dirty="0" smtClean="0"/>
          </a:p>
          <a:p>
            <a:pPr lvl="1">
              <a:defRPr/>
            </a:pPr>
            <a:endParaRPr lang="en-ZA" altLang="en-US" dirty="0">
              <a:solidFill>
                <a:srgbClr val="FF0000"/>
              </a:solidFill>
            </a:endParaRPr>
          </a:p>
          <a:p>
            <a:pPr lvl="1">
              <a:defRPr/>
            </a:pPr>
            <a:endParaRPr lang="en-ZA" altLang="en-US" dirty="0" smtClean="0">
              <a:solidFill>
                <a:srgbClr val="FF0000"/>
              </a:solidFill>
            </a:endParaRPr>
          </a:p>
          <a:p>
            <a:pPr lvl="1">
              <a:defRPr/>
            </a:pPr>
            <a:endParaRPr lang="en-ZA" altLang="en-US" dirty="0">
              <a:solidFill>
                <a:srgbClr val="FF0000"/>
              </a:solidFill>
            </a:endParaRPr>
          </a:p>
          <a:p>
            <a:pPr lvl="1">
              <a:defRPr/>
            </a:pPr>
            <a:endParaRPr lang="en-ZA" altLang="en-US" dirty="0" smtClean="0">
              <a:solidFill>
                <a:srgbClr val="FF0000"/>
              </a:solidFill>
            </a:endParaRPr>
          </a:p>
          <a:p>
            <a:pPr marL="457200" lvl="1" indent="0">
              <a:buFont typeface="Arial" pitchFamily="34" charset="0"/>
              <a:buNone/>
              <a:defRPr/>
            </a:pPr>
            <a:endParaRPr lang="en-ZA" altLang="en-US" dirty="0" smtClean="0"/>
          </a:p>
          <a:p>
            <a:pPr lvl="1">
              <a:defRPr/>
            </a:pPr>
            <a:endParaRPr lang="en-ZA" altLang="en-US" dirty="0" smtClean="0"/>
          </a:p>
        </p:txBody>
      </p:sp>
      <p:sp>
        <p:nvSpPr>
          <p:cNvPr id="29700" name="Slide Number Placeholder 6"/>
          <p:cNvSpPr>
            <a:spLocks noGrp="1"/>
          </p:cNvSpPr>
          <p:nvPr>
            <p:ph type="sldNum" sz="quarter" idx="12"/>
          </p:nvPr>
        </p:nvSpPr>
        <p:spPr bwMode="auto">
          <a:xfrm>
            <a:off x="6732240" y="6381328"/>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fld id="{D4326980-ECF1-4039-B73E-F033F6924C10}" type="slidenum">
              <a:rPr lang="en-US" altLang="en-US" sz="1200" smtClean="0">
                <a:solidFill>
                  <a:srgbClr val="898989"/>
                </a:solidFill>
              </a:rPr>
              <a:pPr eaLnBrk="1" hangingPunct="1">
                <a:spcBef>
                  <a:spcPct val="0"/>
                </a:spcBef>
                <a:buFontTx/>
                <a:buNone/>
                <a:defRPr/>
              </a:pPr>
              <a:t>73</a:t>
            </a:fld>
            <a:endParaRPr lang="en-US" altLang="en-US" sz="1200" dirty="0" smtClean="0">
              <a:solidFill>
                <a:srgbClr val="898989"/>
              </a:solidFill>
            </a:endParaRPr>
          </a:p>
        </p:txBody>
      </p:sp>
      <p:graphicFrame>
        <p:nvGraphicFramePr>
          <p:cNvPr id="8" name="Content Placeholder 7"/>
          <p:cNvGraphicFramePr>
            <a:graphicFrameLocks noGrp="1"/>
          </p:cNvGraphicFramePr>
          <p:nvPr>
            <p:ph sz="half" idx="2"/>
          </p:nvPr>
        </p:nvGraphicFramePr>
        <p:xfrm>
          <a:off x="457200" y="1614115"/>
          <a:ext cx="4040188" cy="45120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Chart 6"/>
          <p:cNvGraphicFramePr>
            <a:graphicFrameLocks/>
          </p:cNvGraphicFramePr>
          <p:nvPr>
            <p:extLst>
              <p:ext uri="{D42A27DB-BD31-4B8C-83A1-F6EECF244321}">
                <p14:modId xmlns:p14="http://schemas.microsoft.com/office/powerpoint/2010/main" xmlns="" val="3145089882"/>
              </p:ext>
            </p:extLst>
          </p:nvPr>
        </p:nvGraphicFramePr>
        <p:xfrm>
          <a:off x="269875" y="1417638"/>
          <a:ext cx="5619477" cy="51228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1668020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74638"/>
            <a:ext cx="8229600" cy="693737"/>
          </a:xfrm>
        </p:spPr>
        <p:txBody>
          <a:bodyPr/>
          <a:lstStyle/>
          <a:p>
            <a:r>
              <a:rPr lang="en-ZA" altLang="en-US" sz="2400" b="1" smtClean="0"/>
              <a:t>WORK SEEKERS REGISTERED WITH DISABILITY BY PROVINCE</a:t>
            </a:r>
            <a:endParaRPr lang="en-ZA" altLang="en-US" sz="2400" smtClean="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xmlns="" val="2637746652"/>
              </p:ext>
            </p:extLst>
          </p:nvPr>
        </p:nvGraphicFramePr>
        <p:xfrm>
          <a:off x="246063" y="1155700"/>
          <a:ext cx="8678862" cy="5559496"/>
        </p:xfrm>
        <a:graphic>
          <a:graphicData uri="http://schemas.openxmlformats.org/drawingml/2006/table">
            <a:tbl>
              <a:tblPr firstRow="1" bandRow="1">
                <a:tableStyleId>{5C22544A-7EE6-4342-B048-85BDC9FD1C3A}</a:tableStyleId>
              </a:tblPr>
              <a:tblGrid>
                <a:gridCol w="2292529">
                  <a:extLst>
                    <a:ext uri="{9D8B030D-6E8A-4147-A177-3AD203B41FA5}">
                      <a16:colId xmlns:a16="http://schemas.microsoft.com/office/drawing/2014/main" xmlns="" val="20000"/>
                    </a:ext>
                  </a:extLst>
                </a:gridCol>
                <a:gridCol w="1869503">
                  <a:extLst>
                    <a:ext uri="{9D8B030D-6E8A-4147-A177-3AD203B41FA5}">
                      <a16:colId xmlns:a16="http://schemas.microsoft.com/office/drawing/2014/main" xmlns="" val="20001"/>
                    </a:ext>
                  </a:extLst>
                </a:gridCol>
                <a:gridCol w="2237946">
                  <a:extLst>
                    <a:ext uri="{9D8B030D-6E8A-4147-A177-3AD203B41FA5}">
                      <a16:colId xmlns:a16="http://schemas.microsoft.com/office/drawing/2014/main" xmlns="" val="20002"/>
                    </a:ext>
                  </a:extLst>
                </a:gridCol>
                <a:gridCol w="2278884">
                  <a:extLst>
                    <a:ext uri="{9D8B030D-6E8A-4147-A177-3AD203B41FA5}">
                      <a16:colId xmlns:a16="http://schemas.microsoft.com/office/drawing/2014/main" xmlns="" val="20003"/>
                    </a:ext>
                  </a:extLst>
                </a:gridCol>
              </a:tblGrid>
              <a:tr h="741014">
                <a:tc>
                  <a:txBody>
                    <a:bodyPr/>
                    <a:lstStyle/>
                    <a:p>
                      <a:pPr algn="l" fontAlgn="b"/>
                      <a:r>
                        <a:rPr lang="en-ZA" sz="1100" b="0" i="0" u="none" strike="noStrike" dirty="0">
                          <a:solidFill>
                            <a:srgbClr val="000000"/>
                          </a:solidFill>
                          <a:effectLst/>
                          <a:latin typeface="Calibri"/>
                        </a:rPr>
                        <a:t> </a:t>
                      </a:r>
                    </a:p>
                  </a:txBody>
                  <a:tcPr marL="9524" marR="9524" marT="9525" marB="0" anchor="b"/>
                </a:tc>
                <a:tc>
                  <a:txBody>
                    <a:bodyPr/>
                    <a:lstStyle/>
                    <a:p>
                      <a:pPr algn="ctr" fontAlgn="b"/>
                      <a:r>
                        <a:rPr lang="en-ZA" sz="1600" b="1" i="0" u="none" strike="noStrike" dirty="0" smtClean="0">
                          <a:solidFill>
                            <a:srgbClr val="000000"/>
                          </a:solidFill>
                          <a:effectLst/>
                          <a:latin typeface="Calibri"/>
                        </a:rPr>
                        <a:t>Work seekers registered</a:t>
                      </a:r>
                      <a:endParaRPr lang="en-ZA" sz="1600" b="1" i="0" u="none" strike="noStrike" dirty="0">
                        <a:solidFill>
                          <a:srgbClr val="000000"/>
                        </a:solidFill>
                        <a:effectLst/>
                        <a:latin typeface="Calibri"/>
                      </a:endParaRPr>
                    </a:p>
                    <a:p>
                      <a:pPr algn="ctr" fontAlgn="b"/>
                      <a:endParaRPr lang="en-ZA" sz="1600" b="1" i="0" u="none" strike="noStrike" dirty="0" smtClean="0">
                        <a:solidFill>
                          <a:srgbClr val="000000"/>
                        </a:solidFill>
                        <a:effectLst/>
                        <a:latin typeface="Calibri"/>
                      </a:endParaRPr>
                    </a:p>
                  </a:txBody>
                  <a:tcPr marL="9524" marR="9524" marT="9525" marB="0" anchor="b"/>
                </a:tc>
                <a:tc>
                  <a:txBody>
                    <a:bodyPr/>
                    <a:lstStyle/>
                    <a:p>
                      <a:pPr algn="ctr" fontAlgn="b"/>
                      <a:r>
                        <a:rPr lang="en-ZA" sz="1600" b="1" i="0" u="none" strike="noStrike" dirty="0" err="1" smtClean="0">
                          <a:solidFill>
                            <a:srgbClr val="000000"/>
                          </a:solidFill>
                          <a:effectLst/>
                          <a:latin typeface="Calibri"/>
                        </a:rPr>
                        <a:t>PwDs</a:t>
                      </a:r>
                      <a:endParaRPr lang="en-ZA" sz="1600" b="1" i="0" u="none" strike="noStrike" dirty="0" smtClean="0">
                        <a:solidFill>
                          <a:srgbClr val="000000"/>
                        </a:solidFill>
                        <a:effectLst/>
                        <a:latin typeface="Calibri"/>
                      </a:endParaRPr>
                    </a:p>
                    <a:p>
                      <a:pPr algn="ctr" fontAlgn="b"/>
                      <a:endParaRPr lang="en-ZA" sz="1600" b="1" i="0" u="none" strike="noStrike" dirty="0">
                        <a:solidFill>
                          <a:srgbClr val="000000"/>
                        </a:solidFill>
                        <a:effectLst/>
                        <a:latin typeface="Calibri"/>
                      </a:endParaRPr>
                    </a:p>
                  </a:txBody>
                  <a:tcPr marL="9524" marR="9524" marT="9525" marB="0" anchor="b"/>
                </a:tc>
                <a:tc>
                  <a:txBody>
                    <a:bodyPr/>
                    <a:lstStyle/>
                    <a:p>
                      <a:pPr algn="ctr" fontAlgn="b"/>
                      <a:r>
                        <a:rPr lang="en-ZA" sz="1600" b="1" i="0" u="none" strike="noStrike" dirty="0" smtClean="0">
                          <a:solidFill>
                            <a:srgbClr val="000000"/>
                          </a:solidFill>
                          <a:effectLst/>
                          <a:latin typeface="Calibri"/>
                        </a:rPr>
                        <a:t>%</a:t>
                      </a:r>
                    </a:p>
                    <a:p>
                      <a:pPr algn="ctr" fontAlgn="b"/>
                      <a:endParaRPr lang="en-ZA" sz="1600" b="1" i="0" u="none" strike="noStrike" dirty="0">
                        <a:solidFill>
                          <a:srgbClr val="000000"/>
                        </a:solidFill>
                        <a:effectLst/>
                        <a:latin typeface="Calibri"/>
                      </a:endParaRPr>
                    </a:p>
                  </a:txBody>
                  <a:tcPr marL="9524" marR="9524" marT="9525" marB="0" anchor="b"/>
                </a:tc>
                <a:extLst>
                  <a:ext uri="{0D108BD9-81ED-4DB2-BD59-A6C34878D82A}">
                    <a16:rowId xmlns:a16="http://schemas.microsoft.com/office/drawing/2014/main" xmlns="" val="10000"/>
                  </a:ext>
                </a:extLst>
              </a:tr>
              <a:tr h="471888">
                <a:tc>
                  <a:txBody>
                    <a:bodyPr/>
                    <a:lstStyle/>
                    <a:p>
                      <a:pPr algn="l" fontAlgn="ctr"/>
                      <a:r>
                        <a:rPr lang="en-ZA" sz="1600" b="0" i="0" u="none" strike="noStrike" dirty="0">
                          <a:solidFill>
                            <a:srgbClr val="000000"/>
                          </a:solidFill>
                          <a:effectLst/>
                          <a:latin typeface="+mn-lt"/>
                        </a:rPr>
                        <a:t>Eastern Cape</a:t>
                      </a:r>
                    </a:p>
                  </a:txBody>
                  <a:tcPr marL="85714" marR="9524" marT="9525" marB="0" anchor="ctr"/>
                </a:tc>
                <a:tc>
                  <a:txBody>
                    <a:bodyPr/>
                    <a:lstStyle/>
                    <a:p>
                      <a:pPr algn="ctr" fontAlgn="ctr"/>
                      <a:r>
                        <a:rPr lang="en-ZA" sz="1600" b="0" i="0" u="none" strike="noStrike" dirty="0">
                          <a:solidFill>
                            <a:srgbClr val="000000"/>
                          </a:solidFill>
                          <a:effectLst/>
                          <a:latin typeface="+mn-lt"/>
                        </a:rPr>
                        <a:t>26 299</a:t>
                      </a:r>
                    </a:p>
                  </a:txBody>
                  <a:tcPr marL="9524" marR="9524" marT="9525" marB="0" anchor="ctr"/>
                </a:tc>
                <a:tc>
                  <a:txBody>
                    <a:bodyPr/>
                    <a:lstStyle/>
                    <a:p>
                      <a:pPr algn="ctr" fontAlgn="b"/>
                      <a:r>
                        <a:rPr lang="en-ZA" sz="1600" b="0" i="0" u="none" strike="noStrike" dirty="0">
                          <a:solidFill>
                            <a:srgbClr val="000000"/>
                          </a:solidFill>
                          <a:effectLst/>
                          <a:latin typeface="+mn-lt"/>
                        </a:rPr>
                        <a:t>240</a:t>
                      </a:r>
                    </a:p>
                  </a:txBody>
                  <a:tcPr marL="9524" marR="9524" marT="9525" marB="0" anchor="b"/>
                </a:tc>
                <a:tc>
                  <a:txBody>
                    <a:bodyPr/>
                    <a:lstStyle/>
                    <a:p>
                      <a:pPr algn="ctr" fontAlgn="b"/>
                      <a:r>
                        <a:rPr lang="en-ZA" sz="1600" b="0" i="0" u="none" strike="noStrike" dirty="0" smtClean="0">
                          <a:solidFill>
                            <a:srgbClr val="000000"/>
                          </a:solidFill>
                          <a:effectLst/>
                          <a:latin typeface="+mn-lt"/>
                        </a:rPr>
                        <a:t>1%</a:t>
                      </a:r>
                      <a:endParaRPr lang="en-ZA" sz="1600" b="0" i="0" u="none" strike="noStrike" dirty="0">
                        <a:solidFill>
                          <a:srgbClr val="000000"/>
                        </a:solidFill>
                        <a:effectLst/>
                        <a:latin typeface="+mn-lt"/>
                      </a:endParaRPr>
                    </a:p>
                  </a:txBody>
                  <a:tcPr marL="9524" marR="9524" marT="9525" marB="0" anchor="b"/>
                </a:tc>
                <a:extLst>
                  <a:ext uri="{0D108BD9-81ED-4DB2-BD59-A6C34878D82A}">
                    <a16:rowId xmlns:a16="http://schemas.microsoft.com/office/drawing/2014/main" xmlns="" val="10001"/>
                  </a:ext>
                </a:extLst>
              </a:tr>
              <a:tr h="374752">
                <a:tc>
                  <a:txBody>
                    <a:bodyPr/>
                    <a:lstStyle/>
                    <a:p>
                      <a:pPr algn="l" fontAlgn="ctr"/>
                      <a:r>
                        <a:rPr lang="en-ZA" sz="1600" b="0" i="0" u="none" strike="noStrike" dirty="0">
                          <a:solidFill>
                            <a:srgbClr val="000000"/>
                          </a:solidFill>
                          <a:effectLst/>
                          <a:latin typeface="+mn-lt"/>
                        </a:rPr>
                        <a:t>Free State</a:t>
                      </a:r>
                    </a:p>
                  </a:txBody>
                  <a:tcPr marL="85714" marR="9524" marT="9525" marB="0" anchor="ctr"/>
                </a:tc>
                <a:tc>
                  <a:txBody>
                    <a:bodyPr/>
                    <a:lstStyle/>
                    <a:p>
                      <a:pPr algn="ctr" fontAlgn="ctr"/>
                      <a:r>
                        <a:rPr lang="en-ZA" sz="1600" b="0" i="0" u="none" strike="noStrike" dirty="0">
                          <a:solidFill>
                            <a:srgbClr val="000000"/>
                          </a:solidFill>
                          <a:effectLst/>
                          <a:latin typeface="+mn-lt"/>
                        </a:rPr>
                        <a:t>13 912</a:t>
                      </a:r>
                    </a:p>
                  </a:txBody>
                  <a:tcPr marL="9524" marR="9524" marT="9525" marB="0" anchor="ctr"/>
                </a:tc>
                <a:tc>
                  <a:txBody>
                    <a:bodyPr/>
                    <a:lstStyle/>
                    <a:p>
                      <a:pPr algn="ctr" fontAlgn="b"/>
                      <a:r>
                        <a:rPr lang="en-ZA" sz="1600" b="0" i="0" u="none" strike="noStrike">
                          <a:solidFill>
                            <a:srgbClr val="000000"/>
                          </a:solidFill>
                          <a:effectLst/>
                          <a:latin typeface="+mn-lt"/>
                        </a:rPr>
                        <a:t>93</a:t>
                      </a:r>
                    </a:p>
                  </a:txBody>
                  <a:tcPr marL="9524" marR="9524" marT="9525" marB="0" anchor="b"/>
                </a:tc>
                <a:tc>
                  <a:txBody>
                    <a:bodyPr/>
                    <a:lstStyle/>
                    <a:p>
                      <a:pPr algn="ctr" fontAlgn="b"/>
                      <a:r>
                        <a:rPr lang="en-ZA" sz="1600" b="0" i="0" u="none" strike="noStrike" dirty="0" smtClean="0">
                          <a:solidFill>
                            <a:srgbClr val="000000"/>
                          </a:solidFill>
                          <a:effectLst/>
                          <a:latin typeface="+mn-lt"/>
                        </a:rPr>
                        <a:t>1%</a:t>
                      </a:r>
                      <a:endParaRPr lang="en-ZA" sz="1600" b="0" i="0" u="none" strike="noStrike" dirty="0">
                        <a:solidFill>
                          <a:srgbClr val="000000"/>
                        </a:solidFill>
                        <a:effectLst/>
                        <a:latin typeface="+mn-lt"/>
                      </a:endParaRPr>
                    </a:p>
                  </a:txBody>
                  <a:tcPr marL="9524" marR="9524" marT="9525" marB="0" anchor="b"/>
                </a:tc>
                <a:extLst>
                  <a:ext uri="{0D108BD9-81ED-4DB2-BD59-A6C34878D82A}">
                    <a16:rowId xmlns:a16="http://schemas.microsoft.com/office/drawing/2014/main" xmlns="" val="10002"/>
                  </a:ext>
                </a:extLst>
              </a:tr>
              <a:tr h="341876">
                <a:tc>
                  <a:txBody>
                    <a:bodyPr/>
                    <a:lstStyle/>
                    <a:p>
                      <a:pPr algn="l" fontAlgn="ctr"/>
                      <a:r>
                        <a:rPr lang="en-ZA" sz="1600" b="0" i="0" u="none" strike="noStrike" dirty="0">
                          <a:solidFill>
                            <a:srgbClr val="000000"/>
                          </a:solidFill>
                          <a:effectLst/>
                          <a:latin typeface="+mn-lt"/>
                        </a:rPr>
                        <a:t>Gauteng</a:t>
                      </a:r>
                    </a:p>
                  </a:txBody>
                  <a:tcPr marL="85714" marR="9524" marT="9525" marB="0" anchor="ctr"/>
                </a:tc>
                <a:tc>
                  <a:txBody>
                    <a:bodyPr/>
                    <a:lstStyle/>
                    <a:p>
                      <a:pPr algn="ctr" fontAlgn="ctr"/>
                      <a:r>
                        <a:rPr lang="en-ZA" sz="1600" b="0" i="0" u="none" strike="noStrike" dirty="0">
                          <a:solidFill>
                            <a:srgbClr val="000000"/>
                          </a:solidFill>
                          <a:effectLst/>
                          <a:latin typeface="+mn-lt"/>
                        </a:rPr>
                        <a:t>48 962</a:t>
                      </a:r>
                    </a:p>
                  </a:txBody>
                  <a:tcPr marL="9524" marR="9524" marT="9525" marB="0" anchor="ctr"/>
                </a:tc>
                <a:tc>
                  <a:txBody>
                    <a:bodyPr/>
                    <a:lstStyle/>
                    <a:p>
                      <a:pPr algn="ctr" fontAlgn="b"/>
                      <a:r>
                        <a:rPr lang="en-ZA" sz="1600" b="0" i="0" u="none" strike="noStrike">
                          <a:solidFill>
                            <a:srgbClr val="000000"/>
                          </a:solidFill>
                          <a:effectLst/>
                          <a:latin typeface="+mn-lt"/>
                        </a:rPr>
                        <a:t>240</a:t>
                      </a:r>
                    </a:p>
                  </a:txBody>
                  <a:tcPr marL="9524" marR="9524" marT="9525" marB="0" anchor="b"/>
                </a:tc>
                <a:tc>
                  <a:txBody>
                    <a:bodyPr/>
                    <a:lstStyle/>
                    <a:p>
                      <a:pPr algn="ctr" fontAlgn="b"/>
                      <a:r>
                        <a:rPr lang="en-ZA" sz="1600" b="0" i="0" u="none" strike="noStrike" dirty="0" smtClean="0">
                          <a:solidFill>
                            <a:srgbClr val="000000"/>
                          </a:solidFill>
                          <a:effectLst/>
                          <a:latin typeface="+mn-lt"/>
                        </a:rPr>
                        <a:t>0%</a:t>
                      </a:r>
                      <a:endParaRPr lang="en-ZA" sz="1600" b="0" i="0" u="none" strike="noStrike" dirty="0">
                        <a:solidFill>
                          <a:srgbClr val="000000"/>
                        </a:solidFill>
                        <a:effectLst/>
                        <a:latin typeface="+mn-lt"/>
                      </a:endParaRPr>
                    </a:p>
                  </a:txBody>
                  <a:tcPr marL="9524" marR="9524" marT="9525" marB="0" anchor="b"/>
                </a:tc>
                <a:extLst>
                  <a:ext uri="{0D108BD9-81ED-4DB2-BD59-A6C34878D82A}">
                    <a16:rowId xmlns:a16="http://schemas.microsoft.com/office/drawing/2014/main" xmlns="" val="10003"/>
                  </a:ext>
                </a:extLst>
              </a:tr>
              <a:tr h="391146">
                <a:tc>
                  <a:txBody>
                    <a:bodyPr/>
                    <a:lstStyle/>
                    <a:p>
                      <a:pPr algn="l" fontAlgn="ctr"/>
                      <a:r>
                        <a:rPr lang="en-ZA" sz="1600" b="0" i="0" u="none" strike="noStrike" dirty="0" err="1">
                          <a:solidFill>
                            <a:srgbClr val="000000"/>
                          </a:solidFill>
                          <a:effectLst/>
                          <a:latin typeface="+mn-lt"/>
                        </a:rPr>
                        <a:t>KwaZulu</a:t>
                      </a:r>
                      <a:r>
                        <a:rPr lang="en-ZA" sz="1600" b="0" i="0" u="none" strike="noStrike" dirty="0">
                          <a:solidFill>
                            <a:srgbClr val="000000"/>
                          </a:solidFill>
                          <a:effectLst/>
                          <a:latin typeface="+mn-lt"/>
                        </a:rPr>
                        <a:t> Natal</a:t>
                      </a:r>
                    </a:p>
                  </a:txBody>
                  <a:tcPr marL="85714" marR="9524" marT="9525" marB="0" anchor="ctr"/>
                </a:tc>
                <a:tc>
                  <a:txBody>
                    <a:bodyPr/>
                    <a:lstStyle/>
                    <a:p>
                      <a:pPr algn="ctr" fontAlgn="ctr"/>
                      <a:r>
                        <a:rPr lang="en-ZA" sz="1600" b="0" i="0" u="none" strike="noStrike" dirty="0">
                          <a:solidFill>
                            <a:srgbClr val="000000"/>
                          </a:solidFill>
                          <a:effectLst/>
                          <a:latin typeface="+mn-lt"/>
                        </a:rPr>
                        <a:t>30 270</a:t>
                      </a:r>
                    </a:p>
                  </a:txBody>
                  <a:tcPr marL="9524" marR="9524" marT="9525" marB="0" anchor="ctr"/>
                </a:tc>
                <a:tc>
                  <a:txBody>
                    <a:bodyPr/>
                    <a:lstStyle/>
                    <a:p>
                      <a:pPr algn="ctr" fontAlgn="b"/>
                      <a:r>
                        <a:rPr lang="en-ZA" sz="1600" b="0" i="0" u="none" strike="noStrike">
                          <a:solidFill>
                            <a:srgbClr val="000000"/>
                          </a:solidFill>
                          <a:effectLst/>
                          <a:latin typeface="+mn-lt"/>
                        </a:rPr>
                        <a:t>208</a:t>
                      </a:r>
                    </a:p>
                  </a:txBody>
                  <a:tcPr marL="9524" marR="9524" marT="9525" marB="0" anchor="b"/>
                </a:tc>
                <a:tc>
                  <a:txBody>
                    <a:bodyPr/>
                    <a:lstStyle/>
                    <a:p>
                      <a:pPr algn="ctr" fontAlgn="b"/>
                      <a:r>
                        <a:rPr lang="en-ZA" sz="1600" b="0" i="0" u="none" strike="noStrike" dirty="0" smtClean="0">
                          <a:solidFill>
                            <a:srgbClr val="000000"/>
                          </a:solidFill>
                          <a:effectLst/>
                          <a:latin typeface="+mn-lt"/>
                        </a:rPr>
                        <a:t>1%</a:t>
                      </a:r>
                      <a:endParaRPr lang="en-ZA" sz="1600" b="0" i="0" u="none" strike="noStrike" dirty="0">
                        <a:solidFill>
                          <a:srgbClr val="000000"/>
                        </a:solidFill>
                        <a:effectLst/>
                        <a:latin typeface="+mn-lt"/>
                      </a:endParaRPr>
                    </a:p>
                  </a:txBody>
                  <a:tcPr marL="9524" marR="9524" marT="9525" marB="0" anchor="b"/>
                </a:tc>
                <a:extLst>
                  <a:ext uri="{0D108BD9-81ED-4DB2-BD59-A6C34878D82A}">
                    <a16:rowId xmlns:a16="http://schemas.microsoft.com/office/drawing/2014/main" xmlns="" val="10004"/>
                  </a:ext>
                </a:extLst>
              </a:tr>
              <a:tr h="345203">
                <a:tc>
                  <a:txBody>
                    <a:bodyPr/>
                    <a:lstStyle/>
                    <a:p>
                      <a:pPr algn="l" fontAlgn="ctr"/>
                      <a:r>
                        <a:rPr lang="en-ZA" sz="1600" b="0" i="0" u="none" strike="noStrike" dirty="0">
                          <a:solidFill>
                            <a:srgbClr val="000000"/>
                          </a:solidFill>
                          <a:effectLst/>
                          <a:latin typeface="+mn-lt"/>
                        </a:rPr>
                        <a:t>Limpopo</a:t>
                      </a:r>
                    </a:p>
                  </a:txBody>
                  <a:tcPr marL="85714" marR="9524" marT="9525" marB="0" anchor="ctr"/>
                </a:tc>
                <a:tc>
                  <a:txBody>
                    <a:bodyPr/>
                    <a:lstStyle/>
                    <a:p>
                      <a:pPr algn="ctr" fontAlgn="ctr"/>
                      <a:r>
                        <a:rPr lang="en-ZA" sz="1600" b="0" i="0" u="none" strike="noStrike" dirty="0">
                          <a:solidFill>
                            <a:srgbClr val="000000"/>
                          </a:solidFill>
                          <a:effectLst/>
                          <a:latin typeface="+mn-lt"/>
                        </a:rPr>
                        <a:t>17 881</a:t>
                      </a:r>
                    </a:p>
                  </a:txBody>
                  <a:tcPr marL="9524" marR="9524" marT="9525" marB="0" anchor="ctr"/>
                </a:tc>
                <a:tc>
                  <a:txBody>
                    <a:bodyPr/>
                    <a:lstStyle/>
                    <a:p>
                      <a:pPr algn="ctr" fontAlgn="b"/>
                      <a:r>
                        <a:rPr lang="en-ZA" sz="1600" b="0" i="0" u="none" strike="noStrike">
                          <a:solidFill>
                            <a:srgbClr val="000000"/>
                          </a:solidFill>
                          <a:effectLst/>
                          <a:latin typeface="+mn-lt"/>
                        </a:rPr>
                        <a:t>106</a:t>
                      </a:r>
                    </a:p>
                  </a:txBody>
                  <a:tcPr marL="9524" marR="9524" marT="9525" marB="0" anchor="b"/>
                </a:tc>
                <a:tc>
                  <a:txBody>
                    <a:bodyPr/>
                    <a:lstStyle/>
                    <a:p>
                      <a:pPr algn="ctr" fontAlgn="b"/>
                      <a:r>
                        <a:rPr lang="en-ZA" sz="1600" b="0" i="0" u="none" strike="noStrike" dirty="0" smtClean="0">
                          <a:solidFill>
                            <a:srgbClr val="000000"/>
                          </a:solidFill>
                          <a:effectLst/>
                          <a:latin typeface="+mn-lt"/>
                        </a:rPr>
                        <a:t>1%</a:t>
                      </a:r>
                      <a:endParaRPr lang="en-ZA" sz="1600" b="0" i="0" u="none" strike="noStrike" dirty="0">
                        <a:solidFill>
                          <a:srgbClr val="000000"/>
                        </a:solidFill>
                        <a:effectLst/>
                        <a:latin typeface="+mn-lt"/>
                      </a:endParaRPr>
                    </a:p>
                  </a:txBody>
                  <a:tcPr marL="9524" marR="9524" marT="9525" marB="0" anchor="b"/>
                </a:tc>
                <a:extLst>
                  <a:ext uri="{0D108BD9-81ED-4DB2-BD59-A6C34878D82A}">
                    <a16:rowId xmlns:a16="http://schemas.microsoft.com/office/drawing/2014/main" xmlns="" val="10005"/>
                  </a:ext>
                </a:extLst>
              </a:tr>
              <a:tr h="391146">
                <a:tc>
                  <a:txBody>
                    <a:bodyPr/>
                    <a:lstStyle/>
                    <a:p>
                      <a:pPr algn="l" fontAlgn="ctr"/>
                      <a:r>
                        <a:rPr lang="en-ZA" sz="1600" b="0" i="0" u="none" strike="noStrike" dirty="0">
                          <a:solidFill>
                            <a:srgbClr val="000000"/>
                          </a:solidFill>
                          <a:effectLst/>
                          <a:latin typeface="+mn-lt"/>
                        </a:rPr>
                        <a:t>Mpumalanga</a:t>
                      </a:r>
                    </a:p>
                  </a:txBody>
                  <a:tcPr marL="85714" marR="9524" marT="9525" marB="0" anchor="ctr"/>
                </a:tc>
                <a:tc>
                  <a:txBody>
                    <a:bodyPr/>
                    <a:lstStyle/>
                    <a:p>
                      <a:pPr algn="ctr" fontAlgn="ctr"/>
                      <a:r>
                        <a:rPr lang="en-ZA" sz="1600" b="0" i="0" u="none" strike="noStrike" dirty="0">
                          <a:solidFill>
                            <a:srgbClr val="000000"/>
                          </a:solidFill>
                          <a:effectLst/>
                          <a:latin typeface="+mn-lt"/>
                        </a:rPr>
                        <a:t>15 936</a:t>
                      </a:r>
                    </a:p>
                  </a:txBody>
                  <a:tcPr marL="9524" marR="9524" marT="9525" marB="0" anchor="ctr"/>
                </a:tc>
                <a:tc>
                  <a:txBody>
                    <a:bodyPr/>
                    <a:lstStyle/>
                    <a:p>
                      <a:pPr algn="ctr" fontAlgn="b"/>
                      <a:r>
                        <a:rPr lang="en-ZA" sz="1600" b="0" i="0" u="none" strike="noStrike" dirty="0">
                          <a:solidFill>
                            <a:srgbClr val="000000"/>
                          </a:solidFill>
                          <a:effectLst/>
                          <a:latin typeface="+mn-lt"/>
                        </a:rPr>
                        <a:t>84</a:t>
                      </a:r>
                    </a:p>
                  </a:txBody>
                  <a:tcPr marL="9524" marR="9524" marT="9525" marB="0" anchor="b"/>
                </a:tc>
                <a:tc>
                  <a:txBody>
                    <a:bodyPr/>
                    <a:lstStyle/>
                    <a:p>
                      <a:pPr algn="ctr" fontAlgn="b"/>
                      <a:r>
                        <a:rPr lang="en-ZA" sz="1600" b="0" i="0" u="none" strike="noStrike" dirty="0" smtClean="0">
                          <a:solidFill>
                            <a:srgbClr val="000000"/>
                          </a:solidFill>
                          <a:effectLst/>
                          <a:latin typeface="+mn-lt"/>
                        </a:rPr>
                        <a:t>1%</a:t>
                      </a:r>
                      <a:endParaRPr lang="en-ZA" sz="1600" b="0" i="0" u="none" strike="noStrike" dirty="0">
                        <a:solidFill>
                          <a:srgbClr val="000000"/>
                        </a:solidFill>
                        <a:effectLst/>
                        <a:latin typeface="+mn-lt"/>
                      </a:endParaRPr>
                    </a:p>
                  </a:txBody>
                  <a:tcPr marL="9524" marR="9524" marT="9525" marB="0" anchor="b"/>
                </a:tc>
                <a:extLst>
                  <a:ext uri="{0D108BD9-81ED-4DB2-BD59-A6C34878D82A}">
                    <a16:rowId xmlns:a16="http://schemas.microsoft.com/office/drawing/2014/main" xmlns="" val="10006"/>
                  </a:ext>
                </a:extLst>
              </a:tr>
              <a:tr h="413776">
                <a:tc>
                  <a:txBody>
                    <a:bodyPr/>
                    <a:lstStyle/>
                    <a:p>
                      <a:pPr algn="l" fontAlgn="ctr"/>
                      <a:r>
                        <a:rPr lang="en-ZA" sz="1600" b="0" i="0" u="none" strike="noStrike" dirty="0">
                          <a:solidFill>
                            <a:srgbClr val="000000"/>
                          </a:solidFill>
                          <a:effectLst/>
                          <a:latin typeface="+mn-lt"/>
                        </a:rPr>
                        <a:t>North West</a:t>
                      </a:r>
                    </a:p>
                  </a:txBody>
                  <a:tcPr marL="85714" marR="9524" marT="9525" marB="0" anchor="ctr"/>
                </a:tc>
                <a:tc>
                  <a:txBody>
                    <a:bodyPr/>
                    <a:lstStyle/>
                    <a:p>
                      <a:pPr algn="ctr" fontAlgn="ctr"/>
                      <a:r>
                        <a:rPr lang="en-ZA" sz="1600" b="0" i="0" u="none" strike="noStrike" dirty="0">
                          <a:solidFill>
                            <a:srgbClr val="000000"/>
                          </a:solidFill>
                          <a:effectLst/>
                          <a:latin typeface="+mn-lt"/>
                        </a:rPr>
                        <a:t>11 191</a:t>
                      </a:r>
                    </a:p>
                  </a:txBody>
                  <a:tcPr marL="9524" marR="9524" marT="9525" marB="0" anchor="ctr"/>
                </a:tc>
                <a:tc>
                  <a:txBody>
                    <a:bodyPr/>
                    <a:lstStyle/>
                    <a:p>
                      <a:pPr algn="ctr" fontAlgn="b"/>
                      <a:r>
                        <a:rPr lang="en-ZA" sz="1600" b="0" i="0" u="none" strike="noStrike" dirty="0">
                          <a:solidFill>
                            <a:srgbClr val="000000"/>
                          </a:solidFill>
                          <a:effectLst/>
                          <a:latin typeface="+mn-lt"/>
                        </a:rPr>
                        <a:t>84</a:t>
                      </a:r>
                    </a:p>
                  </a:txBody>
                  <a:tcPr marL="9524" marR="9524" marT="9525" marB="0" anchor="b"/>
                </a:tc>
                <a:tc>
                  <a:txBody>
                    <a:bodyPr/>
                    <a:lstStyle/>
                    <a:p>
                      <a:pPr algn="ctr" fontAlgn="b"/>
                      <a:r>
                        <a:rPr lang="en-ZA" sz="1600" b="0" i="0" u="none" strike="noStrike" dirty="0" smtClean="0">
                          <a:solidFill>
                            <a:srgbClr val="000000"/>
                          </a:solidFill>
                          <a:effectLst/>
                          <a:latin typeface="+mn-lt"/>
                        </a:rPr>
                        <a:t>1%</a:t>
                      </a:r>
                      <a:endParaRPr lang="en-ZA" sz="1600" b="0" i="0" u="none" strike="noStrike" dirty="0">
                        <a:solidFill>
                          <a:srgbClr val="000000"/>
                        </a:solidFill>
                        <a:effectLst/>
                        <a:latin typeface="+mn-lt"/>
                      </a:endParaRPr>
                    </a:p>
                  </a:txBody>
                  <a:tcPr marL="9524" marR="9524" marT="9525" marB="0" anchor="b"/>
                </a:tc>
                <a:extLst>
                  <a:ext uri="{0D108BD9-81ED-4DB2-BD59-A6C34878D82A}">
                    <a16:rowId xmlns:a16="http://schemas.microsoft.com/office/drawing/2014/main" xmlns="" val="10007"/>
                  </a:ext>
                </a:extLst>
              </a:tr>
              <a:tr h="406875">
                <a:tc>
                  <a:txBody>
                    <a:bodyPr/>
                    <a:lstStyle/>
                    <a:p>
                      <a:pPr algn="l" fontAlgn="ctr"/>
                      <a:r>
                        <a:rPr lang="en-ZA" sz="1600" b="0" i="0" u="none" strike="noStrike" dirty="0">
                          <a:solidFill>
                            <a:srgbClr val="000000"/>
                          </a:solidFill>
                          <a:effectLst/>
                          <a:latin typeface="+mn-lt"/>
                        </a:rPr>
                        <a:t>Northern Cape</a:t>
                      </a:r>
                    </a:p>
                  </a:txBody>
                  <a:tcPr marL="85714" marR="9524" marT="9525" marB="0" anchor="ctr"/>
                </a:tc>
                <a:tc>
                  <a:txBody>
                    <a:bodyPr/>
                    <a:lstStyle/>
                    <a:p>
                      <a:pPr algn="ctr" fontAlgn="ctr"/>
                      <a:r>
                        <a:rPr lang="en-ZA" sz="1600" b="0" i="0" u="none" strike="noStrike">
                          <a:solidFill>
                            <a:srgbClr val="000000"/>
                          </a:solidFill>
                          <a:effectLst/>
                          <a:latin typeface="+mn-lt"/>
                        </a:rPr>
                        <a:t>7 431</a:t>
                      </a:r>
                    </a:p>
                  </a:txBody>
                  <a:tcPr marL="9524" marR="9524" marT="9525" marB="0" anchor="ctr"/>
                </a:tc>
                <a:tc>
                  <a:txBody>
                    <a:bodyPr/>
                    <a:lstStyle/>
                    <a:p>
                      <a:pPr algn="ctr" fontAlgn="b"/>
                      <a:r>
                        <a:rPr lang="en-ZA" sz="1600" b="0" i="0" u="none" strike="noStrike" dirty="0">
                          <a:solidFill>
                            <a:srgbClr val="000000"/>
                          </a:solidFill>
                          <a:effectLst/>
                          <a:latin typeface="+mn-lt"/>
                        </a:rPr>
                        <a:t>40</a:t>
                      </a:r>
                    </a:p>
                  </a:txBody>
                  <a:tcPr marL="9524" marR="9524" marT="9525" marB="0" anchor="b"/>
                </a:tc>
                <a:tc>
                  <a:txBody>
                    <a:bodyPr/>
                    <a:lstStyle/>
                    <a:p>
                      <a:pPr algn="ctr" fontAlgn="b"/>
                      <a:r>
                        <a:rPr lang="en-ZA" sz="1600" b="0" i="0" u="none" strike="noStrike" dirty="0" smtClean="0">
                          <a:solidFill>
                            <a:srgbClr val="000000"/>
                          </a:solidFill>
                          <a:effectLst/>
                          <a:latin typeface="+mn-lt"/>
                        </a:rPr>
                        <a:t>1%</a:t>
                      </a:r>
                      <a:endParaRPr lang="en-ZA" sz="1600" b="0" i="0" u="none" strike="noStrike" dirty="0">
                        <a:solidFill>
                          <a:srgbClr val="000000"/>
                        </a:solidFill>
                        <a:effectLst/>
                        <a:latin typeface="+mn-lt"/>
                      </a:endParaRPr>
                    </a:p>
                  </a:txBody>
                  <a:tcPr marL="9524" marR="9524" marT="9525" marB="0" anchor="b"/>
                </a:tc>
                <a:extLst>
                  <a:ext uri="{0D108BD9-81ED-4DB2-BD59-A6C34878D82A}">
                    <a16:rowId xmlns:a16="http://schemas.microsoft.com/office/drawing/2014/main" xmlns="" val="10008"/>
                  </a:ext>
                </a:extLst>
              </a:tr>
              <a:tr h="322153">
                <a:tc>
                  <a:txBody>
                    <a:bodyPr/>
                    <a:lstStyle/>
                    <a:p>
                      <a:pPr algn="l" fontAlgn="ctr"/>
                      <a:r>
                        <a:rPr lang="en-ZA" sz="1600" b="0" i="0" u="none" strike="noStrike" dirty="0">
                          <a:solidFill>
                            <a:srgbClr val="000000"/>
                          </a:solidFill>
                          <a:effectLst/>
                          <a:latin typeface="+mn-lt"/>
                        </a:rPr>
                        <a:t>Western Cape</a:t>
                      </a:r>
                    </a:p>
                  </a:txBody>
                  <a:tcPr marL="85714" marR="9524" marT="9525" marB="0" anchor="ctr"/>
                </a:tc>
                <a:tc>
                  <a:txBody>
                    <a:bodyPr/>
                    <a:lstStyle/>
                    <a:p>
                      <a:pPr algn="ctr" fontAlgn="ctr"/>
                      <a:r>
                        <a:rPr lang="en-ZA" sz="1600" b="0" i="0" u="none" strike="noStrike">
                          <a:solidFill>
                            <a:srgbClr val="000000"/>
                          </a:solidFill>
                          <a:effectLst/>
                          <a:latin typeface="+mn-lt"/>
                        </a:rPr>
                        <a:t>28 615</a:t>
                      </a:r>
                    </a:p>
                  </a:txBody>
                  <a:tcPr marL="9524" marR="9524" marT="9525" marB="0" anchor="ctr"/>
                </a:tc>
                <a:tc>
                  <a:txBody>
                    <a:bodyPr/>
                    <a:lstStyle/>
                    <a:p>
                      <a:pPr algn="ctr" fontAlgn="b"/>
                      <a:r>
                        <a:rPr lang="en-ZA" sz="1600" b="0" i="0" u="none" strike="noStrike" dirty="0">
                          <a:solidFill>
                            <a:srgbClr val="000000"/>
                          </a:solidFill>
                          <a:effectLst/>
                          <a:latin typeface="+mn-lt"/>
                        </a:rPr>
                        <a:t>315</a:t>
                      </a:r>
                    </a:p>
                  </a:txBody>
                  <a:tcPr marL="9524" marR="9524" marT="9525" marB="0" anchor="b"/>
                </a:tc>
                <a:tc>
                  <a:txBody>
                    <a:bodyPr/>
                    <a:lstStyle/>
                    <a:p>
                      <a:pPr algn="ctr" fontAlgn="b"/>
                      <a:r>
                        <a:rPr lang="en-ZA" sz="1600" b="0" i="0" u="none" strike="noStrike" dirty="0" smtClean="0">
                          <a:solidFill>
                            <a:srgbClr val="000000"/>
                          </a:solidFill>
                          <a:effectLst/>
                          <a:latin typeface="+mn-lt"/>
                        </a:rPr>
                        <a:t>1%</a:t>
                      </a:r>
                      <a:endParaRPr lang="en-ZA" sz="1600" b="0" i="0" u="none" strike="noStrike" dirty="0">
                        <a:solidFill>
                          <a:srgbClr val="000000"/>
                        </a:solidFill>
                        <a:effectLst/>
                        <a:latin typeface="+mn-lt"/>
                      </a:endParaRPr>
                    </a:p>
                  </a:txBody>
                  <a:tcPr marL="9524" marR="9524" marT="9525" marB="0" anchor="b"/>
                </a:tc>
                <a:extLst>
                  <a:ext uri="{0D108BD9-81ED-4DB2-BD59-A6C34878D82A}">
                    <a16:rowId xmlns:a16="http://schemas.microsoft.com/office/drawing/2014/main" xmlns="" val="10009"/>
                  </a:ext>
                </a:extLst>
              </a:tr>
              <a:tr h="374751">
                <a:tc>
                  <a:txBody>
                    <a:bodyPr/>
                    <a:lstStyle/>
                    <a:p>
                      <a:pPr algn="l" fontAlgn="ctr"/>
                      <a:r>
                        <a:rPr lang="en-ZA" sz="1600" b="0" i="0" u="none" strike="noStrike" dirty="0" smtClean="0">
                          <a:solidFill>
                            <a:srgbClr val="000000"/>
                          </a:solidFill>
                          <a:effectLst/>
                          <a:latin typeface="+mn-lt"/>
                        </a:rPr>
                        <a:t>Online</a:t>
                      </a:r>
                      <a:endParaRPr lang="en-ZA" sz="1600" b="0" i="0" u="none" strike="noStrike" dirty="0">
                        <a:solidFill>
                          <a:srgbClr val="000000"/>
                        </a:solidFill>
                        <a:effectLst/>
                        <a:latin typeface="+mn-lt"/>
                      </a:endParaRPr>
                    </a:p>
                  </a:txBody>
                  <a:tcPr marL="85714" marR="9524" marT="9525" marB="0" anchor="ctr"/>
                </a:tc>
                <a:tc>
                  <a:txBody>
                    <a:bodyPr/>
                    <a:lstStyle/>
                    <a:p>
                      <a:pPr algn="ctr" fontAlgn="ctr"/>
                      <a:r>
                        <a:rPr lang="en-ZA" sz="1600" b="0" i="0" u="none" strike="noStrike">
                          <a:solidFill>
                            <a:srgbClr val="000000"/>
                          </a:solidFill>
                          <a:effectLst/>
                          <a:latin typeface="+mn-lt"/>
                        </a:rPr>
                        <a:t>11 790</a:t>
                      </a:r>
                    </a:p>
                  </a:txBody>
                  <a:tcPr marL="9524" marR="9524" marT="9525" marB="0" anchor="ctr"/>
                </a:tc>
                <a:tc>
                  <a:txBody>
                    <a:bodyPr/>
                    <a:lstStyle/>
                    <a:p>
                      <a:pPr algn="ctr" fontAlgn="b"/>
                      <a:r>
                        <a:rPr lang="en-ZA" sz="1600" b="0" i="0" u="none" strike="noStrike">
                          <a:solidFill>
                            <a:srgbClr val="000000"/>
                          </a:solidFill>
                          <a:effectLst/>
                          <a:latin typeface="+mn-lt"/>
                        </a:rPr>
                        <a:t>105</a:t>
                      </a:r>
                    </a:p>
                  </a:txBody>
                  <a:tcPr marL="9524" marR="9524" marT="9525" marB="0" anchor="b"/>
                </a:tc>
                <a:tc>
                  <a:txBody>
                    <a:bodyPr/>
                    <a:lstStyle/>
                    <a:p>
                      <a:pPr algn="ctr" fontAlgn="b"/>
                      <a:r>
                        <a:rPr lang="en-ZA" sz="1600" b="0" i="0" u="none" strike="noStrike" dirty="0" smtClean="0">
                          <a:solidFill>
                            <a:srgbClr val="000000"/>
                          </a:solidFill>
                          <a:effectLst/>
                          <a:latin typeface="+mn-lt"/>
                        </a:rPr>
                        <a:t>1%</a:t>
                      </a:r>
                      <a:endParaRPr lang="en-ZA" sz="1600" b="0" i="0" u="none" strike="noStrike" dirty="0">
                        <a:solidFill>
                          <a:srgbClr val="000000"/>
                        </a:solidFill>
                        <a:effectLst/>
                        <a:latin typeface="+mn-lt"/>
                      </a:endParaRPr>
                    </a:p>
                  </a:txBody>
                  <a:tcPr marL="9524" marR="9524" marT="9525" marB="0" anchor="b"/>
                </a:tc>
                <a:extLst>
                  <a:ext uri="{0D108BD9-81ED-4DB2-BD59-A6C34878D82A}">
                    <a16:rowId xmlns:a16="http://schemas.microsoft.com/office/drawing/2014/main" xmlns="" val="10010"/>
                  </a:ext>
                </a:extLst>
              </a:tr>
              <a:tr h="984843">
                <a:tc>
                  <a:txBody>
                    <a:bodyPr/>
                    <a:lstStyle/>
                    <a:p>
                      <a:pPr algn="l" fontAlgn="ctr"/>
                      <a:r>
                        <a:rPr lang="en-ZA" sz="1600" b="1" i="0" u="none" strike="noStrike" dirty="0">
                          <a:solidFill>
                            <a:srgbClr val="000000"/>
                          </a:solidFill>
                          <a:effectLst/>
                          <a:latin typeface="+mn-lt"/>
                        </a:rPr>
                        <a:t>Total</a:t>
                      </a:r>
                    </a:p>
                  </a:txBody>
                  <a:tcPr marL="85714" marR="9524" marT="9525" marB="0" anchor="ctr">
                    <a:solidFill>
                      <a:schemeClr val="accent1">
                        <a:lumMod val="60000"/>
                        <a:lumOff val="40000"/>
                      </a:schemeClr>
                    </a:solidFill>
                  </a:tcPr>
                </a:tc>
                <a:tc>
                  <a:txBody>
                    <a:bodyPr/>
                    <a:lstStyle/>
                    <a:p>
                      <a:pPr algn="ctr" fontAlgn="ctr"/>
                      <a:r>
                        <a:rPr lang="en-ZA" sz="1600" b="1" i="0" u="none" strike="noStrike" dirty="0">
                          <a:solidFill>
                            <a:srgbClr val="000000"/>
                          </a:solidFill>
                          <a:effectLst/>
                          <a:latin typeface="+mn-lt"/>
                        </a:rPr>
                        <a:t>212 </a:t>
                      </a:r>
                      <a:r>
                        <a:rPr lang="en-ZA" sz="1600" b="1" i="0" u="none" strike="noStrike" dirty="0" smtClean="0">
                          <a:solidFill>
                            <a:srgbClr val="000000"/>
                          </a:solidFill>
                          <a:effectLst/>
                          <a:latin typeface="+mn-lt"/>
                        </a:rPr>
                        <a:t>287</a:t>
                      </a:r>
                      <a:endParaRPr lang="en-ZA" sz="1600" b="1" i="0" u="none" strike="noStrike" dirty="0">
                        <a:solidFill>
                          <a:srgbClr val="000000"/>
                        </a:solidFill>
                        <a:effectLst/>
                        <a:latin typeface="+mn-lt"/>
                      </a:endParaRPr>
                    </a:p>
                    <a:p>
                      <a:pPr algn="ctr" fontAlgn="ctr"/>
                      <a:endParaRPr lang="en-ZA" sz="1600" b="1" i="0" u="none" strike="noStrike" dirty="0" smtClean="0">
                        <a:solidFill>
                          <a:srgbClr val="000000"/>
                        </a:solidFill>
                        <a:effectLst/>
                        <a:latin typeface="+mn-lt"/>
                      </a:endParaRPr>
                    </a:p>
                  </a:txBody>
                  <a:tcPr marL="9524" marR="9524" marT="9525" marB="0" anchor="ctr">
                    <a:solidFill>
                      <a:schemeClr val="accent1">
                        <a:lumMod val="60000"/>
                        <a:lumOff val="40000"/>
                      </a:schemeClr>
                    </a:solidFill>
                  </a:tcPr>
                </a:tc>
                <a:tc>
                  <a:txBody>
                    <a:bodyPr/>
                    <a:lstStyle/>
                    <a:p>
                      <a:pPr algn="ctr" fontAlgn="b"/>
                      <a:endParaRPr lang="en-ZA" sz="1600" b="1" i="0" u="none" strike="noStrike" dirty="0" smtClean="0">
                        <a:solidFill>
                          <a:srgbClr val="000000"/>
                        </a:solidFill>
                        <a:effectLst/>
                        <a:latin typeface="+mn-lt"/>
                      </a:endParaRPr>
                    </a:p>
                    <a:p>
                      <a:pPr algn="ctr" fontAlgn="b"/>
                      <a:r>
                        <a:rPr lang="en-ZA" sz="1600" b="1" i="0" u="none" strike="noStrike" dirty="0" smtClean="0">
                          <a:solidFill>
                            <a:srgbClr val="000000"/>
                          </a:solidFill>
                          <a:effectLst/>
                          <a:latin typeface="+mn-lt"/>
                        </a:rPr>
                        <a:t>1 515</a:t>
                      </a:r>
                    </a:p>
                    <a:p>
                      <a:pPr algn="ctr" fontAlgn="b"/>
                      <a:endParaRPr lang="en-ZA" sz="1600" b="1" i="0" u="none" strike="noStrike" dirty="0" smtClean="0">
                        <a:solidFill>
                          <a:srgbClr val="000000"/>
                        </a:solidFill>
                        <a:effectLst/>
                        <a:latin typeface="+mn-lt"/>
                      </a:endParaRPr>
                    </a:p>
                    <a:p>
                      <a:pPr algn="ctr" fontAlgn="b"/>
                      <a:endParaRPr lang="en-ZA" sz="1600" b="1" i="0" u="none" strike="noStrike" dirty="0">
                        <a:solidFill>
                          <a:srgbClr val="000000"/>
                        </a:solidFill>
                        <a:effectLst/>
                        <a:latin typeface="+mn-lt"/>
                      </a:endParaRPr>
                    </a:p>
                  </a:txBody>
                  <a:tcPr marL="9524" marR="9524" marT="9525" marB="0" anchor="ctr">
                    <a:solidFill>
                      <a:schemeClr val="accent1">
                        <a:lumMod val="60000"/>
                        <a:lumOff val="40000"/>
                      </a:schemeClr>
                    </a:solidFill>
                  </a:tcPr>
                </a:tc>
                <a:tc>
                  <a:txBody>
                    <a:bodyPr/>
                    <a:lstStyle/>
                    <a:p>
                      <a:pPr algn="ctr" fontAlgn="b"/>
                      <a:endParaRPr lang="en-ZA" sz="1600" b="1" i="0" u="none" strike="noStrike" dirty="0" smtClean="0">
                        <a:solidFill>
                          <a:srgbClr val="000000"/>
                        </a:solidFill>
                        <a:effectLst/>
                        <a:latin typeface="+mn-lt"/>
                      </a:endParaRPr>
                    </a:p>
                    <a:p>
                      <a:pPr algn="ctr" fontAlgn="b"/>
                      <a:r>
                        <a:rPr lang="en-ZA" sz="1600" b="1" i="0" u="none" strike="noStrike" dirty="0" smtClean="0">
                          <a:solidFill>
                            <a:srgbClr val="000000"/>
                          </a:solidFill>
                          <a:effectLst/>
                          <a:latin typeface="+mn-lt"/>
                        </a:rPr>
                        <a:t>1%</a:t>
                      </a:r>
                    </a:p>
                    <a:p>
                      <a:pPr algn="ctr" fontAlgn="b"/>
                      <a:endParaRPr lang="en-ZA" sz="1600" b="0" i="0" u="none" strike="noStrike" dirty="0" smtClean="0">
                        <a:solidFill>
                          <a:srgbClr val="000000"/>
                        </a:solidFill>
                        <a:effectLst/>
                        <a:latin typeface="+mn-lt"/>
                      </a:endParaRPr>
                    </a:p>
                    <a:p>
                      <a:pPr algn="ctr" fontAlgn="b"/>
                      <a:endParaRPr lang="en-ZA" sz="1600" b="0" i="0" u="none" strike="noStrike" dirty="0">
                        <a:solidFill>
                          <a:srgbClr val="000000"/>
                        </a:solidFill>
                        <a:effectLst/>
                        <a:latin typeface="+mn-lt"/>
                      </a:endParaRPr>
                    </a:p>
                  </a:txBody>
                  <a:tcPr marL="9524" marR="9524" marT="9525" marB="0" anchor="ctr">
                    <a:solidFill>
                      <a:schemeClr val="accent1">
                        <a:lumMod val="60000"/>
                        <a:lumOff val="40000"/>
                      </a:schemeClr>
                    </a:solidFill>
                  </a:tcPr>
                </a:tc>
                <a:extLst>
                  <a:ext uri="{0D108BD9-81ED-4DB2-BD59-A6C34878D82A}">
                    <a16:rowId xmlns:a16="http://schemas.microsoft.com/office/drawing/2014/main" xmlns="" val="10011"/>
                  </a:ext>
                </a:extLst>
              </a:tr>
            </a:tbl>
          </a:graphicData>
        </a:graphic>
      </p:graphicFrame>
      <p:sp>
        <p:nvSpPr>
          <p:cNvPr id="30790" name="Slide Number Placeholder 6"/>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fld id="{DDFC722D-3E21-426E-9FD2-AB0094FDE825}" type="slidenum">
              <a:rPr lang="en-US" altLang="en-US" sz="1200" smtClean="0">
                <a:solidFill>
                  <a:srgbClr val="898989"/>
                </a:solidFill>
              </a:rPr>
              <a:pPr eaLnBrk="1" hangingPunct="1">
                <a:spcBef>
                  <a:spcPct val="0"/>
                </a:spcBef>
                <a:buFontTx/>
                <a:buNone/>
                <a:defRPr/>
              </a:pPr>
              <a:t>74</a:t>
            </a:fld>
            <a:endParaRPr lang="en-US" altLang="en-US" sz="1200" smtClean="0">
              <a:solidFill>
                <a:srgbClr val="898989"/>
              </a:solidFill>
            </a:endParaRPr>
          </a:p>
        </p:txBody>
      </p:sp>
    </p:spTree>
    <p:extLst>
      <p:ext uri="{BB962C8B-B14F-4D97-AF65-F5344CB8AC3E}">
        <p14:creationId xmlns:p14="http://schemas.microsoft.com/office/powerpoint/2010/main" xmlns="" val="395545670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8229600" cy="708025"/>
          </a:xfrm>
        </p:spPr>
        <p:txBody>
          <a:bodyPr/>
          <a:lstStyle/>
          <a:p>
            <a:r>
              <a:rPr lang="en-ZA" altLang="en-US" sz="2400" b="1" smtClean="0"/>
              <a:t>WORK SEEKERS REGISTERED BY EQUITY GROUP</a:t>
            </a:r>
            <a:endParaRPr lang="en-ZA" altLang="en-US" sz="2400" smtClean="0"/>
          </a:p>
        </p:txBody>
      </p:sp>
      <p:sp>
        <p:nvSpPr>
          <p:cNvPr id="31747" name="Content Placeholder 5"/>
          <p:cNvSpPr>
            <a:spLocks noGrp="1"/>
          </p:cNvSpPr>
          <p:nvPr>
            <p:ph sz="quarter" idx="4"/>
          </p:nvPr>
        </p:nvSpPr>
        <p:spPr>
          <a:xfrm>
            <a:off x="5724128" y="1741488"/>
            <a:ext cx="2962672" cy="4384675"/>
          </a:xfrm>
        </p:spPr>
        <p:txBody>
          <a:bodyPr/>
          <a:lstStyle/>
          <a:p>
            <a:r>
              <a:rPr lang="en-ZA" altLang="en-US" sz="1600" dirty="0" smtClean="0"/>
              <a:t>85% (179 931)of work seekers registered are Africans, 11% (23 923)  Coloureds, 3% (6 193) Whites and only 1% (2 113) Indians.</a:t>
            </a:r>
          </a:p>
          <a:p>
            <a:r>
              <a:rPr lang="en-ZA" altLang="en-US" sz="1600" dirty="0" smtClean="0"/>
              <a:t>The remaining 127 were not specified by equity group.</a:t>
            </a:r>
          </a:p>
        </p:txBody>
      </p:sp>
      <p:sp>
        <p:nvSpPr>
          <p:cNvPr id="31748" name="Slide Number Placeholder 6"/>
          <p:cNvSpPr>
            <a:spLocks noGrp="1"/>
          </p:cNvSpPr>
          <p:nvPr>
            <p:ph type="sldNum" sz="quarter" idx="12"/>
          </p:nvPr>
        </p:nvSpPr>
        <p:spPr bwMode="auto">
          <a:xfrm>
            <a:off x="6660232" y="6381328"/>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fld id="{0C3318E6-0579-4B74-A282-95E1243E10BA}" type="slidenum">
              <a:rPr lang="en-US" altLang="en-US" sz="1200" smtClean="0">
                <a:solidFill>
                  <a:srgbClr val="898989"/>
                </a:solidFill>
              </a:rPr>
              <a:pPr eaLnBrk="1" hangingPunct="1">
                <a:spcBef>
                  <a:spcPct val="0"/>
                </a:spcBef>
                <a:buFontTx/>
                <a:buNone/>
                <a:defRPr/>
              </a:pPr>
              <a:t>75</a:t>
            </a:fld>
            <a:endParaRPr lang="en-US" altLang="en-US" sz="1200" dirty="0" smtClean="0">
              <a:solidFill>
                <a:srgbClr val="898989"/>
              </a:solidFill>
            </a:endParaRPr>
          </a:p>
        </p:txBody>
      </p:sp>
      <p:graphicFrame>
        <p:nvGraphicFramePr>
          <p:cNvPr id="10" name="Content Placeholder 9"/>
          <p:cNvGraphicFramePr>
            <a:graphicFrameLocks noGrp="1"/>
          </p:cNvGraphicFramePr>
          <p:nvPr>
            <p:ph sz="half" idx="2"/>
          </p:nvPr>
        </p:nvGraphicFramePr>
        <p:xfrm>
          <a:off x="295275" y="1417638"/>
          <a:ext cx="4737901" cy="4708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nvGraphicFramePr>
        <p:xfrm>
          <a:off x="249382" y="1288473"/>
          <a:ext cx="4879831" cy="43701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nvGraphicFramePr>
        <p:xfrm>
          <a:off x="368135" y="1335881"/>
          <a:ext cx="4316682" cy="432271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752" name="Chart 8"/>
          <p:cNvGraphicFramePr>
            <a:graphicFrameLocks/>
          </p:cNvGraphicFramePr>
          <p:nvPr/>
        </p:nvGraphicFramePr>
        <p:xfrm>
          <a:off x="630238" y="1571625"/>
          <a:ext cx="4454525" cy="4033838"/>
        </p:xfrm>
        <a:graphic>
          <a:graphicData uri="http://schemas.openxmlformats.org/presentationml/2006/ole">
            <p:oleObj spid="_x0000_s3117" r:id="rId6" imgW="4456562" imgH="4035902" progId="">
              <p:embed/>
            </p:oleObj>
          </a:graphicData>
        </a:graphic>
      </p:graphicFrame>
      <p:graphicFrame>
        <p:nvGraphicFramePr>
          <p:cNvPr id="2" name="Chart 10"/>
          <p:cNvGraphicFramePr>
            <a:graphicFrameLocks/>
          </p:cNvGraphicFramePr>
          <p:nvPr>
            <p:extLst>
              <p:ext uri="{D42A27DB-BD31-4B8C-83A1-F6EECF244321}">
                <p14:modId xmlns:p14="http://schemas.microsoft.com/office/powerpoint/2010/main" xmlns="" val="3006393365"/>
              </p:ext>
            </p:extLst>
          </p:nvPr>
        </p:nvGraphicFramePr>
        <p:xfrm>
          <a:off x="300038" y="1468438"/>
          <a:ext cx="5517306" cy="504507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xmlns="" val="365062708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67544" y="332656"/>
            <a:ext cx="8229600" cy="749300"/>
          </a:xfrm>
        </p:spPr>
        <p:txBody>
          <a:bodyPr/>
          <a:lstStyle/>
          <a:p>
            <a:r>
              <a:rPr lang="en-ZA" altLang="en-US" sz="2400" b="1" dirty="0" smtClean="0"/>
              <a:t>WORK SEEKERS REGISTERED BY EQUITY GROUP AND PROVINCE</a:t>
            </a:r>
          </a:p>
        </p:txBody>
      </p:sp>
      <p:sp>
        <p:nvSpPr>
          <p:cNvPr id="32771" name="Slide Number Placeholder 6"/>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fld id="{C3BDF214-ADA6-43CF-9088-50B5ED2D3E77}" type="slidenum">
              <a:rPr lang="en-US" altLang="en-US" sz="1400" smtClean="0">
                <a:solidFill>
                  <a:srgbClr val="000000"/>
                </a:solidFill>
                <a:latin typeface="Arial" pitchFamily="34" charset="0"/>
              </a:rPr>
              <a:pPr eaLnBrk="1" hangingPunct="1">
                <a:spcBef>
                  <a:spcPct val="0"/>
                </a:spcBef>
                <a:buFontTx/>
                <a:buNone/>
                <a:defRPr/>
              </a:pPr>
              <a:t>76</a:t>
            </a:fld>
            <a:endParaRPr lang="en-US" altLang="en-US" sz="1400" smtClean="0">
              <a:solidFill>
                <a:srgbClr val="000000"/>
              </a:solidFill>
              <a:latin typeface="Arial" pitchFamily="34" charset="0"/>
            </a:endParaRPr>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xmlns="" val="2596828564"/>
              </p:ext>
            </p:extLst>
          </p:nvPr>
        </p:nvGraphicFramePr>
        <p:xfrm>
          <a:off x="246063" y="1340768"/>
          <a:ext cx="8651876" cy="5306091"/>
        </p:xfrm>
        <a:graphic>
          <a:graphicData uri="http://schemas.openxmlformats.org/drawingml/2006/table">
            <a:tbl>
              <a:tblPr firstRow="1" firstCol="1" bandRow="1">
                <a:tableStyleId>{5C22544A-7EE6-4342-B048-85BDC9FD1C3A}</a:tableStyleId>
              </a:tblPr>
              <a:tblGrid>
                <a:gridCol w="1314539">
                  <a:extLst>
                    <a:ext uri="{9D8B030D-6E8A-4147-A177-3AD203B41FA5}">
                      <a16:colId xmlns:a16="http://schemas.microsoft.com/office/drawing/2014/main" xmlns="" val="20000"/>
                    </a:ext>
                  </a:extLst>
                </a:gridCol>
                <a:gridCol w="732435">
                  <a:extLst>
                    <a:ext uri="{9D8B030D-6E8A-4147-A177-3AD203B41FA5}">
                      <a16:colId xmlns:a16="http://schemas.microsoft.com/office/drawing/2014/main" xmlns="" val="20001"/>
                    </a:ext>
                  </a:extLst>
                </a:gridCol>
                <a:gridCol w="545859">
                  <a:extLst>
                    <a:ext uri="{9D8B030D-6E8A-4147-A177-3AD203B41FA5}">
                      <a16:colId xmlns:a16="http://schemas.microsoft.com/office/drawing/2014/main" xmlns="" val="20002"/>
                    </a:ext>
                  </a:extLst>
                </a:gridCol>
                <a:gridCol w="859729">
                  <a:extLst>
                    <a:ext uri="{9D8B030D-6E8A-4147-A177-3AD203B41FA5}">
                      <a16:colId xmlns:a16="http://schemas.microsoft.com/office/drawing/2014/main" xmlns="" val="20003"/>
                    </a:ext>
                  </a:extLst>
                </a:gridCol>
                <a:gridCol w="559506">
                  <a:extLst>
                    <a:ext uri="{9D8B030D-6E8A-4147-A177-3AD203B41FA5}">
                      <a16:colId xmlns:a16="http://schemas.microsoft.com/office/drawing/2014/main" xmlns="" val="20004"/>
                    </a:ext>
                  </a:extLst>
                </a:gridCol>
                <a:gridCol w="668679">
                  <a:extLst>
                    <a:ext uri="{9D8B030D-6E8A-4147-A177-3AD203B41FA5}">
                      <a16:colId xmlns:a16="http://schemas.microsoft.com/office/drawing/2014/main" xmlns="" val="20005"/>
                    </a:ext>
                  </a:extLst>
                </a:gridCol>
                <a:gridCol w="463981">
                  <a:extLst>
                    <a:ext uri="{9D8B030D-6E8A-4147-A177-3AD203B41FA5}">
                      <a16:colId xmlns:a16="http://schemas.microsoft.com/office/drawing/2014/main" xmlns="" val="20006"/>
                    </a:ext>
                  </a:extLst>
                </a:gridCol>
                <a:gridCol w="682325">
                  <a:extLst>
                    <a:ext uri="{9D8B030D-6E8A-4147-A177-3AD203B41FA5}">
                      <a16:colId xmlns:a16="http://schemas.microsoft.com/office/drawing/2014/main" xmlns="" val="20007"/>
                    </a:ext>
                  </a:extLst>
                </a:gridCol>
                <a:gridCol w="491273">
                  <a:extLst>
                    <a:ext uri="{9D8B030D-6E8A-4147-A177-3AD203B41FA5}">
                      <a16:colId xmlns:a16="http://schemas.microsoft.com/office/drawing/2014/main" xmlns="" val="20008"/>
                    </a:ext>
                  </a:extLst>
                </a:gridCol>
                <a:gridCol w="777851">
                  <a:extLst>
                    <a:ext uri="{9D8B030D-6E8A-4147-A177-3AD203B41FA5}">
                      <a16:colId xmlns:a16="http://schemas.microsoft.com/office/drawing/2014/main" xmlns="" val="20009"/>
                    </a:ext>
                  </a:extLst>
                </a:gridCol>
                <a:gridCol w="655031">
                  <a:extLst>
                    <a:ext uri="{9D8B030D-6E8A-4147-A177-3AD203B41FA5}">
                      <a16:colId xmlns:a16="http://schemas.microsoft.com/office/drawing/2014/main" xmlns="" val="20010"/>
                    </a:ext>
                  </a:extLst>
                </a:gridCol>
                <a:gridCol w="900668">
                  <a:extLst>
                    <a:ext uri="{9D8B030D-6E8A-4147-A177-3AD203B41FA5}">
                      <a16:colId xmlns:a16="http://schemas.microsoft.com/office/drawing/2014/main" xmlns="" val="20011"/>
                    </a:ext>
                  </a:extLst>
                </a:gridCol>
              </a:tblGrid>
              <a:tr h="574113">
                <a:tc>
                  <a:txBody>
                    <a:bodyPr/>
                    <a:lstStyle/>
                    <a:p>
                      <a:pPr algn="l" fontAlgn="ctr"/>
                      <a:r>
                        <a:rPr lang="en-ZA" sz="1600" b="0" i="0" u="none" strike="noStrike" dirty="0">
                          <a:solidFill>
                            <a:srgbClr val="000000"/>
                          </a:solidFill>
                          <a:effectLst/>
                          <a:latin typeface="+mn-lt"/>
                        </a:rPr>
                        <a:t> </a:t>
                      </a:r>
                    </a:p>
                  </a:txBody>
                  <a:tcPr marL="85717" marR="9524" marT="9526" marB="0" anchor="ctr"/>
                </a:tc>
                <a:tc>
                  <a:txBody>
                    <a:bodyPr/>
                    <a:lstStyle/>
                    <a:p>
                      <a:pPr algn="ctr" fontAlgn="ctr"/>
                      <a:r>
                        <a:rPr lang="en-ZA" sz="1400" b="1" i="0" u="none" strike="noStrike" dirty="0">
                          <a:solidFill>
                            <a:srgbClr val="000000"/>
                          </a:solidFill>
                          <a:effectLst/>
                          <a:latin typeface="+mn-lt"/>
                        </a:rPr>
                        <a:t>African</a:t>
                      </a:r>
                    </a:p>
                  </a:txBody>
                  <a:tcPr marL="85717" marR="9524" marT="9526" marB="0" anchor="ctr"/>
                </a:tc>
                <a:tc>
                  <a:txBody>
                    <a:bodyPr/>
                    <a:lstStyle/>
                    <a:p>
                      <a:pPr algn="ctr" fontAlgn="ctr"/>
                      <a:r>
                        <a:rPr lang="en-ZA" sz="1400" b="1" i="0" u="none" strike="noStrike" dirty="0">
                          <a:solidFill>
                            <a:srgbClr val="000000"/>
                          </a:solidFill>
                          <a:effectLst/>
                          <a:latin typeface="+mn-lt"/>
                        </a:rPr>
                        <a:t>%</a:t>
                      </a:r>
                    </a:p>
                  </a:txBody>
                  <a:tcPr marL="85717" marR="9524" marT="9526" marB="0" anchor="ctr"/>
                </a:tc>
                <a:tc>
                  <a:txBody>
                    <a:bodyPr/>
                    <a:lstStyle/>
                    <a:p>
                      <a:pPr algn="ctr" fontAlgn="ctr"/>
                      <a:r>
                        <a:rPr lang="en-ZA" sz="1400" b="1" i="0" u="none" strike="noStrike" dirty="0">
                          <a:solidFill>
                            <a:srgbClr val="000000"/>
                          </a:solidFill>
                          <a:effectLst/>
                          <a:latin typeface="+mn-lt"/>
                        </a:rPr>
                        <a:t>Coloured</a:t>
                      </a:r>
                    </a:p>
                  </a:txBody>
                  <a:tcPr marL="85717" marR="9524" marT="9526" marB="0" anchor="ctr"/>
                </a:tc>
                <a:tc>
                  <a:txBody>
                    <a:bodyPr/>
                    <a:lstStyle/>
                    <a:p>
                      <a:pPr algn="ctr" fontAlgn="ctr"/>
                      <a:r>
                        <a:rPr lang="en-ZA" sz="1400" b="1" i="0" u="none" strike="noStrike" dirty="0">
                          <a:solidFill>
                            <a:srgbClr val="000000"/>
                          </a:solidFill>
                          <a:effectLst/>
                          <a:latin typeface="+mn-lt"/>
                        </a:rPr>
                        <a:t>%</a:t>
                      </a:r>
                    </a:p>
                  </a:txBody>
                  <a:tcPr marL="85717" marR="9524" marT="9526" marB="0" anchor="ctr"/>
                </a:tc>
                <a:tc>
                  <a:txBody>
                    <a:bodyPr/>
                    <a:lstStyle/>
                    <a:p>
                      <a:pPr algn="ctr" fontAlgn="ctr"/>
                      <a:r>
                        <a:rPr lang="en-ZA" sz="1400" b="1" i="0" u="none" strike="noStrike" dirty="0">
                          <a:solidFill>
                            <a:srgbClr val="000000"/>
                          </a:solidFill>
                          <a:effectLst/>
                          <a:latin typeface="+mn-lt"/>
                        </a:rPr>
                        <a:t>Indian</a:t>
                      </a:r>
                    </a:p>
                  </a:txBody>
                  <a:tcPr marL="85717" marR="9524" marT="9526" marB="0" anchor="ctr"/>
                </a:tc>
                <a:tc>
                  <a:txBody>
                    <a:bodyPr/>
                    <a:lstStyle/>
                    <a:p>
                      <a:pPr algn="ctr" fontAlgn="ctr"/>
                      <a:r>
                        <a:rPr lang="en-ZA" sz="1400" b="1" i="0" u="none" strike="noStrike" dirty="0">
                          <a:solidFill>
                            <a:srgbClr val="000000"/>
                          </a:solidFill>
                          <a:effectLst/>
                          <a:latin typeface="+mn-lt"/>
                        </a:rPr>
                        <a:t>%</a:t>
                      </a:r>
                    </a:p>
                  </a:txBody>
                  <a:tcPr marL="85717" marR="9524" marT="9526" marB="0" anchor="ctr"/>
                </a:tc>
                <a:tc>
                  <a:txBody>
                    <a:bodyPr/>
                    <a:lstStyle/>
                    <a:p>
                      <a:pPr algn="ctr" fontAlgn="ctr"/>
                      <a:r>
                        <a:rPr lang="en-ZA" sz="1400" b="1" i="0" u="none" strike="noStrike" dirty="0">
                          <a:solidFill>
                            <a:srgbClr val="000000"/>
                          </a:solidFill>
                          <a:effectLst/>
                          <a:latin typeface="+mn-lt"/>
                        </a:rPr>
                        <a:t>White</a:t>
                      </a:r>
                    </a:p>
                  </a:txBody>
                  <a:tcPr marL="85717" marR="9524" marT="9526" marB="0" anchor="ctr"/>
                </a:tc>
                <a:tc>
                  <a:txBody>
                    <a:bodyPr/>
                    <a:lstStyle/>
                    <a:p>
                      <a:pPr algn="ctr" fontAlgn="ctr"/>
                      <a:r>
                        <a:rPr lang="en-ZA" sz="1400" b="1" i="0" u="none" strike="noStrike" dirty="0">
                          <a:solidFill>
                            <a:srgbClr val="000000"/>
                          </a:solidFill>
                          <a:effectLst/>
                          <a:latin typeface="+mn-lt"/>
                        </a:rPr>
                        <a:t>%</a:t>
                      </a:r>
                    </a:p>
                  </a:txBody>
                  <a:tcPr marL="85717" marR="9524" marT="9526" marB="0" anchor="ctr"/>
                </a:tc>
                <a:tc>
                  <a:txBody>
                    <a:bodyPr/>
                    <a:lstStyle/>
                    <a:p>
                      <a:pPr algn="ctr" fontAlgn="ctr"/>
                      <a:r>
                        <a:rPr lang="en-ZA" sz="1400" b="1" i="0" u="none" strike="noStrike" dirty="0">
                          <a:solidFill>
                            <a:srgbClr val="000000"/>
                          </a:solidFill>
                          <a:effectLst/>
                          <a:latin typeface="+mn-lt"/>
                        </a:rPr>
                        <a:t>Unspecified</a:t>
                      </a:r>
                    </a:p>
                  </a:txBody>
                  <a:tcPr marL="85717" marR="9524" marT="9526" marB="0" anchor="ctr"/>
                </a:tc>
                <a:tc>
                  <a:txBody>
                    <a:bodyPr/>
                    <a:lstStyle/>
                    <a:p>
                      <a:pPr algn="ctr" fontAlgn="b"/>
                      <a:r>
                        <a:rPr lang="en-ZA" sz="1400" b="1" i="0" u="none" strike="noStrike" dirty="0">
                          <a:solidFill>
                            <a:srgbClr val="000000"/>
                          </a:solidFill>
                          <a:effectLst/>
                          <a:latin typeface="+mn-lt"/>
                        </a:rPr>
                        <a:t>%</a:t>
                      </a:r>
                    </a:p>
                  </a:txBody>
                  <a:tcPr marL="9524" marR="9524" marT="9526" marB="0" anchor="b"/>
                </a:tc>
                <a:tc>
                  <a:txBody>
                    <a:bodyPr/>
                    <a:lstStyle/>
                    <a:p>
                      <a:pPr algn="ctr" fontAlgn="b"/>
                      <a:r>
                        <a:rPr lang="en-ZA" sz="1400" b="1" i="0" u="none" strike="noStrike" dirty="0" smtClean="0">
                          <a:solidFill>
                            <a:srgbClr val="000000"/>
                          </a:solidFill>
                          <a:effectLst/>
                          <a:latin typeface="+mn-lt"/>
                        </a:rPr>
                        <a:t>Total</a:t>
                      </a:r>
                    </a:p>
                    <a:p>
                      <a:pPr algn="ctr" fontAlgn="b"/>
                      <a:endParaRPr lang="en-ZA" sz="1400" b="1" i="0" u="none" strike="noStrike" dirty="0">
                        <a:solidFill>
                          <a:srgbClr val="000000"/>
                        </a:solidFill>
                        <a:effectLst/>
                        <a:latin typeface="+mn-lt"/>
                      </a:endParaRPr>
                    </a:p>
                  </a:txBody>
                  <a:tcPr marL="9524" marR="9524" marT="9526" marB="0" anchor="b"/>
                </a:tc>
                <a:extLst>
                  <a:ext uri="{0D108BD9-81ED-4DB2-BD59-A6C34878D82A}">
                    <a16:rowId xmlns:a16="http://schemas.microsoft.com/office/drawing/2014/main" xmlns="" val="10000"/>
                  </a:ext>
                </a:extLst>
              </a:tr>
              <a:tr h="367364">
                <a:tc>
                  <a:txBody>
                    <a:bodyPr/>
                    <a:lstStyle/>
                    <a:p>
                      <a:pPr algn="l" fontAlgn="ctr"/>
                      <a:r>
                        <a:rPr lang="en-ZA" sz="1600" b="0" i="0" u="none" strike="noStrike" dirty="0">
                          <a:solidFill>
                            <a:srgbClr val="000000"/>
                          </a:solidFill>
                          <a:effectLst/>
                          <a:latin typeface="+mn-lt"/>
                        </a:rPr>
                        <a:t>Eastern Cape</a:t>
                      </a:r>
                    </a:p>
                  </a:txBody>
                  <a:tcPr marL="85717" marR="9524" marT="9526" marB="0" anchor="ctr"/>
                </a:tc>
                <a:tc>
                  <a:txBody>
                    <a:bodyPr/>
                    <a:lstStyle/>
                    <a:p>
                      <a:pPr algn="ctr" fontAlgn="ctr"/>
                      <a:r>
                        <a:rPr lang="en-ZA" sz="1400" b="0" i="0" u="none" strike="noStrike" dirty="0">
                          <a:solidFill>
                            <a:srgbClr val="000000"/>
                          </a:solidFill>
                          <a:effectLst/>
                          <a:latin typeface="+mn-lt"/>
                        </a:rPr>
                        <a:t>22 935</a:t>
                      </a:r>
                    </a:p>
                  </a:txBody>
                  <a:tcPr marL="9524" marR="9524" marT="9526" marB="0" anchor="ctr"/>
                </a:tc>
                <a:tc>
                  <a:txBody>
                    <a:bodyPr/>
                    <a:lstStyle/>
                    <a:p>
                      <a:pPr algn="ctr" fontAlgn="ctr"/>
                      <a:r>
                        <a:rPr lang="en-ZA" sz="1400" b="0" i="0" u="none" strike="noStrike" dirty="0" smtClean="0">
                          <a:solidFill>
                            <a:srgbClr val="000000"/>
                          </a:solidFill>
                          <a:effectLst/>
                          <a:latin typeface="+mn-lt"/>
                        </a:rPr>
                        <a:t>87%</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0" i="0" u="none" strike="noStrike">
                          <a:solidFill>
                            <a:srgbClr val="000000"/>
                          </a:solidFill>
                          <a:effectLst/>
                          <a:latin typeface="+mn-lt"/>
                        </a:rPr>
                        <a:t>2 736</a:t>
                      </a:r>
                    </a:p>
                  </a:txBody>
                  <a:tcPr marL="9524" marR="9524" marT="9526" marB="0" anchor="ctr"/>
                </a:tc>
                <a:tc>
                  <a:txBody>
                    <a:bodyPr/>
                    <a:lstStyle/>
                    <a:p>
                      <a:pPr algn="ctr" fontAlgn="ctr"/>
                      <a:r>
                        <a:rPr lang="en-ZA" sz="1400" b="0" i="0" u="none" strike="noStrike" dirty="0" smtClean="0">
                          <a:solidFill>
                            <a:srgbClr val="000000"/>
                          </a:solidFill>
                          <a:effectLst/>
                          <a:latin typeface="+mn-lt"/>
                        </a:rPr>
                        <a:t>10%</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0" i="0" u="none" strike="noStrike">
                          <a:solidFill>
                            <a:srgbClr val="000000"/>
                          </a:solidFill>
                          <a:effectLst/>
                          <a:latin typeface="+mn-lt"/>
                        </a:rPr>
                        <a:t>43</a:t>
                      </a:r>
                    </a:p>
                  </a:txBody>
                  <a:tcPr marL="9524" marR="9524" marT="9526" marB="0" anchor="ctr"/>
                </a:tc>
                <a:tc>
                  <a:txBody>
                    <a:bodyPr/>
                    <a:lstStyle/>
                    <a:p>
                      <a:pPr algn="ctr" fontAlgn="ctr"/>
                      <a:r>
                        <a:rPr lang="en-ZA" sz="1400" b="0" i="0" u="none" strike="noStrike" dirty="0" smtClean="0">
                          <a:solidFill>
                            <a:srgbClr val="000000"/>
                          </a:solidFill>
                          <a:effectLst/>
                          <a:latin typeface="+mn-lt"/>
                        </a:rPr>
                        <a:t>0%</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0" i="0" u="none" strike="noStrike" dirty="0">
                          <a:solidFill>
                            <a:srgbClr val="000000"/>
                          </a:solidFill>
                          <a:effectLst/>
                          <a:latin typeface="+mn-lt"/>
                        </a:rPr>
                        <a:t>582</a:t>
                      </a:r>
                    </a:p>
                  </a:txBody>
                  <a:tcPr marL="9524" marR="9524" marT="9526" marB="0" anchor="ctr"/>
                </a:tc>
                <a:tc>
                  <a:txBody>
                    <a:bodyPr/>
                    <a:lstStyle/>
                    <a:p>
                      <a:pPr algn="ctr" fontAlgn="ctr"/>
                      <a:r>
                        <a:rPr lang="en-ZA" sz="1400" b="0" i="0" u="none" strike="noStrike" dirty="0" smtClean="0">
                          <a:solidFill>
                            <a:srgbClr val="000000"/>
                          </a:solidFill>
                          <a:effectLst/>
                          <a:latin typeface="+mn-lt"/>
                        </a:rPr>
                        <a:t>2%</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0" i="0" u="none" strike="noStrike" dirty="0">
                          <a:solidFill>
                            <a:srgbClr val="000000"/>
                          </a:solidFill>
                          <a:effectLst/>
                          <a:latin typeface="+mn-lt"/>
                        </a:rPr>
                        <a:t>3</a:t>
                      </a:r>
                    </a:p>
                  </a:txBody>
                  <a:tcPr marL="9524" marR="9524" marT="9526" marB="0" anchor="ctr"/>
                </a:tc>
                <a:tc>
                  <a:txBody>
                    <a:bodyPr/>
                    <a:lstStyle/>
                    <a:p>
                      <a:pPr algn="ctr" fontAlgn="b"/>
                      <a:r>
                        <a:rPr lang="en-ZA" sz="1400" b="0" i="0" u="none" strike="noStrike" dirty="0" smtClean="0">
                          <a:solidFill>
                            <a:srgbClr val="000000"/>
                          </a:solidFill>
                          <a:effectLst/>
                          <a:latin typeface="+mn-lt"/>
                        </a:rPr>
                        <a:t>0%</a:t>
                      </a:r>
                      <a:endParaRPr lang="en-ZA" sz="1400" b="0" i="0" u="none" strike="noStrike" dirty="0">
                        <a:solidFill>
                          <a:srgbClr val="000000"/>
                        </a:solidFill>
                        <a:effectLst/>
                        <a:latin typeface="+mn-lt"/>
                      </a:endParaRPr>
                    </a:p>
                  </a:txBody>
                  <a:tcPr marL="9524" marR="9524" marT="9526" marB="0" anchor="b"/>
                </a:tc>
                <a:tc>
                  <a:txBody>
                    <a:bodyPr/>
                    <a:lstStyle/>
                    <a:p>
                      <a:pPr algn="ctr" fontAlgn="b"/>
                      <a:r>
                        <a:rPr lang="en-ZA" sz="1400" b="1" i="0" u="none" strike="noStrike">
                          <a:solidFill>
                            <a:srgbClr val="000000"/>
                          </a:solidFill>
                          <a:effectLst/>
                          <a:latin typeface="+mn-lt"/>
                        </a:rPr>
                        <a:t>26 299</a:t>
                      </a:r>
                    </a:p>
                  </a:txBody>
                  <a:tcPr marL="9524" marR="9524" marT="9526" marB="0" anchor="b"/>
                </a:tc>
                <a:extLst>
                  <a:ext uri="{0D108BD9-81ED-4DB2-BD59-A6C34878D82A}">
                    <a16:rowId xmlns:a16="http://schemas.microsoft.com/office/drawing/2014/main" xmlns="" val="10001"/>
                  </a:ext>
                </a:extLst>
              </a:tr>
              <a:tr h="304213">
                <a:tc>
                  <a:txBody>
                    <a:bodyPr/>
                    <a:lstStyle/>
                    <a:p>
                      <a:pPr algn="l" fontAlgn="ctr"/>
                      <a:r>
                        <a:rPr lang="en-ZA" sz="1600" b="0" i="0" u="none" strike="noStrike">
                          <a:solidFill>
                            <a:srgbClr val="000000"/>
                          </a:solidFill>
                          <a:effectLst/>
                          <a:latin typeface="+mn-lt"/>
                        </a:rPr>
                        <a:t>Free State</a:t>
                      </a:r>
                    </a:p>
                  </a:txBody>
                  <a:tcPr marL="85717" marR="9524" marT="9526" marB="0" anchor="ctr"/>
                </a:tc>
                <a:tc>
                  <a:txBody>
                    <a:bodyPr/>
                    <a:lstStyle/>
                    <a:p>
                      <a:pPr algn="ctr" fontAlgn="ctr"/>
                      <a:r>
                        <a:rPr lang="en-ZA" sz="1400" b="0" i="0" u="none" strike="noStrike">
                          <a:solidFill>
                            <a:srgbClr val="000000"/>
                          </a:solidFill>
                          <a:effectLst/>
                          <a:latin typeface="+mn-lt"/>
                        </a:rPr>
                        <a:t>13 335</a:t>
                      </a:r>
                    </a:p>
                  </a:txBody>
                  <a:tcPr marL="9524" marR="9524" marT="9526" marB="0" anchor="ctr"/>
                </a:tc>
                <a:tc>
                  <a:txBody>
                    <a:bodyPr/>
                    <a:lstStyle/>
                    <a:p>
                      <a:pPr algn="ctr" fontAlgn="ctr"/>
                      <a:r>
                        <a:rPr lang="en-ZA" sz="1400" b="0" i="0" u="none" strike="noStrike" dirty="0" smtClean="0">
                          <a:solidFill>
                            <a:srgbClr val="000000"/>
                          </a:solidFill>
                          <a:effectLst/>
                          <a:latin typeface="+mn-lt"/>
                        </a:rPr>
                        <a:t>96%</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0" i="0" u="none" strike="noStrike">
                          <a:solidFill>
                            <a:srgbClr val="000000"/>
                          </a:solidFill>
                          <a:effectLst/>
                          <a:latin typeface="+mn-lt"/>
                        </a:rPr>
                        <a:t>263</a:t>
                      </a:r>
                    </a:p>
                  </a:txBody>
                  <a:tcPr marL="9524" marR="9524" marT="9526" marB="0" anchor="ctr"/>
                </a:tc>
                <a:tc>
                  <a:txBody>
                    <a:bodyPr/>
                    <a:lstStyle/>
                    <a:p>
                      <a:pPr algn="ctr" fontAlgn="ctr"/>
                      <a:r>
                        <a:rPr lang="en-ZA" sz="1400" b="0" i="0" u="none" strike="noStrike" dirty="0" smtClean="0">
                          <a:solidFill>
                            <a:srgbClr val="000000"/>
                          </a:solidFill>
                          <a:effectLst/>
                          <a:latin typeface="+mn-lt"/>
                        </a:rPr>
                        <a:t>2%</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0" i="0" u="none" strike="noStrike" dirty="0">
                          <a:solidFill>
                            <a:srgbClr val="000000"/>
                          </a:solidFill>
                          <a:effectLst/>
                          <a:latin typeface="+mn-lt"/>
                        </a:rPr>
                        <a:t>9</a:t>
                      </a:r>
                    </a:p>
                  </a:txBody>
                  <a:tcPr marL="9524" marR="9524" marT="9526" marB="0" anchor="ctr"/>
                </a:tc>
                <a:tc>
                  <a:txBody>
                    <a:bodyPr/>
                    <a:lstStyle/>
                    <a:p>
                      <a:pPr algn="ctr" fontAlgn="ctr"/>
                      <a:r>
                        <a:rPr lang="en-ZA" sz="1400" b="0" i="0" u="none" strike="noStrike" dirty="0" smtClean="0">
                          <a:solidFill>
                            <a:srgbClr val="000000"/>
                          </a:solidFill>
                          <a:effectLst/>
                          <a:latin typeface="+mn-lt"/>
                        </a:rPr>
                        <a:t>0%</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0" i="0" u="none" strike="noStrike">
                          <a:solidFill>
                            <a:srgbClr val="000000"/>
                          </a:solidFill>
                          <a:effectLst/>
                          <a:latin typeface="+mn-lt"/>
                        </a:rPr>
                        <a:t>305</a:t>
                      </a:r>
                    </a:p>
                  </a:txBody>
                  <a:tcPr marL="9524" marR="9524" marT="9526" marB="0" anchor="ctr"/>
                </a:tc>
                <a:tc>
                  <a:txBody>
                    <a:bodyPr/>
                    <a:lstStyle/>
                    <a:p>
                      <a:pPr algn="ctr" fontAlgn="ctr"/>
                      <a:r>
                        <a:rPr lang="en-ZA" sz="1400" b="0" i="0" u="none" strike="noStrike" dirty="0" smtClean="0">
                          <a:solidFill>
                            <a:srgbClr val="000000"/>
                          </a:solidFill>
                          <a:effectLst/>
                          <a:latin typeface="+mn-lt"/>
                        </a:rPr>
                        <a:t>2%</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0" i="0" u="none" strike="noStrike" dirty="0">
                          <a:solidFill>
                            <a:srgbClr val="000000"/>
                          </a:solidFill>
                          <a:effectLst/>
                          <a:latin typeface="+mn-lt"/>
                        </a:rPr>
                        <a:t> </a:t>
                      </a:r>
                    </a:p>
                  </a:txBody>
                  <a:tcPr marL="9524" marR="9524" marT="9526" marB="0" anchor="ctr"/>
                </a:tc>
                <a:tc>
                  <a:txBody>
                    <a:bodyPr/>
                    <a:lstStyle/>
                    <a:p>
                      <a:pPr algn="ctr" fontAlgn="b"/>
                      <a:r>
                        <a:rPr lang="en-ZA" sz="1400" b="0" i="0" u="none" strike="noStrike" dirty="0" smtClean="0">
                          <a:solidFill>
                            <a:srgbClr val="000000"/>
                          </a:solidFill>
                          <a:effectLst/>
                          <a:latin typeface="+mn-lt"/>
                        </a:rPr>
                        <a:t>0%</a:t>
                      </a:r>
                      <a:endParaRPr lang="en-ZA" sz="1400" b="0" i="0" u="none" strike="noStrike" dirty="0">
                        <a:solidFill>
                          <a:srgbClr val="000000"/>
                        </a:solidFill>
                        <a:effectLst/>
                        <a:latin typeface="+mn-lt"/>
                      </a:endParaRPr>
                    </a:p>
                  </a:txBody>
                  <a:tcPr marL="9524" marR="9524" marT="9526" marB="0" anchor="b"/>
                </a:tc>
                <a:tc>
                  <a:txBody>
                    <a:bodyPr/>
                    <a:lstStyle/>
                    <a:p>
                      <a:pPr algn="ctr" fontAlgn="b"/>
                      <a:r>
                        <a:rPr lang="en-ZA" sz="1400" b="1" i="0" u="none" strike="noStrike">
                          <a:solidFill>
                            <a:srgbClr val="000000"/>
                          </a:solidFill>
                          <a:effectLst/>
                          <a:latin typeface="+mn-lt"/>
                        </a:rPr>
                        <a:t>13 912</a:t>
                      </a:r>
                    </a:p>
                  </a:txBody>
                  <a:tcPr marL="9524" marR="9524" marT="9526" marB="0" anchor="b"/>
                </a:tc>
                <a:extLst>
                  <a:ext uri="{0D108BD9-81ED-4DB2-BD59-A6C34878D82A}">
                    <a16:rowId xmlns:a16="http://schemas.microsoft.com/office/drawing/2014/main" xmlns="" val="10002"/>
                  </a:ext>
                </a:extLst>
              </a:tr>
              <a:tr h="304213">
                <a:tc>
                  <a:txBody>
                    <a:bodyPr/>
                    <a:lstStyle/>
                    <a:p>
                      <a:pPr algn="l" fontAlgn="ctr"/>
                      <a:r>
                        <a:rPr lang="en-ZA" sz="1600" b="0" i="0" u="none" strike="noStrike">
                          <a:solidFill>
                            <a:srgbClr val="000000"/>
                          </a:solidFill>
                          <a:effectLst/>
                          <a:latin typeface="+mn-lt"/>
                        </a:rPr>
                        <a:t>Gauteng</a:t>
                      </a:r>
                    </a:p>
                  </a:txBody>
                  <a:tcPr marL="85717" marR="9524" marT="9526" marB="0" anchor="ctr"/>
                </a:tc>
                <a:tc>
                  <a:txBody>
                    <a:bodyPr/>
                    <a:lstStyle/>
                    <a:p>
                      <a:pPr algn="ctr" fontAlgn="ctr"/>
                      <a:r>
                        <a:rPr lang="en-ZA" sz="1400" b="0" i="0" u="none" strike="noStrike">
                          <a:solidFill>
                            <a:srgbClr val="000000"/>
                          </a:solidFill>
                          <a:effectLst/>
                          <a:latin typeface="+mn-lt"/>
                        </a:rPr>
                        <a:t>45 601</a:t>
                      </a:r>
                    </a:p>
                  </a:txBody>
                  <a:tcPr marL="9524" marR="9524" marT="9526" marB="0" anchor="ctr"/>
                </a:tc>
                <a:tc>
                  <a:txBody>
                    <a:bodyPr/>
                    <a:lstStyle/>
                    <a:p>
                      <a:pPr algn="ctr" fontAlgn="ctr"/>
                      <a:r>
                        <a:rPr lang="en-ZA" sz="1400" b="0" i="0" u="none" strike="noStrike" dirty="0" smtClean="0">
                          <a:solidFill>
                            <a:srgbClr val="000000"/>
                          </a:solidFill>
                          <a:effectLst/>
                          <a:latin typeface="+mn-lt"/>
                        </a:rPr>
                        <a:t>93%</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0" i="0" u="none" strike="noStrike" dirty="0">
                          <a:solidFill>
                            <a:srgbClr val="000000"/>
                          </a:solidFill>
                          <a:effectLst/>
                          <a:latin typeface="+mn-lt"/>
                        </a:rPr>
                        <a:t>1 023</a:t>
                      </a:r>
                    </a:p>
                  </a:txBody>
                  <a:tcPr marL="9524" marR="9524" marT="9526" marB="0" anchor="ctr"/>
                </a:tc>
                <a:tc>
                  <a:txBody>
                    <a:bodyPr/>
                    <a:lstStyle/>
                    <a:p>
                      <a:pPr algn="ctr" fontAlgn="ctr"/>
                      <a:r>
                        <a:rPr lang="en-ZA" sz="1400" b="0" i="0" u="none" strike="noStrike" dirty="0" smtClean="0">
                          <a:solidFill>
                            <a:srgbClr val="000000"/>
                          </a:solidFill>
                          <a:effectLst/>
                          <a:latin typeface="+mn-lt"/>
                        </a:rPr>
                        <a:t>2%</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0" i="0" u="none" strike="noStrike">
                          <a:solidFill>
                            <a:srgbClr val="000000"/>
                          </a:solidFill>
                          <a:effectLst/>
                          <a:latin typeface="+mn-lt"/>
                        </a:rPr>
                        <a:t>346</a:t>
                      </a:r>
                    </a:p>
                  </a:txBody>
                  <a:tcPr marL="9524" marR="9524" marT="9526" marB="0" anchor="ctr"/>
                </a:tc>
                <a:tc>
                  <a:txBody>
                    <a:bodyPr/>
                    <a:lstStyle/>
                    <a:p>
                      <a:pPr algn="ctr" fontAlgn="ctr"/>
                      <a:r>
                        <a:rPr lang="en-ZA" sz="1400" b="0" i="0" u="none" strike="noStrike" dirty="0" smtClean="0">
                          <a:solidFill>
                            <a:srgbClr val="000000"/>
                          </a:solidFill>
                          <a:effectLst/>
                          <a:latin typeface="+mn-lt"/>
                        </a:rPr>
                        <a:t>1%</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0" i="0" u="none" strike="noStrike">
                          <a:solidFill>
                            <a:srgbClr val="000000"/>
                          </a:solidFill>
                          <a:effectLst/>
                          <a:latin typeface="+mn-lt"/>
                        </a:rPr>
                        <a:t>1 987</a:t>
                      </a:r>
                    </a:p>
                  </a:txBody>
                  <a:tcPr marL="9524" marR="9524" marT="9526" marB="0" anchor="ctr"/>
                </a:tc>
                <a:tc>
                  <a:txBody>
                    <a:bodyPr/>
                    <a:lstStyle/>
                    <a:p>
                      <a:pPr algn="ctr" fontAlgn="ctr"/>
                      <a:r>
                        <a:rPr lang="en-ZA" sz="1400" b="0" i="0" u="none" strike="noStrike" dirty="0" smtClean="0">
                          <a:solidFill>
                            <a:srgbClr val="000000"/>
                          </a:solidFill>
                          <a:effectLst/>
                          <a:latin typeface="+mn-lt"/>
                        </a:rPr>
                        <a:t>4%</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0" i="0" u="none" strike="noStrike" dirty="0">
                          <a:solidFill>
                            <a:srgbClr val="000000"/>
                          </a:solidFill>
                          <a:effectLst/>
                          <a:latin typeface="+mn-lt"/>
                        </a:rPr>
                        <a:t>5</a:t>
                      </a:r>
                    </a:p>
                  </a:txBody>
                  <a:tcPr marL="9524" marR="9524" marT="9526" marB="0" anchor="ctr"/>
                </a:tc>
                <a:tc>
                  <a:txBody>
                    <a:bodyPr/>
                    <a:lstStyle/>
                    <a:p>
                      <a:pPr algn="ctr" fontAlgn="b"/>
                      <a:r>
                        <a:rPr lang="en-ZA" sz="1400" b="0" i="0" u="none" strike="noStrike" dirty="0" smtClean="0">
                          <a:solidFill>
                            <a:srgbClr val="000000"/>
                          </a:solidFill>
                          <a:effectLst/>
                          <a:latin typeface="+mn-lt"/>
                        </a:rPr>
                        <a:t>0%</a:t>
                      </a:r>
                      <a:endParaRPr lang="en-ZA" sz="1400" b="0" i="0" u="none" strike="noStrike" dirty="0">
                        <a:solidFill>
                          <a:srgbClr val="000000"/>
                        </a:solidFill>
                        <a:effectLst/>
                        <a:latin typeface="+mn-lt"/>
                      </a:endParaRPr>
                    </a:p>
                  </a:txBody>
                  <a:tcPr marL="9524" marR="9524" marT="9526" marB="0" anchor="b"/>
                </a:tc>
                <a:tc>
                  <a:txBody>
                    <a:bodyPr/>
                    <a:lstStyle/>
                    <a:p>
                      <a:pPr algn="ctr" fontAlgn="b"/>
                      <a:r>
                        <a:rPr lang="en-ZA" sz="1400" b="1" i="0" u="none" strike="noStrike" dirty="0">
                          <a:solidFill>
                            <a:srgbClr val="000000"/>
                          </a:solidFill>
                          <a:effectLst/>
                          <a:latin typeface="+mn-lt"/>
                        </a:rPr>
                        <a:t>48 962</a:t>
                      </a:r>
                    </a:p>
                  </a:txBody>
                  <a:tcPr marL="9524" marR="9524" marT="9526" marB="0" anchor="b"/>
                </a:tc>
                <a:extLst>
                  <a:ext uri="{0D108BD9-81ED-4DB2-BD59-A6C34878D82A}">
                    <a16:rowId xmlns:a16="http://schemas.microsoft.com/office/drawing/2014/main" xmlns="" val="10003"/>
                  </a:ext>
                </a:extLst>
              </a:tr>
              <a:tr h="483902">
                <a:tc>
                  <a:txBody>
                    <a:bodyPr/>
                    <a:lstStyle/>
                    <a:p>
                      <a:pPr algn="l" fontAlgn="ctr"/>
                      <a:r>
                        <a:rPr lang="en-ZA" sz="1600" b="0" i="0" u="none" strike="noStrike">
                          <a:solidFill>
                            <a:srgbClr val="000000"/>
                          </a:solidFill>
                          <a:effectLst/>
                          <a:latin typeface="+mn-lt"/>
                        </a:rPr>
                        <a:t>KwaZulu Natal</a:t>
                      </a:r>
                    </a:p>
                  </a:txBody>
                  <a:tcPr marL="85717" marR="9524" marT="9526" marB="0" anchor="ctr"/>
                </a:tc>
                <a:tc>
                  <a:txBody>
                    <a:bodyPr/>
                    <a:lstStyle/>
                    <a:p>
                      <a:pPr algn="ctr" fontAlgn="ctr"/>
                      <a:r>
                        <a:rPr lang="en-ZA" sz="1400" b="0" i="0" u="none" strike="noStrike">
                          <a:solidFill>
                            <a:srgbClr val="000000"/>
                          </a:solidFill>
                          <a:effectLst/>
                          <a:latin typeface="+mn-lt"/>
                        </a:rPr>
                        <a:t>27 609</a:t>
                      </a:r>
                    </a:p>
                  </a:txBody>
                  <a:tcPr marL="9524" marR="9524" marT="9526" marB="0" anchor="ctr"/>
                </a:tc>
                <a:tc>
                  <a:txBody>
                    <a:bodyPr/>
                    <a:lstStyle/>
                    <a:p>
                      <a:pPr algn="ctr" fontAlgn="ctr"/>
                      <a:r>
                        <a:rPr lang="en-ZA" sz="1400" b="0" i="0" u="none" strike="noStrike" dirty="0" smtClean="0">
                          <a:solidFill>
                            <a:srgbClr val="000000"/>
                          </a:solidFill>
                          <a:effectLst/>
                          <a:latin typeface="+mn-lt"/>
                        </a:rPr>
                        <a:t>91%</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0" i="0" u="none" strike="noStrike" dirty="0">
                          <a:solidFill>
                            <a:srgbClr val="000000"/>
                          </a:solidFill>
                          <a:effectLst/>
                          <a:latin typeface="+mn-lt"/>
                        </a:rPr>
                        <a:t>684</a:t>
                      </a:r>
                    </a:p>
                  </a:txBody>
                  <a:tcPr marL="9524" marR="9524" marT="9526" marB="0" anchor="ctr"/>
                </a:tc>
                <a:tc>
                  <a:txBody>
                    <a:bodyPr/>
                    <a:lstStyle/>
                    <a:p>
                      <a:pPr algn="ctr" fontAlgn="ctr"/>
                      <a:r>
                        <a:rPr lang="en-ZA" sz="1400" b="0" i="0" u="none" strike="noStrike" dirty="0" smtClean="0">
                          <a:solidFill>
                            <a:srgbClr val="000000"/>
                          </a:solidFill>
                          <a:effectLst/>
                          <a:latin typeface="+mn-lt"/>
                        </a:rPr>
                        <a:t>2%</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0" i="0" u="none" strike="noStrike" dirty="0">
                          <a:solidFill>
                            <a:srgbClr val="000000"/>
                          </a:solidFill>
                          <a:effectLst/>
                          <a:latin typeface="+mn-lt"/>
                        </a:rPr>
                        <a:t>1 397</a:t>
                      </a:r>
                    </a:p>
                  </a:txBody>
                  <a:tcPr marL="9524" marR="9524" marT="9526" marB="0" anchor="ctr"/>
                </a:tc>
                <a:tc>
                  <a:txBody>
                    <a:bodyPr/>
                    <a:lstStyle/>
                    <a:p>
                      <a:pPr algn="ctr" fontAlgn="ctr"/>
                      <a:r>
                        <a:rPr lang="en-ZA" sz="1400" b="0" i="0" u="none" strike="noStrike" dirty="0" smtClean="0">
                          <a:solidFill>
                            <a:srgbClr val="000000"/>
                          </a:solidFill>
                          <a:effectLst/>
                          <a:latin typeface="+mn-lt"/>
                        </a:rPr>
                        <a:t>5%</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0" i="0" u="none" strike="noStrike" dirty="0">
                          <a:solidFill>
                            <a:srgbClr val="000000"/>
                          </a:solidFill>
                          <a:effectLst/>
                          <a:latin typeface="+mn-lt"/>
                        </a:rPr>
                        <a:t>577</a:t>
                      </a:r>
                    </a:p>
                  </a:txBody>
                  <a:tcPr marL="9524" marR="9524" marT="9526" marB="0" anchor="ctr"/>
                </a:tc>
                <a:tc>
                  <a:txBody>
                    <a:bodyPr/>
                    <a:lstStyle/>
                    <a:p>
                      <a:pPr algn="ctr" fontAlgn="ctr"/>
                      <a:r>
                        <a:rPr lang="en-ZA" sz="1400" b="0" i="0" u="none" strike="noStrike" dirty="0" smtClean="0">
                          <a:solidFill>
                            <a:srgbClr val="000000"/>
                          </a:solidFill>
                          <a:effectLst/>
                          <a:latin typeface="+mn-lt"/>
                        </a:rPr>
                        <a:t>2%</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0" i="0" u="none" strike="noStrike" dirty="0">
                          <a:solidFill>
                            <a:srgbClr val="000000"/>
                          </a:solidFill>
                          <a:effectLst/>
                          <a:latin typeface="+mn-lt"/>
                        </a:rPr>
                        <a:t>3</a:t>
                      </a:r>
                    </a:p>
                  </a:txBody>
                  <a:tcPr marL="9524" marR="9524" marT="9526" marB="0" anchor="ctr"/>
                </a:tc>
                <a:tc>
                  <a:txBody>
                    <a:bodyPr/>
                    <a:lstStyle/>
                    <a:p>
                      <a:pPr algn="ctr" fontAlgn="b"/>
                      <a:r>
                        <a:rPr lang="en-ZA" sz="1400" b="0" i="0" u="none" strike="noStrike" dirty="0" smtClean="0">
                          <a:solidFill>
                            <a:srgbClr val="000000"/>
                          </a:solidFill>
                          <a:effectLst/>
                          <a:latin typeface="+mn-lt"/>
                        </a:rPr>
                        <a:t>0%</a:t>
                      </a:r>
                      <a:endParaRPr lang="en-ZA" sz="1400" b="0" i="0" u="none" strike="noStrike" dirty="0">
                        <a:solidFill>
                          <a:srgbClr val="000000"/>
                        </a:solidFill>
                        <a:effectLst/>
                        <a:latin typeface="+mn-lt"/>
                      </a:endParaRPr>
                    </a:p>
                  </a:txBody>
                  <a:tcPr marL="9524" marR="9524" marT="9526" marB="0" anchor="b"/>
                </a:tc>
                <a:tc>
                  <a:txBody>
                    <a:bodyPr/>
                    <a:lstStyle/>
                    <a:p>
                      <a:pPr algn="ctr" fontAlgn="b"/>
                      <a:r>
                        <a:rPr lang="en-ZA" sz="1400" b="1" i="0" u="none" strike="noStrike" dirty="0">
                          <a:solidFill>
                            <a:srgbClr val="000000"/>
                          </a:solidFill>
                          <a:effectLst/>
                          <a:latin typeface="+mn-lt"/>
                        </a:rPr>
                        <a:t>30 270</a:t>
                      </a:r>
                    </a:p>
                  </a:txBody>
                  <a:tcPr marL="9524" marR="9524" marT="9526" marB="0" anchor="b"/>
                </a:tc>
                <a:extLst>
                  <a:ext uri="{0D108BD9-81ED-4DB2-BD59-A6C34878D82A}">
                    <a16:rowId xmlns:a16="http://schemas.microsoft.com/office/drawing/2014/main" xmlns="" val="10004"/>
                  </a:ext>
                </a:extLst>
              </a:tr>
              <a:tr h="304213">
                <a:tc>
                  <a:txBody>
                    <a:bodyPr/>
                    <a:lstStyle/>
                    <a:p>
                      <a:pPr algn="l" fontAlgn="ctr"/>
                      <a:r>
                        <a:rPr lang="en-ZA" sz="1600" b="0" i="0" u="none" strike="noStrike">
                          <a:solidFill>
                            <a:srgbClr val="000000"/>
                          </a:solidFill>
                          <a:effectLst/>
                          <a:latin typeface="+mn-lt"/>
                        </a:rPr>
                        <a:t>Limpopo</a:t>
                      </a:r>
                    </a:p>
                  </a:txBody>
                  <a:tcPr marL="85717" marR="9524" marT="9526" marB="0" anchor="ctr"/>
                </a:tc>
                <a:tc>
                  <a:txBody>
                    <a:bodyPr/>
                    <a:lstStyle/>
                    <a:p>
                      <a:pPr algn="ctr" fontAlgn="ctr"/>
                      <a:r>
                        <a:rPr lang="en-ZA" sz="1400" b="0" i="0" u="none" strike="noStrike">
                          <a:solidFill>
                            <a:srgbClr val="000000"/>
                          </a:solidFill>
                          <a:effectLst/>
                          <a:latin typeface="+mn-lt"/>
                        </a:rPr>
                        <a:t>17 630</a:t>
                      </a:r>
                    </a:p>
                  </a:txBody>
                  <a:tcPr marL="9524" marR="9524" marT="9526" marB="0" anchor="ctr"/>
                </a:tc>
                <a:tc>
                  <a:txBody>
                    <a:bodyPr/>
                    <a:lstStyle/>
                    <a:p>
                      <a:pPr algn="ctr" fontAlgn="ctr"/>
                      <a:r>
                        <a:rPr lang="en-ZA" sz="1400" b="0" i="0" u="none" strike="noStrike" dirty="0" smtClean="0">
                          <a:solidFill>
                            <a:srgbClr val="000000"/>
                          </a:solidFill>
                          <a:effectLst/>
                          <a:latin typeface="+mn-lt"/>
                        </a:rPr>
                        <a:t>99%</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0" i="0" u="none" strike="noStrike" dirty="0">
                          <a:solidFill>
                            <a:srgbClr val="000000"/>
                          </a:solidFill>
                          <a:effectLst/>
                          <a:latin typeface="+mn-lt"/>
                        </a:rPr>
                        <a:t>78</a:t>
                      </a:r>
                    </a:p>
                  </a:txBody>
                  <a:tcPr marL="9524" marR="9524" marT="9526" marB="0" anchor="ctr"/>
                </a:tc>
                <a:tc>
                  <a:txBody>
                    <a:bodyPr/>
                    <a:lstStyle/>
                    <a:p>
                      <a:pPr algn="ctr" fontAlgn="ctr"/>
                      <a:r>
                        <a:rPr lang="en-ZA" sz="1400" b="0" i="0" u="none" strike="noStrike" dirty="0" smtClean="0">
                          <a:solidFill>
                            <a:srgbClr val="000000"/>
                          </a:solidFill>
                          <a:effectLst/>
                          <a:latin typeface="+mn-lt"/>
                        </a:rPr>
                        <a:t>0%</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0" i="0" u="none" strike="noStrike" dirty="0">
                          <a:solidFill>
                            <a:srgbClr val="000000"/>
                          </a:solidFill>
                          <a:effectLst/>
                          <a:latin typeface="+mn-lt"/>
                        </a:rPr>
                        <a:t>7</a:t>
                      </a:r>
                    </a:p>
                  </a:txBody>
                  <a:tcPr marL="9524" marR="9524" marT="9526" marB="0" anchor="ctr"/>
                </a:tc>
                <a:tc>
                  <a:txBody>
                    <a:bodyPr/>
                    <a:lstStyle/>
                    <a:p>
                      <a:pPr algn="ctr" fontAlgn="ctr"/>
                      <a:r>
                        <a:rPr lang="en-ZA" sz="1400" b="0" i="0" u="none" strike="noStrike" dirty="0" smtClean="0">
                          <a:solidFill>
                            <a:srgbClr val="000000"/>
                          </a:solidFill>
                          <a:effectLst/>
                          <a:latin typeface="+mn-lt"/>
                        </a:rPr>
                        <a:t>0%</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0" i="0" u="none" strike="noStrike">
                          <a:solidFill>
                            <a:srgbClr val="000000"/>
                          </a:solidFill>
                          <a:effectLst/>
                          <a:latin typeface="+mn-lt"/>
                        </a:rPr>
                        <a:t>163</a:t>
                      </a:r>
                    </a:p>
                  </a:txBody>
                  <a:tcPr marL="9524" marR="9524" marT="9526" marB="0" anchor="ctr"/>
                </a:tc>
                <a:tc>
                  <a:txBody>
                    <a:bodyPr/>
                    <a:lstStyle/>
                    <a:p>
                      <a:pPr algn="ctr" fontAlgn="ctr"/>
                      <a:r>
                        <a:rPr lang="en-ZA" sz="1400" b="0" i="0" u="none" strike="noStrike" dirty="0" smtClean="0">
                          <a:solidFill>
                            <a:srgbClr val="000000"/>
                          </a:solidFill>
                          <a:effectLst/>
                          <a:latin typeface="+mn-lt"/>
                        </a:rPr>
                        <a:t>1%</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0" i="0" u="none" strike="noStrike">
                          <a:solidFill>
                            <a:srgbClr val="000000"/>
                          </a:solidFill>
                          <a:effectLst/>
                          <a:latin typeface="+mn-lt"/>
                        </a:rPr>
                        <a:t>3</a:t>
                      </a:r>
                    </a:p>
                  </a:txBody>
                  <a:tcPr marL="9524" marR="9524" marT="9526" marB="0" anchor="ctr"/>
                </a:tc>
                <a:tc>
                  <a:txBody>
                    <a:bodyPr/>
                    <a:lstStyle/>
                    <a:p>
                      <a:pPr algn="ctr" fontAlgn="b"/>
                      <a:r>
                        <a:rPr lang="en-ZA" sz="1400" b="0" i="0" u="none" strike="noStrike" dirty="0" smtClean="0">
                          <a:solidFill>
                            <a:srgbClr val="000000"/>
                          </a:solidFill>
                          <a:effectLst/>
                          <a:latin typeface="+mn-lt"/>
                        </a:rPr>
                        <a:t>0%</a:t>
                      </a:r>
                      <a:endParaRPr lang="en-ZA" sz="1400" b="0" i="0" u="none" strike="noStrike" dirty="0">
                        <a:solidFill>
                          <a:srgbClr val="000000"/>
                        </a:solidFill>
                        <a:effectLst/>
                        <a:latin typeface="+mn-lt"/>
                      </a:endParaRPr>
                    </a:p>
                  </a:txBody>
                  <a:tcPr marL="9524" marR="9524" marT="9526" marB="0" anchor="b"/>
                </a:tc>
                <a:tc>
                  <a:txBody>
                    <a:bodyPr/>
                    <a:lstStyle/>
                    <a:p>
                      <a:pPr algn="ctr" fontAlgn="b"/>
                      <a:r>
                        <a:rPr lang="en-ZA" sz="1400" b="1" i="0" u="none" strike="noStrike" dirty="0">
                          <a:solidFill>
                            <a:srgbClr val="000000"/>
                          </a:solidFill>
                          <a:effectLst/>
                          <a:latin typeface="+mn-lt"/>
                        </a:rPr>
                        <a:t>17 881</a:t>
                      </a:r>
                    </a:p>
                  </a:txBody>
                  <a:tcPr marL="9524" marR="9524" marT="9526" marB="0" anchor="b"/>
                </a:tc>
                <a:extLst>
                  <a:ext uri="{0D108BD9-81ED-4DB2-BD59-A6C34878D82A}">
                    <a16:rowId xmlns:a16="http://schemas.microsoft.com/office/drawing/2014/main" xmlns="" val="10005"/>
                  </a:ext>
                </a:extLst>
              </a:tr>
              <a:tr h="367364">
                <a:tc>
                  <a:txBody>
                    <a:bodyPr/>
                    <a:lstStyle/>
                    <a:p>
                      <a:pPr algn="l" fontAlgn="ctr"/>
                      <a:r>
                        <a:rPr lang="en-ZA" sz="1600" b="0" i="0" u="none" strike="noStrike">
                          <a:solidFill>
                            <a:srgbClr val="000000"/>
                          </a:solidFill>
                          <a:effectLst/>
                          <a:latin typeface="+mn-lt"/>
                        </a:rPr>
                        <a:t>Mpumalanga</a:t>
                      </a:r>
                    </a:p>
                  </a:txBody>
                  <a:tcPr marL="85717" marR="9524" marT="9526" marB="0" anchor="ctr"/>
                </a:tc>
                <a:tc>
                  <a:txBody>
                    <a:bodyPr/>
                    <a:lstStyle/>
                    <a:p>
                      <a:pPr algn="ctr" fontAlgn="ctr"/>
                      <a:r>
                        <a:rPr lang="en-ZA" sz="1400" b="0" i="0" u="none" strike="noStrike">
                          <a:solidFill>
                            <a:srgbClr val="000000"/>
                          </a:solidFill>
                          <a:effectLst/>
                          <a:latin typeface="+mn-lt"/>
                        </a:rPr>
                        <a:t>15 518</a:t>
                      </a:r>
                    </a:p>
                  </a:txBody>
                  <a:tcPr marL="9524" marR="9524" marT="9526" marB="0" anchor="ctr"/>
                </a:tc>
                <a:tc>
                  <a:txBody>
                    <a:bodyPr/>
                    <a:lstStyle/>
                    <a:p>
                      <a:pPr algn="ctr" fontAlgn="ctr"/>
                      <a:r>
                        <a:rPr lang="en-ZA" sz="1400" b="0" i="0" u="none" strike="noStrike" dirty="0" smtClean="0">
                          <a:solidFill>
                            <a:srgbClr val="000000"/>
                          </a:solidFill>
                          <a:effectLst/>
                          <a:latin typeface="+mn-lt"/>
                        </a:rPr>
                        <a:t>97%</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0" i="0" u="none" strike="noStrike">
                          <a:solidFill>
                            <a:srgbClr val="000000"/>
                          </a:solidFill>
                          <a:effectLst/>
                          <a:latin typeface="+mn-lt"/>
                        </a:rPr>
                        <a:t>76</a:t>
                      </a:r>
                    </a:p>
                  </a:txBody>
                  <a:tcPr marL="9524" marR="9524" marT="9526" marB="0" anchor="ctr"/>
                </a:tc>
                <a:tc>
                  <a:txBody>
                    <a:bodyPr/>
                    <a:lstStyle/>
                    <a:p>
                      <a:pPr algn="ctr" fontAlgn="ctr"/>
                      <a:r>
                        <a:rPr lang="en-ZA" sz="1400" b="0" i="0" u="none" strike="noStrike" dirty="0" smtClean="0">
                          <a:solidFill>
                            <a:srgbClr val="000000"/>
                          </a:solidFill>
                          <a:effectLst/>
                          <a:latin typeface="+mn-lt"/>
                        </a:rPr>
                        <a:t>0%</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0" i="0" u="none" strike="noStrike">
                          <a:solidFill>
                            <a:srgbClr val="000000"/>
                          </a:solidFill>
                          <a:effectLst/>
                          <a:latin typeface="+mn-lt"/>
                        </a:rPr>
                        <a:t>25</a:t>
                      </a:r>
                    </a:p>
                  </a:txBody>
                  <a:tcPr marL="9524" marR="9524" marT="9526" marB="0" anchor="ctr"/>
                </a:tc>
                <a:tc>
                  <a:txBody>
                    <a:bodyPr/>
                    <a:lstStyle/>
                    <a:p>
                      <a:pPr algn="ctr" fontAlgn="ctr"/>
                      <a:r>
                        <a:rPr lang="en-ZA" sz="1400" b="0" i="0" u="none" strike="noStrike" dirty="0" smtClean="0">
                          <a:solidFill>
                            <a:srgbClr val="000000"/>
                          </a:solidFill>
                          <a:effectLst/>
                          <a:latin typeface="+mn-lt"/>
                        </a:rPr>
                        <a:t>0%</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0" i="0" u="none" strike="noStrike">
                          <a:solidFill>
                            <a:srgbClr val="000000"/>
                          </a:solidFill>
                          <a:effectLst/>
                          <a:latin typeface="+mn-lt"/>
                        </a:rPr>
                        <a:t>315</a:t>
                      </a:r>
                    </a:p>
                  </a:txBody>
                  <a:tcPr marL="9524" marR="9524" marT="9526" marB="0" anchor="ctr"/>
                </a:tc>
                <a:tc>
                  <a:txBody>
                    <a:bodyPr/>
                    <a:lstStyle/>
                    <a:p>
                      <a:pPr algn="ctr" fontAlgn="ctr"/>
                      <a:r>
                        <a:rPr lang="en-ZA" sz="1400" b="0" i="0" u="none" strike="noStrike" dirty="0" smtClean="0">
                          <a:solidFill>
                            <a:srgbClr val="000000"/>
                          </a:solidFill>
                          <a:effectLst/>
                          <a:latin typeface="+mn-lt"/>
                        </a:rPr>
                        <a:t>2%</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0" i="0" u="none" strike="noStrike">
                          <a:solidFill>
                            <a:srgbClr val="000000"/>
                          </a:solidFill>
                          <a:effectLst/>
                          <a:latin typeface="+mn-lt"/>
                        </a:rPr>
                        <a:t>2</a:t>
                      </a:r>
                    </a:p>
                  </a:txBody>
                  <a:tcPr marL="9524" marR="9524" marT="9526" marB="0" anchor="ctr"/>
                </a:tc>
                <a:tc>
                  <a:txBody>
                    <a:bodyPr/>
                    <a:lstStyle/>
                    <a:p>
                      <a:pPr algn="ctr" fontAlgn="b"/>
                      <a:r>
                        <a:rPr lang="en-ZA" sz="1400" b="0" i="0" u="none" strike="noStrike" dirty="0" smtClean="0">
                          <a:solidFill>
                            <a:srgbClr val="000000"/>
                          </a:solidFill>
                          <a:effectLst/>
                          <a:latin typeface="+mn-lt"/>
                        </a:rPr>
                        <a:t>0%</a:t>
                      </a:r>
                      <a:endParaRPr lang="en-ZA" sz="1400" b="0" i="0" u="none" strike="noStrike" dirty="0">
                        <a:solidFill>
                          <a:srgbClr val="000000"/>
                        </a:solidFill>
                        <a:effectLst/>
                        <a:latin typeface="+mn-lt"/>
                      </a:endParaRPr>
                    </a:p>
                  </a:txBody>
                  <a:tcPr marL="9524" marR="9524" marT="9526" marB="0" anchor="b"/>
                </a:tc>
                <a:tc>
                  <a:txBody>
                    <a:bodyPr/>
                    <a:lstStyle/>
                    <a:p>
                      <a:pPr algn="ctr" fontAlgn="b"/>
                      <a:r>
                        <a:rPr lang="en-ZA" sz="1400" b="1" i="0" u="none" strike="noStrike" dirty="0">
                          <a:solidFill>
                            <a:srgbClr val="000000"/>
                          </a:solidFill>
                          <a:effectLst/>
                          <a:latin typeface="+mn-lt"/>
                        </a:rPr>
                        <a:t>15 936</a:t>
                      </a:r>
                    </a:p>
                  </a:txBody>
                  <a:tcPr marL="9524" marR="9524" marT="9526" marB="0" anchor="b"/>
                </a:tc>
                <a:extLst>
                  <a:ext uri="{0D108BD9-81ED-4DB2-BD59-A6C34878D82A}">
                    <a16:rowId xmlns:a16="http://schemas.microsoft.com/office/drawing/2014/main" xmlns="" val="10006"/>
                  </a:ext>
                </a:extLst>
              </a:tr>
              <a:tr h="483902">
                <a:tc>
                  <a:txBody>
                    <a:bodyPr/>
                    <a:lstStyle/>
                    <a:p>
                      <a:pPr algn="l" fontAlgn="ctr"/>
                      <a:r>
                        <a:rPr lang="en-ZA" sz="1600" b="0" i="0" u="none" strike="noStrike">
                          <a:solidFill>
                            <a:srgbClr val="000000"/>
                          </a:solidFill>
                          <a:effectLst/>
                          <a:latin typeface="+mn-lt"/>
                        </a:rPr>
                        <a:t>North West</a:t>
                      </a:r>
                    </a:p>
                  </a:txBody>
                  <a:tcPr marL="85717" marR="9524" marT="9526" marB="0" anchor="ctr"/>
                </a:tc>
                <a:tc>
                  <a:txBody>
                    <a:bodyPr/>
                    <a:lstStyle/>
                    <a:p>
                      <a:pPr algn="ctr" fontAlgn="ctr"/>
                      <a:r>
                        <a:rPr lang="en-ZA" sz="1400" b="0" i="0" u="none" strike="noStrike">
                          <a:solidFill>
                            <a:srgbClr val="000000"/>
                          </a:solidFill>
                          <a:effectLst/>
                          <a:latin typeface="+mn-lt"/>
                        </a:rPr>
                        <a:t>10 779</a:t>
                      </a:r>
                    </a:p>
                  </a:txBody>
                  <a:tcPr marL="9524" marR="9524" marT="9526" marB="0" anchor="ctr"/>
                </a:tc>
                <a:tc>
                  <a:txBody>
                    <a:bodyPr/>
                    <a:lstStyle/>
                    <a:p>
                      <a:pPr algn="ctr" fontAlgn="ctr"/>
                      <a:r>
                        <a:rPr lang="en-ZA" sz="1400" b="0" i="0" u="none" strike="noStrike" dirty="0" smtClean="0">
                          <a:solidFill>
                            <a:srgbClr val="000000"/>
                          </a:solidFill>
                          <a:effectLst/>
                          <a:latin typeface="+mn-lt"/>
                        </a:rPr>
                        <a:t>96%</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0" i="0" u="none" strike="noStrike" dirty="0">
                          <a:solidFill>
                            <a:srgbClr val="000000"/>
                          </a:solidFill>
                          <a:effectLst/>
                          <a:latin typeface="+mn-lt"/>
                        </a:rPr>
                        <a:t>151</a:t>
                      </a:r>
                    </a:p>
                  </a:txBody>
                  <a:tcPr marL="9524" marR="9524" marT="9526" marB="0" anchor="ctr"/>
                </a:tc>
                <a:tc>
                  <a:txBody>
                    <a:bodyPr/>
                    <a:lstStyle/>
                    <a:p>
                      <a:pPr algn="ctr" fontAlgn="ctr"/>
                      <a:r>
                        <a:rPr lang="en-ZA" sz="1400" b="0" i="0" u="none" strike="noStrike" dirty="0" smtClean="0">
                          <a:solidFill>
                            <a:srgbClr val="000000"/>
                          </a:solidFill>
                          <a:effectLst/>
                          <a:latin typeface="+mn-lt"/>
                        </a:rPr>
                        <a:t>1%</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0" i="0" u="none" strike="noStrike">
                          <a:solidFill>
                            <a:srgbClr val="000000"/>
                          </a:solidFill>
                          <a:effectLst/>
                          <a:latin typeface="+mn-lt"/>
                        </a:rPr>
                        <a:t>9</a:t>
                      </a:r>
                    </a:p>
                  </a:txBody>
                  <a:tcPr marL="9524" marR="9524" marT="9526" marB="0" anchor="ctr"/>
                </a:tc>
                <a:tc>
                  <a:txBody>
                    <a:bodyPr/>
                    <a:lstStyle/>
                    <a:p>
                      <a:pPr algn="ctr" fontAlgn="ctr"/>
                      <a:r>
                        <a:rPr lang="en-ZA" sz="1400" b="0" i="0" u="none" strike="noStrike" dirty="0" smtClean="0">
                          <a:solidFill>
                            <a:srgbClr val="000000"/>
                          </a:solidFill>
                          <a:effectLst/>
                          <a:latin typeface="+mn-lt"/>
                        </a:rPr>
                        <a:t>0%</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0" i="0" u="none" strike="noStrike">
                          <a:solidFill>
                            <a:srgbClr val="000000"/>
                          </a:solidFill>
                          <a:effectLst/>
                          <a:latin typeface="+mn-lt"/>
                        </a:rPr>
                        <a:t>251</a:t>
                      </a:r>
                    </a:p>
                  </a:txBody>
                  <a:tcPr marL="9524" marR="9524" marT="9526" marB="0" anchor="ctr"/>
                </a:tc>
                <a:tc>
                  <a:txBody>
                    <a:bodyPr/>
                    <a:lstStyle/>
                    <a:p>
                      <a:pPr algn="ctr" fontAlgn="ctr"/>
                      <a:r>
                        <a:rPr lang="en-ZA" sz="1400" b="0" i="0" u="none" strike="noStrike" dirty="0" smtClean="0">
                          <a:solidFill>
                            <a:srgbClr val="000000"/>
                          </a:solidFill>
                          <a:effectLst/>
                          <a:latin typeface="+mn-lt"/>
                        </a:rPr>
                        <a:t>2%</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0" i="0" u="none" strike="noStrike">
                          <a:solidFill>
                            <a:srgbClr val="000000"/>
                          </a:solidFill>
                          <a:effectLst/>
                          <a:latin typeface="+mn-lt"/>
                        </a:rPr>
                        <a:t>1</a:t>
                      </a:r>
                    </a:p>
                  </a:txBody>
                  <a:tcPr marL="9524" marR="9524" marT="9526" marB="0" anchor="ctr"/>
                </a:tc>
                <a:tc>
                  <a:txBody>
                    <a:bodyPr/>
                    <a:lstStyle/>
                    <a:p>
                      <a:pPr algn="ctr" fontAlgn="b"/>
                      <a:r>
                        <a:rPr lang="en-ZA" sz="1400" b="0" i="0" u="none" strike="noStrike" dirty="0" smtClean="0">
                          <a:solidFill>
                            <a:srgbClr val="000000"/>
                          </a:solidFill>
                          <a:effectLst/>
                          <a:latin typeface="+mn-lt"/>
                        </a:rPr>
                        <a:t>0%</a:t>
                      </a:r>
                      <a:endParaRPr lang="en-ZA" sz="1400" b="0" i="0" u="none" strike="noStrike" dirty="0">
                        <a:solidFill>
                          <a:srgbClr val="000000"/>
                        </a:solidFill>
                        <a:effectLst/>
                        <a:latin typeface="+mn-lt"/>
                      </a:endParaRPr>
                    </a:p>
                  </a:txBody>
                  <a:tcPr marL="9524" marR="9524" marT="9526" marB="0" anchor="b"/>
                </a:tc>
                <a:tc>
                  <a:txBody>
                    <a:bodyPr/>
                    <a:lstStyle/>
                    <a:p>
                      <a:pPr algn="ctr" fontAlgn="b"/>
                      <a:r>
                        <a:rPr lang="en-ZA" sz="1400" b="1" i="0" u="none" strike="noStrike" dirty="0">
                          <a:solidFill>
                            <a:srgbClr val="000000"/>
                          </a:solidFill>
                          <a:effectLst/>
                          <a:latin typeface="+mn-lt"/>
                        </a:rPr>
                        <a:t>11 191</a:t>
                      </a:r>
                    </a:p>
                  </a:txBody>
                  <a:tcPr marL="9524" marR="9524" marT="9526" marB="0" anchor="b"/>
                </a:tc>
                <a:extLst>
                  <a:ext uri="{0D108BD9-81ED-4DB2-BD59-A6C34878D82A}">
                    <a16:rowId xmlns:a16="http://schemas.microsoft.com/office/drawing/2014/main" xmlns="" val="10007"/>
                  </a:ext>
                </a:extLst>
              </a:tr>
              <a:tr h="497243">
                <a:tc>
                  <a:txBody>
                    <a:bodyPr/>
                    <a:lstStyle/>
                    <a:p>
                      <a:pPr algn="l" fontAlgn="ctr"/>
                      <a:r>
                        <a:rPr lang="en-ZA" sz="1600" b="0" i="0" u="none" strike="noStrike">
                          <a:solidFill>
                            <a:srgbClr val="000000"/>
                          </a:solidFill>
                          <a:effectLst/>
                          <a:latin typeface="+mn-lt"/>
                        </a:rPr>
                        <a:t>Northern Cape</a:t>
                      </a:r>
                    </a:p>
                  </a:txBody>
                  <a:tcPr marL="85717" marR="9524" marT="9526" marB="0" anchor="ctr"/>
                </a:tc>
                <a:tc>
                  <a:txBody>
                    <a:bodyPr/>
                    <a:lstStyle/>
                    <a:p>
                      <a:pPr algn="ctr" fontAlgn="ctr"/>
                      <a:r>
                        <a:rPr lang="en-ZA" sz="1400" b="0" i="0" u="none" strike="noStrike">
                          <a:solidFill>
                            <a:srgbClr val="000000"/>
                          </a:solidFill>
                          <a:effectLst/>
                          <a:latin typeface="+mn-lt"/>
                        </a:rPr>
                        <a:t>4 000</a:t>
                      </a:r>
                    </a:p>
                  </a:txBody>
                  <a:tcPr marL="9524" marR="9524" marT="9526" marB="0" anchor="ctr"/>
                </a:tc>
                <a:tc>
                  <a:txBody>
                    <a:bodyPr/>
                    <a:lstStyle/>
                    <a:p>
                      <a:pPr algn="ctr" fontAlgn="ctr"/>
                      <a:r>
                        <a:rPr lang="en-ZA" sz="1400" b="0" i="0" u="none" strike="noStrike" dirty="0" smtClean="0">
                          <a:solidFill>
                            <a:srgbClr val="000000"/>
                          </a:solidFill>
                          <a:effectLst/>
                          <a:latin typeface="+mn-lt"/>
                        </a:rPr>
                        <a:t>54%</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0" i="0" u="none" strike="noStrike" dirty="0">
                          <a:solidFill>
                            <a:srgbClr val="000000"/>
                          </a:solidFill>
                          <a:effectLst/>
                          <a:latin typeface="+mn-lt"/>
                        </a:rPr>
                        <a:t>3 266</a:t>
                      </a:r>
                    </a:p>
                  </a:txBody>
                  <a:tcPr marL="9524" marR="9524" marT="9526" marB="0" anchor="ctr"/>
                </a:tc>
                <a:tc>
                  <a:txBody>
                    <a:bodyPr/>
                    <a:lstStyle/>
                    <a:p>
                      <a:pPr algn="ctr" fontAlgn="ctr"/>
                      <a:r>
                        <a:rPr lang="en-ZA" sz="1400" b="0" i="0" u="none" strike="noStrike" dirty="0" smtClean="0">
                          <a:solidFill>
                            <a:srgbClr val="000000"/>
                          </a:solidFill>
                          <a:effectLst/>
                          <a:latin typeface="+mn-lt"/>
                        </a:rPr>
                        <a:t>44%</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0" i="0" u="none" strike="noStrike">
                          <a:solidFill>
                            <a:srgbClr val="000000"/>
                          </a:solidFill>
                          <a:effectLst/>
                          <a:latin typeface="+mn-lt"/>
                        </a:rPr>
                        <a:t>15</a:t>
                      </a:r>
                    </a:p>
                  </a:txBody>
                  <a:tcPr marL="9524" marR="9524" marT="9526" marB="0" anchor="ctr"/>
                </a:tc>
                <a:tc>
                  <a:txBody>
                    <a:bodyPr/>
                    <a:lstStyle/>
                    <a:p>
                      <a:pPr algn="ctr" fontAlgn="ctr"/>
                      <a:r>
                        <a:rPr lang="en-ZA" sz="1400" b="0" i="0" u="none" strike="noStrike" dirty="0" smtClean="0">
                          <a:solidFill>
                            <a:srgbClr val="000000"/>
                          </a:solidFill>
                          <a:effectLst/>
                          <a:latin typeface="+mn-lt"/>
                        </a:rPr>
                        <a:t>0%</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0" i="0" u="none" strike="noStrike" dirty="0">
                          <a:solidFill>
                            <a:srgbClr val="000000"/>
                          </a:solidFill>
                          <a:effectLst/>
                          <a:latin typeface="+mn-lt"/>
                        </a:rPr>
                        <a:t>150</a:t>
                      </a:r>
                    </a:p>
                  </a:txBody>
                  <a:tcPr marL="9524" marR="9524" marT="9526" marB="0" anchor="ctr"/>
                </a:tc>
                <a:tc>
                  <a:txBody>
                    <a:bodyPr/>
                    <a:lstStyle/>
                    <a:p>
                      <a:pPr algn="ctr" fontAlgn="ctr"/>
                      <a:r>
                        <a:rPr lang="en-ZA" sz="1400" b="0" i="0" u="none" strike="noStrike" dirty="0" smtClean="0">
                          <a:solidFill>
                            <a:srgbClr val="000000"/>
                          </a:solidFill>
                          <a:effectLst/>
                          <a:latin typeface="+mn-lt"/>
                        </a:rPr>
                        <a:t>2%</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0" i="0" u="none" strike="noStrike">
                          <a:solidFill>
                            <a:srgbClr val="000000"/>
                          </a:solidFill>
                          <a:effectLst/>
                          <a:latin typeface="+mn-lt"/>
                        </a:rPr>
                        <a:t> </a:t>
                      </a:r>
                    </a:p>
                  </a:txBody>
                  <a:tcPr marL="9524" marR="9524" marT="9526" marB="0" anchor="ctr"/>
                </a:tc>
                <a:tc>
                  <a:txBody>
                    <a:bodyPr/>
                    <a:lstStyle/>
                    <a:p>
                      <a:pPr algn="ctr" fontAlgn="b"/>
                      <a:r>
                        <a:rPr lang="en-ZA" sz="1400" b="0" i="0" u="none" strike="noStrike" dirty="0" smtClean="0">
                          <a:solidFill>
                            <a:srgbClr val="000000"/>
                          </a:solidFill>
                          <a:effectLst/>
                          <a:latin typeface="+mn-lt"/>
                        </a:rPr>
                        <a:t>0%</a:t>
                      </a:r>
                      <a:endParaRPr lang="en-ZA" sz="1400" b="0" i="0" u="none" strike="noStrike" dirty="0">
                        <a:solidFill>
                          <a:srgbClr val="000000"/>
                        </a:solidFill>
                        <a:effectLst/>
                        <a:latin typeface="+mn-lt"/>
                      </a:endParaRPr>
                    </a:p>
                  </a:txBody>
                  <a:tcPr marL="9524" marR="9524" marT="9526" marB="0" anchor="b"/>
                </a:tc>
                <a:tc>
                  <a:txBody>
                    <a:bodyPr/>
                    <a:lstStyle/>
                    <a:p>
                      <a:pPr algn="ctr" fontAlgn="b"/>
                      <a:r>
                        <a:rPr lang="en-ZA" sz="1400" b="1" i="0" u="none" strike="noStrike" dirty="0">
                          <a:solidFill>
                            <a:srgbClr val="000000"/>
                          </a:solidFill>
                          <a:effectLst/>
                          <a:latin typeface="+mn-lt"/>
                        </a:rPr>
                        <a:t>7 431</a:t>
                      </a:r>
                    </a:p>
                  </a:txBody>
                  <a:tcPr marL="9524" marR="9524" marT="9526" marB="0" anchor="b"/>
                </a:tc>
                <a:extLst>
                  <a:ext uri="{0D108BD9-81ED-4DB2-BD59-A6C34878D82A}">
                    <a16:rowId xmlns:a16="http://schemas.microsoft.com/office/drawing/2014/main" xmlns="" val="10008"/>
                  </a:ext>
                </a:extLst>
              </a:tr>
              <a:tr h="483902">
                <a:tc>
                  <a:txBody>
                    <a:bodyPr/>
                    <a:lstStyle/>
                    <a:p>
                      <a:pPr algn="l" fontAlgn="ctr"/>
                      <a:r>
                        <a:rPr lang="en-ZA" sz="1600" b="0" i="0" u="none" strike="noStrike">
                          <a:solidFill>
                            <a:srgbClr val="000000"/>
                          </a:solidFill>
                          <a:effectLst/>
                          <a:latin typeface="+mn-lt"/>
                        </a:rPr>
                        <a:t>Western Cape</a:t>
                      </a:r>
                    </a:p>
                  </a:txBody>
                  <a:tcPr marL="85717" marR="9524" marT="9526" marB="0" anchor="ctr"/>
                </a:tc>
                <a:tc>
                  <a:txBody>
                    <a:bodyPr/>
                    <a:lstStyle/>
                    <a:p>
                      <a:pPr algn="ctr" fontAlgn="ctr"/>
                      <a:r>
                        <a:rPr lang="en-ZA" sz="1400" b="0" i="0" u="none" strike="noStrike">
                          <a:solidFill>
                            <a:srgbClr val="000000"/>
                          </a:solidFill>
                          <a:effectLst/>
                          <a:latin typeface="+mn-lt"/>
                        </a:rPr>
                        <a:t>12 199</a:t>
                      </a:r>
                    </a:p>
                  </a:txBody>
                  <a:tcPr marL="9524" marR="9524" marT="9526" marB="0" anchor="ctr"/>
                </a:tc>
                <a:tc>
                  <a:txBody>
                    <a:bodyPr/>
                    <a:lstStyle/>
                    <a:p>
                      <a:pPr algn="ctr" fontAlgn="ctr"/>
                      <a:r>
                        <a:rPr lang="en-ZA" sz="1400" b="0" i="0" u="none" strike="noStrike" dirty="0" smtClean="0">
                          <a:solidFill>
                            <a:srgbClr val="000000"/>
                          </a:solidFill>
                          <a:effectLst/>
                          <a:latin typeface="+mn-lt"/>
                        </a:rPr>
                        <a:t>43%</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0" i="0" u="none" strike="noStrike">
                          <a:solidFill>
                            <a:srgbClr val="000000"/>
                          </a:solidFill>
                          <a:effectLst/>
                          <a:latin typeface="+mn-lt"/>
                        </a:rPr>
                        <a:t>14 976</a:t>
                      </a:r>
                    </a:p>
                  </a:txBody>
                  <a:tcPr marL="9524" marR="9524" marT="9526" marB="0" anchor="ctr"/>
                </a:tc>
                <a:tc>
                  <a:txBody>
                    <a:bodyPr/>
                    <a:lstStyle/>
                    <a:p>
                      <a:pPr algn="ctr" fontAlgn="ctr"/>
                      <a:r>
                        <a:rPr lang="en-ZA" sz="1400" b="0" i="0" u="none" strike="noStrike" dirty="0" smtClean="0">
                          <a:solidFill>
                            <a:srgbClr val="000000"/>
                          </a:solidFill>
                          <a:effectLst/>
                          <a:latin typeface="+mn-lt"/>
                        </a:rPr>
                        <a:t>52%</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0" i="0" u="none" strike="noStrike">
                          <a:solidFill>
                            <a:srgbClr val="000000"/>
                          </a:solidFill>
                          <a:effectLst/>
                          <a:latin typeface="+mn-lt"/>
                        </a:rPr>
                        <a:t>81</a:t>
                      </a:r>
                    </a:p>
                  </a:txBody>
                  <a:tcPr marL="9524" marR="9524" marT="9526" marB="0" anchor="ctr"/>
                </a:tc>
                <a:tc>
                  <a:txBody>
                    <a:bodyPr/>
                    <a:lstStyle/>
                    <a:p>
                      <a:pPr algn="ctr" fontAlgn="ctr"/>
                      <a:r>
                        <a:rPr lang="en-ZA" sz="1400" b="0" i="0" u="none" strike="noStrike" dirty="0" smtClean="0">
                          <a:solidFill>
                            <a:srgbClr val="000000"/>
                          </a:solidFill>
                          <a:effectLst/>
                          <a:latin typeface="+mn-lt"/>
                        </a:rPr>
                        <a:t>0%</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0" i="0" u="none" strike="noStrike" dirty="0">
                          <a:solidFill>
                            <a:srgbClr val="000000"/>
                          </a:solidFill>
                          <a:effectLst/>
                          <a:latin typeface="+mn-lt"/>
                        </a:rPr>
                        <a:t>1 344</a:t>
                      </a:r>
                    </a:p>
                  </a:txBody>
                  <a:tcPr marL="9524" marR="9524" marT="9526" marB="0" anchor="ctr"/>
                </a:tc>
                <a:tc>
                  <a:txBody>
                    <a:bodyPr/>
                    <a:lstStyle/>
                    <a:p>
                      <a:pPr algn="ctr" fontAlgn="ctr"/>
                      <a:r>
                        <a:rPr lang="en-ZA" sz="1400" b="0" i="0" u="none" strike="noStrike" dirty="0" smtClean="0">
                          <a:solidFill>
                            <a:srgbClr val="000000"/>
                          </a:solidFill>
                          <a:effectLst/>
                          <a:latin typeface="+mn-lt"/>
                        </a:rPr>
                        <a:t>5%</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0" i="0" u="none" strike="noStrike" dirty="0">
                          <a:solidFill>
                            <a:srgbClr val="000000"/>
                          </a:solidFill>
                          <a:effectLst/>
                          <a:latin typeface="+mn-lt"/>
                        </a:rPr>
                        <a:t>15</a:t>
                      </a:r>
                    </a:p>
                  </a:txBody>
                  <a:tcPr marL="9524" marR="9524" marT="9526" marB="0" anchor="ctr"/>
                </a:tc>
                <a:tc>
                  <a:txBody>
                    <a:bodyPr/>
                    <a:lstStyle/>
                    <a:p>
                      <a:pPr algn="ctr" fontAlgn="b"/>
                      <a:r>
                        <a:rPr lang="en-ZA" sz="1400" b="0" i="0" u="none" strike="noStrike" dirty="0" smtClean="0">
                          <a:solidFill>
                            <a:srgbClr val="000000"/>
                          </a:solidFill>
                          <a:effectLst/>
                          <a:latin typeface="+mn-lt"/>
                        </a:rPr>
                        <a:t>0%</a:t>
                      </a:r>
                      <a:endParaRPr lang="en-ZA" sz="1400" b="0" i="0" u="none" strike="noStrike" dirty="0">
                        <a:solidFill>
                          <a:srgbClr val="000000"/>
                        </a:solidFill>
                        <a:effectLst/>
                        <a:latin typeface="+mn-lt"/>
                      </a:endParaRPr>
                    </a:p>
                  </a:txBody>
                  <a:tcPr marL="9524" marR="9524" marT="9526" marB="0" anchor="b"/>
                </a:tc>
                <a:tc>
                  <a:txBody>
                    <a:bodyPr/>
                    <a:lstStyle/>
                    <a:p>
                      <a:pPr algn="ctr" fontAlgn="b"/>
                      <a:r>
                        <a:rPr lang="en-ZA" sz="1400" b="1" i="0" u="none" strike="noStrike" dirty="0">
                          <a:solidFill>
                            <a:srgbClr val="000000"/>
                          </a:solidFill>
                          <a:effectLst/>
                          <a:latin typeface="+mn-lt"/>
                        </a:rPr>
                        <a:t>28 615</a:t>
                      </a:r>
                    </a:p>
                  </a:txBody>
                  <a:tcPr marL="9524" marR="9524" marT="9526" marB="0" anchor="b"/>
                </a:tc>
                <a:extLst>
                  <a:ext uri="{0D108BD9-81ED-4DB2-BD59-A6C34878D82A}">
                    <a16:rowId xmlns:a16="http://schemas.microsoft.com/office/drawing/2014/main" xmlns="" val="10009"/>
                  </a:ext>
                </a:extLst>
              </a:tr>
              <a:tr h="367364">
                <a:tc>
                  <a:txBody>
                    <a:bodyPr/>
                    <a:lstStyle/>
                    <a:p>
                      <a:pPr algn="l" fontAlgn="ctr"/>
                      <a:r>
                        <a:rPr lang="en-ZA" sz="1600" b="0" i="0" u="none" strike="noStrike">
                          <a:solidFill>
                            <a:srgbClr val="000000"/>
                          </a:solidFill>
                          <a:effectLst/>
                          <a:latin typeface="+mn-lt"/>
                        </a:rPr>
                        <a:t>Online</a:t>
                      </a:r>
                    </a:p>
                  </a:txBody>
                  <a:tcPr marL="85717" marR="9524" marT="9526" marB="0" anchor="ctr"/>
                </a:tc>
                <a:tc>
                  <a:txBody>
                    <a:bodyPr/>
                    <a:lstStyle/>
                    <a:p>
                      <a:pPr algn="ctr" fontAlgn="ctr"/>
                      <a:r>
                        <a:rPr lang="en-ZA" sz="1400" b="0" i="0" u="none" strike="noStrike">
                          <a:solidFill>
                            <a:srgbClr val="000000"/>
                          </a:solidFill>
                          <a:effectLst/>
                          <a:latin typeface="+mn-lt"/>
                        </a:rPr>
                        <a:t>10 325</a:t>
                      </a:r>
                    </a:p>
                  </a:txBody>
                  <a:tcPr marL="9524" marR="9524" marT="9526" marB="0" anchor="ctr"/>
                </a:tc>
                <a:tc>
                  <a:txBody>
                    <a:bodyPr/>
                    <a:lstStyle/>
                    <a:p>
                      <a:pPr algn="ctr" fontAlgn="ctr"/>
                      <a:r>
                        <a:rPr lang="en-ZA" sz="1400" b="0" i="0" u="none" strike="noStrike" dirty="0" smtClean="0">
                          <a:solidFill>
                            <a:srgbClr val="000000"/>
                          </a:solidFill>
                          <a:effectLst/>
                          <a:latin typeface="+mn-lt"/>
                        </a:rPr>
                        <a:t>88%</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0" i="0" u="none" strike="noStrike" dirty="0">
                          <a:solidFill>
                            <a:srgbClr val="000000"/>
                          </a:solidFill>
                          <a:effectLst/>
                          <a:latin typeface="+mn-lt"/>
                        </a:rPr>
                        <a:t>670</a:t>
                      </a:r>
                    </a:p>
                  </a:txBody>
                  <a:tcPr marL="9524" marR="9524" marT="9526" marB="0" anchor="ctr"/>
                </a:tc>
                <a:tc>
                  <a:txBody>
                    <a:bodyPr/>
                    <a:lstStyle/>
                    <a:p>
                      <a:pPr algn="ctr" fontAlgn="ctr"/>
                      <a:r>
                        <a:rPr lang="en-ZA" sz="1400" b="0" i="0" u="none" strike="noStrike" dirty="0" smtClean="0">
                          <a:solidFill>
                            <a:srgbClr val="000000"/>
                          </a:solidFill>
                          <a:effectLst/>
                          <a:latin typeface="+mn-lt"/>
                        </a:rPr>
                        <a:t>6%</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0" i="0" u="none" strike="noStrike">
                          <a:solidFill>
                            <a:srgbClr val="000000"/>
                          </a:solidFill>
                          <a:effectLst/>
                          <a:latin typeface="+mn-lt"/>
                        </a:rPr>
                        <a:t>181</a:t>
                      </a:r>
                    </a:p>
                  </a:txBody>
                  <a:tcPr marL="9524" marR="9524" marT="9526" marB="0" anchor="ctr"/>
                </a:tc>
                <a:tc>
                  <a:txBody>
                    <a:bodyPr/>
                    <a:lstStyle/>
                    <a:p>
                      <a:pPr algn="ctr" fontAlgn="ctr"/>
                      <a:r>
                        <a:rPr lang="en-ZA" sz="1400" b="0" i="0" u="none" strike="noStrike" dirty="0" smtClean="0">
                          <a:solidFill>
                            <a:srgbClr val="000000"/>
                          </a:solidFill>
                          <a:effectLst/>
                          <a:latin typeface="+mn-lt"/>
                        </a:rPr>
                        <a:t>2%</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0" i="0" u="none" strike="noStrike">
                          <a:solidFill>
                            <a:srgbClr val="000000"/>
                          </a:solidFill>
                          <a:effectLst/>
                          <a:latin typeface="+mn-lt"/>
                        </a:rPr>
                        <a:t>519</a:t>
                      </a:r>
                    </a:p>
                  </a:txBody>
                  <a:tcPr marL="9524" marR="9524" marT="9526" marB="0" anchor="ctr"/>
                </a:tc>
                <a:tc>
                  <a:txBody>
                    <a:bodyPr/>
                    <a:lstStyle/>
                    <a:p>
                      <a:pPr algn="ctr" fontAlgn="ctr"/>
                      <a:r>
                        <a:rPr lang="en-ZA" sz="1400" b="0" i="0" u="none" strike="noStrike" dirty="0" smtClean="0">
                          <a:solidFill>
                            <a:srgbClr val="000000"/>
                          </a:solidFill>
                          <a:effectLst/>
                          <a:latin typeface="+mn-lt"/>
                        </a:rPr>
                        <a:t>4%</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0" i="0" u="none" strike="noStrike" dirty="0">
                          <a:solidFill>
                            <a:srgbClr val="000000"/>
                          </a:solidFill>
                          <a:effectLst/>
                          <a:latin typeface="+mn-lt"/>
                        </a:rPr>
                        <a:t>95</a:t>
                      </a:r>
                    </a:p>
                  </a:txBody>
                  <a:tcPr marL="9524" marR="9524" marT="9526" marB="0" anchor="ctr"/>
                </a:tc>
                <a:tc>
                  <a:txBody>
                    <a:bodyPr/>
                    <a:lstStyle/>
                    <a:p>
                      <a:pPr algn="ctr" fontAlgn="b"/>
                      <a:r>
                        <a:rPr lang="en-ZA" sz="1400" b="0" i="0" u="none" strike="noStrike" dirty="0" smtClean="0">
                          <a:solidFill>
                            <a:srgbClr val="000000"/>
                          </a:solidFill>
                          <a:effectLst/>
                          <a:latin typeface="+mn-lt"/>
                        </a:rPr>
                        <a:t>1%</a:t>
                      </a:r>
                      <a:endParaRPr lang="en-ZA" sz="1400" b="0" i="0" u="none" strike="noStrike" dirty="0">
                        <a:solidFill>
                          <a:srgbClr val="000000"/>
                        </a:solidFill>
                        <a:effectLst/>
                        <a:latin typeface="+mn-lt"/>
                      </a:endParaRPr>
                    </a:p>
                  </a:txBody>
                  <a:tcPr marL="9524" marR="9524" marT="9526" marB="0" anchor="b"/>
                </a:tc>
                <a:tc>
                  <a:txBody>
                    <a:bodyPr/>
                    <a:lstStyle/>
                    <a:p>
                      <a:pPr algn="ctr" fontAlgn="b"/>
                      <a:r>
                        <a:rPr lang="en-ZA" sz="1400" b="1" i="0" u="none" strike="noStrike" dirty="0">
                          <a:solidFill>
                            <a:srgbClr val="000000"/>
                          </a:solidFill>
                          <a:effectLst/>
                          <a:latin typeface="+mn-lt"/>
                        </a:rPr>
                        <a:t>11 790</a:t>
                      </a:r>
                    </a:p>
                  </a:txBody>
                  <a:tcPr marL="9524" marR="9524" marT="9526" marB="0" anchor="b"/>
                </a:tc>
                <a:extLst>
                  <a:ext uri="{0D108BD9-81ED-4DB2-BD59-A6C34878D82A}">
                    <a16:rowId xmlns:a16="http://schemas.microsoft.com/office/drawing/2014/main" xmlns="" val="10010"/>
                  </a:ext>
                </a:extLst>
              </a:tr>
              <a:tr h="768298">
                <a:tc>
                  <a:txBody>
                    <a:bodyPr/>
                    <a:lstStyle/>
                    <a:p>
                      <a:pPr algn="l" fontAlgn="ctr"/>
                      <a:r>
                        <a:rPr lang="en-ZA" sz="1600" b="1" i="0" u="none" strike="noStrike" dirty="0">
                          <a:solidFill>
                            <a:srgbClr val="000000"/>
                          </a:solidFill>
                          <a:effectLst/>
                          <a:latin typeface="+mn-lt"/>
                        </a:rPr>
                        <a:t>Total</a:t>
                      </a:r>
                    </a:p>
                  </a:txBody>
                  <a:tcPr marL="85717" marR="9524" marT="9526" marB="0" anchor="ctr"/>
                </a:tc>
                <a:tc>
                  <a:txBody>
                    <a:bodyPr/>
                    <a:lstStyle/>
                    <a:p>
                      <a:pPr algn="ctr" fontAlgn="ctr"/>
                      <a:r>
                        <a:rPr lang="en-ZA" sz="1400" b="1" i="0" u="none" strike="noStrike" dirty="0">
                          <a:solidFill>
                            <a:srgbClr val="000000"/>
                          </a:solidFill>
                          <a:effectLst/>
                          <a:latin typeface="+mn-lt"/>
                        </a:rPr>
                        <a:t>179 931</a:t>
                      </a:r>
                    </a:p>
                  </a:txBody>
                  <a:tcPr marL="9524" marR="9524" marT="9526" marB="0" anchor="ctr"/>
                </a:tc>
                <a:tc>
                  <a:txBody>
                    <a:bodyPr/>
                    <a:lstStyle/>
                    <a:p>
                      <a:pPr algn="ctr" fontAlgn="ctr"/>
                      <a:r>
                        <a:rPr lang="en-ZA" sz="1400" b="0" i="0" u="none" strike="noStrike" dirty="0" smtClean="0">
                          <a:solidFill>
                            <a:srgbClr val="000000"/>
                          </a:solidFill>
                          <a:effectLst/>
                          <a:latin typeface="+mn-lt"/>
                        </a:rPr>
                        <a:t>85%</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1" i="0" u="none" strike="noStrike" dirty="0">
                          <a:solidFill>
                            <a:srgbClr val="000000"/>
                          </a:solidFill>
                          <a:effectLst/>
                          <a:latin typeface="+mn-lt"/>
                        </a:rPr>
                        <a:t>23 923</a:t>
                      </a:r>
                    </a:p>
                  </a:txBody>
                  <a:tcPr marL="9524" marR="9524" marT="9526" marB="0" anchor="ctr"/>
                </a:tc>
                <a:tc>
                  <a:txBody>
                    <a:bodyPr/>
                    <a:lstStyle/>
                    <a:p>
                      <a:pPr algn="ctr" fontAlgn="ctr"/>
                      <a:r>
                        <a:rPr lang="en-ZA" sz="1400" b="0" i="0" u="none" strike="noStrike" dirty="0" smtClean="0">
                          <a:solidFill>
                            <a:srgbClr val="000000"/>
                          </a:solidFill>
                          <a:effectLst/>
                          <a:latin typeface="+mn-lt"/>
                        </a:rPr>
                        <a:t>11%</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1" i="0" u="none" strike="noStrike" dirty="0">
                          <a:solidFill>
                            <a:srgbClr val="000000"/>
                          </a:solidFill>
                          <a:effectLst/>
                          <a:latin typeface="+mn-lt"/>
                        </a:rPr>
                        <a:t>2 113</a:t>
                      </a:r>
                    </a:p>
                  </a:txBody>
                  <a:tcPr marL="9524" marR="9524" marT="9526" marB="0" anchor="ctr"/>
                </a:tc>
                <a:tc>
                  <a:txBody>
                    <a:bodyPr/>
                    <a:lstStyle/>
                    <a:p>
                      <a:pPr algn="ctr" fontAlgn="ctr"/>
                      <a:r>
                        <a:rPr lang="en-ZA" sz="1400" b="0" i="0" u="none" strike="noStrike" dirty="0" smtClean="0">
                          <a:solidFill>
                            <a:srgbClr val="000000"/>
                          </a:solidFill>
                          <a:effectLst/>
                          <a:latin typeface="+mn-lt"/>
                        </a:rPr>
                        <a:t>1%</a:t>
                      </a:r>
                      <a:endParaRPr lang="en-ZA" sz="1400" b="0" i="0" u="none" strike="noStrike" dirty="0">
                        <a:solidFill>
                          <a:srgbClr val="000000"/>
                        </a:solidFill>
                        <a:effectLst/>
                        <a:latin typeface="+mn-lt"/>
                      </a:endParaRPr>
                    </a:p>
                  </a:txBody>
                  <a:tcPr marL="9524" marR="9524" marT="9526" marB="0" anchor="ctr"/>
                </a:tc>
                <a:tc>
                  <a:txBody>
                    <a:bodyPr/>
                    <a:lstStyle/>
                    <a:p>
                      <a:pPr algn="ctr" fontAlgn="ctr"/>
                      <a:r>
                        <a:rPr lang="en-ZA" sz="1400" b="1" i="0" u="none" strike="noStrike" dirty="0">
                          <a:solidFill>
                            <a:srgbClr val="000000"/>
                          </a:solidFill>
                          <a:effectLst/>
                          <a:latin typeface="+mn-lt"/>
                        </a:rPr>
                        <a:t>6 193</a:t>
                      </a:r>
                    </a:p>
                  </a:txBody>
                  <a:tcPr marL="9524" marR="9524" marT="9526" marB="0" anchor="ctr"/>
                </a:tc>
                <a:tc>
                  <a:txBody>
                    <a:bodyPr/>
                    <a:lstStyle/>
                    <a:p>
                      <a:pPr algn="ctr" fontAlgn="ctr"/>
                      <a:r>
                        <a:rPr lang="en-ZA" sz="1400" b="0" i="0" u="none" strike="noStrike" dirty="0" smtClean="0">
                          <a:solidFill>
                            <a:srgbClr val="000000"/>
                          </a:solidFill>
                          <a:effectLst/>
                          <a:latin typeface="+mn-lt"/>
                        </a:rPr>
                        <a:t>3</a:t>
                      </a:r>
                      <a:r>
                        <a:rPr lang="en-ZA" sz="1400" b="1" i="0" u="none" strike="noStrike" dirty="0" smtClean="0">
                          <a:solidFill>
                            <a:srgbClr val="000000"/>
                          </a:solidFill>
                          <a:effectLst/>
                          <a:latin typeface="+mn-lt"/>
                        </a:rPr>
                        <a:t>%</a:t>
                      </a:r>
                      <a:endParaRPr lang="en-ZA" sz="1400" b="1" i="0" u="none" strike="noStrike" dirty="0">
                        <a:solidFill>
                          <a:srgbClr val="000000"/>
                        </a:solidFill>
                        <a:effectLst/>
                        <a:latin typeface="+mn-lt"/>
                      </a:endParaRPr>
                    </a:p>
                  </a:txBody>
                  <a:tcPr marL="9524" marR="9524" marT="9526" marB="0" anchor="ctr"/>
                </a:tc>
                <a:tc>
                  <a:txBody>
                    <a:bodyPr/>
                    <a:lstStyle/>
                    <a:p>
                      <a:pPr algn="ctr" fontAlgn="ctr"/>
                      <a:r>
                        <a:rPr lang="en-ZA" sz="1400" b="1" i="0" u="none" strike="noStrike" dirty="0">
                          <a:solidFill>
                            <a:srgbClr val="000000"/>
                          </a:solidFill>
                          <a:effectLst/>
                          <a:latin typeface="+mn-lt"/>
                        </a:rPr>
                        <a:t>127</a:t>
                      </a:r>
                    </a:p>
                  </a:txBody>
                  <a:tcPr marL="9524" marR="9524" marT="9526" marB="0" anchor="ctr"/>
                </a:tc>
                <a:tc>
                  <a:txBody>
                    <a:bodyPr/>
                    <a:lstStyle/>
                    <a:p>
                      <a:pPr algn="ctr" fontAlgn="b"/>
                      <a:r>
                        <a:rPr lang="en-ZA" sz="1400" b="0" i="0" u="none" strike="noStrike" dirty="0" smtClean="0">
                          <a:solidFill>
                            <a:srgbClr val="000000"/>
                          </a:solidFill>
                          <a:effectLst/>
                          <a:latin typeface="+mn-lt"/>
                        </a:rPr>
                        <a:t>0</a:t>
                      </a:r>
                      <a:r>
                        <a:rPr lang="en-ZA" sz="1400" b="1" i="0" u="none" strike="noStrike" dirty="0" smtClean="0">
                          <a:solidFill>
                            <a:srgbClr val="000000"/>
                          </a:solidFill>
                          <a:effectLst/>
                          <a:latin typeface="+mn-lt"/>
                        </a:rPr>
                        <a:t>%</a:t>
                      </a:r>
                    </a:p>
                    <a:p>
                      <a:pPr algn="ctr" fontAlgn="b"/>
                      <a:endParaRPr lang="en-ZA" sz="1400" b="1" i="0" u="none" strike="noStrike" dirty="0">
                        <a:solidFill>
                          <a:srgbClr val="000000"/>
                        </a:solidFill>
                        <a:effectLst/>
                        <a:latin typeface="+mn-lt"/>
                      </a:endParaRPr>
                    </a:p>
                  </a:txBody>
                  <a:tcPr marL="9524" marR="9524" marT="9526" marB="0" anchor="b"/>
                </a:tc>
                <a:tc>
                  <a:txBody>
                    <a:bodyPr/>
                    <a:lstStyle/>
                    <a:p>
                      <a:pPr algn="ctr" fontAlgn="b"/>
                      <a:r>
                        <a:rPr lang="en-ZA" sz="1400" b="1" i="0" u="none" strike="noStrike" dirty="0">
                          <a:solidFill>
                            <a:srgbClr val="000000"/>
                          </a:solidFill>
                          <a:effectLst/>
                          <a:latin typeface="+mn-lt"/>
                        </a:rPr>
                        <a:t>212 </a:t>
                      </a:r>
                      <a:r>
                        <a:rPr lang="en-ZA" sz="1400" b="1" i="0" u="none" strike="noStrike" dirty="0" smtClean="0">
                          <a:solidFill>
                            <a:srgbClr val="000000"/>
                          </a:solidFill>
                          <a:effectLst/>
                          <a:latin typeface="+mn-lt"/>
                        </a:rPr>
                        <a:t>287</a:t>
                      </a:r>
                    </a:p>
                    <a:p>
                      <a:pPr algn="ctr" fontAlgn="b"/>
                      <a:endParaRPr lang="en-ZA" sz="1400" b="1" i="0" u="none" strike="noStrike" dirty="0">
                        <a:solidFill>
                          <a:srgbClr val="000000"/>
                        </a:solidFill>
                        <a:effectLst/>
                        <a:latin typeface="+mn-lt"/>
                      </a:endParaRPr>
                    </a:p>
                  </a:txBody>
                  <a:tcPr marL="9524" marR="9524" marT="9526" marB="0" anchor="b"/>
                </a:tc>
                <a:extLst>
                  <a:ext uri="{0D108BD9-81ED-4DB2-BD59-A6C34878D82A}">
                    <a16:rowId xmlns:a16="http://schemas.microsoft.com/office/drawing/2014/main" xmlns="" val="10011"/>
                  </a:ext>
                </a:extLst>
              </a:tr>
            </a:tbl>
          </a:graphicData>
        </a:graphic>
      </p:graphicFrame>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76</a:t>
            </a:fld>
            <a:endParaRPr lang="en-US" altLang="en-US" sz="1200" dirty="0" smtClean="0">
              <a:solidFill>
                <a:srgbClr val="898989"/>
              </a:solidFill>
            </a:endParaRPr>
          </a:p>
        </p:txBody>
      </p:sp>
    </p:spTree>
    <p:extLst>
      <p:ext uri="{BB962C8B-B14F-4D97-AF65-F5344CB8AC3E}">
        <p14:creationId xmlns:p14="http://schemas.microsoft.com/office/powerpoint/2010/main" xmlns="" val="297404411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4638"/>
            <a:ext cx="8229600" cy="722312"/>
          </a:xfrm>
        </p:spPr>
        <p:txBody>
          <a:bodyPr/>
          <a:lstStyle/>
          <a:p>
            <a:r>
              <a:rPr lang="en-ZA" altLang="en-US" sz="2400" b="1" smtClean="0"/>
              <a:t>WORK SEEKERS REGISTERED BY NQF LEVEL</a:t>
            </a:r>
            <a:endParaRPr lang="en-ZA" altLang="en-US" sz="2400" smtClean="0"/>
          </a:p>
        </p:txBody>
      </p:sp>
      <p:sp>
        <p:nvSpPr>
          <p:cNvPr id="4" name="Content Placeholder 3"/>
          <p:cNvSpPr>
            <a:spLocks noGrp="1"/>
          </p:cNvSpPr>
          <p:nvPr>
            <p:ph sz="half" idx="2"/>
          </p:nvPr>
        </p:nvSpPr>
        <p:spPr>
          <a:xfrm>
            <a:off x="4860032" y="1343025"/>
            <a:ext cx="3909318" cy="5146675"/>
          </a:xfrm>
        </p:spPr>
        <p:txBody>
          <a:bodyPr/>
          <a:lstStyle/>
          <a:p>
            <a:pPr>
              <a:defRPr/>
            </a:pPr>
            <a:r>
              <a:rPr lang="en-ZA" sz="1400" dirty="0" smtClean="0"/>
              <a:t>194 809 (92%) </a:t>
            </a:r>
            <a:r>
              <a:rPr lang="en-ZA" sz="1400" dirty="0"/>
              <a:t>work </a:t>
            </a:r>
            <a:r>
              <a:rPr lang="en-ZA" sz="1400" dirty="0" smtClean="0"/>
              <a:t>seekers registered </a:t>
            </a:r>
            <a:r>
              <a:rPr lang="en-ZA" sz="1400" dirty="0"/>
              <a:t>do no have any qualification equivalence of at least NQF level </a:t>
            </a:r>
            <a:r>
              <a:rPr lang="en-ZA" sz="1400" dirty="0" smtClean="0"/>
              <a:t>1 (Grade 9).</a:t>
            </a:r>
            <a:endParaRPr lang="en-ZA" sz="1400" dirty="0"/>
          </a:p>
          <a:p>
            <a:pPr>
              <a:defRPr/>
            </a:pPr>
            <a:r>
              <a:rPr lang="en-ZA" sz="1400" dirty="0" smtClean="0"/>
              <a:t>A </a:t>
            </a:r>
            <a:r>
              <a:rPr lang="en-ZA" sz="1400" dirty="0"/>
              <a:t>total of </a:t>
            </a:r>
            <a:r>
              <a:rPr lang="en-ZA" sz="1400" dirty="0" smtClean="0"/>
              <a:t>16 520 (8%) </a:t>
            </a:r>
            <a:r>
              <a:rPr lang="en-ZA" sz="1400" dirty="0"/>
              <a:t>registered work seekers have qualifications equivalent to NQF level 4 (Grade 12) and </a:t>
            </a:r>
            <a:r>
              <a:rPr lang="en-ZA" sz="1400" dirty="0" smtClean="0"/>
              <a:t>above:</a:t>
            </a:r>
            <a:endParaRPr lang="en-ZA" sz="1400" dirty="0"/>
          </a:p>
          <a:p>
            <a:pPr lvl="1">
              <a:defRPr/>
            </a:pPr>
            <a:r>
              <a:rPr lang="en-ZA" sz="1400" dirty="0"/>
              <a:t>Grade 12  </a:t>
            </a:r>
            <a:r>
              <a:rPr lang="en-ZA" sz="1400" b="1" dirty="0" smtClean="0"/>
              <a:t>4 627</a:t>
            </a:r>
            <a:endParaRPr lang="en-ZA" sz="1400" b="1" dirty="0"/>
          </a:p>
          <a:p>
            <a:pPr lvl="1">
              <a:defRPr/>
            </a:pPr>
            <a:r>
              <a:rPr lang="en-ZA" sz="1400" dirty="0"/>
              <a:t>N. Diploma  </a:t>
            </a:r>
            <a:r>
              <a:rPr lang="en-ZA" sz="1400" b="1" dirty="0" smtClean="0"/>
              <a:t>8 394</a:t>
            </a:r>
            <a:endParaRPr lang="en-ZA" sz="1400" b="1" dirty="0"/>
          </a:p>
          <a:p>
            <a:pPr lvl="1">
              <a:defRPr/>
            </a:pPr>
            <a:r>
              <a:rPr lang="en-ZA" sz="1400" dirty="0"/>
              <a:t>B. Degree </a:t>
            </a:r>
            <a:r>
              <a:rPr lang="en-ZA" sz="1400" b="1" dirty="0" smtClean="0"/>
              <a:t>2729</a:t>
            </a:r>
            <a:endParaRPr lang="en-ZA" sz="1400" b="1" dirty="0"/>
          </a:p>
          <a:p>
            <a:pPr lvl="1">
              <a:defRPr/>
            </a:pPr>
            <a:r>
              <a:rPr lang="en-ZA" sz="1400" dirty="0"/>
              <a:t>Honours. Degree </a:t>
            </a:r>
            <a:r>
              <a:rPr lang="en-ZA" sz="1400" b="1" dirty="0" smtClean="0"/>
              <a:t>629</a:t>
            </a:r>
            <a:endParaRPr lang="en-ZA" sz="1400" b="1" dirty="0"/>
          </a:p>
          <a:p>
            <a:pPr lvl="1">
              <a:defRPr/>
            </a:pPr>
            <a:r>
              <a:rPr lang="en-ZA" sz="1400" dirty="0"/>
              <a:t>Masters. Degree </a:t>
            </a:r>
            <a:r>
              <a:rPr lang="en-ZA" sz="1400" b="1" dirty="0" smtClean="0"/>
              <a:t>141</a:t>
            </a:r>
            <a:endParaRPr lang="en-ZA" sz="1400" dirty="0" smtClean="0"/>
          </a:p>
          <a:p>
            <a:pPr marL="0" indent="0">
              <a:buFont typeface="Arial" pitchFamily="34" charset="0"/>
              <a:buNone/>
              <a:defRPr/>
            </a:pPr>
            <a:r>
              <a:rPr lang="en-ZA" sz="1400" b="1" dirty="0" smtClean="0"/>
              <a:t>Challenges </a:t>
            </a:r>
            <a:r>
              <a:rPr lang="en-ZA" sz="1400" b="1" dirty="0"/>
              <a:t>and interventions</a:t>
            </a:r>
          </a:p>
          <a:p>
            <a:pPr>
              <a:defRPr/>
            </a:pPr>
            <a:r>
              <a:rPr lang="en-ZA" sz="1400" dirty="0"/>
              <a:t>The absorption of work seekers in opportunities is dependable on opportunities registered, and possible employment schemes for large numbers to be absorbed.</a:t>
            </a:r>
          </a:p>
          <a:p>
            <a:pPr>
              <a:defRPr/>
            </a:pPr>
            <a:r>
              <a:rPr lang="en-ZA" sz="1400" dirty="0" smtClean="0"/>
              <a:t>Data </a:t>
            </a:r>
            <a:r>
              <a:rPr lang="en-ZA" sz="1400" dirty="0"/>
              <a:t>cleansing to be </a:t>
            </a:r>
            <a:r>
              <a:rPr lang="en-ZA" sz="1400" dirty="0" smtClean="0"/>
              <a:t>prioritised, the </a:t>
            </a:r>
            <a:r>
              <a:rPr lang="en-ZA" sz="1400" dirty="0"/>
              <a:t>database needs to be kept up to date</a:t>
            </a:r>
            <a:r>
              <a:rPr lang="en-ZA" sz="1400" dirty="0" smtClean="0"/>
              <a:t>.</a:t>
            </a:r>
          </a:p>
          <a:p>
            <a:pPr>
              <a:defRPr/>
            </a:pPr>
            <a:r>
              <a:rPr lang="en-ZA" sz="1400" dirty="0"/>
              <a:t>Correctness and completeness of information captured by users via the website is addressed by sending e-mails to clients to update/correct their </a:t>
            </a:r>
            <a:r>
              <a:rPr lang="en-ZA" sz="1400" dirty="0" smtClean="0"/>
              <a:t>information.</a:t>
            </a:r>
            <a:endParaRPr lang="en-ZA" sz="1400" dirty="0"/>
          </a:p>
          <a:p>
            <a:pPr>
              <a:defRPr/>
            </a:pPr>
            <a:endParaRPr lang="en-ZA" sz="1300" dirty="0">
              <a:solidFill>
                <a:srgbClr val="FF0000"/>
              </a:solidFill>
            </a:endParaRPr>
          </a:p>
          <a:p>
            <a:pPr marL="0" indent="0">
              <a:buFont typeface="Arial" pitchFamily="34" charset="0"/>
              <a:buNone/>
              <a:defRPr/>
            </a:pPr>
            <a:endParaRPr lang="en-ZA" dirty="0"/>
          </a:p>
        </p:txBody>
      </p:sp>
      <p:sp>
        <p:nvSpPr>
          <p:cNvPr id="33796" name="Slide Number Placeholder 4"/>
          <p:cNvSpPr>
            <a:spLocks noGrp="1"/>
          </p:cNvSpPr>
          <p:nvPr>
            <p:ph type="sldNum" sz="quarter" idx="12"/>
          </p:nvPr>
        </p:nvSpPr>
        <p:spPr bwMode="auto">
          <a:xfrm>
            <a:off x="6660232" y="6381328"/>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fld id="{16536D4D-5754-44B9-AF84-DA77263038C6}" type="slidenum">
              <a:rPr lang="en-US" altLang="en-US" sz="1200" smtClean="0">
                <a:solidFill>
                  <a:srgbClr val="898989"/>
                </a:solidFill>
              </a:rPr>
              <a:pPr eaLnBrk="1" hangingPunct="1">
                <a:spcBef>
                  <a:spcPct val="0"/>
                </a:spcBef>
                <a:buFontTx/>
                <a:buNone/>
                <a:defRPr/>
              </a:pPr>
              <a:t>77</a:t>
            </a:fld>
            <a:endParaRPr lang="en-US" altLang="en-US" sz="1200" dirty="0" smtClean="0">
              <a:solidFill>
                <a:srgbClr val="898989"/>
              </a:solidFill>
            </a:endParaRPr>
          </a:p>
        </p:txBody>
      </p:sp>
      <p:graphicFrame>
        <p:nvGraphicFramePr>
          <p:cNvPr id="7" name="Content Placeholder 6"/>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Chart 5"/>
          <p:cNvGraphicFramePr>
            <a:graphicFrameLocks/>
          </p:cNvGraphicFramePr>
          <p:nvPr>
            <p:extLst>
              <p:ext uri="{D42A27DB-BD31-4B8C-83A1-F6EECF244321}">
                <p14:modId xmlns:p14="http://schemas.microsoft.com/office/powerpoint/2010/main" xmlns="" val="3085439850"/>
              </p:ext>
            </p:extLst>
          </p:nvPr>
        </p:nvGraphicFramePr>
        <p:xfrm>
          <a:off x="241300" y="1393825"/>
          <a:ext cx="4406900" cy="5045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57114431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txBox="1">
            <a:spLocks noGrp="1"/>
          </p:cNvSpPr>
          <p:nvPr/>
        </p:nvSpPr>
        <p:spPr bwMode="auto">
          <a:xfrm>
            <a:off x="6372225" y="630872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fld id="{8C0C2491-5B78-4911-90BB-3C085BF4B548}" type="slidenum">
              <a:rPr lang="en-US" altLang="en-US" sz="1200" b="1">
                <a:solidFill>
                  <a:srgbClr val="000000"/>
                </a:solidFill>
                <a:cs typeface="Arial" pitchFamily="34" charset="0"/>
              </a:rPr>
              <a:pPr algn="r" eaLnBrk="1" hangingPunct="1">
                <a:spcBef>
                  <a:spcPct val="0"/>
                </a:spcBef>
                <a:buFontTx/>
                <a:buNone/>
              </a:pPr>
              <a:t>78</a:t>
            </a:fld>
            <a:endParaRPr lang="en-US" altLang="en-US" sz="1200" b="1">
              <a:solidFill>
                <a:srgbClr val="000000"/>
              </a:solidFill>
              <a:cs typeface="Arial" pitchFamily="34" charset="0"/>
            </a:endParaRPr>
          </a:p>
        </p:txBody>
      </p:sp>
      <p:sp>
        <p:nvSpPr>
          <p:cNvPr id="34819" name="Rectangle 3"/>
          <p:cNvSpPr>
            <a:spLocks noGrp="1" noChangeArrowheads="1"/>
          </p:cNvSpPr>
          <p:nvPr>
            <p:ph type="title" idx="4294967295"/>
          </p:nvPr>
        </p:nvSpPr>
        <p:spPr>
          <a:xfrm>
            <a:off x="327025" y="581789"/>
            <a:ext cx="8359775" cy="400110"/>
          </a:xfrm>
        </p:spPr>
        <p:txBody>
          <a:bodyPr>
            <a:spAutoFit/>
          </a:bodyPr>
          <a:lstStyle/>
          <a:p>
            <a:pPr eaLnBrk="1" hangingPunct="1"/>
            <a:r>
              <a:rPr lang="en-US" altLang="en-US" sz="2000" b="1" dirty="0" smtClean="0">
                <a:solidFill>
                  <a:srgbClr val="000000"/>
                </a:solidFill>
              </a:rPr>
              <a:t>	IMPACT ANALYSIS PER INDICATOR OPPORTUNITIES REGISTERED ON ESSA</a:t>
            </a:r>
            <a:endParaRPr lang="en-ZA" altLang="en-US" sz="2000" b="1" dirty="0" smtClean="0">
              <a:solidFill>
                <a:srgbClr val="000000"/>
              </a:solidFill>
            </a:endParaRPr>
          </a:p>
        </p:txBody>
      </p:sp>
      <p:graphicFrame>
        <p:nvGraphicFramePr>
          <p:cNvPr id="86126" name="Group 110"/>
          <p:cNvGraphicFramePr>
            <a:graphicFrameLocks noGrp="1"/>
          </p:cNvGraphicFramePr>
          <p:nvPr>
            <p:ph idx="4294967295"/>
          </p:nvPr>
        </p:nvGraphicFramePr>
        <p:xfrm>
          <a:off x="203200" y="1241425"/>
          <a:ext cx="8721725" cy="2120900"/>
        </p:xfrm>
        <a:graphic>
          <a:graphicData uri="http://schemas.openxmlformats.org/drawingml/2006/table">
            <a:tbl>
              <a:tblPr/>
              <a:tblGrid>
                <a:gridCol w="3200139">
                  <a:extLst>
                    <a:ext uri="{9D8B030D-6E8A-4147-A177-3AD203B41FA5}">
                      <a16:colId xmlns:a16="http://schemas.microsoft.com/office/drawing/2014/main" xmlns="" val="20000"/>
                    </a:ext>
                  </a:extLst>
                </a:gridCol>
                <a:gridCol w="2250892">
                  <a:extLst>
                    <a:ext uri="{9D8B030D-6E8A-4147-A177-3AD203B41FA5}">
                      <a16:colId xmlns:a16="http://schemas.microsoft.com/office/drawing/2014/main" xmlns="" val="20001"/>
                    </a:ext>
                  </a:extLst>
                </a:gridCol>
                <a:gridCol w="3270694">
                  <a:extLst>
                    <a:ext uri="{9D8B030D-6E8A-4147-A177-3AD203B41FA5}">
                      <a16:colId xmlns:a16="http://schemas.microsoft.com/office/drawing/2014/main" xmlns="" val="20002"/>
                    </a:ext>
                  </a:extLst>
                </a:gridCol>
              </a:tblGrid>
              <a:tr h="490728">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rgbClr val="FFFFFF"/>
                          </a:solidFill>
                          <a:effectLst/>
                          <a:latin typeface="+mn-lt"/>
                          <a:ea typeface="ＭＳ Ｐゴシック" pitchFamily="34" charset="-128"/>
                        </a:rPr>
                        <a:t>OUTCOME 4: </a:t>
                      </a:r>
                      <a:r>
                        <a:rPr kumimoji="0" lang="en-GB" sz="1400" b="1" i="0" u="none" strike="noStrike" cap="none" normalizeH="0" baseline="0" dirty="0" smtClean="0">
                          <a:ln>
                            <a:noFill/>
                          </a:ln>
                          <a:solidFill>
                            <a:schemeClr val="bg1"/>
                          </a:solidFill>
                          <a:effectLst/>
                          <a:latin typeface="+mn-lt"/>
                          <a:ea typeface="Times New Roman" pitchFamily="18" charset="0"/>
                          <a:cs typeface="Calibri" pitchFamily="34" charset="0"/>
                        </a:rPr>
                        <a:t>Improve the quality and accessibility of labour market services to contribute to </a:t>
                      </a:r>
                      <a:r>
                        <a:rPr kumimoji="0" lang="en-GB" sz="1400" b="1" i="0" u="sng" strike="noStrike" cap="none" normalizeH="0" baseline="0" dirty="0" smtClean="0">
                          <a:ln>
                            <a:noFill/>
                          </a:ln>
                          <a:solidFill>
                            <a:schemeClr val="bg1"/>
                          </a:solidFill>
                          <a:effectLst/>
                          <a:latin typeface="+mn-lt"/>
                          <a:ea typeface="Times New Roman" pitchFamily="18" charset="0"/>
                          <a:cs typeface="Calibri" pitchFamily="34" charset="0"/>
                        </a:rPr>
                        <a:t>decent employment through inclusive economic growth</a:t>
                      </a:r>
                      <a:endParaRPr kumimoji="0" lang="en-ZA" sz="1400" b="1" i="0" u="none" strike="noStrike" cap="none" normalizeH="0" baseline="0" dirty="0" smtClean="0">
                        <a:ln>
                          <a:noFill/>
                        </a:ln>
                        <a:solidFill>
                          <a:schemeClr val="bg1"/>
                        </a:solidFill>
                        <a:effectLst/>
                        <a:latin typeface="+mn-lt"/>
                        <a:ea typeface="Calibri" pitchFamily="34" charset="0"/>
                        <a:cs typeface="Times New Roman" pitchFamily="18" charset="0"/>
                      </a:endParaRPr>
                    </a:p>
                  </a:txBody>
                  <a:tcPr marL="18163" marR="18163"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6262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61690">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mn-lt"/>
                          <a:ea typeface="ＭＳ Ｐゴシック" pitchFamily="34" charset="-128"/>
                        </a:rPr>
                        <a:t>DoL Strategic Objective 1: Contribution to decent employment creation</a:t>
                      </a:r>
                      <a:endParaRPr kumimoji="0" lang="en-ZA" sz="1400" b="1" i="0" u="none" strike="noStrike" cap="none" normalizeH="0" baseline="0" dirty="0" smtClean="0">
                        <a:ln>
                          <a:noFill/>
                        </a:ln>
                        <a:solidFill>
                          <a:srgbClr val="FFFFFF"/>
                        </a:solidFill>
                        <a:effectLst/>
                        <a:latin typeface="+mn-lt"/>
                        <a:ea typeface="Calibri" pitchFamily="34" charset="0"/>
                        <a:cs typeface="Times New Roman" pitchFamily="18" charset="0"/>
                      </a:endParaRPr>
                    </a:p>
                  </a:txBody>
                  <a:tcPr marL="18163" marR="18163"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6262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27120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outerShdw blurRad="38100" dist="38100" dir="2700000" algn="tl">
                              <a:srgbClr val="000000"/>
                            </a:outerShdw>
                          </a:effectLst>
                          <a:latin typeface="+mn-lt"/>
                          <a:ea typeface="ＭＳ Ｐゴシック" pitchFamily="34" charset="-128"/>
                        </a:rPr>
                        <a:t>KEY PERFORMANCE INDICATORS</a:t>
                      </a:r>
                      <a:endParaRPr kumimoji="0" lang="en-ZA" sz="1400" b="1" i="0" u="none" strike="noStrike" cap="none" normalizeH="0" baseline="0" dirty="0" smtClean="0">
                        <a:ln>
                          <a:noFill/>
                        </a:ln>
                        <a:solidFill>
                          <a:schemeClr val="bg1"/>
                        </a:solidFill>
                        <a:effectLst/>
                        <a:latin typeface="+mn-lt"/>
                        <a:ea typeface="ＭＳ Ｐゴシック" pitchFamily="34" charset="-128"/>
                        <a:cs typeface="Times New Roman" pitchFamily="18" charset="0"/>
                      </a:endParaRPr>
                    </a:p>
                  </a:txBody>
                  <a:tcPr marL="18163" marR="18163"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62626"/>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outerShdw blurRad="38100" dist="38100" dir="2700000" algn="tl">
                              <a:srgbClr val="000000"/>
                            </a:outerShdw>
                          </a:effectLst>
                          <a:latin typeface="+mn-lt"/>
                          <a:ea typeface="ＭＳ Ｐゴシック" pitchFamily="34" charset="-128"/>
                        </a:rPr>
                        <a:t>QUARTER 1 TARGETS</a:t>
                      </a:r>
                      <a:endParaRPr kumimoji="0" lang="en-ZA" sz="1400" b="1" i="0" u="none" strike="noStrike" cap="none" normalizeH="0" baseline="0" dirty="0" smtClean="0">
                        <a:ln>
                          <a:noFill/>
                        </a:ln>
                        <a:solidFill>
                          <a:schemeClr val="bg1"/>
                        </a:solidFill>
                        <a:effectLst>
                          <a:outerShdw blurRad="38100" dist="38100" dir="2700000" algn="tl">
                            <a:srgbClr val="000000"/>
                          </a:outerShdw>
                        </a:effectLst>
                        <a:latin typeface="+mn-lt"/>
                        <a:ea typeface="ＭＳ Ｐゴシック" pitchFamily="34" charset="-128"/>
                        <a:cs typeface="Times New Roman" pitchFamily="18" charset="0"/>
                      </a:endParaRPr>
                    </a:p>
                  </a:txBody>
                  <a:tcPr marL="18163" marR="18163"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62626"/>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outerShdw blurRad="38100" dist="38100" dir="2700000" algn="tl">
                              <a:srgbClr val="000000"/>
                            </a:outerShdw>
                          </a:effectLst>
                          <a:latin typeface="+mn-lt"/>
                          <a:ea typeface="ＭＳ Ｐゴシック" pitchFamily="34" charset="-128"/>
                        </a:rPr>
                        <a:t>PROGRESS</a:t>
                      </a:r>
                      <a:endParaRPr kumimoji="0" lang="en-ZA" sz="1400" b="1" i="0" u="none" strike="noStrike" cap="none" normalizeH="0" baseline="0" dirty="0" smtClean="0">
                        <a:ln>
                          <a:noFill/>
                        </a:ln>
                        <a:solidFill>
                          <a:schemeClr val="bg1"/>
                        </a:solidFill>
                        <a:effectLst>
                          <a:outerShdw blurRad="38100" dist="38100" dir="2700000" algn="tl">
                            <a:srgbClr val="000000"/>
                          </a:outerShdw>
                        </a:effectLst>
                        <a:latin typeface="+mn-lt"/>
                        <a:ea typeface="Calibri" pitchFamily="34" charset="0"/>
                        <a:cs typeface="Times New Roman" pitchFamily="18" charset="0"/>
                      </a:endParaRPr>
                    </a:p>
                  </a:txBody>
                  <a:tcPr marL="18163" marR="18163"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62626"/>
                    </a:solidFill>
                  </a:tcPr>
                </a:tc>
                <a:extLst>
                  <a:ext uri="{0D108BD9-81ED-4DB2-BD59-A6C34878D82A}">
                    <a16:rowId xmlns:a16="http://schemas.microsoft.com/office/drawing/2014/main" xmlns="" val="10002"/>
                  </a:ext>
                </a:extLst>
              </a:tr>
              <a:tr h="1097277">
                <a:tc>
                  <a:txBody>
                    <a:bodyPr/>
                    <a:lstStyle/>
                    <a:p>
                      <a:r>
                        <a:rPr lang="en-US" sz="1400" kern="1200" dirty="0" smtClean="0">
                          <a:solidFill>
                            <a:schemeClr val="tx1"/>
                          </a:solidFill>
                          <a:effectLst/>
                          <a:latin typeface="+mn-lt"/>
                          <a:ea typeface="+mn-ea"/>
                          <a:cs typeface="+mn-cs"/>
                        </a:rPr>
                        <a:t>2.1. Number of work and learning opportunities</a:t>
                      </a:r>
                      <a:r>
                        <a:rPr lang="en-ZA"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registered on ESSA</a:t>
                      </a:r>
                      <a:endParaRPr lang="en-ZA"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per year</a:t>
                      </a:r>
                      <a:endParaRPr lang="en-ZA" sz="1400" kern="1200" dirty="0">
                        <a:solidFill>
                          <a:schemeClr val="tx1"/>
                        </a:solidFill>
                        <a:effectLst/>
                        <a:latin typeface="+mn-lt"/>
                        <a:ea typeface="+mn-ea"/>
                        <a:cs typeface="+mn-cs"/>
                      </a:endParaRPr>
                    </a:p>
                  </a:txBody>
                  <a:tcPr marL="18163" marR="18163"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mn-lt"/>
                          <a:ea typeface="Calibri" pitchFamily="34" charset="0"/>
                          <a:cs typeface="Times New Roman" pitchFamily="18" charset="0"/>
                        </a:rPr>
                        <a:t>18 700</a:t>
                      </a:r>
                    </a:p>
                  </a:txBody>
                  <a:tcPr marL="18163" marR="18163"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rgbClr val="00B050"/>
                          </a:solidFill>
                          <a:effectLst/>
                          <a:latin typeface="+mn-lt"/>
                          <a:ea typeface="Times New Roman" pitchFamily="18" charset="0"/>
                          <a:cs typeface="Arial" pitchFamily="34" charset="0"/>
                        </a:rPr>
                        <a:t>Achieved</a:t>
                      </a:r>
                    </a:p>
                    <a:p>
                      <a:pPr marL="0" marR="0" lvl="0" indent="0" algn="l" defTabSz="914400" rtl="0" eaLnBrk="1" fontAlgn="base" latinLnBrk="0" hangingPunct="1">
                        <a:lnSpc>
                          <a:spcPct val="100000"/>
                        </a:lnSpc>
                        <a:spcBef>
                          <a:spcPct val="0"/>
                        </a:spcBef>
                        <a:spcAft>
                          <a:spcPct val="0"/>
                        </a:spcAft>
                        <a:buClrTx/>
                        <a:buSzTx/>
                        <a:buFontTx/>
                        <a:buNone/>
                        <a:tabLst/>
                        <a:defRPr/>
                      </a:pPr>
                      <a:r>
                        <a:rPr lang="en-ZA" sz="1400" b="1" i="0" u="none" strike="noStrike" dirty="0" smtClean="0">
                          <a:solidFill>
                            <a:schemeClr val="tx1"/>
                          </a:solidFill>
                          <a:effectLst/>
                          <a:latin typeface="+mn-lt"/>
                        </a:rPr>
                        <a:t>34</a:t>
                      </a:r>
                      <a:r>
                        <a:rPr lang="en-ZA" sz="1400" b="1" i="0" u="none" strike="noStrike" baseline="0" dirty="0" smtClean="0">
                          <a:solidFill>
                            <a:schemeClr val="tx1"/>
                          </a:solidFill>
                          <a:effectLst/>
                          <a:latin typeface="+mn-lt"/>
                        </a:rPr>
                        <a:t> 903</a:t>
                      </a:r>
                      <a:r>
                        <a:rPr lang="en-ZA" sz="1400" b="1" i="0" u="none" strike="noStrike" dirty="0" smtClean="0">
                          <a:solidFill>
                            <a:schemeClr val="tx1"/>
                          </a:solidFill>
                          <a:effectLst/>
                          <a:latin typeface="+mn-lt"/>
                        </a:rPr>
                        <a:t> </a:t>
                      </a:r>
                      <a:r>
                        <a:rPr lang="en-ZA" sz="1400" b="0" i="0" u="none" strike="noStrike" dirty="0" smtClean="0">
                          <a:solidFill>
                            <a:schemeClr val="tx1"/>
                          </a:solidFill>
                          <a:effectLst/>
                          <a:latin typeface="+mn-lt"/>
                        </a:rPr>
                        <a:t>work and learning</a:t>
                      </a:r>
                      <a:r>
                        <a:rPr lang="en-ZA" sz="1400" b="1" i="0" u="none" strike="noStrike" dirty="0" smtClean="0">
                          <a:solidFill>
                            <a:schemeClr val="tx1"/>
                          </a:solidFill>
                          <a:effectLst/>
                          <a:latin typeface="+mn-lt"/>
                        </a:rPr>
                        <a:t> </a:t>
                      </a:r>
                      <a:r>
                        <a:rPr lang="en-ZA" sz="1400" b="0" i="0" u="none" strike="noStrike" dirty="0" smtClean="0">
                          <a:solidFill>
                            <a:schemeClr val="tx1"/>
                          </a:solidFill>
                          <a:effectLst/>
                          <a:latin typeface="+mn-lt"/>
                        </a:rPr>
                        <a:t>opportunities registered with a variance of </a:t>
                      </a:r>
                      <a:r>
                        <a:rPr lang="en-ZA" sz="1400" b="1" i="0" u="none" strike="noStrike" dirty="0" smtClean="0">
                          <a:solidFill>
                            <a:schemeClr val="tx1"/>
                          </a:solidFill>
                          <a:effectLst/>
                          <a:latin typeface="+mn-lt"/>
                        </a:rPr>
                        <a:t>16 203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sz="14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18163" marR="18163"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xmlns="" val="10003"/>
                  </a:ext>
                </a:extLst>
              </a:tr>
            </a:tbl>
          </a:graphicData>
        </a:graphic>
      </p:graphicFrame>
      <p:graphicFrame>
        <p:nvGraphicFramePr>
          <p:cNvPr id="86127" name="Group 111"/>
          <p:cNvGraphicFramePr>
            <a:graphicFrameLocks noGrp="1"/>
          </p:cNvGraphicFramePr>
          <p:nvPr/>
        </p:nvGraphicFramePr>
        <p:xfrm>
          <a:off x="204788" y="2921000"/>
          <a:ext cx="8761412" cy="3712228"/>
        </p:xfrm>
        <a:graphic>
          <a:graphicData uri="http://schemas.openxmlformats.org/drawingml/2006/table">
            <a:tbl>
              <a:tblPr/>
              <a:tblGrid>
                <a:gridCol w="1895116">
                  <a:extLst>
                    <a:ext uri="{9D8B030D-6E8A-4147-A177-3AD203B41FA5}">
                      <a16:colId xmlns:a16="http://schemas.microsoft.com/office/drawing/2014/main" xmlns="" val="20000"/>
                    </a:ext>
                  </a:extLst>
                </a:gridCol>
                <a:gridCol w="2355195">
                  <a:extLst>
                    <a:ext uri="{9D8B030D-6E8A-4147-A177-3AD203B41FA5}">
                      <a16:colId xmlns:a16="http://schemas.microsoft.com/office/drawing/2014/main" xmlns="" val="20001"/>
                    </a:ext>
                  </a:extLst>
                </a:gridCol>
                <a:gridCol w="2059124">
                  <a:extLst>
                    <a:ext uri="{9D8B030D-6E8A-4147-A177-3AD203B41FA5}">
                      <a16:colId xmlns:a16="http://schemas.microsoft.com/office/drawing/2014/main" xmlns="" val="20002"/>
                    </a:ext>
                  </a:extLst>
                </a:gridCol>
                <a:gridCol w="2451977">
                  <a:extLst>
                    <a:ext uri="{9D8B030D-6E8A-4147-A177-3AD203B41FA5}">
                      <a16:colId xmlns:a16="http://schemas.microsoft.com/office/drawing/2014/main" xmlns="" val="20003"/>
                    </a:ext>
                  </a:extLst>
                </a:gridCol>
              </a:tblGrid>
              <a:tr h="259235">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sng" strike="noStrike" cap="none" normalizeH="0" baseline="0" dirty="0" smtClean="0">
                          <a:ln>
                            <a:noFill/>
                          </a:ln>
                          <a:solidFill>
                            <a:schemeClr val="tx1"/>
                          </a:solidFill>
                          <a:effectLst/>
                          <a:latin typeface="+mn-lt"/>
                          <a:ea typeface="Times New Roman" pitchFamily="18" charset="0"/>
                          <a:cs typeface="MyriadPro-LightSemiCn" charset="0"/>
                        </a:rPr>
                        <a:t>Table 5: No. of opportunities registered</a:t>
                      </a:r>
                      <a:endParaRPr kumimoji="0" lang="en-ZA" sz="1300" b="0" i="0" u="sng" strike="noStrike" cap="none" normalizeH="0" baseline="0" dirty="0" smtClean="0">
                        <a:ln>
                          <a:noFill/>
                        </a:ln>
                        <a:solidFill>
                          <a:schemeClr val="tx1"/>
                        </a:solidFill>
                        <a:effectLst/>
                        <a:latin typeface="+mn-lt"/>
                        <a:ea typeface="Times New Roman" pitchFamily="18" charset="0"/>
                        <a:cs typeface="Arial" pitchFamily="34" charset="0"/>
                      </a:endParaRPr>
                    </a:p>
                  </a:txBody>
                  <a:tcPr marL="68579" marR="6857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625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n-lt"/>
                          <a:ea typeface="Times New Roman" pitchFamily="18" charset="0"/>
                          <a:cs typeface="Arial" pitchFamily="34" charset="0"/>
                        </a:rPr>
                        <a:t>Prov.</a:t>
                      </a:r>
                      <a:endParaRPr kumimoji="0" lang="en-ZA" sz="13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9" marR="6857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n-lt"/>
                          <a:ea typeface="Times New Roman" pitchFamily="18" charset="0"/>
                          <a:cs typeface="Arial" pitchFamily="34" charset="0"/>
                        </a:rPr>
                        <a:t>Target</a:t>
                      </a:r>
                      <a:endParaRPr kumimoji="0" lang="en-ZA" sz="13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9" marR="6857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n-lt"/>
                          <a:ea typeface="Times New Roman" pitchFamily="18" charset="0"/>
                          <a:cs typeface="Arial" pitchFamily="34" charset="0"/>
                        </a:rPr>
                        <a:t>Actual registered</a:t>
                      </a:r>
                      <a:endParaRPr kumimoji="0" lang="en-ZA" sz="13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9" marR="6857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n-lt"/>
                          <a:ea typeface="Times New Roman" pitchFamily="18" charset="0"/>
                          <a:cs typeface="Arial" pitchFamily="34" charset="0"/>
                        </a:rPr>
                        <a:t>Variance</a:t>
                      </a:r>
                      <a:endParaRPr kumimoji="0" lang="en-ZA" sz="13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9" marR="6857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1"/>
                  </a:ext>
                </a:extLst>
              </a:tr>
              <a:tr h="207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n-lt"/>
                          <a:ea typeface="Times New Roman" pitchFamily="18" charset="0"/>
                          <a:cs typeface="Arial" pitchFamily="34" charset="0"/>
                        </a:rPr>
                        <a:t>EC</a:t>
                      </a:r>
                      <a:endParaRPr kumimoji="0" lang="en-ZA" sz="13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9" marR="6857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ZA" sz="1300" dirty="0" smtClean="0">
                          <a:latin typeface="+mn-lt"/>
                        </a:rPr>
                        <a:t>2 618</a:t>
                      </a:r>
                      <a:endParaRPr lang="en-ZA" sz="1300" dirty="0">
                        <a:latin typeface="+mn-lt"/>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300" dirty="0" smtClean="0">
                          <a:effectLst/>
                          <a:latin typeface="+mn-lt"/>
                          <a:ea typeface="Times New Roman"/>
                        </a:rPr>
                        <a:t>5 150</a:t>
                      </a:r>
                      <a:endParaRPr lang="en-ZA" sz="1300" dirty="0">
                        <a:effectLst/>
                        <a:latin typeface="+mn-lt"/>
                        <a:ea typeface="Times New Roman"/>
                      </a:endParaRPr>
                    </a:p>
                  </a:txBody>
                  <a:tcPr marL="68579" marR="685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300" b="0" i="0" u="none" strike="noStrike" dirty="0">
                          <a:solidFill>
                            <a:srgbClr val="000000"/>
                          </a:solidFill>
                          <a:effectLst/>
                          <a:latin typeface="+mn-lt"/>
                        </a:rPr>
                        <a:t>2 532</a:t>
                      </a:r>
                    </a:p>
                  </a:txBody>
                  <a:tcPr marL="9525" marR="9525" marT="95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07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n-lt"/>
                          <a:ea typeface="Times New Roman" pitchFamily="18" charset="0"/>
                          <a:cs typeface="Arial" pitchFamily="34" charset="0"/>
                        </a:rPr>
                        <a:t>FS</a:t>
                      </a:r>
                      <a:endParaRPr kumimoji="0" lang="en-ZA" sz="13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9" marR="6857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ZA" sz="1300" dirty="0" smtClean="0">
                          <a:latin typeface="+mn-lt"/>
                        </a:rPr>
                        <a:t>1 496</a:t>
                      </a:r>
                      <a:endParaRPr lang="en-ZA" sz="1300" dirty="0">
                        <a:latin typeface="+mn-lt"/>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300" dirty="0" smtClean="0">
                          <a:effectLst/>
                          <a:latin typeface="+mn-lt"/>
                          <a:ea typeface="Times New Roman"/>
                        </a:rPr>
                        <a:t>3 024</a:t>
                      </a:r>
                      <a:endParaRPr lang="en-ZA" sz="1300" dirty="0">
                        <a:effectLst/>
                        <a:latin typeface="+mn-lt"/>
                        <a:ea typeface="Times New Roman"/>
                      </a:endParaRPr>
                    </a:p>
                  </a:txBody>
                  <a:tcPr marL="68579" marR="685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300" b="0" i="0" u="none" strike="noStrike">
                          <a:solidFill>
                            <a:srgbClr val="000000"/>
                          </a:solidFill>
                          <a:effectLst/>
                          <a:latin typeface="+mn-lt"/>
                        </a:rPr>
                        <a:t>1 528</a:t>
                      </a:r>
                    </a:p>
                  </a:txBody>
                  <a:tcPr marL="9525" marR="9525" marT="95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07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n-lt"/>
                          <a:ea typeface="Times New Roman" pitchFamily="18" charset="0"/>
                          <a:cs typeface="Arial" pitchFamily="34" charset="0"/>
                        </a:rPr>
                        <a:t>GP</a:t>
                      </a:r>
                      <a:endParaRPr kumimoji="0" lang="en-ZA" sz="13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9" marR="6857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ZA" sz="1300" dirty="0" smtClean="0">
                          <a:latin typeface="+mn-lt"/>
                        </a:rPr>
                        <a:t>3 553</a:t>
                      </a:r>
                      <a:endParaRPr lang="en-ZA" sz="1300" dirty="0">
                        <a:latin typeface="+mn-lt"/>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300" dirty="0" smtClean="0">
                          <a:effectLst/>
                          <a:latin typeface="+mn-lt"/>
                          <a:ea typeface="Times New Roman"/>
                        </a:rPr>
                        <a:t>5 650</a:t>
                      </a:r>
                      <a:endParaRPr lang="en-ZA" sz="1300" dirty="0">
                        <a:effectLst/>
                        <a:latin typeface="+mn-lt"/>
                        <a:ea typeface="Times New Roman"/>
                      </a:endParaRPr>
                    </a:p>
                  </a:txBody>
                  <a:tcPr marL="68579" marR="685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300" b="0" i="0" u="none" strike="noStrike">
                          <a:solidFill>
                            <a:srgbClr val="000000"/>
                          </a:solidFill>
                          <a:effectLst/>
                          <a:latin typeface="+mn-lt"/>
                        </a:rPr>
                        <a:t>2 097</a:t>
                      </a:r>
                    </a:p>
                  </a:txBody>
                  <a:tcPr marL="9525" marR="9525" marT="95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07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n-lt"/>
                          <a:ea typeface="Times New Roman" pitchFamily="18" charset="0"/>
                          <a:cs typeface="Arial" pitchFamily="34" charset="0"/>
                        </a:rPr>
                        <a:t>KZN</a:t>
                      </a:r>
                      <a:endParaRPr kumimoji="0" lang="en-ZA" sz="13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9" marR="6857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ZA" sz="1300" dirty="0" smtClean="0">
                          <a:latin typeface="+mn-lt"/>
                        </a:rPr>
                        <a:t>3 179</a:t>
                      </a:r>
                      <a:endParaRPr lang="en-ZA" sz="1300" dirty="0">
                        <a:latin typeface="+mn-lt"/>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300" dirty="0" smtClean="0">
                          <a:effectLst/>
                          <a:latin typeface="+mn-lt"/>
                          <a:ea typeface="Times New Roman"/>
                        </a:rPr>
                        <a:t>5 136</a:t>
                      </a:r>
                      <a:endParaRPr lang="en-ZA" sz="1300" dirty="0">
                        <a:effectLst/>
                        <a:latin typeface="+mn-lt"/>
                        <a:ea typeface="Times New Roman"/>
                      </a:endParaRPr>
                    </a:p>
                  </a:txBody>
                  <a:tcPr marL="68579" marR="685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300" b="0" i="0" u="none" strike="noStrike">
                          <a:solidFill>
                            <a:srgbClr val="000000"/>
                          </a:solidFill>
                          <a:effectLst/>
                          <a:latin typeface="+mn-lt"/>
                        </a:rPr>
                        <a:t>1 957</a:t>
                      </a:r>
                    </a:p>
                  </a:txBody>
                  <a:tcPr marL="9525" marR="9525" marT="95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07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n-lt"/>
                          <a:ea typeface="Times New Roman" pitchFamily="18" charset="0"/>
                          <a:cs typeface="Arial" pitchFamily="34" charset="0"/>
                        </a:rPr>
                        <a:t>LP</a:t>
                      </a:r>
                      <a:endParaRPr kumimoji="0" lang="en-ZA" sz="13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9" marR="6857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ZA" sz="1300" dirty="0" smtClean="0">
                          <a:latin typeface="+mn-lt"/>
                        </a:rPr>
                        <a:t>1 683</a:t>
                      </a:r>
                      <a:endParaRPr lang="en-ZA" sz="1300" dirty="0">
                        <a:latin typeface="+mn-lt"/>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300" dirty="0" smtClean="0">
                          <a:effectLst/>
                          <a:latin typeface="+mn-lt"/>
                          <a:ea typeface="Times New Roman"/>
                        </a:rPr>
                        <a:t>3 231</a:t>
                      </a:r>
                      <a:endParaRPr lang="en-ZA" sz="1300" dirty="0">
                        <a:effectLst/>
                        <a:latin typeface="+mn-lt"/>
                        <a:ea typeface="Times New Roman"/>
                      </a:endParaRPr>
                    </a:p>
                  </a:txBody>
                  <a:tcPr marL="68579" marR="685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300" b="0" i="0" u="none" strike="noStrike">
                          <a:solidFill>
                            <a:srgbClr val="000000"/>
                          </a:solidFill>
                          <a:effectLst/>
                          <a:latin typeface="+mn-lt"/>
                        </a:rPr>
                        <a:t>1 448</a:t>
                      </a:r>
                    </a:p>
                  </a:txBody>
                  <a:tcPr marL="9525" marR="9525" marT="95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207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n-lt"/>
                          <a:ea typeface="Times New Roman" pitchFamily="18" charset="0"/>
                          <a:cs typeface="Arial" pitchFamily="34" charset="0"/>
                        </a:rPr>
                        <a:t>MP</a:t>
                      </a:r>
                      <a:endParaRPr kumimoji="0" lang="en-ZA" sz="13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9" marR="6857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ZA" sz="1300" dirty="0" smtClean="0">
                          <a:latin typeface="+mn-lt"/>
                        </a:rPr>
                        <a:t>1 496</a:t>
                      </a:r>
                      <a:endParaRPr lang="en-ZA" sz="1300" dirty="0">
                        <a:latin typeface="+mn-lt"/>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300" dirty="0" smtClean="0">
                          <a:effectLst/>
                          <a:latin typeface="+mn-lt"/>
                          <a:ea typeface="Times New Roman"/>
                        </a:rPr>
                        <a:t>3 153</a:t>
                      </a:r>
                      <a:endParaRPr lang="en-ZA" sz="1300" dirty="0">
                        <a:effectLst/>
                        <a:latin typeface="+mn-lt"/>
                        <a:ea typeface="Times New Roman"/>
                      </a:endParaRPr>
                    </a:p>
                  </a:txBody>
                  <a:tcPr marL="68579" marR="685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300" b="0" i="0" u="none" strike="noStrike">
                          <a:solidFill>
                            <a:srgbClr val="000000"/>
                          </a:solidFill>
                          <a:effectLst/>
                          <a:latin typeface="+mn-lt"/>
                        </a:rPr>
                        <a:t>1 657</a:t>
                      </a:r>
                    </a:p>
                  </a:txBody>
                  <a:tcPr marL="9525" marR="9525" marT="95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2512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n-lt"/>
                          <a:ea typeface="Times New Roman" pitchFamily="18" charset="0"/>
                          <a:cs typeface="Arial" pitchFamily="34" charset="0"/>
                        </a:rPr>
                        <a:t>NC</a:t>
                      </a:r>
                      <a:endParaRPr kumimoji="0" lang="en-ZA" sz="13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9" marR="6857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ZA" sz="1300" dirty="0" smtClean="0">
                          <a:latin typeface="+mn-lt"/>
                        </a:rPr>
                        <a:t>935</a:t>
                      </a:r>
                      <a:endParaRPr lang="en-ZA" sz="1300" dirty="0">
                        <a:latin typeface="+mn-lt"/>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300" dirty="0" smtClean="0">
                          <a:effectLst/>
                          <a:latin typeface="+mn-lt"/>
                          <a:ea typeface="Times New Roman"/>
                        </a:rPr>
                        <a:t>3 008</a:t>
                      </a:r>
                      <a:endParaRPr lang="en-ZA" sz="1300" dirty="0">
                        <a:effectLst/>
                        <a:latin typeface="+mn-lt"/>
                        <a:ea typeface="Times New Roman"/>
                      </a:endParaRPr>
                    </a:p>
                  </a:txBody>
                  <a:tcPr marL="68579" marR="685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300" b="0" i="0" u="none" strike="noStrike">
                          <a:solidFill>
                            <a:srgbClr val="000000"/>
                          </a:solidFill>
                          <a:effectLst/>
                          <a:latin typeface="+mn-lt"/>
                        </a:rPr>
                        <a:t>2 073</a:t>
                      </a:r>
                    </a:p>
                  </a:txBody>
                  <a:tcPr marL="9525" marR="9525" marT="95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2294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n-lt"/>
                          <a:ea typeface="Times New Roman" pitchFamily="18" charset="0"/>
                          <a:cs typeface="Arial" pitchFamily="34" charset="0"/>
                        </a:rPr>
                        <a:t>NW</a:t>
                      </a:r>
                      <a:endParaRPr kumimoji="0" lang="en-ZA" sz="13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9" marR="6857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ZA" sz="1300" dirty="0" smtClean="0">
                          <a:latin typeface="+mn-lt"/>
                        </a:rPr>
                        <a:t>1 122</a:t>
                      </a:r>
                      <a:endParaRPr lang="en-ZA" sz="1300" dirty="0">
                        <a:latin typeface="+mn-lt"/>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300" dirty="0" smtClean="0">
                          <a:effectLst/>
                          <a:latin typeface="+mn-lt"/>
                          <a:ea typeface="Times New Roman"/>
                        </a:rPr>
                        <a:t>1 386</a:t>
                      </a:r>
                      <a:endParaRPr lang="en-ZA" sz="1300" dirty="0">
                        <a:effectLst/>
                        <a:latin typeface="+mn-lt"/>
                        <a:ea typeface="Times New Roman"/>
                      </a:endParaRPr>
                    </a:p>
                  </a:txBody>
                  <a:tcPr marL="68579" marR="685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300" b="0" i="0" u="none" strike="noStrike">
                          <a:solidFill>
                            <a:srgbClr val="000000"/>
                          </a:solidFill>
                          <a:effectLst/>
                          <a:latin typeface="+mn-lt"/>
                        </a:rPr>
                        <a:t>264</a:t>
                      </a:r>
                    </a:p>
                  </a:txBody>
                  <a:tcPr marL="9525" marR="9525" marT="95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207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n-lt"/>
                          <a:ea typeface="Times New Roman" pitchFamily="18" charset="0"/>
                          <a:cs typeface="Arial" pitchFamily="34" charset="0"/>
                        </a:rPr>
                        <a:t>WC</a:t>
                      </a:r>
                      <a:endParaRPr kumimoji="0" lang="en-ZA" sz="13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9" marR="6857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ZA" sz="1300" dirty="0" smtClean="0">
                          <a:latin typeface="+mn-lt"/>
                        </a:rPr>
                        <a:t>2 618</a:t>
                      </a:r>
                      <a:endParaRPr lang="en-ZA" sz="1300" dirty="0">
                        <a:latin typeface="+mn-lt"/>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300" dirty="0" smtClean="0">
                          <a:effectLst/>
                          <a:latin typeface="+mn-lt"/>
                          <a:ea typeface="Times New Roman"/>
                        </a:rPr>
                        <a:t>3 037</a:t>
                      </a:r>
                      <a:endParaRPr lang="en-ZA" sz="1300" dirty="0">
                        <a:effectLst/>
                        <a:latin typeface="+mn-lt"/>
                        <a:ea typeface="Times New Roman"/>
                      </a:endParaRPr>
                    </a:p>
                  </a:txBody>
                  <a:tcPr marL="68579" marR="685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300" b="0" i="0" u="none" strike="noStrike">
                          <a:solidFill>
                            <a:srgbClr val="000000"/>
                          </a:solidFill>
                          <a:effectLst/>
                          <a:latin typeface="+mn-lt"/>
                        </a:rPr>
                        <a:t>419</a:t>
                      </a:r>
                    </a:p>
                  </a:txBody>
                  <a:tcPr marL="9525" marR="9525" marT="95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207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300" b="1" i="0" u="none" strike="noStrike" cap="none" normalizeH="0" baseline="0" dirty="0" smtClean="0">
                          <a:ln>
                            <a:noFill/>
                          </a:ln>
                          <a:solidFill>
                            <a:schemeClr val="tx1"/>
                          </a:solidFill>
                          <a:effectLst/>
                          <a:latin typeface="+mn-lt"/>
                          <a:ea typeface="Times New Roman" pitchFamily="18" charset="0"/>
                          <a:cs typeface="Arial" pitchFamily="34" charset="0"/>
                        </a:rPr>
                        <a:t>*ONLINE</a:t>
                      </a:r>
                    </a:p>
                  </a:txBody>
                  <a:tcPr marL="68579" marR="6857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ZA" sz="1300" dirty="0">
                        <a:latin typeface="+mn-lt"/>
                      </a:endParaRPr>
                    </a:p>
                  </a:txBody>
                  <a:tcPr marL="68579" marR="685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300" dirty="0" smtClean="0">
                          <a:effectLst/>
                          <a:latin typeface="+mn-lt"/>
                          <a:ea typeface="Times New Roman"/>
                        </a:rPr>
                        <a:t>2 128</a:t>
                      </a:r>
                      <a:endParaRPr lang="en-ZA" sz="1300" dirty="0">
                        <a:effectLst/>
                        <a:latin typeface="+mn-lt"/>
                        <a:ea typeface="Times New Roman"/>
                      </a:endParaRPr>
                    </a:p>
                  </a:txBody>
                  <a:tcPr marL="68579" marR="685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300" b="0" i="0" u="none" strike="noStrike" dirty="0" smtClean="0">
                          <a:solidFill>
                            <a:srgbClr val="000000"/>
                          </a:solidFill>
                          <a:effectLst/>
                          <a:latin typeface="+mn-lt"/>
                        </a:rPr>
                        <a:t>2</a:t>
                      </a:r>
                      <a:r>
                        <a:rPr lang="en-ZA" sz="1300" b="0" i="0" u="none" strike="noStrike" baseline="0" dirty="0" smtClean="0">
                          <a:solidFill>
                            <a:srgbClr val="000000"/>
                          </a:solidFill>
                          <a:effectLst/>
                          <a:latin typeface="+mn-lt"/>
                        </a:rPr>
                        <a:t> 128</a:t>
                      </a:r>
                      <a:endParaRPr lang="en-ZA" sz="1300" b="0" i="0" u="none" strike="noStrike" dirty="0">
                        <a:solidFill>
                          <a:srgbClr val="000000"/>
                        </a:solidFill>
                        <a:effectLst/>
                        <a:latin typeface="+mn-lt"/>
                      </a:endParaRPr>
                    </a:p>
                  </a:txBody>
                  <a:tcPr marL="9525" marR="9525" marT="95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2561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300" b="0" i="0" u="none" strike="noStrike" cap="none" normalizeH="0" baseline="0" dirty="0" smtClean="0">
                          <a:ln>
                            <a:noFill/>
                          </a:ln>
                          <a:solidFill>
                            <a:schemeClr val="tx1"/>
                          </a:solidFill>
                          <a:effectLst/>
                          <a:latin typeface="+mn-lt"/>
                          <a:ea typeface="Times New Roman" pitchFamily="18" charset="0"/>
                          <a:cs typeface="Arial" pitchFamily="34" charset="0"/>
                        </a:rPr>
                        <a:t>TOTAL</a:t>
                      </a:r>
                    </a:p>
                  </a:txBody>
                  <a:tcPr marL="68579" marR="6857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r>
                        <a:rPr lang="en-ZA" sz="1300" b="1" dirty="0" smtClean="0">
                          <a:latin typeface="+mn-lt"/>
                        </a:rPr>
                        <a:t>18 700</a:t>
                      </a:r>
                      <a:endParaRPr lang="en-ZA" sz="1300" b="1" dirty="0">
                        <a:latin typeface="+mn-lt"/>
                      </a:endParaRPr>
                    </a:p>
                  </a:txBody>
                  <a:tcPr marL="68579" marR="685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algn="ctr">
                        <a:spcAft>
                          <a:spcPts val="0"/>
                        </a:spcAft>
                      </a:pPr>
                      <a:r>
                        <a:rPr lang="en-ZA" sz="1300" b="1" dirty="0" smtClean="0">
                          <a:effectLst/>
                          <a:latin typeface="+mn-lt"/>
                          <a:ea typeface="Times New Roman"/>
                        </a:rPr>
                        <a:t>34 903</a:t>
                      </a:r>
                      <a:endParaRPr lang="en-ZA" sz="1300" b="1" dirty="0">
                        <a:effectLst/>
                        <a:latin typeface="+mn-lt"/>
                        <a:ea typeface="Times New Roman"/>
                      </a:endParaRPr>
                    </a:p>
                  </a:txBody>
                  <a:tcPr marL="68579" marR="685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algn="ctr" fontAlgn="b"/>
                      <a:r>
                        <a:rPr lang="en-ZA" sz="1300" b="1" i="0" u="none" strike="noStrike" dirty="0">
                          <a:solidFill>
                            <a:srgbClr val="000000"/>
                          </a:solidFill>
                          <a:effectLst/>
                          <a:latin typeface="+mn-lt"/>
                        </a:rPr>
                        <a:t>16 203</a:t>
                      </a:r>
                    </a:p>
                  </a:txBody>
                  <a:tcPr marL="9525" marR="9525" marT="95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12"/>
                  </a:ext>
                </a:extLst>
              </a:tr>
              <a:tr h="396131">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300" b="0" i="0" u="none" strike="noStrike" cap="none" normalizeH="0" baseline="0" dirty="0" smtClean="0">
                          <a:ln>
                            <a:noFill/>
                          </a:ln>
                          <a:solidFill>
                            <a:schemeClr val="tx1"/>
                          </a:solidFill>
                          <a:effectLst/>
                          <a:latin typeface="+mn-lt"/>
                          <a:ea typeface="Times New Roman" pitchFamily="18" charset="0"/>
                          <a:cs typeface="Arial" pitchFamily="34" charset="0"/>
                        </a:rPr>
                        <a:t>Verification Source: </a:t>
                      </a:r>
                      <a:r>
                        <a:rPr lang="en-US" sz="1300" b="0" kern="1200" dirty="0" smtClean="0">
                          <a:solidFill>
                            <a:schemeClr val="tx1"/>
                          </a:solidFill>
                          <a:effectLst/>
                          <a:latin typeface="+mn-lt"/>
                          <a:ea typeface="+mn-ea"/>
                          <a:cs typeface="+mn-cs"/>
                        </a:rPr>
                        <a:t>Opportunity and placement report from ESSA requested from April 2018  up to each end of the quarterly period</a:t>
                      </a:r>
                      <a:endParaRPr kumimoji="0" lang="en-ZA" sz="13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9" marR="6857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13"/>
                  </a:ext>
                </a:extLst>
              </a:tr>
              <a:tr h="396131">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300" b="0" i="0" u="none" strike="noStrike" cap="none" normalizeH="0" baseline="0" dirty="0" smtClean="0">
                          <a:ln>
                            <a:noFill/>
                          </a:ln>
                          <a:solidFill>
                            <a:schemeClr val="tx1"/>
                          </a:solidFill>
                          <a:effectLst/>
                          <a:latin typeface="+mn-lt"/>
                          <a:ea typeface="Times New Roman" pitchFamily="18" charset="0"/>
                          <a:cs typeface="Arial" pitchFamily="34" charset="0"/>
                        </a:rPr>
                        <a:t>*Online refers to registered opportunities through kiosks stations, PES bus and internet. statistics will be allocated to provinces as soon as enhancements are completed.</a:t>
                      </a:r>
                    </a:p>
                  </a:txBody>
                  <a:tcPr marL="68579" marR="6857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ZA" sz="1200" b="1" dirty="0"/>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algn="ctr">
                        <a:spcAft>
                          <a:spcPts val="0"/>
                        </a:spcAft>
                      </a:pPr>
                      <a:endParaRPr lang="en-ZA" sz="1200" b="1"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algn="ctr">
                        <a:spcAft>
                          <a:spcPts val="0"/>
                        </a:spcAft>
                      </a:pPr>
                      <a:endParaRPr lang="en-ZA" sz="1200" b="1"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4"/>
                  </a:ext>
                </a:extLst>
              </a:tr>
            </a:tbl>
          </a:graphicData>
        </a:graphic>
      </p:graphicFrame>
      <p:sp>
        <p:nvSpPr>
          <p:cNvPr id="6" name="Slide Number Placeholder 1"/>
          <p:cNvSpPr>
            <a:spLocks noGrp="1"/>
          </p:cNvSpPr>
          <p:nvPr>
            <p:ph type="sldNum" sz="quarter" idx="12"/>
          </p:nvPr>
        </p:nvSpPr>
        <p:spPr bwMode="auto">
          <a:xfrm>
            <a:off x="6727825" y="63547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3A91E76-9EBF-4284-A71D-23B6CAFC73C1}" type="slidenum">
              <a:rPr lang="en-US" altLang="en-US" sz="1200" smtClean="0">
                <a:solidFill>
                  <a:srgbClr val="898989"/>
                </a:solidFill>
              </a:rPr>
              <a:pPr/>
              <a:t>78</a:t>
            </a:fld>
            <a:endParaRPr lang="en-US" altLang="en-US" sz="1200" dirty="0" smtClean="0">
              <a:solidFill>
                <a:srgbClr val="898989"/>
              </a:solidFill>
            </a:endParaRPr>
          </a:p>
        </p:txBody>
      </p:sp>
    </p:spTree>
    <p:extLst>
      <p:ext uri="{BB962C8B-B14F-4D97-AF65-F5344CB8AC3E}">
        <p14:creationId xmlns:p14="http://schemas.microsoft.com/office/powerpoint/2010/main" xmlns="" val="324671198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11560" y="404664"/>
            <a:ext cx="8229600" cy="693737"/>
          </a:xfrm>
        </p:spPr>
        <p:txBody>
          <a:bodyPr/>
          <a:lstStyle/>
          <a:p>
            <a:r>
              <a:rPr lang="en-ZA" altLang="en-US" sz="2400" b="1" dirty="0" smtClean="0"/>
              <a:t>OPPORTUNITIES REGISTERED BY ECONOMIC SECTOR</a:t>
            </a:r>
          </a:p>
        </p:txBody>
      </p:sp>
      <p:sp>
        <p:nvSpPr>
          <p:cNvPr id="36867" name="Content Placeholder 3"/>
          <p:cNvSpPr>
            <a:spLocks noGrp="1"/>
          </p:cNvSpPr>
          <p:nvPr>
            <p:ph sz="half" idx="2"/>
          </p:nvPr>
        </p:nvSpPr>
        <p:spPr>
          <a:xfrm>
            <a:off x="5557838" y="1287463"/>
            <a:ext cx="3128962" cy="5068887"/>
          </a:xfrm>
        </p:spPr>
        <p:txBody>
          <a:bodyPr/>
          <a:lstStyle/>
          <a:p>
            <a:pPr>
              <a:defRPr/>
            </a:pPr>
            <a:r>
              <a:rPr lang="en-ZA" altLang="en-US" sz="1600" dirty="0" smtClean="0"/>
              <a:t>Only 35% (12 363) of registered work and learning opportunities were classified according to economic sector, while the rest (22 540) were not.</a:t>
            </a:r>
          </a:p>
          <a:p>
            <a:pPr>
              <a:defRPr/>
            </a:pPr>
            <a:r>
              <a:rPr lang="en-ZA" altLang="en-US" sz="1600" dirty="0" smtClean="0"/>
              <a:t>The following sectors registered most of work and learning opportunities: Agriculture  4 355, forestry       1 531, safety and security         1 254, construction 1 184.</a:t>
            </a:r>
          </a:p>
          <a:p>
            <a:pPr>
              <a:defRPr/>
            </a:pPr>
            <a:endParaRPr lang="en-ZA" altLang="en-US" sz="1000" dirty="0" smtClean="0"/>
          </a:p>
          <a:p>
            <a:pPr>
              <a:defRPr/>
            </a:pPr>
            <a:endParaRPr lang="en-ZA" altLang="en-US" sz="1000" dirty="0">
              <a:solidFill>
                <a:srgbClr val="FF0000"/>
              </a:solidFill>
            </a:endParaRPr>
          </a:p>
          <a:p>
            <a:pPr marL="0" indent="0">
              <a:buFont typeface="Arial" pitchFamily="34" charset="0"/>
              <a:buNone/>
              <a:defRPr/>
            </a:pPr>
            <a:endParaRPr lang="en-ZA" altLang="en-US" sz="1000" dirty="0" smtClean="0">
              <a:solidFill>
                <a:srgbClr val="FF0000"/>
              </a:solidFill>
            </a:endParaRPr>
          </a:p>
          <a:p>
            <a:pPr>
              <a:defRPr/>
            </a:pPr>
            <a:endParaRPr lang="en-ZA" altLang="en-US" sz="1000" dirty="0">
              <a:solidFill>
                <a:srgbClr val="FF0000"/>
              </a:solidFill>
            </a:endParaRPr>
          </a:p>
          <a:p>
            <a:pPr>
              <a:defRPr/>
            </a:pPr>
            <a:endParaRPr lang="en-ZA" altLang="en-US" sz="1000" dirty="0" smtClean="0">
              <a:solidFill>
                <a:srgbClr val="FF0000"/>
              </a:solidFill>
            </a:endParaRPr>
          </a:p>
          <a:p>
            <a:pPr marL="0" indent="0">
              <a:buFont typeface="Arial" pitchFamily="34" charset="0"/>
              <a:buNone/>
              <a:defRPr/>
            </a:pPr>
            <a:endParaRPr lang="en-ZA" altLang="en-US" sz="1000" dirty="0">
              <a:solidFill>
                <a:srgbClr val="FF0000"/>
              </a:solidFill>
            </a:endParaRPr>
          </a:p>
          <a:p>
            <a:pPr>
              <a:defRPr/>
            </a:pPr>
            <a:endParaRPr lang="en-ZA" altLang="en-US" sz="1000" dirty="0" smtClean="0">
              <a:solidFill>
                <a:srgbClr val="FF0000"/>
              </a:solidFill>
            </a:endParaRPr>
          </a:p>
          <a:p>
            <a:pPr marL="0" indent="0">
              <a:buFont typeface="Arial" pitchFamily="34" charset="0"/>
              <a:buNone/>
              <a:defRPr/>
            </a:pPr>
            <a:r>
              <a:rPr lang="en-ZA" altLang="en-US" sz="1000" b="1" dirty="0" smtClean="0"/>
              <a:t>Note that a total of 22 540 opportunities are not classified by sector, they are therefore not included in the graph, but in the next table.</a:t>
            </a:r>
          </a:p>
          <a:p>
            <a:pPr marL="0" indent="0">
              <a:buFont typeface="Arial" pitchFamily="34" charset="0"/>
              <a:buNone/>
              <a:defRPr/>
            </a:pPr>
            <a:endParaRPr lang="en-ZA" altLang="en-US" sz="1000" dirty="0">
              <a:solidFill>
                <a:srgbClr val="FF0000"/>
              </a:solidFill>
            </a:endParaRPr>
          </a:p>
          <a:p>
            <a:pPr marL="0" indent="0">
              <a:buFont typeface="Arial" pitchFamily="34" charset="0"/>
              <a:buNone/>
              <a:defRPr/>
            </a:pPr>
            <a:endParaRPr lang="en-ZA" altLang="en-US" sz="1000" dirty="0" smtClean="0"/>
          </a:p>
          <a:p>
            <a:pPr marL="0" indent="0">
              <a:buFont typeface="Arial" pitchFamily="34" charset="0"/>
              <a:buNone/>
              <a:defRPr/>
            </a:pPr>
            <a:endParaRPr lang="en-ZA" altLang="en-US" sz="1000" dirty="0" smtClean="0"/>
          </a:p>
          <a:p>
            <a:pPr marL="0" indent="0">
              <a:buFont typeface="Arial" pitchFamily="34" charset="0"/>
              <a:buNone/>
              <a:defRPr/>
            </a:pPr>
            <a:endParaRPr lang="en-ZA" altLang="en-US" sz="1000" dirty="0"/>
          </a:p>
          <a:p>
            <a:pPr marL="0" indent="0">
              <a:buFont typeface="Arial" pitchFamily="34" charset="0"/>
              <a:buNone/>
              <a:defRPr/>
            </a:pPr>
            <a:endParaRPr lang="en-ZA" altLang="en-US" sz="1000" dirty="0" smtClean="0"/>
          </a:p>
        </p:txBody>
      </p:sp>
      <p:sp>
        <p:nvSpPr>
          <p:cNvPr id="35844" name="Slide Number Placeholder 4"/>
          <p:cNvSpPr>
            <a:spLocks noGrp="1"/>
          </p:cNvSpPr>
          <p:nvPr>
            <p:ph type="sldNum" sz="quarter" idx="12"/>
          </p:nvPr>
        </p:nvSpPr>
        <p:spPr bwMode="auto">
          <a:xfrm>
            <a:off x="6804248" y="6381328"/>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fld id="{209489A2-C1D6-47C6-9A3A-519CA64F0F77}" type="slidenum">
              <a:rPr lang="en-US" altLang="en-US" sz="1200" smtClean="0">
                <a:solidFill>
                  <a:srgbClr val="898989"/>
                </a:solidFill>
              </a:rPr>
              <a:pPr eaLnBrk="1" hangingPunct="1">
                <a:spcBef>
                  <a:spcPct val="0"/>
                </a:spcBef>
                <a:buFontTx/>
                <a:buNone/>
                <a:defRPr/>
              </a:pPr>
              <a:t>79</a:t>
            </a:fld>
            <a:endParaRPr lang="en-US" altLang="en-US" sz="1200" dirty="0" smtClean="0">
              <a:solidFill>
                <a:srgbClr val="898989"/>
              </a:solidFill>
            </a:endParaRPr>
          </a:p>
        </p:txBody>
      </p:sp>
      <p:graphicFrame>
        <p:nvGraphicFramePr>
          <p:cNvPr id="6" name="Content Placeholder 5"/>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Chart 6"/>
          <p:cNvGraphicFramePr>
            <a:graphicFrameLocks/>
          </p:cNvGraphicFramePr>
          <p:nvPr>
            <p:extLst>
              <p:ext uri="{D42A27DB-BD31-4B8C-83A1-F6EECF244321}">
                <p14:modId xmlns:p14="http://schemas.microsoft.com/office/powerpoint/2010/main" xmlns="" val="1024516803"/>
              </p:ext>
            </p:extLst>
          </p:nvPr>
        </p:nvGraphicFramePr>
        <p:xfrm>
          <a:off x="323528" y="1340768"/>
          <a:ext cx="5260975" cy="5175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323870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20875"/>
            <a:ext cx="7543800" cy="1200150"/>
          </a:xfrm>
          <a:prstGeom prst="rect">
            <a:avLst/>
          </a:prstGeom>
          <a:solidFill>
            <a:schemeClr val="accent6">
              <a:lumMod val="40000"/>
              <a:lumOff val="60000"/>
            </a:schemeClr>
          </a:solidFill>
          <a:ln>
            <a:solidFill>
              <a:schemeClr val="tx1"/>
            </a:solidFill>
          </a:ln>
        </p:spPr>
        <p:txBody>
          <a:bodyPr>
            <a:spAutoFit/>
          </a:bodyPr>
          <a:lstStyle/>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p:txBody>
      </p:sp>
      <p:sp>
        <p:nvSpPr>
          <p:cNvPr id="3" name="TextBox 2"/>
          <p:cNvSpPr txBox="1"/>
          <p:nvPr/>
        </p:nvSpPr>
        <p:spPr>
          <a:xfrm>
            <a:off x="914400" y="3687763"/>
            <a:ext cx="7543800" cy="1200150"/>
          </a:xfrm>
          <a:prstGeom prst="rect">
            <a:avLst/>
          </a:prstGeom>
          <a:solidFill>
            <a:schemeClr val="accent6">
              <a:lumMod val="40000"/>
              <a:lumOff val="60000"/>
            </a:schemeClr>
          </a:solidFill>
          <a:ln>
            <a:solidFill>
              <a:schemeClr val="tx1"/>
            </a:solidFill>
          </a:ln>
        </p:spPr>
        <p:txBody>
          <a:bodyPr>
            <a:spAutoFit/>
          </a:bodyPr>
          <a:lstStyle/>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p:txBody>
      </p:sp>
      <p:sp>
        <p:nvSpPr>
          <p:cNvPr id="4" name="Oval 3"/>
          <p:cNvSpPr/>
          <p:nvPr/>
        </p:nvSpPr>
        <p:spPr>
          <a:xfrm>
            <a:off x="1104900" y="2124075"/>
            <a:ext cx="838200" cy="792163"/>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dirty="0"/>
          </a:p>
        </p:txBody>
      </p:sp>
      <p:sp>
        <p:nvSpPr>
          <p:cNvPr id="5" name="Oval 4"/>
          <p:cNvSpPr/>
          <p:nvPr/>
        </p:nvSpPr>
        <p:spPr>
          <a:xfrm>
            <a:off x="1104900" y="3892550"/>
            <a:ext cx="838200" cy="79216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dirty="0"/>
          </a:p>
        </p:txBody>
      </p:sp>
      <p:sp>
        <p:nvSpPr>
          <p:cNvPr id="20486" name="TextBox 5"/>
          <p:cNvSpPr txBox="1">
            <a:spLocks noChangeArrowheads="1"/>
          </p:cNvSpPr>
          <p:nvPr/>
        </p:nvSpPr>
        <p:spPr bwMode="auto">
          <a:xfrm>
            <a:off x="2057400" y="1935163"/>
            <a:ext cx="6202363"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1800" b="1" u="sng" dirty="0">
                <a:solidFill>
                  <a:srgbClr val="000000"/>
                </a:solidFill>
                <a:cs typeface="Times New Roman" pitchFamily="18" charset="0"/>
              </a:rPr>
              <a:t>Implication</a:t>
            </a:r>
            <a:r>
              <a:rPr lang="en-US" altLang="en-US" sz="1800" b="1" dirty="0">
                <a:solidFill>
                  <a:srgbClr val="000000"/>
                </a:solidFill>
                <a:cs typeface="Times New Roman" pitchFamily="18" charset="0"/>
              </a:rPr>
              <a:t>:  </a:t>
            </a:r>
            <a:r>
              <a:rPr lang="en-US" altLang="en-US" sz="1800" b="1" dirty="0">
                <a:solidFill>
                  <a:srgbClr val="00B050"/>
                </a:solidFill>
                <a:cs typeface="Times New Roman" pitchFamily="18" charset="0"/>
              </a:rPr>
              <a:t>ACHIEVED </a:t>
            </a:r>
          </a:p>
          <a:p>
            <a:r>
              <a:rPr lang="en-ZA" altLang="en-US" sz="2000" b="1" dirty="0">
                <a:solidFill>
                  <a:srgbClr val="000000"/>
                </a:solidFill>
                <a:cs typeface="Times New Roman" pitchFamily="18" charset="0"/>
              </a:rPr>
              <a:t>Performance Indicator is on track  or reflects complete implementation. Target achieved</a:t>
            </a:r>
          </a:p>
          <a:p>
            <a:r>
              <a:rPr lang="en-US" altLang="en-US" sz="1800" b="1" dirty="0">
                <a:solidFill>
                  <a:srgbClr val="000000"/>
                </a:solidFill>
                <a:cs typeface="Times New Roman" pitchFamily="18" charset="0"/>
              </a:rPr>
              <a:t> </a:t>
            </a:r>
            <a:r>
              <a:rPr lang="en-US" altLang="en-US" sz="1800" b="1" u="sng" dirty="0">
                <a:solidFill>
                  <a:srgbClr val="00B050"/>
                </a:solidFill>
                <a:cs typeface="Times New Roman" pitchFamily="18" charset="0"/>
              </a:rPr>
              <a:t>100% +  Complete</a:t>
            </a:r>
            <a:endParaRPr lang="en-ZA" altLang="en-US" sz="1800" dirty="0">
              <a:latin typeface="Times New Roman" pitchFamily="18" charset="0"/>
              <a:cs typeface="Times New Roman" pitchFamily="18" charset="0"/>
            </a:endParaRPr>
          </a:p>
        </p:txBody>
      </p:sp>
      <p:sp>
        <p:nvSpPr>
          <p:cNvPr id="20487" name="TextBox 6"/>
          <p:cNvSpPr txBox="1">
            <a:spLocks noChangeArrowheads="1"/>
          </p:cNvSpPr>
          <p:nvPr/>
        </p:nvSpPr>
        <p:spPr bwMode="auto">
          <a:xfrm>
            <a:off x="1997075" y="3687763"/>
            <a:ext cx="6384925"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1800" b="1" u="sng" dirty="0">
                <a:solidFill>
                  <a:srgbClr val="000000"/>
                </a:solidFill>
                <a:cs typeface="Times New Roman" pitchFamily="18" charset="0"/>
              </a:rPr>
              <a:t>Implication</a:t>
            </a:r>
            <a:r>
              <a:rPr lang="en-US" altLang="en-US" sz="1800" b="1" dirty="0">
                <a:solidFill>
                  <a:srgbClr val="000000"/>
                </a:solidFill>
                <a:cs typeface="Times New Roman" pitchFamily="18" charset="0"/>
              </a:rPr>
              <a:t>:     </a:t>
            </a:r>
            <a:r>
              <a:rPr lang="en-US" altLang="en-US" sz="1800" b="1" dirty="0">
                <a:solidFill>
                  <a:srgbClr val="FF0000"/>
                </a:solidFill>
                <a:cs typeface="Times New Roman" pitchFamily="18" charset="0"/>
              </a:rPr>
              <a:t>NOT ACHIEVED </a:t>
            </a:r>
          </a:p>
          <a:p>
            <a:r>
              <a:rPr lang="en-ZA" altLang="en-US" sz="2000" b="1" dirty="0">
                <a:solidFill>
                  <a:srgbClr val="000000"/>
                </a:solidFill>
                <a:cs typeface="Times New Roman" pitchFamily="18" charset="0"/>
              </a:rPr>
              <a:t>Performance Indicator behind schedule. Target not achieved</a:t>
            </a:r>
          </a:p>
          <a:p>
            <a:r>
              <a:rPr lang="en-US" altLang="en-US" sz="1800" b="1" dirty="0">
                <a:solidFill>
                  <a:srgbClr val="000000"/>
                </a:solidFill>
                <a:cs typeface="Times New Roman" pitchFamily="18" charset="0"/>
              </a:rPr>
              <a:t> </a:t>
            </a:r>
            <a:r>
              <a:rPr lang="en-US" altLang="en-US" sz="1800" b="1" u="sng" dirty="0">
                <a:solidFill>
                  <a:srgbClr val="FF0000"/>
                </a:solidFill>
                <a:cs typeface="Times New Roman" pitchFamily="18" charset="0"/>
              </a:rPr>
              <a:t>0% - 99% Complete</a:t>
            </a:r>
            <a:endParaRPr lang="en-ZA" altLang="en-US" sz="1800" dirty="0">
              <a:latin typeface="Arial" pitchFamily="34" charset="0"/>
              <a:cs typeface="Times New Roman" pitchFamily="18" charset="0"/>
            </a:endParaRPr>
          </a:p>
        </p:txBody>
      </p:sp>
      <p:sp>
        <p:nvSpPr>
          <p:cNvPr id="20488" name="Title 1"/>
          <p:cNvSpPr txBox="1">
            <a:spLocks/>
          </p:cNvSpPr>
          <p:nvPr/>
        </p:nvSpPr>
        <p:spPr bwMode="auto">
          <a:xfrm>
            <a:off x="457200" y="447675"/>
            <a:ext cx="8229600" cy="88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0" hangingPunct="0"/>
            <a:r>
              <a:rPr lang="en-US" altLang="en-US" sz="2000" b="1" dirty="0"/>
              <a:t>LEGEND</a:t>
            </a:r>
          </a:p>
        </p:txBody>
      </p:sp>
      <p:sp>
        <p:nvSpPr>
          <p:cNvPr id="20489" name="Slide Number Placeholder 5"/>
          <p:cNvSpPr>
            <a:spLocks noGrp="1"/>
          </p:cNvSpPr>
          <p:nvPr>
            <p:ph type="sldNum" sz="quarter" idx="12"/>
          </p:nvPr>
        </p:nvSpPr>
        <p:spPr bwMode="auto">
          <a:xfrm>
            <a:off x="6727825"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05A1E5BE-B0D0-4DBE-87AC-F9180240E92E}" type="slidenum">
              <a:rPr lang="en-US" altLang="en-US" sz="1200" smtClean="0">
                <a:solidFill>
                  <a:srgbClr val="898989"/>
                </a:solidFill>
              </a:rPr>
              <a:pPr/>
              <a:t>8</a:t>
            </a:fld>
            <a:endParaRPr lang="en-US" altLang="en-US" sz="1200" dirty="0" smtClean="0">
              <a:solidFill>
                <a:srgbClr val="898989"/>
              </a:solidFill>
            </a:endParaRPr>
          </a:p>
        </p:txBody>
      </p:sp>
    </p:spTree>
    <p:extLst>
      <p:ext uri="{BB962C8B-B14F-4D97-AF65-F5344CB8AC3E}">
        <p14:creationId xmlns:p14="http://schemas.microsoft.com/office/powerpoint/2010/main" xmlns="" val="3908588320"/>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274638"/>
            <a:ext cx="8229600" cy="871537"/>
          </a:xfrm>
        </p:spPr>
        <p:txBody>
          <a:bodyPr/>
          <a:lstStyle/>
          <a:p>
            <a:r>
              <a:rPr lang="en-ZA" altLang="en-US" sz="2400" b="1" smtClean="0"/>
              <a:t>OPPORTUNITIES BY ECONOMIC SECTOR AND PROVINCE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156939954"/>
              </p:ext>
            </p:extLst>
          </p:nvPr>
        </p:nvGraphicFramePr>
        <p:xfrm>
          <a:off x="166256" y="1282890"/>
          <a:ext cx="8786675" cy="5551344"/>
        </p:xfrm>
        <a:graphic>
          <a:graphicData uri="http://schemas.openxmlformats.org/drawingml/2006/table">
            <a:tbl>
              <a:tblPr firstRow="1" bandRow="1">
                <a:tableStyleId>{5C22544A-7EE6-4342-B048-85BDC9FD1C3A}</a:tableStyleId>
              </a:tblPr>
              <a:tblGrid>
                <a:gridCol w="598019">
                  <a:extLst>
                    <a:ext uri="{9D8B030D-6E8A-4147-A177-3AD203B41FA5}">
                      <a16:colId xmlns:a16="http://schemas.microsoft.com/office/drawing/2014/main" xmlns="" val="20000"/>
                    </a:ext>
                  </a:extLst>
                </a:gridCol>
                <a:gridCol w="369468">
                  <a:extLst>
                    <a:ext uri="{9D8B030D-6E8A-4147-A177-3AD203B41FA5}">
                      <a16:colId xmlns:a16="http://schemas.microsoft.com/office/drawing/2014/main" xmlns="" val="20001"/>
                    </a:ext>
                  </a:extLst>
                </a:gridCol>
                <a:gridCol w="326567">
                  <a:extLst>
                    <a:ext uri="{9D8B030D-6E8A-4147-A177-3AD203B41FA5}">
                      <a16:colId xmlns:a16="http://schemas.microsoft.com/office/drawing/2014/main" xmlns="" val="20002"/>
                    </a:ext>
                  </a:extLst>
                </a:gridCol>
                <a:gridCol w="368490">
                  <a:extLst>
                    <a:ext uri="{9D8B030D-6E8A-4147-A177-3AD203B41FA5}">
                      <a16:colId xmlns:a16="http://schemas.microsoft.com/office/drawing/2014/main" xmlns="" val="20003"/>
                    </a:ext>
                  </a:extLst>
                </a:gridCol>
                <a:gridCol w="354842">
                  <a:extLst>
                    <a:ext uri="{9D8B030D-6E8A-4147-A177-3AD203B41FA5}">
                      <a16:colId xmlns:a16="http://schemas.microsoft.com/office/drawing/2014/main" xmlns="" val="20004"/>
                    </a:ext>
                  </a:extLst>
                </a:gridCol>
                <a:gridCol w="335067">
                  <a:extLst>
                    <a:ext uri="{9D8B030D-6E8A-4147-A177-3AD203B41FA5}">
                      <a16:colId xmlns:a16="http://schemas.microsoft.com/office/drawing/2014/main" xmlns="" val="20005"/>
                    </a:ext>
                  </a:extLst>
                </a:gridCol>
                <a:gridCol w="377718">
                  <a:extLst>
                    <a:ext uri="{9D8B030D-6E8A-4147-A177-3AD203B41FA5}">
                      <a16:colId xmlns:a16="http://schemas.microsoft.com/office/drawing/2014/main" xmlns="" val="20006"/>
                    </a:ext>
                  </a:extLst>
                </a:gridCol>
                <a:gridCol w="371093">
                  <a:extLst>
                    <a:ext uri="{9D8B030D-6E8A-4147-A177-3AD203B41FA5}">
                      <a16:colId xmlns:a16="http://schemas.microsoft.com/office/drawing/2014/main" xmlns="" val="20007"/>
                    </a:ext>
                  </a:extLst>
                </a:gridCol>
                <a:gridCol w="424104">
                  <a:extLst>
                    <a:ext uri="{9D8B030D-6E8A-4147-A177-3AD203B41FA5}">
                      <a16:colId xmlns:a16="http://schemas.microsoft.com/office/drawing/2014/main" xmlns="" val="20008"/>
                    </a:ext>
                  </a:extLst>
                </a:gridCol>
                <a:gridCol w="404224">
                  <a:extLst>
                    <a:ext uri="{9D8B030D-6E8A-4147-A177-3AD203B41FA5}">
                      <a16:colId xmlns:a16="http://schemas.microsoft.com/office/drawing/2014/main" xmlns="" val="20009"/>
                    </a:ext>
                  </a:extLst>
                </a:gridCol>
                <a:gridCol w="380618">
                  <a:extLst>
                    <a:ext uri="{9D8B030D-6E8A-4147-A177-3AD203B41FA5}">
                      <a16:colId xmlns:a16="http://schemas.microsoft.com/office/drawing/2014/main" xmlns="" val="20010"/>
                    </a:ext>
                  </a:extLst>
                </a:gridCol>
                <a:gridCol w="382137">
                  <a:extLst>
                    <a:ext uri="{9D8B030D-6E8A-4147-A177-3AD203B41FA5}">
                      <a16:colId xmlns:a16="http://schemas.microsoft.com/office/drawing/2014/main" xmlns="" val="20011"/>
                    </a:ext>
                  </a:extLst>
                </a:gridCol>
                <a:gridCol w="382137">
                  <a:extLst>
                    <a:ext uri="{9D8B030D-6E8A-4147-A177-3AD203B41FA5}">
                      <a16:colId xmlns:a16="http://schemas.microsoft.com/office/drawing/2014/main" xmlns="" val="20012"/>
                    </a:ext>
                  </a:extLst>
                </a:gridCol>
                <a:gridCol w="385860">
                  <a:extLst>
                    <a:ext uri="{9D8B030D-6E8A-4147-A177-3AD203B41FA5}">
                      <a16:colId xmlns:a16="http://schemas.microsoft.com/office/drawing/2014/main" xmlns="" val="20013"/>
                    </a:ext>
                  </a:extLst>
                </a:gridCol>
                <a:gridCol w="344585">
                  <a:extLst>
                    <a:ext uri="{9D8B030D-6E8A-4147-A177-3AD203B41FA5}">
                      <a16:colId xmlns:a16="http://schemas.microsoft.com/office/drawing/2014/main" xmlns="" val="20014"/>
                    </a:ext>
                  </a:extLst>
                </a:gridCol>
                <a:gridCol w="375024">
                  <a:extLst>
                    <a:ext uri="{9D8B030D-6E8A-4147-A177-3AD203B41FA5}">
                      <a16:colId xmlns:a16="http://schemas.microsoft.com/office/drawing/2014/main" xmlns="" val="20015"/>
                    </a:ext>
                  </a:extLst>
                </a:gridCol>
                <a:gridCol w="423081">
                  <a:extLst>
                    <a:ext uri="{9D8B030D-6E8A-4147-A177-3AD203B41FA5}">
                      <a16:colId xmlns:a16="http://schemas.microsoft.com/office/drawing/2014/main" xmlns="" val="20016"/>
                    </a:ext>
                  </a:extLst>
                </a:gridCol>
                <a:gridCol w="477671">
                  <a:extLst>
                    <a:ext uri="{9D8B030D-6E8A-4147-A177-3AD203B41FA5}">
                      <a16:colId xmlns:a16="http://schemas.microsoft.com/office/drawing/2014/main" xmlns="" val="20017"/>
                    </a:ext>
                  </a:extLst>
                </a:gridCol>
                <a:gridCol w="423081">
                  <a:extLst>
                    <a:ext uri="{9D8B030D-6E8A-4147-A177-3AD203B41FA5}">
                      <a16:colId xmlns:a16="http://schemas.microsoft.com/office/drawing/2014/main" xmlns="" val="20018"/>
                    </a:ext>
                  </a:extLst>
                </a:gridCol>
                <a:gridCol w="428294">
                  <a:extLst>
                    <a:ext uri="{9D8B030D-6E8A-4147-A177-3AD203B41FA5}">
                      <a16:colId xmlns:a16="http://schemas.microsoft.com/office/drawing/2014/main" xmlns="" val="20019"/>
                    </a:ext>
                  </a:extLst>
                </a:gridCol>
                <a:gridCol w="404225">
                  <a:extLst>
                    <a:ext uri="{9D8B030D-6E8A-4147-A177-3AD203B41FA5}">
                      <a16:colId xmlns:a16="http://schemas.microsoft.com/office/drawing/2014/main" xmlns="" val="20020"/>
                    </a:ext>
                  </a:extLst>
                </a:gridCol>
                <a:gridCol w="450370">
                  <a:extLst>
                    <a:ext uri="{9D8B030D-6E8A-4147-A177-3AD203B41FA5}">
                      <a16:colId xmlns:a16="http://schemas.microsoft.com/office/drawing/2014/main" xmlns="" val="20021"/>
                    </a:ext>
                  </a:extLst>
                </a:gridCol>
              </a:tblGrid>
              <a:tr h="832513">
                <a:tc>
                  <a:txBody>
                    <a:bodyPr/>
                    <a:lstStyle/>
                    <a:p>
                      <a:pPr algn="l" fontAlgn="ctr"/>
                      <a:r>
                        <a:rPr lang="en-ZA" sz="1200" b="1" i="0" u="none" strike="noStrike" dirty="0">
                          <a:solidFill>
                            <a:srgbClr val="000000"/>
                          </a:solidFill>
                          <a:effectLst/>
                          <a:latin typeface="+mn-lt"/>
                        </a:rPr>
                        <a:t> </a:t>
                      </a:r>
                    </a:p>
                  </a:txBody>
                  <a:tcPr marL="85725" marR="9525" marT="9525" marB="0" anchor="ctr">
                    <a:lnR w="190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r>
                        <a:rPr lang="en-ZA" sz="1200" b="1" i="0" u="none" strike="noStrike" dirty="0">
                          <a:solidFill>
                            <a:srgbClr val="000000"/>
                          </a:solidFill>
                          <a:effectLst/>
                          <a:latin typeface="+mn-lt"/>
                        </a:rPr>
                        <a:t>Financial Accounting</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r>
                        <a:rPr lang="en-ZA" sz="1200" b="1" i="0" u="none" strike="noStrike" dirty="0">
                          <a:solidFill>
                            <a:srgbClr val="000000"/>
                          </a:solidFill>
                          <a:effectLst/>
                          <a:latin typeface="+mn-lt"/>
                        </a:rPr>
                        <a:t>Banking</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r>
                        <a:rPr lang="en-ZA" sz="1200" b="1" i="0" u="none" strike="noStrike" dirty="0">
                          <a:solidFill>
                            <a:srgbClr val="000000"/>
                          </a:solidFill>
                          <a:effectLst/>
                          <a:latin typeface="+mn-lt"/>
                        </a:rPr>
                        <a:t>Chemical</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r>
                        <a:rPr lang="en-ZA" sz="1200" b="1" i="0" u="none" strike="noStrike">
                          <a:solidFill>
                            <a:srgbClr val="000000"/>
                          </a:solidFill>
                          <a:effectLst/>
                          <a:latin typeface="+mn-lt"/>
                        </a:rPr>
                        <a:t>Clothing and Textile</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r>
                        <a:rPr lang="en-ZA" sz="1200" b="1" i="0" u="none" strike="noStrike">
                          <a:solidFill>
                            <a:srgbClr val="000000"/>
                          </a:solidFill>
                          <a:effectLst/>
                          <a:latin typeface="+mn-lt"/>
                        </a:rPr>
                        <a:t>Construction</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r>
                        <a:rPr lang="en-ZA" sz="1200" b="1" i="0" u="none" strike="noStrike">
                          <a:solidFill>
                            <a:srgbClr val="000000"/>
                          </a:solidFill>
                          <a:effectLst/>
                          <a:latin typeface="+mn-lt"/>
                        </a:rPr>
                        <a:t>Education</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r>
                        <a:rPr lang="en-ZA" sz="1200" b="1" i="0" u="none" strike="noStrike">
                          <a:solidFill>
                            <a:srgbClr val="000000"/>
                          </a:solidFill>
                          <a:effectLst/>
                          <a:latin typeface="+mn-lt"/>
                        </a:rPr>
                        <a:t>Energy</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r>
                        <a:rPr lang="en-ZA" sz="1200" b="1" i="0" u="none" strike="noStrike">
                          <a:solidFill>
                            <a:srgbClr val="000000"/>
                          </a:solidFill>
                          <a:effectLst/>
                          <a:latin typeface="+mn-lt"/>
                        </a:rPr>
                        <a:t>Forestry</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r>
                        <a:rPr lang="en-ZA" sz="1200" b="1" i="0" u="none" strike="noStrike">
                          <a:solidFill>
                            <a:srgbClr val="000000"/>
                          </a:solidFill>
                          <a:effectLst/>
                          <a:latin typeface="+mn-lt"/>
                        </a:rPr>
                        <a:t>health and Welfare</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r>
                        <a:rPr lang="en-ZA" sz="1200" b="1" i="0" u="none" strike="noStrike">
                          <a:solidFill>
                            <a:srgbClr val="000000"/>
                          </a:solidFill>
                          <a:effectLst/>
                          <a:latin typeface="+mn-lt"/>
                        </a:rPr>
                        <a:t>Information Technology</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r>
                        <a:rPr lang="en-ZA" sz="1200" b="1" i="0" u="none" strike="noStrike" dirty="0">
                          <a:solidFill>
                            <a:srgbClr val="000000"/>
                          </a:solidFill>
                          <a:effectLst/>
                          <a:latin typeface="+mn-lt"/>
                        </a:rPr>
                        <a:t>Insurance</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r>
                        <a:rPr lang="en-ZA" sz="1200" b="1" i="0" u="none" strike="noStrike">
                          <a:solidFill>
                            <a:srgbClr val="000000"/>
                          </a:solidFill>
                          <a:effectLst/>
                          <a:latin typeface="+mn-lt"/>
                        </a:rPr>
                        <a:t>Local government</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r>
                        <a:rPr lang="en-ZA" sz="1200" b="1" i="0" u="none" strike="noStrike">
                          <a:solidFill>
                            <a:srgbClr val="000000"/>
                          </a:solidFill>
                          <a:effectLst/>
                          <a:latin typeface="+mn-lt"/>
                        </a:rPr>
                        <a:t>Mining</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r>
                        <a:rPr lang="en-ZA" sz="1200" b="1" i="0" u="none" strike="noStrike">
                          <a:solidFill>
                            <a:srgbClr val="000000"/>
                          </a:solidFill>
                          <a:effectLst/>
                          <a:latin typeface="+mn-lt"/>
                        </a:rPr>
                        <a:t>Manufacturing</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r>
                        <a:rPr lang="en-ZA" sz="1200" b="1" i="0" u="none" strike="noStrike">
                          <a:solidFill>
                            <a:srgbClr val="000000"/>
                          </a:solidFill>
                          <a:effectLst/>
                          <a:latin typeface="+mn-lt"/>
                        </a:rPr>
                        <a:t>Safety and Security</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r>
                        <a:rPr lang="en-ZA" sz="1200" b="1" i="0" u="none" strike="noStrike">
                          <a:solidFill>
                            <a:srgbClr val="000000"/>
                          </a:solidFill>
                          <a:effectLst/>
                          <a:latin typeface="+mn-lt"/>
                        </a:rPr>
                        <a:t>Agriculture</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r>
                        <a:rPr lang="en-ZA" sz="1200" b="1" i="0" u="none" strike="noStrike">
                          <a:solidFill>
                            <a:srgbClr val="000000"/>
                          </a:solidFill>
                          <a:effectLst/>
                          <a:latin typeface="+mn-lt"/>
                        </a:rPr>
                        <a:t>Public Service</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r>
                        <a:rPr lang="en-ZA" sz="1200" b="1" i="0" u="none" strike="noStrike">
                          <a:solidFill>
                            <a:srgbClr val="000000"/>
                          </a:solidFill>
                          <a:effectLst/>
                          <a:latin typeface="+mn-lt"/>
                        </a:rPr>
                        <a:t>Transport</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r>
                        <a:rPr lang="en-ZA" sz="1200" b="1" i="0" u="none" strike="noStrike">
                          <a:solidFill>
                            <a:srgbClr val="000000"/>
                          </a:solidFill>
                          <a:effectLst/>
                          <a:latin typeface="+mn-lt"/>
                        </a:rPr>
                        <a:t>Services</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r>
                        <a:rPr lang="en-ZA" sz="1200" b="1" i="0" u="none" strike="noStrike" dirty="0">
                          <a:solidFill>
                            <a:srgbClr val="000000"/>
                          </a:solidFill>
                          <a:effectLst/>
                          <a:latin typeface="+mn-lt"/>
                        </a:rPr>
                        <a:t>Unspecified</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r>
                        <a:rPr lang="en-ZA" sz="1200" b="1" i="0" u="none" strike="noStrike" dirty="0">
                          <a:solidFill>
                            <a:srgbClr val="000000"/>
                          </a:solidFill>
                          <a:effectLst/>
                          <a:latin typeface="+mn-lt"/>
                        </a:rPr>
                        <a:t>Total</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651769">
                <a:tc>
                  <a:txBody>
                    <a:bodyPr/>
                    <a:lstStyle/>
                    <a:p>
                      <a:pPr algn="l" fontAlgn="ctr"/>
                      <a:r>
                        <a:rPr lang="en-ZA" sz="1200" b="0" i="0" u="none" strike="noStrike" dirty="0">
                          <a:solidFill>
                            <a:srgbClr val="000000"/>
                          </a:solidFill>
                          <a:effectLst/>
                          <a:latin typeface="+mn-lt"/>
                        </a:rPr>
                        <a:t>Eastern Cape</a:t>
                      </a:r>
                    </a:p>
                  </a:txBody>
                  <a:tcPr marL="85725" marR="9525" marT="9525" marB="0" anchor="ctr">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561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229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106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134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1 206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20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20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28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40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369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38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2 399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mn-lt"/>
                        </a:rPr>
                        <a:t>5 150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49100">
                <a:tc>
                  <a:txBody>
                    <a:bodyPr/>
                    <a:lstStyle/>
                    <a:p>
                      <a:pPr algn="l" fontAlgn="ctr"/>
                      <a:r>
                        <a:rPr lang="en-ZA" sz="1200" b="0" i="0" u="none" strike="noStrike" dirty="0">
                          <a:solidFill>
                            <a:srgbClr val="000000"/>
                          </a:solidFill>
                          <a:effectLst/>
                          <a:latin typeface="+mn-lt"/>
                        </a:rPr>
                        <a:t>Free State</a:t>
                      </a:r>
                    </a:p>
                  </a:txBody>
                  <a:tcPr marL="85725" marR="9525" marT="9525" marB="0" anchor="ctr">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50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50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140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70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258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567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1 874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mn-lt"/>
                        </a:rPr>
                        <a:t>3 024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59200">
                <a:tc>
                  <a:txBody>
                    <a:bodyPr/>
                    <a:lstStyle/>
                    <a:p>
                      <a:pPr algn="l" fontAlgn="ctr"/>
                      <a:r>
                        <a:rPr lang="en-ZA" sz="1200" b="0" i="0" u="none" strike="noStrike" dirty="0">
                          <a:solidFill>
                            <a:srgbClr val="000000"/>
                          </a:solidFill>
                          <a:effectLst/>
                          <a:latin typeface="+mn-lt"/>
                        </a:rPr>
                        <a:t>Gauteng</a:t>
                      </a:r>
                    </a:p>
                  </a:txBody>
                  <a:tcPr marL="85725" marR="9525" marT="9525" marB="0" anchor="ctr">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40</a:t>
                      </a: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142</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184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111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88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40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21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34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201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189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538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69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332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3 653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mn-lt"/>
                        </a:rPr>
                        <a:t>5 650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40697">
                <a:tc>
                  <a:txBody>
                    <a:bodyPr/>
                    <a:lstStyle/>
                    <a:p>
                      <a:pPr algn="l" fontAlgn="ctr"/>
                      <a:r>
                        <a:rPr lang="en-ZA" sz="1200" b="0" i="0" u="none" strike="noStrike" dirty="0" err="1">
                          <a:solidFill>
                            <a:srgbClr val="000000"/>
                          </a:solidFill>
                          <a:effectLst/>
                          <a:latin typeface="+mn-lt"/>
                        </a:rPr>
                        <a:t>KwaZulu</a:t>
                      </a:r>
                      <a:r>
                        <a:rPr lang="en-ZA" sz="1200" b="0" i="0" u="none" strike="noStrike" dirty="0">
                          <a:solidFill>
                            <a:srgbClr val="000000"/>
                          </a:solidFill>
                          <a:effectLst/>
                          <a:latin typeface="+mn-lt"/>
                        </a:rPr>
                        <a:t> Natal</a:t>
                      </a:r>
                    </a:p>
                  </a:txBody>
                  <a:tcPr marL="85725" marR="9525" marT="9525" marB="0" anchor="ctr">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25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13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40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110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56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785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53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21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4 007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mn-lt"/>
                        </a:rPr>
                        <a:t>5 136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31381">
                <a:tc>
                  <a:txBody>
                    <a:bodyPr/>
                    <a:lstStyle/>
                    <a:p>
                      <a:pPr algn="l" fontAlgn="ctr"/>
                      <a:r>
                        <a:rPr lang="en-ZA" sz="1200" b="0" i="0" u="none" strike="noStrike">
                          <a:solidFill>
                            <a:srgbClr val="000000"/>
                          </a:solidFill>
                          <a:effectLst/>
                          <a:latin typeface="+mn-lt"/>
                        </a:rPr>
                        <a:t>Limpopo</a:t>
                      </a:r>
                    </a:p>
                  </a:txBody>
                  <a:tcPr marL="85725" marR="9525" marT="9525"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21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49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302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35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2 802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mn-lt"/>
                        </a:rPr>
                        <a:t>3 231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31381">
                <a:tc>
                  <a:txBody>
                    <a:bodyPr/>
                    <a:lstStyle/>
                    <a:p>
                      <a:pPr algn="l" fontAlgn="ctr"/>
                      <a:r>
                        <a:rPr lang="en-ZA" sz="1200" b="0" i="0" u="none" strike="noStrike" dirty="0">
                          <a:solidFill>
                            <a:srgbClr val="000000"/>
                          </a:solidFill>
                          <a:effectLst/>
                          <a:latin typeface="+mn-lt"/>
                        </a:rPr>
                        <a:t>Mpumalanga</a:t>
                      </a:r>
                    </a:p>
                  </a:txBody>
                  <a:tcPr marL="85725" marR="9525" marT="9525"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611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30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154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209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560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26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1 543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mn-lt"/>
                        </a:rPr>
                        <a:t>3 153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448207">
                <a:tc>
                  <a:txBody>
                    <a:bodyPr/>
                    <a:lstStyle/>
                    <a:p>
                      <a:pPr algn="l" fontAlgn="ctr"/>
                      <a:r>
                        <a:rPr lang="en-ZA" sz="1200" b="0" i="0" u="none" strike="noStrike" dirty="0">
                          <a:solidFill>
                            <a:srgbClr val="000000"/>
                          </a:solidFill>
                          <a:effectLst/>
                          <a:latin typeface="+mn-lt"/>
                        </a:rPr>
                        <a:t>North West</a:t>
                      </a:r>
                    </a:p>
                  </a:txBody>
                  <a:tcPr marL="85725" marR="9525" marT="9525"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25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116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450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85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689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mn-lt"/>
                        </a:rPr>
                        <a:t>1 386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331381">
                <a:tc>
                  <a:txBody>
                    <a:bodyPr/>
                    <a:lstStyle/>
                    <a:p>
                      <a:pPr algn="l" fontAlgn="ctr"/>
                      <a:r>
                        <a:rPr lang="en-ZA" sz="1200" b="0" i="0" u="none" strike="noStrike" dirty="0">
                          <a:solidFill>
                            <a:srgbClr val="000000"/>
                          </a:solidFill>
                          <a:effectLst/>
                          <a:latin typeface="+mn-lt"/>
                        </a:rPr>
                        <a:t>Northern Cape</a:t>
                      </a:r>
                    </a:p>
                  </a:txBody>
                  <a:tcPr marL="85725" marR="9525" marT="9525"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55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50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20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35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666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267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158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1 746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mn-lt"/>
                        </a:rPr>
                        <a:t>3 008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417065">
                <a:tc>
                  <a:txBody>
                    <a:bodyPr/>
                    <a:lstStyle/>
                    <a:p>
                      <a:pPr algn="l" fontAlgn="ctr"/>
                      <a:r>
                        <a:rPr lang="en-ZA" sz="1200" b="0" i="0" u="none" strike="noStrike" dirty="0">
                          <a:solidFill>
                            <a:srgbClr val="000000"/>
                          </a:solidFill>
                          <a:effectLst/>
                          <a:latin typeface="+mn-lt"/>
                        </a:rPr>
                        <a:t>Western Cape</a:t>
                      </a:r>
                    </a:p>
                  </a:txBody>
                  <a:tcPr marL="85725" marR="9525" marT="9525"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43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77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80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306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60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399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52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46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1 964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mn-lt"/>
                        </a:rPr>
                        <a:t>3 037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417065">
                <a:tc>
                  <a:txBody>
                    <a:bodyPr/>
                    <a:lstStyle/>
                    <a:p>
                      <a:pPr algn="l" fontAlgn="ctr"/>
                      <a:r>
                        <a:rPr lang="en-ZA" sz="1200" b="0" i="0" u="none" strike="noStrike" dirty="0">
                          <a:solidFill>
                            <a:srgbClr val="000000"/>
                          </a:solidFill>
                          <a:effectLst/>
                          <a:latin typeface="+mn-lt"/>
                        </a:rPr>
                        <a:t>Online</a:t>
                      </a:r>
                    </a:p>
                  </a:txBody>
                  <a:tcPr marL="85725" marR="9525" marT="9525"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10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227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1 863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mn-lt"/>
                        </a:rPr>
                        <a:t>2 128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331381">
                <a:tc>
                  <a:txBody>
                    <a:bodyPr/>
                    <a:lstStyle/>
                    <a:p>
                      <a:pPr algn="l" fontAlgn="ctr"/>
                      <a:r>
                        <a:rPr lang="en-ZA" sz="1200" b="1" i="0" u="none" strike="noStrike" dirty="0" smtClean="0">
                          <a:solidFill>
                            <a:srgbClr val="000000"/>
                          </a:solidFill>
                          <a:effectLst/>
                          <a:latin typeface="+mn-lt"/>
                        </a:rPr>
                        <a:t>Total</a:t>
                      </a:r>
                      <a:endParaRPr lang="en-ZA" sz="1200" b="1" i="0" u="none" strike="noStrike" dirty="0">
                        <a:solidFill>
                          <a:srgbClr val="000000"/>
                        </a:solidFill>
                        <a:effectLst/>
                        <a:latin typeface="+mn-lt"/>
                      </a:endParaRPr>
                    </a:p>
                  </a:txBody>
                  <a:tcPr marL="85725" marR="9525" marT="9525"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mn-lt"/>
                        </a:rPr>
                        <a:t>65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mn-lt"/>
                        </a:rPr>
                        <a:t>611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mn-lt"/>
                        </a:rPr>
                        <a:t>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mn-lt"/>
                        </a:rPr>
                        <a:t>142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mn-lt"/>
                        </a:rPr>
                        <a:t>1 184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mn-lt"/>
                        </a:rPr>
                        <a:t>271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mn-lt"/>
                        </a:rPr>
                        <a:t>266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mn-lt"/>
                        </a:rPr>
                        <a:t>1 531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mn-lt"/>
                        </a:rPr>
                        <a:t>86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mn-lt"/>
                        </a:rPr>
                        <a:t>209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mn-lt"/>
                        </a:rPr>
                        <a:t>686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mn-lt"/>
                        </a:rPr>
                        <a:t>39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mn-lt"/>
                        </a:rPr>
                        <a:t>35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mn-lt"/>
                        </a:rPr>
                        <a:t>808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mn-lt"/>
                        </a:rPr>
                        <a:t>1 254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mn-lt"/>
                        </a:rPr>
                        <a:t>4 355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mn-lt"/>
                        </a:rPr>
                        <a:t>224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mn-lt"/>
                        </a:rPr>
                        <a:t>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mn-lt"/>
                        </a:rPr>
                        <a:t>583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mn-lt"/>
                        </a:rPr>
                        <a:t>22 540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mn-lt"/>
                        </a:rPr>
                        <a:t>34 903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
        <p:nvSpPr>
          <p:cNvPr id="36868" name="Slide Number Placeholder 3"/>
          <p:cNvSpPr>
            <a:spLocks noGrp="1"/>
          </p:cNvSpPr>
          <p:nvPr>
            <p:ph type="sldNum" sz="quarter" idx="12"/>
          </p:nvPr>
        </p:nvSpPr>
        <p:spPr bwMode="auto">
          <a:xfrm>
            <a:off x="7010400" y="6407150"/>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fld id="{4945F106-3E93-4099-9493-00458A4D20DE}" type="slidenum">
              <a:rPr lang="en-US" altLang="en-US" sz="1200" smtClean="0">
                <a:solidFill>
                  <a:srgbClr val="898989"/>
                </a:solidFill>
              </a:rPr>
              <a:pPr eaLnBrk="1" hangingPunct="1">
                <a:spcBef>
                  <a:spcPct val="0"/>
                </a:spcBef>
                <a:buFontTx/>
                <a:buNone/>
                <a:defRPr/>
              </a:pPr>
              <a:t>80</a:t>
            </a:fld>
            <a:endParaRPr lang="en-US" altLang="en-US" sz="1200" smtClean="0">
              <a:solidFill>
                <a:srgbClr val="898989"/>
              </a:solidFill>
            </a:endParaRPr>
          </a:p>
        </p:txBody>
      </p:sp>
    </p:spTree>
    <p:extLst>
      <p:ext uri="{BB962C8B-B14F-4D97-AF65-F5344CB8AC3E}">
        <p14:creationId xmlns:p14="http://schemas.microsoft.com/office/powerpoint/2010/main" xmlns="" val="351988820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ZA" altLang="en-US" sz="2400" b="1" smtClean="0"/>
              <a:t>OPPORTUNITIES REGISTERED BY TYPE</a:t>
            </a:r>
            <a:br>
              <a:rPr lang="en-ZA" altLang="en-US" sz="2400" b="1" smtClean="0"/>
            </a:br>
            <a:endParaRPr lang="en-ZA" altLang="en-US" sz="2400" smtClean="0"/>
          </a:p>
        </p:txBody>
      </p:sp>
      <p:sp>
        <p:nvSpPr>
          <p:cNvPr id="38915" name="Content Placeholder 3"/>
          <p:cNvSpPr>
            <a:spLocks noGrp="1"/>
          </p:cNvSpPr>
          <p:nvPr>
            <p:ph sz="half" idx="2"/>
          </p:nvPr>
        </p:nvSpPr>
        <p:spPr>
          <a:xfrm>
            <a:off x="5076056" y="1335088"/>
            <a:ext cx="3610744" cy="4791075"/>
          </a:xfrm>
        </p:spPr>
        <p:txBody>
          <a:bodyPr/>
          <a:lstStyle/>
          <a:p>
            <a:pPr>
              <a:defRPr/>
            </a:pPr>
            <a:endParaRPr lang="en-ZA" altLang="en-US" sz="1800" dirty="0" smtClean="0"/>
          </a:p>
          <a:p>
            <a:pPr>
              <a:defRPr/>
            </a:pPr>
            <a:r>
              <a:rPr lang="en-ZA" altLang="en-US" sz="1600" dirty="0" smtClean="0"/>
              <a:t>67% (23 375) of 34 903 opportunities registered are for formal jobs, </a:t>
            </a:r>
          </a:p>
          <a:p>
            <a:pPr>
              <a:defRPr/>
            </a:pPr>
            <a:r>
              <a:rPr lang="en-ZA" altLang="en-US" sz="1600" dirty="0" smtClean="0"/>
              <a:t>19% (6 558) projects, </a:t>
            </a:r>
          </a:p>
          <a:p>
            <a:pPr>
              <a:defRPr/>
            </a:pPr>
            <a:r>
              <a:rPr lang="en-ZA" altLang="en-US" sz="1600" dirty="0" smtClean="0"/>
              <a:t>10% (3 356) learnerships</a:t>
            </a:r>
          </a:p>
          <a:p>
            <a:pPr>
              <a:defRPr/>
            </a:pPr>
            <a:r>
              <a:rPr lang="en-ZA" altLang="en-US" sz="1600" dirty="0" smtClean="0"/>
              <a:t>The remaining 4% ( 1 614) is split as follows:</a:t>
            </a:r>
          </a:p>
          <a:p>
            <a:pPr lvl="1">
              <a:defRPr/>
            </a:pPr>
            <a:r>
              <a:rPr lang="en-ZA" altLang="en-US" sz="1600" dirty="0" smtClean="0"/>
              <a:t>SIPS1   (15)</a:t>
            </a:r>
          </a:p>
          <a:p>
            <a:pPr lvl="1">
              <a:defRPr/>
            </a:pPr>
            <a:r>
              <a:rPr lang="en-ZA" altLang="en-US" sz="1600" dirty="0" smtClean="0"/>
              <a:t>Internships  (782)</a:t>
            </a:r>
          </a:p>
          <a:p>
            <a:pPr lvl="1">
              <a:defRPr/>
            </a:pPr>
            <a:r>
              <a:rPr lang="en-ZA" altLang="en-US" sz="1600" dirty="0" smtClean="0"/>
              <a:t>UIF-LAP (200)</a:t>
            </a:r>
          </a:p>
          <a:p>
            <a:pPr lvl="1">
              <a:defRPr/>
            </a:pPr>
            <a:r>
              <a:rPr lang="en-ZA" altLang="en-US" sz="1600" dirty="0" smtClean="0"/>
              <a:t>Apprenticeship (616)</a:t>
            </a:r>
          </a:p>
          <a:p>
            <a:pPr lvl="1">
              <a:defRPr/>
            </a:pPr>
            <a:r>
              <a:rPr lang="en-ZA" altLang="en-US" sz="1600" dirty="0" smtClean="0"/>
              <a:t>Will Programme (1)</a:t>
            </a:r>
          </a:p>
          <a:p>
            <a:pPr marL="457200" lvl="1" indent="0">
              <a:buFont typeface="Arial" pitchFamily="34" charset="0"/>
              <a:buNone/>
              <a:defRPr/>
            </a:pPr>
            <a:endParaRPr lang="en-ZA" altLang="en-US" sz="1600" dirty="0" smtClean="0">
              <a:solidFill>
                <a:srgbClr val="FF0000"/>
              </a:solidFill>
            </a:endParaRPr>
          </a:p>
          <a:p>
            <a:pPr marL="457200" lvl="1" indent="0">
              <a:buFont typeface="Arial" pitchFamily="34" charset="0"/>
              <a:buNone/>
              <a:defRPr/>
            </a:pPr>
            <a:endParaRPr lang="en-ZA" altLang="en-US" sz="1400" dirty="0" smtClean="0">
              <a:solidFill>
                <a:srgbClr val="FF0000"/>
              </a:solidFill>
            </a:endParaRPr>
          </a:p>
        </p:txBody>
      </p:sp>
      <p:sp>
        <p:nvSpPr>
          <p:cNvPr id="37892" name="Slide Number Placeholder 4"/>
          <p:cNvSpPr>
            <a:spLocks noGrp="1"/>
          </p:cNvSpPr>
          <p:nvPr>
            <p:ph type="sldNum" sz="quarter" idx="12"/>
          </p:nvPr>
        </p:nvSpPr>
        <p:spPr bwMode="auto">
          <a:xfrm>
            <a:off x="6804248" y="6381328"/>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fld id="{3696A2BF-B4BE-4673-A068-8B4584F93644}" type="slidenum">
              <a:rPr lang="en-US" altLang="en-US" sz="1200" smtClean="0">
                <a:solidFill>
                  <a:srgbClr val="898989"/>
                </a:solidFill>
              </a:rPr>
              <a:pPr eaLnBrk="1" hangingPunct="1">
                <a:spcBef>
                  <a:spcPct val="0"/>
                </a:spcBef>
                <a:buFontTx/>
                <a:buNone/>
                <a:defRPr/>
              </a:pPr>
              <a:t>81</a:t>
            </a:fld>
            <a:endParaRPr lang="en-US" altLang="en-US" sz="1200" dirty="0" smtClean="0">
              <a:solidFill>
                <a:srgbClr val="898989"/>
              </a:solidFill>
            </a:endParaRPr>
          </a:p>
        </p:txBody>
      </p:sp>
      <p:graphicFrame>
        <p:nvGraphicFramePr>
          <p:cNvPr id="6" name="Content Placeholder 5"/>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nvGraphicFramePr>
        <p:xfrm>
          <a:off x="871538" y="1600199"/>
          <a:ext cx="3692512"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8"/>
          <p:cNvGraphicFramePr>
            <a:graphicFrameLocks/>
          </p:cNvGraphicFramePr>
          <p:nvPr>
            <p:extLst>
              <p:ext uri="{D42A27DB-BD31-4B8C-83A1-F6EECF244321}">
                <p14:modId xmlns:p14="http://schemas.microsoft.com/office/powerpoint/2010/main" xmlns="" val="2783378259"/>
              </p:ext>
            </p:extLst>
          </p:nvPr>
        </p:nvGraphicFramePr>
        <p:xfrm>
          <a:off x="355600" y="1517650"/>
          <a:ext cx="4936480" cy="50228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61880524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539552" y="332656"/>
            <a:ext cx="8229600" cy="912813"/>
          </a:xfrm>
        </p:spPr>
        <p:txBody>
          <a:bodyPr/>
          <a:lstStyle/>
          <a:p>
            <a:r>
              <a:rPr lang="en-ZA" altLang="en-US" sz="2400" b="1" dirty="0" smtClean="0"/>
              <a:t>OPPORTUNITIES REGISTERED BY TYPE AND PROVINCE</a:t>
            </a:r>
          </a:p>
        </p:txBody>
      </p:sp>
      <p:graphicFrame>
        <p:nvGraphicFramePr>
          <p:cNvPr id="5" name="Content Placeholder 4"/>
          <p:cNvGraphicFramePr>
            <a:graphicFrameLocks noGrp="1"/>
          </p:cNvGraphicFramePr>
          <p:nvPr>
            <p:ph idx="1"/>
          </p:nvPr>
        </p:nvGraphicFramePr>
        <p:xfrm>
          <a:off x="204788" y="1338263"/>
          <a:ext cx="8761412" cy="5360986"/>
        </p:xfrm>
        <a:graphic>
          <a:graphicData uri="http://schemas.openxmlformats.org/drawingml/2006/table">
            <a:tbl>
              <a:tblPr firstRow="1" bandRow="1">
                <a:tableStyleId>{5C22544A-7EE6-4342-B048-85BDC9FD1C3A}</a:tableStyleId>
              </a:tblPr>
              <a:tblGrid>
                <a:gridCol w="668707">
                  <a:extLst>
                    <a:ext uri="{9D8B030D-6E8A-4147-A177-3AD203B41FA5}">
                      <a16:colId xmlns:a16="http://schemas.microsoft.com/office/drawing/2014/main" xmlns="" val="20000"/>
                    </a:ext>
                  </a:extLst>
                </a:gridCol>
                <a:gridCol w="655059">
                  <a:extLst>
                    <a:ext uri="{9D8B030D-6E8A-4147-A177-3AD203B41FA5}">
                      <a16:colId xmlns:a16="http://schemas.microsoft.com/office/drawing/2014/main" xmlns="" val="20001"/>
                    </a:ext>
                  </a:extLst>
                </a:gridCol>
                <a:gridCol w="341177">
                  <a:extLst>
                    <a:ext uri="{9D8B030D-6E8A-4147-A177-3AD203B41FA5}">
                      <a16:colId xmlns:a16="http://schemas.microsoft.com/office/drawing/2014/main" xmlns="" val="20002"/>
                    </a:ext>
                  </a:extLst>
                </a:gridCol>
                <a:gridCol w="614119">
                  <a:extLst>
                    <a:ext uri="{9D8B030D-6E8A-4147-A177-3AD203B41FA5}">
                      <a16:colId xmlns:a16="http://schemas.microsoft.com/office/drawing/2014/main" xmlns="" val="20003"/>
                    </a:ext>
                  </a:extLst>
                </a:gridCol>
                <a:gridCol w="423059">
                  <a:extLst>
                    <a:ext uri="{9D8B030D-6E8A-4147-A177-3AD203B41FA5}">
                      <a16:colId xmlns:a16="http://schemas.microsoft.com/office/drawing/2014/main" xmlns="" val="20004"/>
                    </a:ext>
                  </a:extLst>
                </a:gridCol>
                <a:gridCol w="627765">
                  <a:extLst>
                    <a:ext uri="{9D8B030D-6E8A-4147-A177-3AD203B41FA5}">
                      <a16:colId xmlns:a16="http://schemas.microsoft.com/office/drawing/2014/main" xmlns="" val="20005"/>
                    </a:ext>
                  </a:extLst>
                </a:gridCol>
                <a:gridCol w="382656">
                  <a:extLst>
                    <a:ext uri="{9D8B030D-6E8A-4147-A177-3AD203B41FA5}">
                      <a16:colId xmlns:a16="http://schemas.microsoft.com/office/drawing/2014/main" xmlns="" val="20006"/>
                    </a:ext>
                  </a:extLst>
                </a:gridCol>
                <a:gridCol w="586286">
                  <a:extLst>
                    <a:ext uri="{9D8B030D-6E8A-4147-A177-3AD203B41FA5}">
                      <a16:colId xmlns:a16="http://schemas.microsoft.com/office/drawing/2014/main" xmlns="" val="20007"/>
                    </a:ext>
                  </a:extLst>
                </a:gridCol>
                <a:gridCol w="313883">
                  <a:extLst>
                    <a:ext uri="{9D8B030D-6E8A-4147-A177-3AD203B41FA5}">
                      <a16:colId xmlns:a16="http://schemas.microsoft.com/office/drawing/2014/main" xmlns="" val="20008"/>
                    </a:ext>
                  </a:extLst>
                </a:gridCol>
                <a:gridCol w="641411">
                  <a:extLst>
                    <a:ext uri="{9D8B030D-6E8A-4147-A177-3AD203B41FA5}">
                      <a16:colId xmlns:a16="http://schemas.microsoft.com/office/drawing/2014/main" xmlns="" val="20009"/>
                    </a:ext>
                  </a:extLst>
                </a:gridCol>
                <a:gridCol w="354824">
                  <a:extLst>
                    <a:ext uri="{9D8B030D-6E8A-4147-A177-3AD203B41FA5}">
                      <a16:colId xmlns:a16="http://schemas.microsoft.com/office/drawing/2014/main" xmlns="" val="20010"/>
                    </a:ext>
                  </a:extLst>
                </a:gridCol>
                <a:gridCol w="491295">
                  <a:extLst>
                    <a:ext uri="{9D8B030D-6E8A-4147-A177-3AD203B41FA5}">
                      <a16:colId xmlns:a16="http://schemas.microsoft.com/office/drawing/2014/main" xmlns="" val="20011"/>
                    </a:ext>
                  </a:extLst>
                </a:gridCol>
                <a:gridCol w="354823">
                  <a:extLst>
                    <a:ext uri="{9D8B030D-6E8A-4147-A177-3AD203B41FA5}">
                      <a16:colId xmlns:a16="http://schemas.microsoft.com/office/drawing/2014/main" xmlns="" val="20012"/>
                    </a:ext>
                  </a:extLst>
                </a:gridCol>
                <a:gridCol w="573177">
                  <a:extLst>
                    <a:ext uri="{9D8B030D-6E8A-4147-A177-3AD203B41FA5}">
                      <a16:colId xmlns:a16="http://schemas.microsoft.com/office/drawing/2014/main" xmlns="" val="20013"/>
                    </a:ext>
                  </a:extLst>
                </a:gridCol>
                <a:gridCol w="334952">
                  <a:extLst>
                    <a:ext uri="{9D8B030D-6E8A-4147-A177-3AD203B41FA5}">
                      <a16:colId xmlns:a16="http://schemas.microsoft.com/office/drawing/2014/main" xmlns="" val="20014"/>
                    </a:ext>
                  </a:extLst>
                </a:gridCol>
                <a:gridCol w="565755">
                  <a:extLst>
                    <a:ext uri="{9D8B030D-6E8A-4147-A177-3AD203B41FA5}">
                      <a16:colId xmlns:a16="http://schemas.microsoft.com/office/drawing/2014/main" xmlns="" val="20015"/>
                    </a:ext>
                  </a:extLst>
                </a:gridCol>
                <a:gridCol w="366391">
                  <a:extLst>
                    <a:ext uri="{9D8B030D-6E8A-4147-A177-3AD203B41FA5}">
                      <a16:colId xmlns:a16="http://schemas.microsoft.com/office/drawing/2014/main" xmlns="" val="20016"/>
                    </a:ext>
                  </a:extLst>
                </a:gridCol>
                <a:gridCol w="466073">
                  <a:extLst>
                    <a:ext uri="{9D8B030D-6E8A-4147-A177-3AD203B41FA5}">
                      <a16:colId xmlns:a16="http://schemas.microsoft.com/office/drawing/2014/main" xmlns="" val="20017"/>
                    </a:ext>
                  </a:extLst>
                </a:gridCol>
              </a:tblGrid>
              <a:tr h="668566">
                <a:tc>
                  <a:txBody>
                    <a:bodyPr/>
                    <a:lstStyle/>
                    <a:p>
                      <a:pPr algn="ctr" fontAlgn="ctr"/>
                      <a:r>
                        <a:rPr lang="en-ZA" sz="1200" b="0" i="0" u="none" strike="noStrike" dirty="0" smtClean="0">
                          <a:solidFill>
                            <a:srgbClr val="000000"/>
                          </a:solidFill>
                          <a:effectLst/>
                          <a:latin typeface="Calibri"/>
                        </a:rPr>
                        <a:t> </a:t>
                      </a:r>
                      <a:endParaRPr lang="en-ZA" sz="1200" b="0" i="0" u="none" strike="noStrike" dirty="0">
                        <a:solidFill>
                          <a:srgbClr val="000000"/>
                        </a:solidFill>
                        <a:effectLst/>
                        <a:latin typeface="Calibri"/>
                      </a:endParaRPr>
                    </a:p>
                  </a:txBody>
                  <a:tcPr marL="85727" marR="9526" marT="9522" marB="0" anchor="ctr"/>
                </a:tc>
                <a:tc>
                  <a:txBody>
                    <a:bodyPr/>
                    <a:lstStyle/>
                    <a:p>
                      <a:pPr algn="ctr" fontAlgn="ctr"/>
                      <a:r>
                        <a:rPr lang="en-ZA" sz="1300" b="1" i="0" u="none" strike="noStrike" dirty="0">
                          <a:solidFill>
                            <a:srgbClr val="000000"/>
                          </a:solidFill>
                          <a:effectLst/>
                          <a:latin typeface="Calibri"/>
                        </a:rPr>
                        <a:t>Formal Job</a:t>
                      </a:r>
                    </a:p>
                  </a:txBody>
                  <a:tcPr marL="85727" marR="9526" marT="9522" marB="0" anchor="ctr"/>
                </a:tc>
                <a:tc>
                  <a:txBody>
                    <a:bodyPr/>
                    <a:lstStyle/>
                    <a:p>
                      <a:pPr algn="ctr" fontAlgn="ctr"/>
                      <a:r>
                        <a:rPr lang="en-ZA" sz="1300" b="1" i="0" u="none" strike="noStrike" dirty="0">
                          <a:solidFill>
                            <a:srgbClr val="000000"/>
                          </a:solidFill>
                          <a:effectLst/>
                          <a:latin typeface="Calibri"/>
                        </a:rPr>
                        <a:t>%</a:t>
                      </a:r>
                    </a:p>
                  </a:txBody>
                  <a:tcPr marL="85727" marR="9526" marT="9522" marB="0" anchor="ctr"/>
                </a:tc>
                <a:tc>
                  <a:txBody>
                    <a:bodyPr/>
                    <a:lstStyle/>
                    <a:p>
                      <a:pPr algn="ctr" fontAlgn="ctr"/>
                      <a:r>
                        <a:rPr lang="en-ZA" sz="1300" b="1" i="0" u="none" strike="noStrike" dirty="0">
                          <a:solidFill>
                            <a:srgbClr val="000000"/>
                          </a:solidFill>
                          <a:effectLst/>
                          <a:latin typeface="Calibri"/>
                        </a:rPr>
                        <a:t>Apprenticeship</a:t>
                      </a:r>
                    </a:p>
                  </a:txBody>
                  <a:tcPr marL="85727" marR="9526" marT="9522" marB="0" anchor="ctr"/>
                </a:tc>
                <a:tc>
                  <a:txBody>
                    <a:bodyPr/>
                    <a:lstStyle/>
                    <a:p>
                      <a:pPr algn="ctr" fontAlgn="ctr"/>
                      <a:r>
                        <a:rPr lang="en-ZA" sz="1300" b="1" i="0" u="none" strike="noStrike" dirty="0">
                          <a:solidFill>
                            <a:srgbClr val="000000"/>
                          </a:solidFill>
                          <a:effectLst/>
                          <a:latin typeface="Calibri"/>
                        </a:rPr>
                        <a:t>%</a:t>
                      </a:r>
                    </a:p>
                  </a:txBody>
                  <a:tcPr marL="85727" marR="9526" marT="9522" marB="0" anchor="ctr"/>
                </a:tc>
                <a:tc>
                  <a:txBody>
                    <a:bodyPr/>
                    <a:lstStyle/>
                    <a:p>
                      <a:pPr algn="ctr" fontAlgn="ctr"/>
                      <a:r>
                        <a:rPr lang="en-ZA" sz="1300" b="1" i="0" u="none" strike="noStrike" dirty="0" err="1">
                          <a:solidFill>
                            <a:srgbClr val="000000"/>
                          </a:solidFill>
                          <a:effectLst/>
                          <a:latin typeface="Calibri"/>
                        </a:rPr>
                        <a:t>Learnership</a:t>
                      </a:r>
                      <a:endParaRPr lang="en-ZA" sz="1300" b="1" i="0" u="none" strike="noStrike" dirty="0">
                        <a:solidFill>
                          <a:srgbClr val="000000"/>
                        </a:solidFill>
                        <a:effectLst/>
                        <a:latin typeface="Calibri"/>
                      </a:endParaRPr>
                    </a:p>
                  </a:txBody>
                  <a:tcPr marL="85727" marR="9526" marT="9522" marB="0" anchor="ctr"/>
                </a:tc>
                <a:tc>
                  <a:txBody>
                    <a:bodyPr/>
                    <a:lstStyle/>
                    <a:p>
                      <a:pPr algn="ctr" fontAlgn="ctr"/>
                      <a:r>
                        <a:rPr lang="en-ZA" sz="1300" b="1" i="0" u="none" strike="noStrike" dirty="0">
                          <a:solidFill>
                            <a:srgbClr val="000000"/>
                          </a:solidFill>
                          <a:effectLst/>
                          <a:latin typeface="Calibri"/>
                        </a:rPr>
                        <a:t> </a:t>
                      </a:r>
                      <a:r>
                        <a:rPr lang="en-ZA" sz="1300" b="1" i="0" u="none" strike="noStrike" dirty="0" smtClean="0">
                          <a:solidFill>
                            <a:srgbClr val="000000"/>
                          </a:solidFill>
                          <a:effectLst/>
                          <a:latin typeface="Calibri"/>
                        </a:rPr>
                        <a:t>%</a:t>
                      </a:r>
                      <a:endParaRPr lang="en-ZA" sz="1300" b="1" i="0" u="none" strike="noStrike" dirty="0">
                        <a:solidFill>
                          <a:srgbClr val="000000"/>
                        </a:solidFill>
                        <a:effectLst/>
                        <a:latin typeface="Calibri"/>
                      </a:endParaRPr>
                    </a:p>
                  </a:txBody>
                  <a:tcPr marL="85727" marR="9526" marT="9522" marB="0" anchor="ctr"/>
                </a:tc>
                <a:tc>
                  <a:txBody>
                    <a:bodyPr/>
                    <a:lstStyle/>
                    <a:p>
                      <a:pPr algn="ctr" fontAlgn="ctr"/>
                      <a:r>
                        <a:rPr lang="en-ZA" sz="1300" b="1" i="0" u="none" strike="noStrike" dirty="0">
                          <a:solidFill>
                            <a:srgbClr val="000000"/>
                          </a:solidFill>
                          <a:effectLst/>
                          <a:latin typeface="Calibri"/>
                        </a:rPr>
                        <a:t>Internship</a:t>
                      </a:r>
                    </a:p>
                  </a:txBody>
                  <a:tcPr marL="85727" marR="9526" marT="9522" marB="0" anchor="ctr"/>
                </a:tc>
                <a:tc>
                  <a:txBody>
                    <a:bodyPr/>
                    <a:lstStyle/>
                    <a:p>
                      <a:pPr algn="ctr" fontAlgn="ctr"/>
                      <a:r>
                        <a:rPr lang="en-ZA" sz="1300" b="1" i="0" u="none" strike="noStrike" dirty="0">
                          <a:solidFill>
                            <a:srgbClr val="000000"/>
                          </a:solidFill>
                          <a:effectLst/>
                          <a:latin typeface="Calibri"/>
                        </a:rPr>
                        <a:t> </a:t>
                      </a:r>
                      <a:r>
                        <a:rPr lang="en-ZA" sz="1300" b="1" i="0" u="none" strike="noStrike" dirty="0" smtClean="0">
                          <a:solidFill>
                            <a:srgbClr val="000000"/>
                          </a:solidFill>
                          <a:effectLst/>
                          <a:latin typeface="Calibri"/>
                        </a:rPr>
                        <a:t>%</a:t>
                      </a:r>
                      <a:endParaRPr lang="en-ZA" sz="1300" b="1" i="0" u="none" strike="noStrike" dirty="0">
                        <a:solidFill>
                          <a:srgbClr val="000000"/>
                        </a:solidFill>
                        <a:effectLst/>
                        <a:latin typeface="Calibri"/>
                      </a:endParaRPr>
                    </a:p>
                  </a:txBody>
                  <a:tcPr marL="85727" marR="9526" marT="9522" marB="0" anchor="ctr"/>
                </a:tc>
                <a:tc>
                  <a:txBody>
                    <a:bodyPr/>
                    <a:lstStyle/>
                    <a:p>
                      <a:pPr algn="ctr" fontAlgn="ctr"/>
                      <a:r>
                        <a:rPr lang="en-ZA" sz="1300" b="1" i="0" u="none" strike="noStrike">
                          <a:solidFill>
                            <a:srgbClr val="000000"/>
                          </a:solidFill>
                          <a:effectLst/>
                          <a:latin typeface="Calibri"/>
                        </a:rPr>
                        <a:t>Projects</a:t>
                      </a:r>
                    </a:p>
                  </a:txBody>
                  <a:tcPr marL="85727" marR="9526" marT="9522" marB="0" anchor="ctr"/>
                </a:tc>
                <a:tc>
                  <a:txBody>
                    <a:bodyPr/>
                    <a:lstStyle/>
                    <a:p>
                      <a:pPr algn="ctr" fontAlgn="ctr"/>
                      <a:r>
                        <a:rPr lang="en-ZA" sz="1300" b="1" i="0" u="none" strike="noStrike" dirty="0">
                          <a:solidFill>
                            <a:srgbClr val="000000"/>
                          </a:solidFill>
                          <a:effectLst/>
                          <a:latin typeface="Calibri"/>
                        </a:rPr>
                        <a:t> </a:t>
                      </a:r>
                      <a:r>
                        <a:rPr lang="en-ZA" sz="1300" b="1" i="0" u="none" strike="noStrike" dirty="0" smtClean="0">
                          <a:solidFill>
                            <a:srgbClr val="000000"/>
                          </a:solidFill>
                          <a:effectLst/>
                          <a:latin typeface="Calibri"/>
                        </a:rPr>
                        <a:t>%</a:t>
                      </a:r>
                      <a:endParaRPr lang="en-ZA" sz="1300" b="1" i="0" u="none" strike="noStrike" dirty="0">
                        <a:solidFill>
                          <a:srgbClr val="000000"/>
                        </a:solidFill>
                        <a:effectLst/>
                        <a:latin typeface="Calibri"/>
                      </a:endParaRPr>
                    </a:p>
                  </a:txBody>
                  <a:tcPr marL="85727" marR="9526" marT="9522" marB="0" anchor="ctr"/>
                </a:tc>
                <a:tc>
                  <a:txBody>
                    <a:bodyPr/>
                    <a:lstStyle/>
                    <a:p>
                      <a:pPr algn="ctr" fontAlgn="ctr"/>
                      <a:r>
                        <a:rPr lang="en-ZA" sz="1300" b="1" i="0" u="none" strike="noStrike" dirty="0">
                          <a:solidFill>
                            <a:srgbClr val="000000"/>
                          </a:solidFill>
                          <a:effectLst/>
                          <a:latin typeface="Calibri"/>
                        </a:rPr>
                        <a:t>SIPS 1</a:t>
                      </a:r>
                    </a:p>
                  </a:txBody>
                  <a:tcPr marL="85727" marR="9526" marT="9522" marB="0" anchor="ctr"/>
                </a:tc>
                <a:tc>
                  <a:txBody>
                    <a:bodyPr/>
                    <a:lstStyle/>
                    <a:p>
                      <a:pPr algn="ctr" fontAlgn="ctr"/>
                      <a:r>
                        <a:rPr lang="en-ZA" sz="1300" b="1" i="0" u="none" strike="noStrike" dirty="0">
                          <a:solidFill>
                            <a:srgbClr val="000000"/>
                          </a:solidFill>
                          <a:effectLst/>
                          <a:latin typeface="Calibri"/>
                        </a:rPr>
                        <a:t> </a:t>
                      </a:r>
                      <a:r>
                        <a:rPr lang="en-ZA" sz="1300" b="1" i="0" u="none" strike="noStrike" dirty="0" smtClean="0">
                          <a:solidFill>
                            <a:srgbClr val="000000"/>
                          </a:solidFill>
                          <a:effectLst/>
                          <a:latin typeface="Calibri"/>
                        </a:rPr>
                        <a:t>%</a:t>
                      </a:r>
                      <a:endParaRPr lang="en-ZA" sz="1300" b="1" i="0" u="none" strike="noStrike" dirty="0">
                        <a:solidFill>
                          <a:srgbClr val="000000"/>
                        </a:solidFill>
                        <a:effectLst/>
                        <a:latin typeface="Calibri"/>
                      </a:endParaRPr>
                    </a:p>
                  </a:txBody>
                  <a:tcPr marL="85727" marR="9526" marT="9522" marB="0" anchor="ctr"/>
                </a:tc>
                <a:tc>
                  <a:txBody>
                    <a:bodyPr/>
                    <a:lstStyle/>
                    <a:p>
                      <a:pPr algn="ctr" fontAlgn="ctr"/>
                      <a:r>
                        <a:rPr lang="en-ZA" sz="1300" b="1" i="0" u="none" strike="noStrike" dirty="0">
                          <a:solidFill>
                            <a:srgbClr val="000000"/>
                          </a:solidFill>
                          <a:effectLst/>
                          <a:latin typeface="Calibri"/>
                        </a:rPr>
                        <a:t>UIF-LAP</a:t>
                      </a:r>
                    </a:p>
                  </a:txBody>
                  <a:tcPr marL="85727" marR="9526" marT="9522" marB="0" anchor="ctr"/>
                </a:tc>
                <a:tc>
                  <a:txBody>
                    <a:bodyPr/>
                    <a:lstStyle/>
                    <a:p>
                      <a:pPr algn="ctr" fontAlgn="ctr"/>
                      <a:r>
                        <a:rPr lang="en-ZA" sz="1300" b="1" i="0" u="none" strike="noStrike" dirty="0">
                          <a:solidFill>
                            <a:srgbClr val="000000"/>
                          </a:solidFill>
                          <a:effectLst/>
                          <a:latin typeface="Calibri"/>
                        </a:rPr>
                        <a:t> </a:t>
                      </a:r>
                      <a:r>
                        <a:rPr lang="en-ZA" sz="1300" b="1" i="0" u="none" strike="noStrike" dirty="0" smtClean="0">
                          <a:solidFill>
                            <a:srgbClr val="000000"/>
                          </a:solidFill>
                          <a:effectLst/>
                          <a:latin typeface="Calibri"/>
                        </a:rPr>
                        <a:t>%</a:t>
                      </a:r>
                      <a:endParaRPr lang="en-ZA" sz="1300" b="1" i="0" u="none" strike="noStrike" dirty="0">
                        <a:solidFill>
                          <a:srgbClr val="000000"/>
                        </a:solidFill>
                        <a:effectLst/>
                        <a:latin typeface="Calibri"/>
                      </a:endParaRPr>
                    </a:p>
                  </a:txBody>
                  <a:tcPr marL="85727" marR="9526" marT="9522" marB="0" anchor="ctr"/>
                </a:tc>
                <a:tc>
                  <a:txBody>
                    <a:bodyPr/>
                    <a:lstStyle/>
                    <a:p>
                      <a:pPr algn="ctr" fontAlgn="ctr"/>
                      <a:r>
                        <a:rPr lang="en-ZA" sz="1300" b="1" i="0" u="none" strike="noStrike" dirty="0">
                          <a:solidFill>
                            <a:srgbClr val="000000"/>
                          </a:solidFill>
                          <a:effectLst/>
                          <a:latin typeface="Calibri"/>
                        </a:rPr>
                        <a:t>Will- Programme</a:t>
                      </a:r>
                    </a:p>
                  </a:txBody>
                  <a:tcPr marL="85727" marR="9526" marT="9522" marB="0" anchor="ctr"/>
                </a:tc>
                <a:tc>
                  <a:txBody>
                    <a:bodyPr/>
                    <a:lstStyle/>
                    <a:p>
                      <a:pPr algn="ctr" fontAlgn="ctr"/>
                      <a:r>
                        <a:rPr lang="en-ZA" sz="1300" b="1" i="0" u="none" strike="noStrike" dirty="0">
                          <a:solidFill>
                            <a:srgbClr val="000000"/>
                          </a:solidFill>
                          <a:effectLst/>
                          <a:latin typeface="Calibri"/>
                        </a:rPr>
                        <a:t> </a:t>
                      </a:r>
                      <a:r>
                        <a:rPr lang="en-ZA" sz="1300" b="1" i="0" u="none" strike="noStrike" dirty="0" smtClean="0">
                          <a:solidFill>
                            <a:srgbClr val="000000"/>
                          </a:solidFill>
                          <a:effectLst/>
                          <a:latin typeface="Calibri"/>
                        </a:rPr>
                        <a:t>%</a:t>
                      </a:r>
                      <a:endParaRPr lang="en-ZA" sz="1300" b="1" i="0" u="none" strike="noStrike" dirty="0">
                        <a:solidFill>
                          <a:srgbClr val="000000"/>
                        </a:solidFill>
                        <a:effectLst/>
                        <a:latin typeface="Calibri"/>
                      </a:endParaRPr>
                    </a:p>
                  </a:txBody>
                  <a:tcPr marL="85727" marR="9526" marT="9522" marB="0" anchor="ctr"/>
                </a:tc>
                <a:tc>
                  <a:txBody>
                    <a:bodyPr/>
                    <a:lstStyle/>
                    <a:p>
                      <a:pPr algn="ctr" fontAlgn="ctr"/>
                      <a:r>
                        <a:rPr lang="en-ZA" sz="1300" b="1" i="0" u="none" strike="noStrike" dirty="0">
                          <a:solidFill>
                            <a:srgbClr val="000000"/>
                          </a:solidFill>
                          <a:effectLst/>
                          <a:latin typeface="Calibri"/>
                        </a:rPr>
                        <a:t>Total</a:t>
                      </a:r>
                    </a:p>
                  </a:txBody>
                  <a:tcPr marL="85727" marR="9526" marT="9522" marB="0" anchor="ctr"/>
                </a:tc>
                <a:extLst>
                  <a:ext uri="{0D108BD9-81ED-4DB2-BD59-A6C34878D82A}">
                    <a16:rowId xmlns:a16="http://schemas.microsoft.com/office/drawing/2014/main" xmlns="" val="10000"/>
                  </a:ext>
                </a:extLst>
              </a:tr>
              <a:tr h="518251">
                <a:tc>
                  <a:txBody>
                    <a:bodyPr/>
                    <a:lstStyle/>
                    <a:p>
                      <a:pPr algn="ctr" fontAlgn="ctr"/>
                      <a:r>
                        <a:rPr lang="en-ZA" sz="1200" b="1" i="0" u="none" strike="noStrike" dirty="0">
                          <a:solidFill>
                            <a:srgbClr val="000000"/>
                          </a:solidFill>
                          <a:effectLst/>
                          <a:latin typeface="Calibri"/>
                        </a:rPr>
                        <a:t>Eastern Cape</a:t>
                      </a:r>
                    </a:p>
                  </a:txBody>
                  <a:tcPr marL="85727" marR="9526" marT="9522" marB="0" anchor="ctr"/>
                </a:tc>
                <a:tc>
                  <a:txBody>
                    <a:bodyPr/>
                    <a:lstStyle/>
                    <a:p>
                      <a:pPr algn="ctr" fontAlgn="ctr"/>
                      <a:r>
                        <a:rPr lang="en-ZA" sz="1200" b="0" i="0" u="none" strike="noStrike" dirty="0" smtClean="0">
                          <a:solidFill>
                            <a:srgbClr val="000000"/>
                          </a:solidFill>
                          <a:effectLst/>
                          <a:latin typeface="Arial"/>
                        </a:rPr>
                        <a:t>3759</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73%</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180</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3%</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401</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8%</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200</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4%</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610</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12%</a:t>
                      </a: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a:solidFill>
                          <a:srgbClr val="000000"/>
                        </a:solidFill>
                        <a:effectLst/>
                        <a:latin typeface="Arial"/>
                      </a:endParaRPr>
                    </a:p>
                  </a:txBody>
                  <a:tcPr marL="9526" marR="9526" marT="9522" marB="0" anchor="ctr"/>
                </a:tc>
                <a:tc>
                  <a:txBody>
                    <a:bodyPr/>
                    <a:lstStyle/>
                    <a:p>
                      <a:pPr algn="ctr" fontAlgn="ctr"/>
                      <a:endParaRPr lang="en-ZA" sz="1200" b="0" i="0" u="none" strike="noStrike">
                        <a:solidFill>
                          <a:srgbClr val="000000"/>
                        </a:solidFill>
                        <a:effectLst/>
                        <a:latin typeface="Arial"/>
                      </a:endParaRPr>
                    </a:p>
                  </a:txBody>
                  <a:tcPr marL="9526" marR="9526" marT="9522" marB="0" anchor="ctr"/>
                </a:tc>
                <a:tc>
                  <a:txBody>
                    <a:bodyPr/>
                    <a:lstStyle/>
                    <a:p>
                      <a:pPr algn="ctr" fontAlgn="b"/>
                      <a:r>
                        <a:rPr lang="en-ZA" sz="1200" b="1" i="0" u="none" strike="noStrike" dirty="0" smtClean="0">
                          <a:solidFill>
                            <a:srgbClr val="000000"/>
                          </a:solidFill>
                          <a:effectLst/>
                          <a:latin typeface="Calibri"/>
                        </a:rPr>
                        <a:t>5 150</a:t>
                      </a:r>
                      <a:endParaRPr lang="en-ZA" sz="1200" b="1" i="0" u="none" strike="noStrike" dirty="0">
                        <a:solidFill>
                          <a:srgbClr val="000000"/>
                        </a:solidFill>
                        <a:effectLst/>
                        <a:latin typeface="Calibri"/>
                      </a:endParaRPr>
                    </a:p>
                  </a:txBody>
                  <a:tcPr marL="9526" marR="9526" marT="9522" marB="0" anchor="ctr"/>
                </a:tc>
                <a:extLst>
                  <a:ext uri="{0D108BD9-81ED-4DB2-BD59-A6C34878D82A}">
                    <a16:rowId xmlns:a16="http://schemas.microsoft.com/office/drawing/2014/main" xmlns="" val="10001"/>
                  </a:ext>
                </a:extLst>
              </a:tr>
              <a:tr h="518251">
                <a:tc>
                  <a:txBody>
                    <a:bodyPr/>
                    <a:lstStyle/>
                    <a:p>
                      <a:pPr algn="ctr" fontAlgn="ctr"/>
                      <a:r>
                        <a:rPr lang="en-ZA" sz="1200" b="1" i="0" u="none" strike="noStrike">
                          <a:solidFill>
                            <a:srgbClr val="000000"/>
                          </a:solidFill>
                          <a:effectLst/>
                          <a:latin typeface="Calibri"/>
                        </a:rPr>
                        <a:t>Free State</a:t>
                      </a:r>
                    </a:p>
                  </a:txBody>
                  <a:tcPr marL="85727" marR="9526" marT="9522" marB="0" anchor="ctr"/>
                </a:tc>
                <a:tc>
                  <a:txBody>
                    <a:bodyPr/>
                    <a:lstStyle/>
                    <a:p>
                      <a:pPr algn="ctr" fontAlgn="ctr"/>
                      <a:r>
                        <a:rPr lang="en-ZA" sz="1200" b="0" i="0" u="none" strike="noStrike" dirty="0" smtClean="0">
                          <a:solidFill>
                            <a:srgbClr val="000000"/>
                          </a:solidFill>
                          <a:effectLst/>
                          <a:latin typeface="Arial"/>
                        </a:rPr>
                        <a:t>1270</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42%</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50</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25</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255</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8%</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287</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9%</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1162</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38%</a:t>
                      </a: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a:solidFill>
                          <a:srgbClr val="000000"/>
                        </a:solidFill>
                        <a:effectLst/>
                        <a:latin typeface="Arial"/>
                      </a:endParaRPr>
                    </a:p>
                  </a:txBody>
                  <a:tcPr marL="9526" marR="9526" marT="9522" marB="0" anchor="ctr"/>
                </a:tc>
                <a:tc>
                  <a:txBody>
                    <a:bodyPr/>
                    <a:lstStyle/>
                    <a:p>
                      <a:pPr algn="ctr" fontAlgn="ctr"/>
                      <a:endParaRPr lang="en-ZA" sz="1200" b="0" i="0" u="none" strike="noStrike">
                        <a:solidFill>
                          <a:srgbClr val="000000"/>
                        </a:solidFill>
                        <a:effectLst/>
                        <a:latin typeface="Arial"/>
                      </a:endParaRPr>
                    </a:p>
                  </a:txBody>
                  <a:tcPr marL="9526" marR="9526" marT="9522" marB="0" anchor="ctr"/>
                </a:tc>
                <a:tc>
                  <a:txBody>
                    <a:bodyPr/>
                    <a:lstStyle/>
                    <a:p>
                      <a:pPr algn="ctr" fontAlgn="b"/>
                      <a:r>
                        <a:rPr lang="en-ZA" sz="1200" b="1" i="0" u="none" strike="noStrike" dirty="0" smtClean="0">
                          <a:solidFill>
                            <a:srgbClr val="000000"/>
                          </a:solidFill>
                          <a:effectLst/>
                          <a:latin typeface="Calibri"/>
                        </a:rPr>
                        <a:t>3 024</a:t>
                      </a:r>
                      <a:endParaRPr lang="en-ZA" sz="1200" b="1" i="0" u="none" strike="noStrike" dirty="0">
                        <a:solidFill>
                          <a:srgbClr val="000000"/>
                        </a:solidFill>
                        <a:effectLst/>
                        <a:latin typeface="Calibri"/>
                      </a:endParaRPr>
                    </a:p>
                  </a:txBody>
                  <a:tcPr marL="9526" marR="9526" marT="9522" marB="0" anchor="ctr"/>
                </a:tc>
                <a:extLst>
                  <a:ext uri="{0D108BD9-81ED-4DB2-BD59-A6C34878D82A}">
                    <a16:rowId xmlns:a16="http://schemas.microsoft.com/office/drawing/2014/main" xmlns="" val="10002"/>
                  </a:ext>
                </a:extLst>
              </a:tr>
              <a:tr h="400778">
                <a:tc>
                  <a:txBody>
                    <a:bodyPr/>
                    <a:lstStyle/>
                    <a:p>
                      <a:pPr algn="ctr" fontAlgn="ctr"/>
                      <a:r>
                        <a:rPr lang="en-ZA" sz="1200" b="1" i="0" u="none" strike="noStrike" dirty="0">
                          <a:solidFill>
                            <a:srgbClr val="000000"/>
                          </a:solidFill>
                          <a:effectLst/>
                          <a:latin typeface="Calibri"/>
                        </a:rPr>
                        <a:t>Gauteng</a:t>
                      </a:r>
                    </a:p>
                  </a:txBody>
                  <a:tcPr marL="85727" marR="9526" marT="9522" marB="0" anchor="ctr"/>
                </a:tc>
                <a:tc>
                  <a:txBody>
                    <a:bodyPr/>
                    <a:lstStyle/>
                    <a:p>
                      <a:pPr algn="ctr" fontAlgn="ctr"/>
                      <a:r>
                        <a:rPr lang="en-ZA" sz="1200" b="0" i="0" u="none" strike="noStrike" dirty="0" smtClean="0">
                          <a:solidFill>
                            <a:srgbClr val="000000"/>
                          </a:solidFill>
                          <a:effectLst/>
                          <a:latin typeface="Arial"/>
                        </a:rPr>
                        <a:t>3750</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66%</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175</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3%</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684</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12%</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134</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2%</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707</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13%</a:t>
                      </a: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200</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4%</a:t>
                      </a: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a:solidFill>
                          <a:srgbClr val="000000"/>
                        </a:solidFill>
                        <a:effectLst/>
                        <a:latin typeface="Arial"/>
                      </a:endParaRPr>
                    </a:p>
                  </a:txBody>
                  <a:tcPr marL="9526" marR="9526" marT="9522" marB="0" anchor="ctr"/>
                </a:tc>
                <a:tc>
                  <a:txBody>
                    <a:bodyPr/>
                    <a:lstStyle/>
                    <a:p>
                      <a:pPr algn="ctr" fontAlgn="ctr"/>
                      <a:endParaRPr lang="en-ZA" sz="1200" b="0" i="0" u="none" strike="noStrike">
                        <a:solidFill>
                          <a:srgbClr val="000000"/>
                        </a:solidFill>
                        <a:effectLst/>
                        <a:latin typeface="Arial"/>
                      </a:endParaRPr>
                    </a:p>
                  </a:txBody>
                  <a:tcPr marL="9526" marR="9526" marT="9522" marB="0" anchor="ctr"/>
                </a:tc>
                <a:tc>
                  <a:txBody>
                    <a:bodyPr/>
                    <a:lstStyle/>
                    <a:p>
                      <a:pPr algn="ctr" fontAlgn="b"/>
                      <a:r>
                        <a:rPr lang="en-ZA" sz="1200" b="1" i="0" u="none" strike="noStrike" dirty="0" smtClean="0">
                          <a:solidFill>
                            <a:srgbClr val="000000"/>
                          </a:solidFill>
                          <a:effectLst/>
                          <a:latin typeface="Calibri"/>
                        </a:rPr>
                        <a:t>5 650</a:t>
                      </a:r>
                      <a:endParaRPr lang="en-ZA" sz="1200" b="1" i="0" u="none" strike="noStrike" dirty="0">
                        <a:solidFill>
                          <a:srgbClr val="000000"/>
                        </a:solidFill>
                        <a:effectLst/>
                        <a:latin typeface="Calibri"/>
                      </a:endParaRPr>
                    </a:p>
                  </a:txBody>
                  <a:tcPr marL="9526" marR="9526" marT="9522" marB="0" anchor="ctr"/>
                </a:tc>
                <a:extLst>
                  <a:ext uri="{0D108BD9-81ED-4DB2-BD59-A6C34878D82A}">
                    <a16:rowId xmlns:a16="http://schemas.microsoft.com/office/drawing/2014/main" xmlns="" val="10003"/>
                  </a:ext>
                </a:extLst>
              </a:tr>
              <a:tr h="405602">
                <a:tc>
                  <a:txBody>
                    <a:bodyPr/>
                    <a:lstStyle/>
                    <a:p>
                      <a:pPr algn="ctr" fontAlgn="ctr"/>
                      <a:r>
                        <a:rPr lang="en-ZA" sz="1200" b="1" i="0" u="none" strike="noStrike" dirty="0" err="1">
                          <a:solidFill>
                            <a:srgbClr val="000000"/>
                          </a:solidFill>
                          <a:effectLst/>
                          <a:latin typeface="Calibri"/>
                        </a:rPr>
                        <a:t>KwaZulu</a:t>
                      </a:r>
                      <a:r>
                        <a:rPr lang="en-ZA" sz="1200" b="1" i="0" u="none" strike="noStrike" dirty="0">
                          <a:solidFill>
                            <a:srgbClr val="000000"/>
                          </a:solidFill>
                          <a:effectLst/>
                          <a:latin typeface="Calibri"/>
                        </a:rPr>
                        <a:t> natal</a:t>
                      </a:r>
                    </a:p>
                  </a:txBody>
                  <a:tcPr marL="85727" marR="9526" marT="9522" marB="0" anchor="ctr"/>
                </a:tc>
                <a:tc>
                  <a:txBody>
                    <a:bodyPr/>
                    <a:lstStyle/>
                    <a:p>
                      <a:pPr algn="ctr" fontAlgn="ctr"/>
                      <a:r>
                        <a:rPr lang="en-ZA" sz="1200" b="0" i="0" u="none" strike="noStrike" dirty="0" smtClean="0">
                          <a:solidFill>
                            <a:srgbClr val="000000"/>
                          </a:solidFill>
                          <a:effectLst/>
                          <a:latin typeface="Arial"/>
                        </a:rPr>
                        <a:t>4002</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78%</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10</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0%</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138</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3%</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32</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1%</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939</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18%</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15</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0%</a:t>
                      </a: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a:solidFill>
                          <a:srgbClr val="000000"/>
                        </a:solidFill>
                        <a:effectLst/>
                        <a:latin typeface="Arial"/>
                      </a:endParaRPr>
                    </a:p>
                  </a:txBody>
                  <a:tcPr marL="9526" marR="9526" marT="9522" marB="0" anchor="ctr"/>
                </a:tc>
                <a:tc>
                  <a:txBody>
                    <a:bodyPr/>
                    <a:lstStyle/>
                    <a:p>
                      <a:pPr algn="ctr" fontAlgn="ctr"/>
                      <a:endParaRPr lang="en-ZA" sz="1200" b="0" i="0" u="none" strike="noStrike">
                        <a:solidFill>
                          <a:srgbClr val="000000"/>
                        </a:solidFill>
                        <a:effectLst/>
                        <a:latin typeface="Arial"/>
                      </a:endParaRPr>
                    </a:p>
                  </a:txBody>
                  <a:tcPr marL="9526" marR="9526" marT="9522" marB="0" anchor="ctr"/>
                </a:tc>
                <a:tc>
                  <a:txBody>
                    <a:bodyPr/>
                    <a:lstStyle/>
                    <a:p>
                      <a:pPr algn="ctr" fontAlgn="b"/>
                      <a:r>
                        <a:rPr lang="en-ZA" sz="1200" b="1" i="0" u="none" strike="noStrike" dirty="0" smtClean="0">
                          <a:solidFill>
                            <a:srgbClr val="000000"/>
                          </a:solidFill>
                          <a:effectLst/>
                          <a:latin typeface="Calibri"/>
                        </a:rPr>
                        <a:t>5 136</a:t>
                      </a:r>
                      <a:endParaRPr lang="en-ZA" sz="1200" b="1" i="0" u="none" strike="noStrike" dirty="0">
                        <a:solidFill>
                          <a:srgbClr val="000000"/>
                        </a:solidFill>
                        <a:effectLst/>
                        <a:latin typeface="Calibri"/>
                      </a:endParaRPr>
                    </a:p>
                  </a:txBody>
                  <a:tcPr marL="9526" marR="9526" marT="9522" marB="0" anchor="ctr"/>
                </a:tc>
                <a:extLst>
                  <a:ext uri="{0D108BD9-81ED-4DB2-BD59-A6C34878D82A}">
                    <a16:rowId xmlns:a16="http://schemas.microsoft.com/office/drawing/2014/main" xmlns="" val="10004"/>
                  </a:ext>
                </a:extLst>
              </a:tr>
              <a:tr h="379500">
                <a:tc>
                  <a:txBody>
                    <a:bodyPr/>
                    <a:lstStyle/>
                    <a:p>
                      <a:pPr algn="ctr" fontAlgn="ctr"/>
                      <a:r>
                        <a:rPr lang="en-ZA" sz="1200" b="1" i="0" u="none" strike="noStrike" dirty="0">
                          <a:solidFill>
                            <a:srgbClr val="000000"/>
                          </a:solidFill>
                          <a:effectLst/>
                          <a:latin typeface="Calibri"/>
                        </a:rPr>
                        <a:t>Limpopo</a:t>
                      </a:r>
                    </a:p>
                  </a:txBody>
                  <a:tcPr marL="85727" marR="9526" marT="9522" marB="0" anchor="ctr"/>
                </a:tc>
                <a:tc>
                  <a:txBody>
                    <a:bodyPr/>
                    <a:lstStyle/>
                    <a:p>
                      <a:pPr algn="ctr" fontAlgn="ctr"/>
                      <a:r>
                        <a:rPr lang="en-ZA" sz="1200" b="0" i="0" u="none" strike="noStrike" dirty="0" smtClean="0">
                          <a:solidFill>
                            <a:srgbClr val="000000"/>
                          </a:solidFill>
                          <a:effectLst/>
                          <a:latin typeface="Arial"/>
                        </a:rPr>
                        <a:t>2968</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92%</a:t>
                      </a: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4</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0%</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259</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8%</a:t>
                      </a: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a:solidFill>
                          <a:srgbClr val="000000"/>
                        </a:solidFill>
                        <a:effectLst/>
                        <a:latin typeface="Arial"/>
                      </a:endParaRPr>
                    </a:p>
                  </a:txBody>
                  <a:tcPr marL="9526" marR="9526" marT="9522" marB="0" anchor="ctr"/>
                </a:tc>
                <a:tc>
                  <a:txBody>
                    <a:bodyPr/>
                    <a:lstStyle/>
                    <a:p>
                      <a:pPr algn="ctr" fontAlgn="ctr"/>
                      <a:endParaRPr lang="en-ZA" sz="1200" b="0" i="0" u="none" strike="noStrike">
                        <a:solidFill>
                          <a:srgbClr val="000000"/>
                        </a:solidFill>
                        <a:effectLst/>
                        <a:latin typeface="Arial"/>
                      </a:endParaRPr>
                    </a:p>
                  </a:txBody>
                  <a:tcPr marL="9526" marR="9526" marT="9522" marB="0" anchor="ctr"/>
                </a:tc>
                <a:tc>
                  <a:txBody>
                    <a:bodyPr/>
                    <a:lstStyle/>
                    <a:p>
                      <a:pPr algn="ctr" fontAlgn="b"/>
                      <a:r>
                        <a:rPr lang="en-ZA" sz="1200" b="1" i="0" u="none" strike="noStrike" dirty="0" smtClean="0">
                          <a:solidFill>
                            <a:srgbClr val="000000"/>
                          </a:solidFill>
                          <a:effectLst/>
                          <a:latin typeface="Calibri"/>
                        </a:rPr>
                        <a:t>3 231</a:t>
                      </a:r>
                      <a:endParaRPr lang="en-ZA" sz="1200" b="1" i="0" u="none" strike="noStrike" dirty="0">
                        <a:solidFill>
                          <a:srgbClr val="000000"/>
                        </a:solidFill>
                        <a:effectLst/>
                        <a:latin typeface="Calibri"/>
                      </a:endParaRPr>
                    </a:p>
                  </a:txBody>
                  <a:tcPr marL="9526" marR="9526" marT="9522" marB="0" anchor="ctr"/>
                </a:tc>
                <a:extLst>
                  <a:ext uri="{0D108BD9-81ED-4DB2-BD59-A6C34878D82A}">
                    <a16:rowId xmlns:a16="http://schemas.microsoft.com/office/drawing/2014/main" xmlns="" val="10005"/>
                  </a:ext>
                </a:extLst>
              </a:tr>
              <a:tr h="379500">
                <a:tc>
                  <a:txBody>
                    <a:bodyPr/>
                    <a:lstStyle/>
                    <a:p>
                      <a:pPr algn="ctr" fontAlgn="ctr"/>
                      <a:r>
                        <a:rPr lang="en-ZA" sz="1200" b="1" i="0" u="none" strike="noStrike" dirty="0">
                          <a:solidFill>
                            <a:srgbClr val="000000"/>
                          </a:solidFill>
                          <a:effectLst/>
                          <a:latin typeface="Calibri"/>
                        </a:rPr>
                        <a:t>Mpumalanga</a:t>
                      </a:r>
                    </a:p>
                  </a:txBody>
                  <a:tcPr marL="85727" marR="9526" marT="9522" marB="0" anchor="ctr"/>
                </a:tc>
                <a:tc>
                  <a:txBody>
                    <a:bodyPr/>
                    <a:lstStyle/>
                    <a:p>
                      <a:pPr algn="ctr" fontAlgn="ctr"/>
                      <a:r>
                        <a:rPr lang="en-ZA" sz="1200" b="0" i="0" u="none" strike="noStrike" dirty="0" smtClean="0">
                          <a:solidFill>
                            <a:srgbClr val="000000"/>
                          </a:solidFill>
                          <a:effectLst/>
                          <a:latin typeface="Arial"/>
                        </a:rPr>
                        <a:t>2638</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84%</a:t>
                      </a: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120</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4%</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19</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1%</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376</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12%</a:t>
                      </a: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b"/>
                      <a:r>
                        <a:rPr lang="en-ZA" sz="1200" b="1" i="0" u="none" strike="noStrike" dirty="0" smtClean="0">
                          <a:solidFill>
                            <a:srgbClr val="000000"/>
                          </a:solidFill>
                          <a:effectLst/>
                          <a:latin typeface="Calibri"/>
                        </a:rPr>
                        <a:t>3 153</a:t>
                      </a:r>
                      <a:endParaRPr lang="en-ZA" sz="1200" b="1" i="0" u="none" strike="noStrike" dirty="0">
                        <a:solidFill>
                          <a:srgbClr val="000000"/>
                        </a:solidFill>
                        <a:effectLst/>
                        <a:latin typeface="Calibri"/>
                      </a:endParaRPr>
                    </a:p>
                  </a:txBody>
                  <a:tcPr marL="9526" marR="9526" marT="9522" marB="0" anchor="ctr"/>
                </a:tc>
                <a:extLst>
                  <a:ext uri="{0D108BD9-81ED-4DB2-BD59-A6C34878D82A}">
                    <a16:rowId xmlns:a16="http://schemas.microsoft.com/office/drawing/2014/main" xmlns="" val="10006"/>
                  </a:ext>
                </a:extLst>
              </a:tr>
              <a:tr h="379500">
                <a:tc>
                  <a:txBody>
                    <a:bodyPr/>
                    <a:lstStyle/>
                    <a:p>
                      <a:pPr algn="ctr" fontAlgn="ctr"/>
                      <a:r>
                        <a:rPr lang="en-ZA" sz="1200" b="1" i="0" u="none" strike="noStrike" dirty="0">
                          <a:solidFill>
                            <a:srgbClr val="000000"/>
                          </a:solidFill>
                          <a:effectLst/>
                          <a:latin typeface="Calibri"/>
                        </a:rPr>
                        <a:t>North West</a:t>
                      </a:r>
                    </a:p>
                  </a:txBody>
                  <a:tcPr marL="85727" marR="9526" marT="9522" marB="0" anchor="ctr"/>
                </a:tc>
                <a:tc>
                  <a:txBody>
                    <a:bodyPr/>
                    <a:lstStyle/>
                    <a:p>
                      <a:pPr algn="ctr" fontAlgn="ctr"/>
                      <a:r>
                        <a:rPr lang="en-ZA" sz="1200" b="0" i="0" u="none" strike="noStrike" dirty="0" smtClean="0">
                          <a:solidFill>
                            <a:srgbClr val="000000"/>
                          </a:solidFill>
                          <a:effectLst/>
                          <a:latin typeface="Arial"/>
                        </a:rPr>
                        <a:t>979</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71%</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10</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1%</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260</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19%</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17</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1%</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120</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9%</a:t>
                      </a: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b"/>
                      <a:r>
                        <a:rPr lang="en-ZA" sz="1200" b="1" i="0" u="none" strike="noStrike" dirty="0" smtClean="0">
                          <a:solidFill>
                            <a:srgbClr val="000000"/>
                          </a:solidFill>
                          <a:effectLst/>
                          <a:latin typeface="Calibri"/>
                        </a:rPr>
                        <a:t>1 386</a:t>
                      </a:r>
                      <a:endParaRPr lang="en-ZA" sz="1200" b="1" i="0" u="none" strike="noStrike" dirty="0">
                        <a:solidFill>
                          <a:srgbClr val="000000"/>
                        </a:solidFill>
                        <a:effectLst/>
                        <a:latin typeface="Calibri"/>
                      </a:endParaRPr>
                    </a:p>
                  </a:txBody>
                  <a:tcPr marL="9526" marR="9526" marT="9522" marB="0" anchor="ctr"/>
                </a:tc>
                <a:extLst>
                  <a:ext uri="{0D108BD9-81ED-4DB2-BD59-A6C34878D82A}">
                    <a16:rowId xmlns:a16="http://schemas.microsoft.com/office/drawing/2014/main" xmlns="" val="10007"/>
                  </a:ext>
                </a:extLst>
              </a:tr>
              <a:tr h="532522">
                <a:tc>
                  <a:txBody>
                    <a:bodyPr/>
                    <a:lstStyle/>
                    <a:p>
                      <a:pPr algn="ctr" fontAlgn="ctr"/>
                      <a:r>
                        <a:rPr lang="en-ZA" sz="1200" b="1" i="0" u="none" strike="noStrike" dirty="0">
                          <a:solidFill>
                            <a:srgbClr val="000000"/>
                          </a:solidFill>
                          <a:effectLst/>
                          <a:latin typeface="Calibri"/>
                        </a:rPr>
                        <a:t>Northern Cape</a:t>
                      </a:r>
                    </a:p>
                  </a:txBody>
                  <a:tcPr marL="85727" marR="9526" marT="9522" marB="0" anchor="ctr"/>
                </a:tc>
                <a:tc>
                  <a:txBody>
                    <a:bodyPr/>
                    <a:lstStyle/>
                    <a:p>
                      <a:pPr algn="ctr" fontAlgn="ctr"/>
                      <a:r>
                        <a:rPr lang="en-ZA" sz="1200" b="0" i="0" u="none" strike="noStrike" dirty="0" smtClean="0">
                          <a:solidFill>
                            <a:srgbClr val="000000"/>
                          </a:solidFill>
                          <a:effectLst/>
                          <a:latin typeface="Arial"/>
                        </a:rPr>
                        <a:t>893</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30%</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76</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3%</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862</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29%</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17</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1%</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1159</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39%</a:t>
                      </a: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1</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0%</a:t>
                      </a:r>
                      <a:endParaRPr lang="en-ZA" sz="1200" b="0" i="0" u="none" strike="noStrike" dirty="0">
                        <a:solidFill>
                          <a:srgbClr val="000000"/>
                        </a:solidFill>
                        <a:effectLst/>
                        <a:latin typeface="Arial"/>
                      </a:endParaRPr>
                    </a:p>
                  </a:txBody>
                  <a:tcPr marL="9526" marR="9526" marT="9522" marB="0" anchor="ctr"/>
                </a:tc>
                <a:tc>
                  <a:txBody>
                    <a:bodyPr/>
                    <a:lstStyle/>
                    <a:p>
                      <a:pPr algn="ctr" fontAlgn="b"/>
                      <a:r>
                        <a:rPr lang="en-ZA" sz="1200" b="1" i="0" u="none" strike="noStrike" dirty="0" smtClean="0">
                          <a:solidFill>
                            <a:srgbClr val="000000"/>
                          </a:solidFill>
                          <a:effectLst/>
                          <a:latin typeface="Calibri"/>
                        </a:rPr>
                        <a:t>3 008</a:t>
                      </a:r>
                      <a:endParaRPr lang="en-ZA" sz="1200" b="1" i="0" u="none" strike="noStrike" dirty="0">
                        <a:solidFill>
                          <a:srgbClr val="000000"/>
                        </a:solidFill>
                        <a:effectLst/>
                        <a:latin typeface="Calibri"/>
                      </a:endParaRPr>
                    </a:p>
                  </a:txBody>
                  <a:tcPr marL="9526" marR="9526" marT="9522" marB="0" anchor="ctr"/>
                </a:tc>
                <a:extLst>
                  <a:ext uri="{0D108BD9-81ED-4DB2-BD59-A6C34878D82A}">
                    <a16:rowId xmlns:a16="http://schemas.microsoft.com/office/drawing/2014/main" xmlns="" val="10008"/>
                  </a:ext>
                </a:extLst>
              </a:tr>
              <a:tr h="405602">
                <a:tc>
                  <a:txBody>
                    <a:bodyPr/>
                    <a:lstStyle/>
                    <a:p>
                      <a:pPr algn="ctr" fontAlgn="ctr"/>
                      <a:r>
                        <a:rPr lang="en-ZA" sz="1200" b="1" i="0" u="none" strike="noStrike" dirty="0">
                          <a:solidFill>
                            <a:srgbClr val="000000"/>
                          </a:solidFill>
                          <a:effectLst/>
                          <a:latin typeface="Calibri"/>
                        </a:rPr>
                        <a:t>Western Cape</a:t>
                      </a:r>
                    </a:p>
                  </a:txBody>
                  <a:tcPr marL="85727" marR="9526" marT="9522" marB="0" anchor="ctr"/>
                </a:tc>
                <a:tc>
                  <a:txBody>
                    <a:bodyPr/>
                    <a:lstStyle/>
                    <a:p>
                      <a:pPr algn="ctr" fontAlgn="ctr"/>
                      <a:r>
                        <a:rPr lang="en-ZA" sz="1200" b="0" i="0" u="none" strike="noStrike" dirty="0" smtClean="0">
                          <a:solidFill>
                            <a:srgbClr val="000000"/>
                          </a:solidFill>
                          <a:effectLst/>
                          <a:latin typeface="Arial"/>
                        </a:rPr>
                        <a:t>1302</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43%</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115</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4%</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575</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19%</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62</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2%</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983</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32%</a:t>
                      </a: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b"/>
                      <a:r>
                        <a:rPr lang="en-ZA" sz="1200" b="1" i="0" u="none" strike="noStrike" dirty="0" smtClean="0">
                          <a:solidFill>
                            <a:srgbClr val="000000"/>
                          </a:solidFill>
                          <a:effectLst/>
                          <a:latin typeface="Calibri"/>
                        </a:rPr>
                        <a:t>3 037</a:t>
                      </a:r>
                      <a:endParaRPr lang="en-ZA" sz="1200" b="1" i="0" u="none" strike="noStrike" dirty="0">
                        <a:solidFill>
                          <a:srgbClr val="000000"/>
                        </a:solidFill>
                        <a:effectLst/>
                        <a:latin typeface="Calibri"/>
                      </a:endParaRPr>
                    </a:p>
                  </a:txBody>
                  <a:tcPr marL="9526" marR="9526" marT="9522" marB="0" anchor="ctr"/>
                </a:tc>
                <a:extLst>
                  <a:ext uri="{0D108BD9-81ED-4DB2-BD59-A6C34878D82A}">
                    <a16:rowId xmlns:a16="http://schemas.microsoft.com/office/drawing/2014/main" xmlns="" val="10009"/>
                  </a:ext>
                </a:extLst>
              </a:tr>
              <a:tr h="379500">
                <a:tc>
                  <a:txBody>
                    <a:bodyPr/>
                    <a:lstStyle/>
                    <a:p>
                      <a:pPr algn="ctr" fontAlgn="ctr"/>
                      <a:r>
                        <a:rPr lang="en-ZA" sz="1200" b="1" i="0" u="none" strike="noStrike" dirty="0" smtClean="0">
                          <a:solidFill>
                            <a:srgbClr val="000000"/>
                          </a:solidFill>
                          <a:effectLst/>
                          <a:latin typeface="Calibri"/>
                        </a:rPr>
                        <a:t>Online</a:t>
                      </a:r>
                      <a:endParaRPr lang="en-ZA" sz="1200" b="1" i="0" u="none" strike="noStrike" dirty="0">
                        <a:solidFill>
                          <a:srgbClr val="000000"/>
                        </a:solidFill>
                        <a:effectLst/>
                        <a:latin typeface="Calibri"/>
                      </a:endParaRPr>
                    </a:p>
                  </a:txBody>
                  <a:tcPr marL="85727" marR="9526" marT="9522" marB="0" anchor="ctr"/>
                </a:tc>
                <a:tc>
                  <a:txBody>
                    <a:bodyPr/>
                    <a:lstStyle/>
                    <a:p>
                      <a:pPr algn="ctr" fontAlgn="ctr"/>
                      <a:r>
                        <a:rPr lang="en-ZA" sz="1200" b="0" i="0" u="none" strike="noStrike" dirty="0" smtClean="0">
                          <a:solidFill>
                            <a:srgbClr val="000000"/>
                          </a:solidFill>
                          <a:effectLst/>
                          <a:latin typeface="Arial"/>
                        </a:rPr>
                        <a:t>1814</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85%</a:t>
                      </a: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0%</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61</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3%</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10</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0%</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243</a:t>
                      </a:r>
                      <a:endParaRPr lang="en-ZA" sz="1200" b="0" i="0" u="none" strike="noStrike" dirty="0">
                        <a:solidFill>
                          <a:srgbClr val="000000"/>
                        </a:solidFill>
                        <a:effectLst/>
                        <a:latin typeface="Arial"/>
                      </a:endParaRPr>
                    </a:p>
                  </a:txBody>
                  <a:tcPr marL="9526" marR="9526" marT="9522" marB="0" anchor="ctr"/>
                </a:tc>
                <a:tc>
                  <a:txBody>
                    <a:bodyPr/>
                    <a:lstStyle/>
                    <a:p>
                      <a:pPr algn="ctr" fontAlgn="ctr"/>
                      <a:r>
                        <a:rPr lang="en-ZA" sz="1200" b="0" i="0" u="none" strike="noStrike" dirty="0" smtClean="0">
                          <a:solidFill>
                            <a:srgbClr val="000000"/>
                          </a:solidFill>
                          <a:effectLst/>
                          <a:latin typeface="Arial"/>
                        </a:rPr>
                        <a:t>11%</a:t>
                      </a: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algn="ctr" fontAlgn="ctr"/>
                      <a:endParaRPr lang="en-ZA" sz="1200" b="0" i="0" u="none" strike="noStrike" dirty="0">
                        <a:solidFill>
                          <a:srgbClr val="000000"/>
                        </a:solidFill>
                        <a:effectLst/>
                        <a:latin typeface="Arial"/>
                      </a:endParaRPr>
                    </a:p>
                  </a:txBody>
                  <a:tcPr marL="9526" marR="9526" marT="9522" marB="0" anchor="ctr"/>
                </a:tc>
                <a:tc>
                  <a:txBody>
                    <a:bodyPr/>
                    <a:lstStyle/>
                    <a:p>
                      <a:pPr marL="228600" indent="-228600" algn="ctr" fontAlgn="b">
                        <a:buAutoNum type="arabicPlain" startAt="2"/>
                      </a:pPr>
                      <a:r>
                        <a:rPr lang="en-ZA" sz="1200" b="1" i="0" u="none" strike="noStrike" baseline="0" dirty="0" smtClean="0">
                          <a:solidFill>
                            <a:srgbClr val="000000"/>
                          </a:solidFill>
                          <a:effectLst/>
                          <a:latin typeface="Calibri"/>
                        </a:rPr>
                        <a:t>128</a:t>
                      </a:r>
                      <a:endParaRPr lang="en-ZA" sz="1200" b="1" i="0" u="none" strike="noStrike" dirty="0">
                        <a:solidFill>
                          <a:srgbClr val="000000"/>
                        </a:solidFill>
                        <a:effectLst/>
                        <a:latin typeface="Calibri"/>
                      </a:endParaRPr>
                    </a:p>
                  </a:txBody>
                  <a:tcPr marL="9526" marR="9526" marT="9522" marB="0" anchor="ctr"/>
                </a:tc>
                <a:extLst>
                  <a:ext uri="{0D108BD9-81ED-4DB2-BD59-A6C34878D82A}">
                    <a16:rowId xmlns:a16="http://schemas.microsoft.com/office/drawing/2014/main" xmlns="" val="10010"/>
                  </a:ext>
                </a:extLst>
              </a:tr>
              <a:tr h="393414">
                <a:tc>
                  <a:txBody>
                    <a:bodyPr/>
                    <a:lstStyle/>
                    <a:p>
                      <a:pPr algn="ctr" fontAlgn="ctr"/>
                      <a:r>
                        <a:rPr lang="en-ZA" sz="1200" b="1" i="0" u="none" strike="noStrike" dirty="0">
                          <a:solidFill>
                            <a:srgbClr val="000000"/>
                          </a:solidFill>
                          <a:effectLst/>
                          <a:latin typeface="Calibri"/>
                        </a:rPr>
                        <a:t>Total</a:t>
                      </a:r>
                    </a:p>
                  </a:txBody>
                  <a:tcPr marL="85727" marR="9526" marT="9522" marB="0" anchor="ctr"/>
                </a:tc>
                <a:tc>
                  <a:txBody>
                    <a:bodyPr/>
                    <a:lstStyle/>
                    <a:p>
                      <a:pPr algn="ctr" fontAlgn="ctr"/>
                      <a:r>
                        <a:rPr lang="en-ZA" sz="1200" b="1" i="0" u="none" strike="noStrike" dirty="0" smtClean="0">
                          <a:solidFill>
                            <a:srgbClr val="000000"/>
                          </a:solidFill>
                          <a:effectLst/>
                          <a:latin typeface="Arial"/>
                        </a:rPr>
                        <a:t>23 375</a:t>
                      </a:r>
                      <a:endParaRPr lang="en-ZA" sz="1200" b="1" i="0" u="none" strike="noStrike" dirty="0">
                        <a:solidFill>
                          <a:srgbClr val="000000"/>
                        </a:solidFill>
                        <a:effectLst/>
                        <a:latin typeface="Arial"/>
                      </a:endParaRPr>
                    </a:p>
                  </a:txBody>
                  <a:tcPr marL="9526" marR="9526" marT="9522" marB="0" anchor="ctr"/>
                </a:tc>
                <a:tc>
                  <a:txBody>
                    <a:bodyPr/>
                    <a:lstStyle/>
                    <a:p>
                      <a:pPr algn="ctr" fontAlgn="ctr"/>
                      <a:r>
                        <a:rPr lang="en-ZA" sz="1200" b="1" i="0" u="none" strike="noStrike" dirty="0" smtClean="0">
                          <a:solidFill>
                            <a:srgbClr val="000000"/>
                          </a:solidFill>
                          <a:effectLst/>
                          <a:latin typeface="Arial"/>
                        </a:rPr>
                        <a:t>67%</a:t>
                      </a:r>
                      <a:endParaRPr lang="en-ZA" sz="1200" b="1" i="0" u="none" strike="noStrike" dirty="0">
                        <a:solidFill>
                          <a:srgbClr val="000000"/>
                        </a:solidFill>
                        <a:effectLst/>
                        <a:latin typeface="Arial"/>
                      </a:endParaRPr>
                    </a:p>
                  </a:txBody>
                  <a:tcPr marL="9526" marR="9526" marT="9522" marB="0" anchor="ctr"/>
                </a:tc>
                <a:tc>
                  <a:txBody>
                    <a:bodyPr/>
                    <a:lstStyle/>
                    <a:p>
                      <a:pPr algn="ctr" fontAlgn="ctr"/>
                      <a:r>
                        <a:rPr lang="en-ZA" sz="1200" b="1" i="0" u="none" strike="noStrike" dirty="0" smtClean="0">
                          <a:solidFill>
                            <a:srgbClr val="000000"/>
                          </a:solidFill>
                          <a:effectLst/>
                          <a:latin typeface="Arial"/>
                        </a:rPr>
                        <a:t>616</a:t>
                      </a:r>
                      <a:endParaRPr lang="en-ZA" sz="1200" b="1" i="0" u="none" strike="noStrike" dirty="0">
                        <a:solidFill>
                          <a:srgbClr val="000000"/>
                        </a:solidFill>
                        <a:effectLst/>
                        <a:latin typeface="Arial"/>
                      </a:endParaRPr>
                    </a:p>
                  </a:txBody>
                  <a:tcPr marL="9526" marR="9526" marT="9522" marB="0" anchor="ctr"/>
                </a:tc>
                <a:tc>
                  <a:txBody>
                    <a:bodyPr/>
                    <a:lstStyle/>
                    <a:p>
                      <a:pPr algn="ctr" fontAlgn="ctr"/>
                      <a:r>
                        <a:rPr lang="en-ZA" sz="1200" b="1" i="0" u="none" strike="noStrike" dirty="0" smtClean="0">
                          <a:solidFill>
                            <a:srgbClr val="000000"/>
                          </a:solidFill>
                          <a:effectLst/>
                          <a:latin typeface="Arial"/>
                        </a:rPr>
                        <a:t>2%</a:t>
                      </a:r>
                      <a:endParaRPr lang="en-ZA" sz="1200" b="1" i="0" u="none" strike="noStrike" dirty="0">
                        <a:solidFill>
                          <a:srgbClr val="000000"/>
                        </a:solidFill>
                        <a:effectLst/>
                        <a:latin typeface="Arial"/>
                      </a:endParaRPr>
                    </a:p>
                  </a:txBody>
                  <a:tcPr marL="9526" marR="9526" marT="9522" marB="0" anchor="ctr"/>
                </a:tc>
                <a:tc>
                  <a:txBody>
                    <a:bodyPr/>
                    <a:lstStyle/>
                    <a:p>
                      <a:pPr algn="ctr" fontAlgn="ctr"/>
                      <a:r>
                        <a:rPr lang="en-ZA" sz="1200" b="1" i="0" u="none" strike="noStrike" dirty="0" smtClean="0">
                          <a:solidFill>
                            <a:srgbClr val="000000"/>
                          </a:solidFill>
                          <a:effectLst/>
                          <a:latin typeface="Arial"/>
                        </a:rPr>
                        <a:t>3356</a:t>
                      </a:r>
                      <a:endParaRPr lang="en-ZA" sz="1200" b="1" i="0" u="none" strike="noStrike" dirty="0">
                        <a:solidFill>
                          <a:srgbClr val="000000"/>
                        </a:solidFill>
                        <a:effectLst/>
                        <a:latin typeface="Arial"/>
                      </a:endParaRPr>
                    </a:p>
                  </a:txBody>
                  <a:tcPr marL="9526" marR="9526" marT="9522" marB="0" anchor="ctr"/>
                </a:tc>
                <a:tc>
                  <a:txBody>
                    <a:bodyPr/>
                    <a:lstStyle/>
                    <a:p>
                      <a:pPr algn="ctr" fontAlgn="ctr"/>
                      <a:r>
                        <a:rPr lang="en-ZA" sz="1200" b="1" i="0" u="none" strike="noStrike" dirty="0" smtClean="0">
                          <a:solidFill>
                            <a:srgbClr val="000000"/>
                          </a:solidFill>
                          <a:effectLst/>
                          <a:latin typeface="Arial"/>
                        </a:rPr>
                        <a:t>10%</a:t>
                      </a:r>
                      <a:endParaRPr lang="en-ZA" sz="1200" b="1" i="0" u="none" strike="noStrike" dirty="0">
                        <a:solidFill>
                          <a:srgbClr val="000000"/>
                        </a:solidFill>
                        <a:effectLst/>
                        <a:latin typeface="Arial"/>
                      </a:endParaRPr>
                    </a:p>
                  </a:txBody>
                  <a:tcPr marL="9526" marR="9526" marT="9522" marB="0" anchor="ctr"/>
                </a:tc>
                <a:tc>
                  <a:txBody>
                    <a:bodyPr/>
                    <a:lstStyle/>
                    <a:p>
                      <a:pPr algn="ctr" fontAlgn="ctr"/>
                      <a:r>
                        <a:rPr lang="en-ZA" sz="1200" b="1" i="0" u="none" strike="noStrike" dirty="0" smtClean="0">
                          <a:solidFill>
                            <a:srgbClr val="000000"/>
                          </a:solidFill>
                          <a:effectLst/>
                          <a:latin typeface="Arial"/>
                        </a:rPr>
                        <a:t>782</a:t>
                      </a:r>
                      <a:endParaRPr lang="en-ZA" sz="1200" b="1" i="0" u="none" strike="noStrike" dirty="0">
                        <a:solidFill>
                          <a:srgbClr val="000000"/>
                        </a:solidFill>
                        <a:effectLst/>
                        <a:latin typeface="Arial"/>
                      </a:endParaRPr>
                    </a:p>
                  </a:txBody>
                  <a:tcPr marL="9526" marR="9526" marT="9522" marB="0" anchor="ctr"/>
                </a:tc>
                <a:tc>
                  <a:txBody>
                    <a:bodyPr/>
                    <a:lstStyle/>
                    <a:p>
                      <a:pPr algn="ctr" fontAlgn="ctr"/>
                      <a:r>
                        <a:rPr lang="en-ZA" sz="1200" b="1" i="0" u="none" strike="noStrike" dirty="0" smtClean="0">
                          <a:solidFill>
                            <a:srgbClr val="000000"/>
                          </a:solidFill>
                          <a:effectLst/>
                          <a:latin typeface="Arial"/>
                        </a:rPr>
                        <a:t>2%</a:t>
                      </a:r>
                      <a:endParaRPr lang="en-ZA" sz="1200" b="1" i="0" u="none" strike="noStrike" dirty="0">
                        <a:solidFill>
                          <a:srgbClr val="000000"/>
                        </a:solidFill>
                        <a:effectLst/>
                        <a:latin typeface="Arial"/>
                      </a:endParaRPr>
                    </a:p>
                  </a:txBody>
                  <a:tcPr marL="9526" marR="9526" marT="9522" marB="0" anchor="ctr"/>
                </a:tc>
                <a:tc>
                  <a:txBody>
                    <a:bodyPr/>
                    <a:lstStyle/>
                    <a:p>
                      <a:pPr algn="ctr" fontAlgn="ctr"/>
                      <a:r>
                        <a:rPr lang="en-ZA" sz="1200" b="1" i="0" u="none" strike="noStrike" dirty="0" smtClean="0">
                          <a:solidFill>
                            <a:srgbClr val="000000"/>
                          </a:solidFill>
                          <a:effectLst/>
                          <a:latin typeface="Arial"/>
                        </a:rPr>
                        <a:t>6558</a:t>
                      </a:r>
                      <a:endParaRPr lang="en-ZA" sz="1200" b="1" i="0" u="none" strike="noStrike" dirty="0">
                        <a:solidFill>
                          <a:srgbClr val="000000"/>
                        </a:solidFill>
                        <a:effectLst/>
                        <a:latin typeface="Arial"/>
                      </a:endParaRPr>
                    </a:p>
                  </a:txBody>
                  <a:tcPr marL="9526" marR="9526" marT="9522" marB="0" anchor="ctr"/>
                </a:tc>
                <a:tc>
                  <a:txBody>
                    <a:bodyPr/>
                    <a:lstStyle/>
                    <a:p>
                      <a:pPr algn="ctr" fontAlgn="ctr"/>
                      <a:r>
                        <a:rPr lang="en-ZA" sz="1200" b="1" i="0" u="none" strike="noStrike" dirty="0" smtClean="0">
                          <a:solidFill>
                            <a:srgbClr val="000000"/>
                          </a:solidFill>
                          <a:effectLst/>
                          <a:latin typeface="Arial"/>
                        </a:rPr>
                        <a:t>19%</a:t>
                      </a:r>
                      <a:endParaRPr lang="en-ZA" sz="1200" b="1" i="0" u="none" strike="noStrike" dirty="0">
                        <a:solidFill>
                          <a:srgbClr val="000000"/>
                        </a:solidFill>
                        <a:effectLst/>
                        <a:latin typeface="Arial"/>
                      </a:endParaRPr>
                    </a:p>
                  </a:txBody>
                  <a:tcPr marL="9526" marR="9526" marT="9522" marB="0" anchor="ctr"/>
                </a:tc>
                <a:tc>
                  <a:txBody>
                    <a:bodyPr/>
                    <a:lstStyle/>
                    <a:p>
                      <a:pPr algn="ctr" fontAlgn="ctr"/>
                      <a:r>
                        <a:rPr lang="en-ZA" sz="1200" b="1" i="0" u="none" strike="noStrike" dirty="0" smtClean="0">
                          <a:solidFill>
                            <a:srgbClr val="000000"/>
                          </a:solidFill>
                          <a:effectLst/>
                          <a:latin typeface="Arial"/>
                        </a:rPr>
                        <a:t>15</a:t>
                      </a:r>
                      <a:endParaRPr lang="en-ZA" sz="1200" b="1" i="0" u="none" strike="noStrike" dirty="0">
                        <a:solidFill>
                          <a:srgbClr val="000000"/>
                        </a:solidFill>
                        <a:effectLst/>
                        <a:latin typeface="Arial"/>
                      </a:endParaRPr>
                    </a:p>
                  </a:txBody>
                  <a:tcPr marL="9526" marR="9526" marT="9522" marB="0" anchor="ctr"/>
                </a:tc>
                <a:tc>
                  <a:txBody>
                    <a:bodyPr/>
                    <a:lstStyle/>
                    <a:p>
                      <a:pPr algn="ctr" fontAlgn="ctr"/>
                      <a:r>
                        <a:rPr lang="en-ZA" sz="1200" b="1" i="0" u="none" strike="noStrike" dirty="0" smtClean="0">
                          <a:solidFill>
                            <a:srgbClr val="000000"/>
                          </a:solidFill>
                          <a:effectLst/>
                          <a:latin typeface="Arial"/>
                        </a:rPr>
                        <a:t>0%</a:t>
                      </a:r>
                      <a:endParaRPr lang="en-ZA" sz="1200" b="1" i="0" u="none" strike="noStrike" dirty="0">
                        <a:solidFill>
                          <a:srgbClr val="000000"/>
                        </a:solidFill>
                        <a:effectLst/>
                        <a:latin typeface="Arial"/>
                      </a:endParaRPr>
                    </a:p>
                  </a:txBody>
                  <a:tcPr marL="9526" marR="9526" marT="9522" marB="0" anchor="ctr"/>
                </a:tc>
                <a:tc>
                  <a:txBody>
                    <a:bodyPr/>
                    <a:lstStyle/>
                    <a:p>
                      <a:pPr algn="ctr" fontAlgn="ctr"/>
                      <a:r>
                        <a:rPr lang="en-ZA" sz="1200" b="1" i="0" u="none" strike="noStrike" dirty="0" smtClean="0">
                          <a:solidFill>
                            <a:srgbClr val="000000"/>
                          </a:solidFill>
                          <a:effectLst/>
                          <a:latin typeface="Arial"/>
                        </a:rPr>
                        <a:t>200</a:t>
                      </a:r>
                      <a:endParaRPr lang="en-ZA" sz="1200" b="1" i="0" u="none" strike="noStrike" dirty="0">
                        <a:solidFill>
                          <a:srgbClr val="000000"/>
                        </a:solidFill>
                        <a:effectLst/>
                        <a:latin typeface="Arial"/>
                      </a:endParaRPr>
                    </a:p>
                  </a:txBody>
                  <a:tcPr marL="9526" marR="9526" marT="9522" marB="0" anchor="ctr"/>
                </a:tc>
                <a:tc>
                  <a:txBody>
                    <a:bodyPr/>
                    <a:lstStyle/>
                    <a:p>
                      <a:pPr algn="ctr" fontAlgn="ctr"/>
                      <a:r>
                        <a:rPr lang="en-ZA" sz="1200" b="1" i="0" u="none" strike="noStrike" dirty="0" smtClean="0">
                          <a:solidFill>
                            <a:srgbClr val="000000"/>
                          </a:solidFill>
                          <a:effectLst/>
                          <a:latin typeface="Arial"/>
                        </a:rPr>
                        <a:t>1%</a:t>
                      </a:r>
                      <a:endParaRPr lang="en-ZA" sz="1200" b="1" i="0" u="none" strike="noStrike" dirty="0">
                        <a:solidFill>
                          <a:srgbClr val="000000"/>
                        </a:solidFill>
                        <a:effectLst/>
                        <a:latin typeface="Arial"/>
                      </a:endParaRPr>
                    </a:p>
                  </a:txBody>
                  <a:tcPr marL="9526" marR="9526" marT="9522" marB="0" anchor="ctr"/>
                </a:tc>
                <a:tc>
                  <a:txBody>
                    <a:bodyPr/>
                    <a:lstStyle/>
                    <a:p>
                      <a:pPr algn="ctr" fontAlgn="ctr"/>
                      <a:r>
                        <a:rPr lang="en-ZA" sz="1200" b="1" i="0" u="none" strike="noStrike" dirty="0" smtClean="0">
                          <a:solidFill>
                            <a:srgbClr val="000000"/>
                          </a:solidFill>
                          <a:effectLst/>
                          <a:latin typeface="Arial"/>
                        </a:rPr>
                        <a:t>1</a:t>
                      </a:r>
                      <a:endParaRPr lang="en-ZA" sz="1200" b="1" i="0" u="none" strike="noStrike" dirty="0">
                        <a:solidFill>
                          <a:srgbClr val="000000"/>
                        </a:solidFill>
                        <a:effectLst/>
                        <a:latin typeface="Arial"/>
                      </a:endParaRPr>
                    </a:p>
                  </a:txBody>
                  <a:tcPr marL="9526" marR="9526" marT="9522" marB="0" anchor="ctr"/>
                </a:tc>
                <a:tc>
                  <a:txBody>
                    <a:bodyPr/>
                    <a:lstStyle/>
                    <a:p>
                      <a:pPr algn="ctr" fontAlgn="ctr"/>
                      <a:r>
                        <a:rPr lang="en-ZA" sz="1200" b="1" i="0" u="none" strike="noStrike" dirty="0" smtClean="0">
                          <a:solidFill>
                            <a:srgbClr val="000000"/>
                          </a:solidFill>
                          <a:effectLst/>
                          <a:latin typeface="Arial"/>
                        </a:rPr>
                        <a:t>0%</a:t>
                      </a:r>
                      <a:endParaRPr lang="en-ZA" sz="1200" b="1" i="0" u="none" strike="noStrike" dirty="0">
                        <a:solidFill>
                          <a:srgbClr val="000000"/>
                        </a:solidFill>
                        <a:effectLst/>
                        <a:latin typeface="Arial"/>
                      </a:endParaRPr>
                    </a:p>
                  </a:txBody>
                  <a:tcPr marL="9526" marR="9526" marT="9522" marB="0" anchor="ctr"/>
                </a:tc>
                <a:tc>
                  <a:txBody>
                    <a:bodyPr/>
                    <a:lstStyle/>
                    <a:p>
                      <a:pPr algn="ctr" fontAlgn="b"/>
                      <a:r>
                        <a:rPr lang="en-ZA" sz="1200" b="1" i="0" u="none" strike="noStrike" dirty="0" smtClean="0">
                          <a:solidFill>
                            <a:srgbClr val="000000"/>
                          </a:solidFill>
                          <a:effectLst/>
                          <a:latin typeface="Calibri"/>
                        </a:rPr>
                        <a:t>34 903</a:t>
                      </a:r>
                      <a:endParaRPr lang="en-ZA" sz="1200" b="1" i="0" u="none" strike="noStrike" dirty="0">
                        <a:solidFill>
                          <a:srgbClr val="000000"/>
                        </a:solidFill>
                        <a:effectLst/>
                        <a:latin typeface="Calibri"/>
                      </a:endParaRPr>
                    </a:p>
                  </a:txBody>
                  <a:tcPr marL="9526" marR="9526" marT="9522" marB="0" anchor="ctr"/>
                </a:tc>
                <a:extLst>
                  <a:ext uri="{0D108BD9-81ED-4DB2-BD59-A6C34878D82A}">
                    <a16:rowId xmlns:a16="http://schemas.microsoft.com/office/drawing/2014/main" xmlns="" val="10011"/>
                  </a:ext>
                </a:extLst>
              </a:tr>
            </a:tbl>
          </a:graphicData>
        </a:graphic>
      </p:graphicFrame>
      <p:sp>
        <p:nvSpPr>
          <p:cNvPr id="39164" name="Slide Number Placeholder 3"/>
          <p:cNvSpPr>
            <a:spLocks noGrp="1"/>
          </p:cNvSpPr>
          <p:nvPr>
            <p:ph type="sldNum" sz="quarter" idx="12"/>
          </p:nvPr>
        </p:nvSpPr>
        <p:spPr bwMode="auto">
          <a:xfrm>
            <a:off x="6732240" y="64583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fld id="{28FBF17B-973C-403A-8920-8D3BBDEED601}" type="slidenum">
              <a:rPr lang="en-US" altLang="en-US" sz="1200" smtClean="0">
                <a:solidFill>
                  <a:srgbClr val="898989"/>
                </a:solidFill>
              </a:rPr>
              <a:pPr eaLnBrk="1" hangingPunct="1">
                <a:spcBef>
                  <a:spcPct val="0"/>
                </a:spcBef>
                <a:buFontTx/>
                <a:buNone/>
                <a:defRPr/>
              </a:pPr>
              <a:t>82</a:t>
            </a:fld>
            <a:endParaRPr lang="en-US" altLang="en-US" sz="1200" dirty="0" smtClean="0">
              <a:solidFill>
                <a:srgbClr val="898989"/>
              </a:solidFill>
            </a:endParaRPr>
          </a:p>
        </p:txBody>
      </p:sp>
    </p:spTree>
    <p:extLst>
      <p:ext uri="{BB962C8B-B14F-4D97-AF65-F5344CB8AC3E}">
        <p14:creationId xmlns:p14="http://schemas.microsoft.com/office/powerpoint/2010/main" xmlns="" val="364270832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74638"/>
            <a:ext cx="8229600" cy="830262"/>
          </a:xfrm>
        </p:spPr>
        <p:txBody>
          <a:bodyPr/>
          <a:lstStyle/>
          <a:p>
            <a:r>
              <a:rPr lang="en-ZA" altLang="en-US" sz="2400" b="1" smtClean="0"/>
              <a:t>OPPORTUNITIES BY EMPLOYMENT TYPE</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xmlns="" val="3046227153"/>
              </p:ext>
            </p:extLst>
          </p:nvPr>
        </p:nvGraphicFramePr>
        <p:xfrm>
          <a:off x="246063" y="1404938"/>
          <a:ext cx="5046016" cy="5227635"/>
        </p:xfrm>
        <a:graphic>
          <a:graphicData uri="http://schemas.openxmlformats.org/drawingml/2006/table">
            <a:tbl>
              <a:tblPr firstRow="1" bandRow="1">
                <a:tableStyleId>{5C22544A-7EE6-4342-B048-85BDC9FD1C3A}</a:tableStyleId>
              </a:tblPr>
              <a:tblGrid>
                <a:gridCol w="802643">
                  <a:extLst>
                    <a:ext uri="{9D8B030D-6E8A-4147-A177-3AD203B41FA5}">
                      <a16:colId xmlns:a16="http://schemas.microsoft.com/office/drawing/2014/main" xmlns="" val="20000"/>
                    </a:ext>
                  </a:extLst>
                </a:gridCol>
                <a:gridCol w="802643">
                  <a:extLst>
                    <a:ext uri="{9D8B030D-6E8A-4147-A177-3AD203B41FA5}">
                      <a16:colId xmlns:a16="http://schemas.microsoft.com/office/drawing/2014/main" xmlns="" val="20001"/>
                    </a:ext>
                  </a:extLst>
                </a:gridCol>
                <a:gridCol w="1022226">
                  <a:extLst>
                    <a:ext uri="{9D8B030D-6E8A-4147-A177-3AD203B41FA5}">
                      <a16:colId xmlns:a16="http://schemas.microsoft.com/office/drawing/2014/main" xmlns="" val="20002"/>
                    </a:ext>
                  </a:extLst>
                </a:gridCol>
                <a:gridCol w="1015174">
                  <a:extLst>
                    <a:ext uri="{9D8B030D-6E8A-4147-A177-3AD203B41FA5}">
                      <a16:colId xmlns:a16="http://schemas.microsoft.com/office/drawing/2014/main" xmlns="" val="20003"/>
                    </a:ext>
                  </a:extLst>
                </a:gridCol>
                <a:gridCol w="746452">
                  <a:extLst>
                    <a:ext uri="{9D8B030D-6E8A-4147-A177-3AD203B41FA5}">
                      <a16:colId xmlns:a16="http://schemas.microsoft.com/office/drawing/2014/main" xmlns="" val="20004"/>
                    </a:ext>
                  </a:extLst>
                </a:gridCol>
                <a:gridCol w="656878">
                  <a:extLst>
                    <a:ext uri="{9D8B030D-6E8A-4147-A177-3AD203B41FA5}">
                      <a16:colId xmlns:a16="http://schemas.microsoft.com/office/drawing/2014/main" xmlns="" val="20005"/>
                    </a:ext>
                  </a:extLst>
                </a:gridCol>
              </a:tblGrid>
              <a:tr h="592197">
                <a:tc>
                  <a:txBody>
                    <a:bodyPr/>
                    <a:lstStyle/>
                    <a:p>
                      <a:pPr algn="ctr" fontAlgn="ctr"/>
                      <a:r>
                        <a:rPr lang="en-ZA" sz="1400" b="0" i="0" u="none" strike="noStrike" dirty="0">
                          <a:solidFill>
                            <a:srgbClr val="000000"/>
                          </a:solidFill>
                          <a:effectLst/>
                          <a:latin typeface="+mn-lt"/>
                        </a:rPr>
                        <a:t> </a:t>
                      </a:r>
                    </a:p>
                  </a:txBody>
                  <a:tcPr marL="85731" marR="9526" marT="9526" marB="0" anchor="ctr"/>
                </a:tc>
                <a:tc>
                  <a:txBody>
                    <a:bodyPr/>
                    <a:lstStyle/>
                    <a:p>
                      <a:pPr algn="l" fontAlgn="ctr"/>
                      <a:r>
                        <a:rPr lang="en-ZA" sz="1400" b="1" i="0" u="none" strike="noStrike" dirty="0">
                          <a:solidFill>
                            <a:srgbClr val="000000"/>
                          </a:solidFill>
                          <a:effectLst/>
                          <a:latin typeface="+mn-lt"/>
                        </a:rPr>
                        <a:t>Contract</a:t>
                      </a:r>
                    </a:p>
                  </a:txBody>
                  <a:tcPr marL="85731" marR="9526" marT="9526" marB="0" anchor="ctr"/>
                </a:tc>
                <a:tc>
                  <a:txBody>
                    <a:bodyPr/>
                    <a:lstStyle/>
                    <a:p>
                      <a:pPr algn="l" fontAlgn="ctr"/>
                      <a:r>
                        <a:rPr lang="en-ZA" sz="1400" b="1" i="0" u="none" strike="noStrike" dirty="0">
                          <a:solidFill>
                            <a:srgbClr val="000000"/>
                          </a:solidFill>
                          <a:effectLst/>
                          <a:latin typeface="+mn-lt"/>
                        </a:rPr>
                        <a:t>Permanent</a:t>
                      </a:r>
                    </a:p>
                  </a:txBody>
                  <a:tcPr marL="85731" marR="9526" marT="9526" marB="0" anchor="ctr"/>
                </a:tc>
                <a:tc>
                  <a:txBody>
                    <a:bodyPr/>
                    <a:lstStyle/>
                    <a:p>
                      <a:pPr algn="l" fontAlgn="ctr"/>
                      <a:r>
                        <a:rPr lang="en-ZA" sz="1400" b="1" i="0" u="none" strike="noStrike" dirty="0">
                          <a:solidFill>
                            <a:srgbClr val="000000"/>
                          </a:solidFill>
                          <a:effectLst/>
                          <a:latin typeface="+mn-lt"/>
                        </a:rPr>
                        <a:t>Temporary</a:t>
                      </a:r>
                    </a:p>
                  </a:txBody>
                  <a:tcPr marL="85731" marR="9526" marT="9526" marB="0" anchor="ctr"/>
                </a:tc>
                <a:tc>
                  <a:txBody>
                    <a:bodyPr/>
                    <a:lstStyle/>
                    <a:p>
                      <a:pPr algn="l" fontAlgn="ctr"/>
                      <a:r>
                        <a:rPr lang="en-ZA" sz="1400" b="1" i="0" u="none" strike="noStrike" dirty="0">
                          <a:solidFill>
                            <a:srgbClr val="000000"/>
                          </a:solidFill>
                          <a:effectLst/>
                          <a:latin typeface="+mn-lt"/>
                        </a:rPr>
                        <a:t>Other</a:t>
                      </a:r>
                    </a:p>
                  </a:txBody>
                  <a:tcPr marL="85731" marR="9526" marT="9526" marB="0" anchor="ctr"/>
                </a:tc>
                <a:tc>
                  <a:txBody>
                    <a:bodyPr/>
                    <a:lstStyle/>
                    <a:p>
                      <a:pPr algn="l" fontAlgn="ctr"/>
                      <a:r>
                        <a:rPr lang="en-ZA" sz="1400" b="1" i="0" u="none" strike="noStrike" dirty="0">
                          <a:solidFill>
                            <a:srgbClr val="000000"/>
                          </a:solidFill>
                          <a:effectLst/>
                          <a:latin typeface="+mn-lt"/>
                        </a:rPr>
                        <a:t>Total</a:t>
                      </a:r>
                    </a:p>
                  </a:txBody>
                  <a:tcPr marL="85731" marR="9526" marT="9526" marB="0" anchor="ctr"/>
                </a:tc>
                <a:extLst>
                  <a:ext uri="{0D108BD9-81ED-4DB2-BD59-A6C34878D82A}">
                    <a16:rowId xmlns:a16="http://schemas.microsoft.com/office/drawing/2014/main" xmlns="" val="10000"/>
                  </a:ext>
                </a:extLst>
              </a:tr>
              <a:tr h="468982">
                <a:tc>
                  <a:txBody>
                    <a:bodyPr/>
                    <a:lstStyle/>
                    <a:p>
                      <a:pPr algn="l" fontAlgn="ctr"/>
                      <a:r>
                        <a:rPr lang="en-ZA" sz="1400" b="1" i="0" u="none" strike="noStrike" dirty="0">
                          <a:solidFill>
                            <a:srgbClr val="000000"/>
                          </a:solidFill>
                          <a:effectLst/>
                          <a:latin typeface="+mn-lt"/>
                        </a:rPr>
                        <a:t>Eastern Cape</a:t>
                      </a:r>
                    </a:p>
                  </a:txBody>
                  <a:tcPr marL="85731" marR="9526" marT="9526" marB="0" anchor="ctr"/>
                </a:tc>
                <a:tc>
                  <a:txBody>
                    <a:bodyPr/>
                    <a:lstStyle/>
                    <a:p>
                      <a:pPr algn="ctr" fontAlgn="ctr"/>
                      <a:r>
                        <a:rPr lang="en-ZA" sz="1400" b="0" i="0" u="none" strike="noStrike" dirty="0">
                          <a:solidFill>
                            <a:srgbClr val="000000"/>
                          </a:solidFill>
                          <a:effectLst/>
                          <a:latin typeface="+mn-lt"/>
                        </a:rPr>
                        <a:t>3 593</a:t>
                      </a:r>
                    </a:p>
                  </a:txBody>
                  <a:tcPr marL="9526" marR="9526" marT="9526" marB="0" anchor="ctr"/>
                </a:tc>
                <a:tc>
                  <a:txBody>
                    <a:bodyPr/>
                    <a:lstStyle/>
                    <a:p>
                      <a:pPr algn="ctr" fontAlgn="ctr"/>
                      <a:r>
                        <a:rPr lang="en-ZA" sz="1400" b="0" i="0" u="none" strike="noStrike">
                          <a:solidFill>
                            <a:srgbClr val="000000"/>
                          </a:solidFill>
                          <a:effectLst/>
                          <a:latin typeface="+mn-lt"/>
                        </a:rPr>
                        <a:t>1 118</a:t>
                      </a:r>
                    </a:p>
                  </a:txBody>
                  <a:tcPr marL="9526" marR="9526" marT="9526" marB="0" anchor="ctr"/>
                </a:tc>
                <a:tc>
                  <a:txBody>
                    <a:bodyPr/>
                    <a:lstStyle/>
                    <a:p>
                      <a:pPr algn="ctr" fontAlgn="ctr"/>
                      <a:r>
                        <a:rPr lang="en-ZA" sz="1400" b="0" i="0" u="none" strike="noStrike">
                          <a:solidFill>
                            <a:srgbClr val="000000"/>
                          </a:solidFill>
                          <a:effectLst/>
                          <a:latin typeface="+mn-lt"/>
                        </a:rPr>
                        <a:t>407</a:t>
                      </a:r>
                    </a:p>
                  </a:txBody>
                  <a:tcPr marL="9526" marR="9526" marT="9526" marB="0" anchor="ctr"/>
                </a:tc>
                <a:tc>
                  <a:txBody>
                    <a:bodyPr/>
                    <a:lstStyle/>
                    <a:p>
                      <a:pPr algn="ctr" fontAlgn="ctr"/>
                      <a:r>
                        <a:rPr lang="en-ZA" sz="1400" b="0" i="0" u="none" strike="noStrike">
                          <a:solidFill>
                            <a:srgbClr val="000000"/>
                          </a:solidFill>
                          <a:effectLst/>
                          <a:latin typeface="+mn-lt"/>
                        </a:rPr>
                        <a:t>32</a:t>
                      </a:r>
                    </a:p>
                  </a:txBody>
                  <a:tcPr marL="9526" marR="9526" marT="9526" marB="0" anchor="ctr"/>
                </a:tc>
                <a:tc>
                  <a:txBody>
                    <a:bodyPr/>
                    <a:lstStyle/>
                    <a:p>
                      <a:pPr algn="ctr" fontAlgn="b"/>
                      <a:r>
                        <a:rPr lang="en-ZA" sz="1400" b="1" i="0" u="none" strike="noStrike" dirty="0">
                          <a:solidFill>
                            <a:srgbClr val="000000"/>
                          </a:solidFill>
                          <a:effectLst/>
                          <a:latin typeface="+mn-lt"/>
                        </a:rPr>
                        <a:t>5 150</a:t>
                      </a:r>
                    </a:p>
                  </a:txBody>
                  <a:tcPr marL="9526" marR="9526" marT="9526" marB="0" anchor="ctr"/>
                </a:tc>
                <a:extLst>
                  <a:ext uri="{0D108BD9-81ED-4DB2-BD59-A6C34878D82A}">
                    <a16:rowId xmlns:a16="http://schemas.microsoft.com/office/drawing/2014/main" xmlns="" val="10001"/>
                  </a:ext>
                </a:extLst>
              </a:tr>
              <a:tr h="468982">
                <a:tc>
                  <a:txBody>
                    <a:bodyPr/>
                    <a:lstStyle/>
                    <a:p>
                      <a:pPr algn="l" fontAlgn="ctr"/>
                      <a:r>
                        <a:rPr lang="en-ZA" sz="1400" b="1" i="0" u="none" strike="noStrike" dirty="0">
                          <a:solidFill>
                            <a:srgbClr val="000000"/>
                          </a:solidFill>
                          <a:effectLst/>
                          <a:latin typeface="+mn-lt"/>
                        </a:rPr>
                        <a:t>Free State</a:t>
                      </a:r>
                    </a:p>
                  </a:txBody>
                  <a:tcPr marL="85731" marR="9526" marT="9526" marB="0" anchor="ctr"/>
                </a:tc>
                <a:tc>
                  <a:txBody>
                    <a:bodyPr/>
                    <a:lstStyle/>
                    <a:p>
                      <a:pPr algn="ctr" fontAlgn="ctr"/>
                      <a:r>
                        <a:rPr lang="en-ZA" sz="1400" b="0" i="0" u="none" strike="noStrike" dirty="0">
                          <a:solidFill>
                            <a:srgbClr val="000000"/>
                          </a:solidFill>
                          <a:effectLst/>
                          <a:latin typeface="+mn-lt"/>
                        </a:rPr>
                        <a:t>2 419</a:t>
                      </a:r>
                    </a:p>
                  </a:txBody>
                  <a:tcPr marL="9526" marR="9526" marT="9526" marB="0" anchor="ctr"/>
                </a:tc>
                <a:tc>
                  <a:txBody>
                    <a:bodyPr/>
                    <a:lstStyle/>
                    <a:p>
                      <a:pPr algn="ctr" fontAlgn="ctr"/>
                      <a:r>
                        <a:rPr lang="en-ZA" sz="1400" b="0" i="0" u="none" strike="noStrike" dirty="0">
                          <a:solidFill>
                            <a:srgbClr val="000000"/>
                          </a:solidFill>
                          <a:effectLst/>
                          <a:latin typeface="+mn-lt"/>
                        </a:rPr>
                        <a:t>549</a:t>
                      </a:r>
                    </a:p>
                  </a:txBody>
                  <a:tcPr marL="9526" marR="9526" marT="9526" marB="0" anchor="ctr"/>
                </a:tc>
                <a:tc>
                  <a:txBody>
                    <a:bodyPr/>
                    <a:lstStyle/>
                    <a:p>
                      <a:pPr algn="ctr" fontAlgn="ctr"/>
                      <a:r>
                        <a:rPr lang="en-ZA" sz="1400" b="0" i="0" u="none" strike="noStrike">
                          <a:solidFill>
                            <a:srgbClr val="000000"/>
                          </a:solidFill>
                          <a:effectLst/>
                          <a:latin typeface="+mn-lt"/>
                        </a:rPr>
                        <a:t>49</a:t>
                      </a:r>
                    </a:p>
                  </a:txBody>
                  <a:tcPr marL="9526" marR="9526" marT="9526" marB="0" anchor="ctr"/>
                </a:tc>
                <a:tc>
                  <a:txBody>
                    <a:bodyPr/>
                    <a:lstStyle/>
                    <a:p>
                      <a:pPr algn="ctr" fontAlgn="ctr"/>
                      <a:r>
                        <a:rPr lang="en-ZA" sz="1400" b="0" i="0" u="none" strike="noStrike">
                          <a:solidFill>
                            <a:srgbClr val="000000"/>
                          </a:solidFill>
                          <a:effectLst/>
                          <a:latin typeface="+mn-lt"/>
                        </a:rPr>
                        <a:t>7</a:t>
                      </a:r>
                    </a:p>
                  </a:txBody>
                  <a:tcPr marL="9526" marR="9526" marT="9526" marB="0" anchor="ctr"/>
                </a:tc>
                <a:tc>
                  <a:txBody>
                    <a:bodyPr/>
                    <a:lstStyle/>
                    <a:p>
                      <a:pPr algn="ctr" fontAlgn="b"/>
                      <a:r>
                        <a:rPr lang="en-ZA" sz="1400" b="1" i="0" u="none" strike="noStrike" dirty="0">
                          <a:solidFill>
                            <a:srgbClr val="000000"/>
                          </a:solidFill>
                          <a:effectLst/>
                          <a:latin typeface="+mn-lt"/>
                        </a:rPr>
                        <a:t>3 024</a:t>
                      </a:r>
                    </a:p>
                  </a:txBody>
                  <a:tcPr marL="9526" marR="9526" marT="9526" marB="0" anchor="ctr"/>
                </a:tc>
                <a:extLst>
                  <a:ext uri="{0D108BD9-81ED-4DB2-BD59-A6C34878D82A}">
                    <a16:rowId xmlns:a16="http://schemas.microsoft.com/office/drawing/2014/main" xmlns="" val="10002"/>
                  </a:ext>
                </a:extLst>
              </a:tr>
              <a:tr h="344647">
                <a:tc>
                  <a:txBody>
                    <a:bodyPr/>
                    <a:lstStyle/>
                    <a:p>
                      <a:pPr algn="l" fontAlgn="ctr"/>
                      <a:r>
                        <a:rPr lang="en-ZA" sz="1400" b="1" i="0" u="none" strike="noStrike" dirty="0">
                          <a:solidFill>
                            <a:srgbClr val="000000"/>
                          </a:solidFill>
                          <a:effectLst/>
                          <a:latin typeface="+mn-lt"/>
                        </a:rPr>
                        <a:t>Gauteng</a:t>
                      </a:r>
                    </a:p>
                  </a:txBody>
                  <a:tcPr marL="85731" marR="9526" marT="9526" marB="0" anchor="ctr"/>
                </a:tc>
                <a:tc>
                  <a:txBody>
                    <a:bodyPr/>
                    <a:lstStyle/>
                    <a:p>
                      <a:pPr algn="ctr" fontAlgn="ctr"/>
                      <a:r>
                        <a:rPr lang="en-ZA" sz="1400" b="0" i="0" u="none" strike="noStrike" dirty="0">
                          <a:solidFill>
                            <a:srgbClr val="000000"/>
                          </a:solidFill>
                          <a:effectLst/>
                          <a:latin typeface="+mn-lt"/>
                        </a:rPr>
                        <a:t>3 724</a:t>
                      </a:r>
                    </a:p>
                  </a:txBody>
                  <a:tcPr marL="9526" marR="9526" marT="9526" marB="0" anchor="ctr"/>
                </a:tc>
                <a:tc>
                  <a:txBody>
                    <a:bodyPr/>
                    <a:lstStyle/>
                    <a:p>
                      <a:pPr algn="ctr" fontAlgn="ctr"/>
                      <a:r>
                        <a:rPr lang="en-ZA" sz="1400" b="0" i="0" u="none" strike="noStrike" dirty="0">
                          <a:solidFill>
                            <a:srgbClr val="000000"/>
                          </a:solidFill>
                          <a:effectLst/>
                          <a:latin typeface="+mn-lt"/>
                        </a:rPr>
                        <a:t>1 160</a:t>
                      </a:r>
                    </a:p>
                  </a:txBody>
                  <a:tcPr marL="9526" marR="9526" marT="9526" marB="0" anchor="ctr"/>
                </a:tc>
                <a:tc>
                  <a:txBody>
                    <a:bodyPr/>
                    <a:lstStyle/>
                    <a:p>
                      <a:pPr algn="ctr" fontAlgn="ctr"/>
                      <a:r>
                        <a:rPr lang="en-ZA" sz="1400" b="0" i="0" u="none" strike="noStrike">
                          <a:solidFill>
                            <a:srgbClr val="000000"/>
                          </a:solidFill>
                          <a:effectLst/>
                          <a:latin typeface="+mn-lt"/>
                        </a:rPr>
                        <a:t>489</a:t>
                      </a:r>
                    </a:p>
                  </a:txBody>
                  <a:tcPr marL="9526" marR="9526" marT="9526" marB="0" anchor="ctr"/>
                </a:tc>
                <a:tc>
                  <a:txBody>
                    <a:bodyPr/>
                    <a:lstStyle/>
                    <a:p>
                      <a:pPr algn="ctr" fontAlgn="ctr"/>
                      <a:r>
                        <a:rPr lang="en-ZA" sz="1400" b="0" i="0" u="none" strike="noStrike" dirty="0">
                          <a:solidFill>
                            <a:srgbClr val="000000"/>
                          </a:solidFill>
                          <a:effectLst/>
                          <a:latin typeface="+mn-lt"/>
                        </a:rPr>
                        <a:t>277</a:t>
                      </a:r>
                    </a:p>
                  </a:txBody>
                  <a:tcPr marL="9526" marR="9526" marT="9526" marB="0" anchor="ctr"/>
                </a:tc>
                <a:tc>
                  <a:txBody>
                    <a:bodyPr/>
                    <a:lstStyle/>
                    <a:p>
                      <a:pPr algn="ctr" fontAlgn="b"/>
                      <a:r>
                        <a:rPr lang="en-ZA" sz="1400" b="1" i="0" u="none" strike="noStrike" dirty="0">
                          <a:solidFill>
                            <a:srgbClr val="000000"/>
                          </a:solidFill>
                          <a:effectLst/>
                          <a:latin typeface="+mn-lt"/>
                        </a:rPr>
                        <a:t>5 650</a:t>
                      </a:r>
                    </a:p>
                  </a:txBody>
                  <a:tcPr marL="9526" marR="9526" marT="9526" marB="0" anchor="ctr"/>
                </a:tc>
                <a:extLst>
                  <a:ext uri="{0D108BD9-81ED-4DB2-BD59-A6C34878D82A}">
                    <a16:rowId xmlns:a16="http://schemas.microsoft.com/office/drawing/2014/main" xmlns="" val="10003"/>
                  </a:ext>
                </a:extLst>
              </a:tr>
              <a:tr h="436290">
                <a:tc>
                  <a:txBody>
                    <a:bodyPr/>
                    <a:lstStyle/>
                    <a:p>
                      <a:pPr algn="l" fontAlgn="ctr"/>
                      <a:r>
                        <a:rPr lang="en-ZA" sz="1400" b="1" i="0" u="none" strike="noStrike" dirty="0" err="1">
                          <a:solidFill>
                            <a:srgbClr val="000000"/>
                          </a:solidFill>
                          <a:effectLst/>
                          <a:latin typeface="+mn-lt"/>
                        </a:rPr>
                        <a:t>KwaZulu</a:t>
                      </a:r>
                      <a:r>
                        <a:rPr lang="en-ZA" sz="1400" b="1" i="0" u="none" strike="noStrike" dirty="0">
                          <a:solidFill>
                            <a:srgbClr val="000000"/>
                          </a:solidFill>
                          <a:effectLst/>
                          <a:latin typeface="+mn-lt"/>
                        </a:rPr>
                        <a:t> Natal</a:t>
                      </a:r>
                    </a:p>
                  </a:txBody>
                  <a:tcPr marL="85731" marR="9526" marT="9526" marB="0" anchor="ctr"/>
                </a:tc>
                <a:tc>
                  <a:txBody>
                    <a:bodyPr/>
                    <a:lstStyle/>
                    <a:p>
                      <a:pPr algn="ctr" fontAlgn="ctr"/>
                      <a:r>
                        <a:rPr lang="en-ZA" sz="1400" b="0" i="0" u="none" strike="noStrike" dirty="0">
                          <a:solidFill>
                            <a:srgbClr val="000000"/>
                          </a:solidFill>
                          <a:effectLst/>
                          <a:latin typeface="+mn-lt"/>
                        </a:rPr>
                        <a:t>4 693</a:t>
                      </a:r>
                    </a:p>
                  </a:txBody>
                  <a:tcPr marL="9526" marR="9526" marT="9526" marB="0" anchor="ctr"/>
                </a:tc>
                <a:tc>
                  <a:txBody>
                    <a:bodyPr/>
                    <a:lstStyle/>
                    <a:p>
                      <a:pPr algn="ctr" fontAlgn="ctr"/>
                      <a:r>
                        <a:rPr lang="en-ZA" sz="1400" b="0" i="0" u="none" strike="noStrike" dirty="0">
                          <a:solidFill>
                            <a:srgbClr val="000000"/>
                          </a:solidFill>
                          <a:effectLst/>
                          <a:latin typeface="+mn-lt"/>
                        </a:rPr>
                        <a:t>317</a:t>
                      </a:r>
                    </a:p>
                  </a:txBody>
                  <a:tcPr marL="9526" marR="9526" marT="9526" marB="0" anchor="ctr"/>
                </a:tc>
                <a:tc>
                  <a:txBody>
                    <a:bodyPr/>
                    <a:lstStyle/>
                    <a:p>
                      <a:pPr algn="ctr" fontAlgn="ctr"/>
                      <a:r>
                        <a:rPr lang="en-ZA" sz="1400" b="0" i="0" u="none" strike="noStrike">
                          <a:solidFill>
                            <a:srgbClr val="000000"/>
                          </a:solidFill>
                          <a:effectLst/>
                          <a:latin typeface="+mn-lt"/>
                        </a:rPr>
                        <a:t>91</a:t>
                      </a:r>
                    </a:p>
                  </a:txBody>
                  <a:tcPr marL="9526" marR="9526" marT="9526" marB="0" anchor="ctr"/>
                </a:tc>
                <a:tc>
                  <a:txBody>
                    <a:bodyPr/>
                    <a:lstStyle/>
                    <a:p>
                      <a:pPr algn="ctr" fontAlgn="ctr"/>
                      <a:r>
                        <a:rPr lang="en-ZA" sz="1400" b="0" i="0" u="none" strike="noStrike">
                          <a:solidFill>
                            <a:srgbClr val="000000"/>
                          </a:solidFill>
                          <a:effectLst/>
                          <a:latin typeface="+mn-lt"/>
                        </a:rPr>
                        <a:t>35</a:t>
                      </a:r>
                    </a:p>
                  </a:txBody>
                  <a:tcPr marL="9526" marR="9526" marT="9526" marB="0" anchor="ctr"/>
                </a:tc>
                <a:tc>
                  <a:txBody>
                    <a:bodyPr/>
                    <a:lstStyle/>
                    <a:p>
                      <a:pPr algn="ctr" fontAlgn="b"/>
                      <a:r>
                        <a:rPr lang="en-ZA" sz="1400" b="1" i="0" u="none" strike="noStrike" dirty="0">
                          <a:solidFill>
                            <a:srgbClr val="000000"/>
                          </a:solidFill>
                          <a:effectLst/>
                          <a:latin typeface="+mn-lt"/>
                        </a:rPr>
                        <a:t>5 136</a:t>
                      </a:r>
                    </a:p>
                  </a:txBody>
                  <a:tcPr marL="9526" marR="9526" marT="9526" marB="0" anchor="ctr"/>
                </a:tc>
                <a:extLst>
                  <a:ext uri="{0D108BD9-81ED-4DB2-BD59-A6C34878D82A}">
                    <a16:rowId xmlns:a16="http://schemas.microsoft.com/office/drawing/2014/main" xmlns="" val="10004"/>
                  </a:ext>
                </a:extLst>
              </a:tr>
              <a:tr h="436290">
                <a:tc>
                  <a:txBody>
                    <a:bodyPr/>
                    <a:lstStyle/>
                    <a:p>
                      <a:pPr algn="l" fontAlgn="ctr"/>
                      <a:r>
                        <a:rPr lang="en-ZA" sz="1400" b="1" i="0" u="none" strike="noStrike" dirty="0">
                          <a:solidFill>
                            <a:srgbClr val="000000"/>
                          </a:solidFill>
                          <a:effectLst/>
                          <a:latin typeface="+mn-lt"/>
                        </a:rPr>
                        <a:t>Limpopo</a:t>
                      </a:r>
                    </a:p>
                  </a:txBody>
                  <a:tcPr marL="85731" marR="9526" marT="9526" marB="0" anchor="ctr"/>
                </a:tc>
                <a:tc>
                  <a:txBody>
                    <a:bodyPr/>
                    <a:lstStyle/>
                    <a:p>
                      <a:pPr algn="ctr" fontAlgn="ctr"/>
                      <a:r>
                        <a:rPr lang="en-ZA" sz="1400" b="0" i="0" u="none" strike="noStrike" dirty="0">
                          <a:solidFill>
                            <a:srgbClr val="000000"/>
                          </a:solidFill>
                          <a:effectLst/>
                          <a:latin typeface="+mn-lt"/>
                        </a:rPr>
                        <a:t>2 545</a:t>
                      </a:r>
                    </a:p>
                  </a:txBody>
                  <a:tcPr marL="9526" marR="9526" marT="9526" marB="0" anchor="ctr"/>
                </a:tc>
                <a:tc>
                  <a:txBody>
                    <a:bodyPr/>
                    <a:lstStyle/>
                    <a:p>
                      <a:pPr algn="ctr" fontAlgn="ctr"/>
                      <a:r>
                        <a:rPr lang="en-ZA" sz="1400" b="0" i="0" u="none" strike="noStrike" dirty="0">
                          <a:solidFill>
                            <a:srgbClr val="000000"/>
                          </a:solidFill>
                          <a:effectLst/>
                          <a:latin typeface="+mn-lt"/>
                        </a:rPr>
                        <a:t>340</a:t>
                      </a:r>
                    </a:p>
                  </a:txBody>
                  <a:tcPr marL="9526" marR="9526" marT="9526" marB="0" anchor="ctr"/>
                </a:tc>
                <a:tc>
                  <a:txBody>
                    <a:bodyPr/>
                    <a:lstStyle/>
                    <a:p>
                      <a:pPr algn="ctr" fontAlgn="ctr"/>
                      <a:r>
                        <a:rPr lang="en-ZA" sz="1400" b="0" i="0" u="none" strike="noStrike">
                          <a:solidFill>
                            <a:srgbClr val="000000"/>
                          </a:solidFill>
                          <a:effectLst/>
                          <a:latin typeface="+mn-lt"/>
                        </a:rPr>
                        <a:t>246</a:t>
                      </a:r>
                    </a:p>
                  </a:txBody>
                  <a:tcPr marL="9526" marR="9526" marT="9526" marB="0" anchor="ctr"/>
                </a:tc>
                <a:tc>
                  <a:txBody>
                    <a:bodyPr/>
                    <a:lstStyle/>
                    <a:p>
                      <a:pPr algn="ctr" fontAlgn="ctr"/>
                      <a:r>
                        <a:rPr lang="en-ZA" sz="1400" b="0" i="0" u="none" strike="noStrike">
                          <a:solidFill>
                            <a:srgbClr val="000000"/>
                          </a:solidFill>
                          <a:effectLst/>
                          <a:latin typeface="+mn-lt"/>
                        </a:rPr>
                        <a:t>100</a:t>
                      </a:r>
                    </a:p>
                  </a:txBody>
                  <a:tcPr marL="9526" marR="9526" marT="9526" marB="0" anchor="ctr"/>
                </a:tc>
                <a:tc>
                  <a:txBody>
                    <a:bodyPr/>
                    <a:lstStyle/>
                    <a:p>
                      <a:pPr algn="ctr" fontAlgn="b"/>
                      <a:r>
                        <a:rPr lang="en-ZA" sz="1400" b="1" i="0" u="none" strike="noStrike" dirty="0">
                          <a:solidFill>
                            <a:srgbClr val="000000"/>
                          </a:solidFill>
                          <a:effectLst/>
                          <a:latin typeface="+mn-lt"/>
                        </a:rPr>
                        <a:t>3 231</a:t>
                      </a:r>
                    </a:p>
                  </a:txBody>
                  <a:tcPr marL="9526" marR="9526" marT="9526" marB="0" anchor="ctr"/>
                </a:tc>
                <a:extLst>
                  <a:ext uri="{0D108BD9-81ED-4DB2-BD59-A6C34878D82A}">
                    <a16:rowId xmlns:a16="http://schemas.microsoft.com/office/drawing/2014/main" xmlns="" val="10005"/>
                  </a:ext>
                </a:extLst>
              </a:tr>
              <a:tr h="436290">
                <a:tc>
                  <a:txBody>
                    <a:bodyPr/>
                    <a:lstStyle/>
                    <a:p>
                      <a:pPr algn="l" fontAlgn="ctr"/>
                      <a:r>
                        <a:rPr lang="en-ZA" sz="1400" b="1" i="0" u="none" strike="noStrike" dirty="0">
                          <a:solidFill>
                            <a:srgbClr val="000000"/>
                          </a:solidFill>
                          <a:effectLst/>
                          <a:latin typeface="+mn-lt"/>
                        </a:rPr>
                        <a:t>Mpumalanga</a:t>
                      </a:r>
                    </a:p>
                  </a:txBody>
                  <a:tcPr marL="85731" marR="9526" marT="9526" marB="0" anchor="ctr"/>
                </a:tc>
                <a:tc>
                  <a:txBody>
                    <a:bodyPr/>
                    <a:lstStyle/>
                    <a:p>
                      <a:pPr algn="ctr" fontAlgn="ctr"/>
                      <a:r>
                        <a:rPr lang="en-ZA" sz="1400" b="0" i="0" u="none" strike="noStrike">
                          <a:solidFill>
                            <a:srgbClr val="000000"/>
                          </a:solidFill>
                          <a:effectLst/>
                          <a:latin typeface="+mn-lt"/>
                        </a:rPr>
                        <a:t>2 388</a:t>
                      </a:r>
                    </a:p>
                  </a:txBody>
                  <a:tcPr marL="9526" marR="9526" marT="9526" marB="0" anchor="ctr"/>
                </a:tc>
                <a:tc>
                  <a:txBody>
                    <a:bodyPr/>
                    <a:lstStyle/>
                    <a:p>
                      <a:pPr algn="ctr" fontAlgn="ctr"/>
                      <a:r>
                        <a:rPr lang="en-ZA" sz="1400" b="0" i="0" u="none" strike="noStrike" dirty="0">
                          <a:solidFill>
                            <a:srgbClr val="000000"/>
                          </a:solidFill>
                          <a:effectLst/>
                          <a:latin typeface="+mn-lt"/>
                        </a:rPr>
                        <a:t>489</a:t>
                      </a:r>
                    </a:p>
                  </a:txBody>
                  <a:tcPr marL="9526" marR="9526" marT="9526" marB="0" anchor="ctr"/>
                </a:tc>
                <a:tc>
                  <a:txBody>
                    <a:bodyPr/>
                    <a:lstStyle/>
                    <a:p>
                      <a:pPr algn="ctr" fontAlgn="ctr"/>
                      <a:r>
                        <a:rPr lang="en-ZA" sz="1400" b="0" i="0" u="none" strike="noStrike" dirty="0">
                          <a:solidFill>
                            <a:srgbClr val="000000"/>
                          </a:solidFill>
                          <a:effectLst/>
                          <a:latin typeface="+mn-lt"/>
                        </a:rPr>
                        <a:t>262</a:t>
                      </a:r>
                    </a:p>
                  </a:txBody>
                  <a:tcPr marL="9526" marR="9526" marT="9526" marB="0" anchor="ctr"/>
                </a:tc>
                <a:tc>
                  <a:txBody>
                    <a:bodyPr/>
                    <a:lstStyle/>
                    <a:p>
                      <a:pPr algn="ctr" fontAlgn="ctr"/>
                      <a:r>
                        <a:rPr lang="en-ZA" sz="1400" b="0" i="0" u="none" strike="noStrike">
                          <a:solidFill>
                            <a:srgbClr val="000000"/>
                          </a:solidFill>
                          <a:effectLst/>
                          <a:latin typeface="+mn-lt"/>
                        </a:rPr>
                        <a:t>14</a:t>
                      </a:r>
                    </a:p>
                  </a:txBody>
                  <a:tcPr marL="9526" marR="9526" marT="9526" marB="0" anchor="ctr"/>
                </a:tc>
                <a:tc>
                  <a:txBody>
                    <a:bodyPr/>
                    <a:lstStyle/>
                    <a:p>
                      <a:pPr algn="ctr" fontAlgn="b"/>
                      <a:r>
                        <a:rPr lang="en-ZA" sz="1400" b="1" i="0" u="none" strike="noStrike" dirty="0">
                          <a:solidFill>
                            <a:srgbClr val="000000"/>
                          </a:solidFill>
                          <a:effectLst/>
                          <a:latin typeface="+mn-lt"/>
                        </a:rPr>
                        <a:t>3 153</a:t>
                      </a:r>
                    </a:p>
                  </a:txBody>
                  <a:tcPr marL="9526" marR="9526" marT="9526" marB="0" anchor="ctr"/>
                </a:tc>
                <a:extLst>
                  <a:ext uri="{0D108BD9-81ED-4DB2-BD59-A6C34878D82A}">
                    <a16:rowId xmlns:a16="http://schemas.microsoft.com/office/drawing/2014/main" xmlns="" val="10006"/>
                  </a:ext>
                </a:extLst>
              </a:tr>
              <a:tr h="436290">
                <a:tc>
                  <a:txBody>
                    <a:bodyPr/>
                    <a:lstStyle/>
                    <a:p>
                      <a:pPr algn="l" fontAlgn="ctr"/>
                      <a:r>
                        <a:rPr lang="en-ZA" sz="1400" b="1" i="0" u="none" strike="noStrike" dirty="0">
                          <a:solidFill>
                            <a:srgbClr val="000000"/>
                          </a:solidFill>
                          <a:effectLst/>
                          <a:latin typeface="+mn-lt"/>
                        </a:rPr>
                        <a:t>North West</a:t>
                      </a:r>
                    </a:p>
                  </a:txBody>
                  <a:tcPr marL="85731" marR="9526" marT="9526" marB="0" anchor="ctr"/>
                </a:tc>
                <a:tc>
                  <a:txBody>
                    <a:bodyPr/>
                    <a:lstStyle/>
                    <a:p>
                      <a:pPr algn="ctr" fontAlgn="ctr"/>
                      <a:r>
                        <a:rPr lang="en-ZA" sz="1400" b="0" i="0" u="none" strike="noStrike" dirty="0">
                          <a:solidFill>
                            <a:srgbClr val="000000"/>
                          </a:solidFill>
                          <a:effectLst/>
                          <a:latin typeface="+mn-lt"/>
                        </a:rPr>
                        <a:t>845</a:t>
                      </a:r>
                    </a:p>
                  </a:txBody>
                  <a:tcPr marL="9526" marR="9526" marT="9526" marB="0" anchor="ctr"/>
                </a:tc>
                <a:tc>
                  <a:txBody>
                    <a:bodyPr/>
                    <a:lstStyle/>
                    <a:p>
                      <a:pPr algn="ctr" fontAlgn="ctr"/>
                      <a:r>
                        <a:rPr lang="en-ZA" sz="1400" b="0" i="0" u="none" strike="noStrike" dirty="0">
                          <a:solidFill>
                            <a:srgbClr val="000000"/>
                          </a:solidFill>
                          <a:effectLst/>
                          <a:latin typeface="+mn-lt"/>
                        </a:rPr>
                        <a:t>356</a:t>
                      </a:r>
                    </a:p>
                  </a:txBody>
                  <a:tcPr marL="9526" marR="9526" marT="9526" marB="0" anchor="ctr"/>
                </a:tc>
                <a:tc>
                  <a:txBody>
                    <a:bodyPr/>
                    <a:lstStyle/>
                    <a:p>
                      <a:pPr algn="ctr" fontAlgn="ctr"/>
                      <a:r>
                        <a:rPr lang="en-ZA" sz="1400" b="0" i="0" u="none" strike="noStrike" dirty="0">
                          <a:solidFill>
                            <a:srgbClr val="000000"/>
                          </a:solidFill>
                          <a:effectLst/>
                          <a:latin typeface="+mn-lt"/>
                        </a:rPr>
                        <a:t>65</a:t>
                      </a:r>
                    </a:p>
                  </a:txBody>
                  <a:tcPr marL="9526" marR="9526" marT="9526" marB="0" anchor="ctr"/>
                </a:tc>
                <a:tc>
                  <a:txBody>
                    <a:bodyPr/>
                    <a:lstStyle/>
                    <a:p>
                      <a:pPr algn="ctr" fontAlgn="ctr"/>
                      <a:r>
                        <a:rPr lang="en-ZA" sz="1400" b="0" i="0" u="none" strike="noStrike">
                          <a:solidFill>
                            <a:srgbClr val="000000"/>
                          </a:solidFill>
                          <a:effectLst/>
                          <a:latin typeface="+mn-lt"/>
                        </a:rPr>
                        <a:t>120</a:t>
                      </a:r>
                    </a:p>
                  </a:txBody>
                  <a:tcPr marL="9526" marR="9526" marT="9526" marB="0" anchor="ctr"/>
                </a:tc>
                <a:tc>
                  <a:txBody>
                    <a:bodyPr/>
                    <a:lstStyle/>
                    <a:p>
                      <a:pPr algn="ctr" fontAlgn="b"/>
                      <a:r>
                        <a:rPr lang="en-ZA" sz="1400" b="1" i="0" u="none" strike="noStrike" dirty="0">
                          <a:solidFill>
                            <a:srgbClr val="000000"/>
                          </a:solidFill>
                          <a:effectLst/>
                          <a:latin typeface="+mn-lt"/>
                        </a:rPr>
                        <a:t>1 386</a:t>
                      </a:r>
                    </a:p>
                  </a:txBody>
                  <a:tcPr marL="9526" marR="9526" marT="9526" marB="0" anchor="ctr"/>
                </a:tc>
                <a:extLst>
                  <a:ext uri="{0D108BD9-81ED-4DB2-BD59-A6C34878D82A}">
                    <a16:rowId xmlns:a16="http://schemas.microsoft.com/office/drawing/2014/main" xmlns="" val="10007"/>
                  </a:ext>
                </a:extLst>
              </a:tr>
              <a:tr h="436290">
                <a:tc>
                  <a:txBody>
                    <a:bodyPr/>
                    <a:lstStyle/>
                    <a:p>
                      <a:pPr algn="l" fontAlgn="ctr"/>
                      <a:r>
                        <a:rPr lang="en-ZA" sz="1400" b="1" i="0" u="none" strike="noStrike" dirty="0">
                          <a:solidFill>
                            <a:srgbClr val="000000"/>
                          </a:solidFill>
                          <a:effectLst/>
                          <a:latin typeface="+mn-lt"/>
                        </a:rPr>
                        <a:t>Northern Cape</a:t>
                      </a:r>
                    </a:p>
                  </a:txBody>
                  <a:tcPr marL="85731" marR="9526" marT="9526" marB="0" anchor="ctr"/>
                </a:tc>
                <a:tc>
                  <a:txBody>
                    <a:bodyPr/>
                    <a:lstStyle/>
                    <a:p>
                      <a:pPr algn="ctr" fontAlgn="ctr"/>
                      <a:r>
                        <a:rPr lang="en-ZA" sz="1400" b="0" i="0" u="none" strike="noStrike">
                          <a:solidFill>
                            <a:srgbClr val="000000"/>
                          </a:solidFill>
                          <a:effectLst/>
                          <a:latin typeface="+mn-lt"/>
                        </a:rPr>
                        <a:t>1 865</a:t>
                      </a:r>
                    </a:p>
                  </a:txBody>
                  <a:tcPr marL="9526" marR="9526" marT="9526" marB="0" anchor="ctr"/>
                </a:tc>
                <a:tc>
                  <a:txBody>
                    <a:bodyPr/>
                    <a:lstStyle/>
                    <a:p>
                      <a:pPr algn="ctr" fontAlgn="ctr"/>
                      <a:r>
                        <a:rPr lang="en-ZA" sz="1400" b="0" i="0" u="none" strike="noStrike">
                          <a:solidFill>
                            <a:srgbClr val="000000"/>
                          </a:solidFill>
                          <a:effectLst/>
                          <a:latin typeface="+mn-lt"/>
                        </a:rPr>
                        <a:t>84</a:t>
                      </a:r>
                    </a:p>
                  </a:txBody>
                  <a:tcPr marL="9526" marR="9526" marT="9526" marB="0" anchor="ctr"/>
                </a:tc>
                <a:tc>
                  <a:txBody>
                    <a:bodyPr/>
                    <a:lstStyle/>
                    <a:p>
                      <a:pPr algn="ctr" fontAlgn="ctr"/>
                      <a:r>
                        <a:rPr lang="en-ZA" sz="1400" b="0" i="0" u="none" strike="noStrike" dirty="0">
                          <a:solidFill>
                            <a:srgbClr val="000000"/>
                          </a:solidFill>
                          <a:effectLst/>
                          <a:latin typeface="+mn-lt"/>
                        </a:rPr>
                        <a:t>979</a:t>
                      </a:r>
                    </a:p>
                  </a:txBody>
                  <a:tcPr marL="9526" marR="9526" marT="9526" marB="0" anchor="ctr"/>
                </a:tc>
                <a:tc>
                  <a:txBody>
                    <a:bodyPr/>
                    <a:lstStyle/>
                    <a:p>
                      <a:pPr algn="ctr" fontAlgn="ctr"/>
                      <a:r>
                        <a:rPr lang="en-ZA" sz="1400" b="0" i="0" u="none" strike="noStrike">
                          <a:solidFill>
                            <a:srgbClr val="000000"/>
                          </a:solidFill>
                          <a:effectLst/>
                          <a:latin typeface="+mn-lt"/>
                        </a:rPr>
                        <a:t>80</a:t>
                      </a:r>
                    </a:p>
                  </a:txBody>
                  <a:tcPr marL="9526" marR="9526" marT="9526" marB="0" anchor="ctr"/>
                </a:tc>
                <a:tc>
                  <a:txBody>
                    <a:bodyPr/>
                    <a:lstStyle/>
                    <a:p>
                      <a:pPr algn="ctr" fontAlgn="b"/>
                      <a:r>
                        <a:rPr lang="en-ZA" sz="1400" b="1" i="0" u="none" strike="noStrike" dirty="0">
                          <a:solidFill>
                            <a:srgbClr val="000000"/>
                          </a:solidFill>
                          <a:effectLst/>
                          <a:latin typeface="+mn-lt"/>
                        </a:rPr>
                        <a:t>3 008</a:t>
                      </a:r>
                    </a:p>
                  </a:txBody>
                  <a:tcPr marL="9526" marR="9526" marT="9526" marB="0" anchor="ctr"/>
                </a:tc>
                <a:extLst>
                  <a:ext uri="{0D108BD9-81ED-4DB2-BD59-A6C34878D82A}">
                    <a16:rowId xmlns:a16="http://schemas.microsoft.com/office/drawing/2014/main" xmlns="" val="10008"/>
                  </a:ext>
                </a:extLst>
              </a:tr>
              <a:tr h="436290">
                <a:tc>
                  <a:txBody>
                    <a:bodyPr/>
                    <a:lstStyle/>
                    <a:p>
                      <a:pPr algn="l" fontAlgn="ctr"/>
                      <a:r>
                        <a:rPr lang="en-ZA" sz="1400" b="1" i="0" u="none" strike="noStrike" dirty="0">
                          <a:solidFill>
                            <a:srgbClr val="000000"/>
                          </a:solidFill>
                          <a:effectLst/>
                          <a:latin typeface="+mn-lt"/>
                        </a:rPr>
                        <a:t>Western Cape</a:t>
                      </a:r>
                    </a:p>
                  </a:txBody>
                  <a:tcPr marL="85731" marR="9526" marT="9526" marB="0" anchor="ctr"/>
                </a:tc>
                <a:tc>
                  <a:txBody>
                    <a:bodyPr/>
                    <a:lstStyle/>
                    <a:p>
                      <a:pPr algn="ctr" fontAlgn="ctr"/>
                      <a:r>
                        <a:rPr lang="en-ZA" sz="1400" b="0" i="0" u="none" strike="noStrike">
                          <a:solidFill>
                            <a:srgbClr val="000000"/>
                          </a:solidFill>
                          <a:effectLst/>
                          <a:latin typeface="+mn-lt"/>
                        </a:rPr>
                        <a:t>1 704</a:t>
                      </a:r>
                    </a:p>
                  </a:txBody>
                  <a:tcPr marL="9526" marR="9526" marT="9526" marB="0" anchor="ctr"/>
                </a:tc>
                <a:tc>
                  <a:txBody>
                    <a:bodyPr/>
                    <a:lstStyle/>
                    <a:p>
                      <a:pPr algn="ctr" fontAlgn="ctr"/>
                      <a:r>
                        <a:rPr lang="en-ZA" sz="1400" b="0" i="0" u="none" strike="noStrike">
                          <a:solidFill>
                            <a:srgbClr val="000000"/>
                          </a:solidFill>
                          <a:effectLst/>
                          <a:latin typeface="+mn-lt"/>
                        </a:rPr>
                        <a:t>353</a:t>
                      </a:r>
                    </a:p>
                  </a:txBody>
                  <a:tcPr marL="9526" marR="9526" marT="9526" marB="0" anchor="ctr"/>
                </a:tc>
                <a:tc>
                  <a:txBody>
                    <a:bodyPr/>
                    <a:lstStyle/>
                    <a:p>
                      <a:pPr algn="ctr" fontAlgn="ctr"/>
                      <a:r>
                        <a:rPr lang="en-ZA" sz="1400" b="0" i="0" u="none" strike="noStrike" dirty="0">
                          <a:solidFill>
                            <a:srgbClr val="000000"/>
                          </a:solidFill>
                          <a:effectLst/>
                          <a:latin typeface="+mn-lt"/>
                        </a:rPr>
                        <a:t>594</a:t>
                      </a:r>
                    </a:p>
                  </a:txBody>
                  <a:tcPr marL="9526" marR="9526" marT="9526" marB="0" anchor="ctr"/>
                </a:tc>
                <a:tc>
                  <a:txBody>
                    <a:bodyPr/>
                    <a:lstStyle/>
                    <a:p>
                      <a:pPr algn="ctr" fontAlgn="ctr"/>
                      <a:r>
                        <a:rPr lang="en-ZA" sz="1400" b="0" i="0" u="none" strike="noStrike">
                          <a:solidFill>
                            <a:srgbClr val="000000"/>
                          </a:solidFill>
                          <a:effectLst/>
                          <a:latin typeface="+mn-lt"/>
                        </a:rPr>
                        <a:t>386</a:t>
                      </a:r>
                    </a:p>
                  </a:txBody>
                  <a:tcPr marL="9526" marR="9526" marT="9526" marB="0" anchor="ctr"/>
                </a:tc>
                <a:tc>
                  <a:txBody>
                    <a:bodyPr/>
                    <a:lstStyle/>
                    <a:p>
                      <a:pPr algn="ctr" fontAlgn="b"/>
                      <a:r>
                        <a:rPr lang="en-ZA" sz="1400" b="1" i="0" u="none" strike="noStrike" dirty="0">
                          <a:solidFill>
                            <a:srgbClr val="000000"/>
                          </a:solidFill>
                          <a:effectLst/>
                          <a:latin typeface="+mn-lt"/>
                        </a:rPr>
                        <a:t>3 037</a:t>
                      </a:r>
                    </a:p>
                  </a:txBody>
                  <a:tcPr marL="9526" marR="9526" marT="9526" marB="0" anchor="ctr"/>
                </a:tc>
                <a:extLst>
                  <a:ext uri="{0D108BD9-81ED-4DB2-BD59-A6C34878D82A}">
                    <a16:rowId xmlns:a16="http://schemas.microsoft.com/office/drawing/2014/main" xmlns="" val="10009"/>
                  </a:ext>
                </a:extLst>
              </a:tr>
              <a:tr h="344647">
                <a:tc>
                  <a:txBody>
                    <a:bodyPr/>
                    <a:lstStyle/>
                    <a:p>
                      <a:pPr algn="l" fontAlgn="ctr"/>
                      <a:r>
                        <a:rPr lang="en-ZA" sz="1400" b="1" i="0" u="none" strike="noStrike" dirty="0">
                          <a:solidFill>
                            <a:srgbClr val="000000"/>
                          </a:solidFill>
                          <a:effectLst/>
                          <a:latin typeface="+mn-lt"/>
                        </a:rPr>
                        <a:t>Online</a:t>
                      </a:r>
                    </a:p>
                  </a:txBody>
                  <a:tcPr marL="85731" marR="9526" marT="9526" marB="0" anchor="ctr"/>
                </a:tc>
                <a:tc>
                  <a:txBody>
                    <a:bodyPr/>
                    <a:lstStyle/>
                    <a:p>
                      <a:pPr algn="ctr" fontAlgn="ctr"/>
                      <a:r>
                        <a:rPr lang="en-ZA" sz="1400" b="0" i="0" u="none" strike="noStrike">
                          <a:solidFill>
                            <a:srgbClr val="000000"/>
                          </a:solidFill>
                          <a:effectLst/>
                          <a:latin typeface="+mn-lt"/>
                        </a:rPr>
                        <a:t>1 103</a:t>
                      </a:r>
                    </a:p>
                  </a:txBody>
                  <a:tcPr marL="9526" marR="9526" marT="9526" marB="0" anchor="ctr"/>
                </a:tc>
                <a:tc>
                  <a:txBody>
                    <a:bodyPr/>
                    <a:lstStyle/>
                    <a:p>
                      <a:pPr algn="ctr" fontAlgn="ctr"/>
                      <a:r>
                        <a:rPr lang="en-ZA" sz="1400" b="0" i="0" u="none" strike="noStrike">
                          <a:solidFill>
                            <a:srgbClr val="000000"/>
                          </a:solidFill>
                          <a:effectLst/>
                          <a:latin typeface="+mn-lt"/>
                        </a:rPr>
                        <a:t>575</a:t>
                      </a:r>
                    </a:p>
                  </a:txBody>
                  <a:tcPr marL="9526" marR="9526" marT="9526" marB="0" anchor="ctr"/>
                </a:tc>
                <a:tc>
                  <a:txBody>
                    <a:bodyPr/>
                    <a:lstStyle/>
                    <a:p>
                      <a:pPr algn="ctr" fontAlgn="ctr"/>
                      <a:r>
                        <a:rPr lang="en-ZA" sz="1400" b="0" i="0" u="none" strike="noStrike" dirty="0">
                          <a:solidFill>
                            <a:srgbClr val="000000"/>
                          </a:solidFill>
                          <a:effectLst/>
                          <a:latin typeface="+mn-lt"/>
                        </a:rPr>
                        <a:t>408</a:t>
                      </a:r>
                    </a:p>
                  </a:txBody>
                  <a:tcPr marL="9526" marR="9526" marT="9526" marB="0" anchor="ctr"/>
                </a:tc>
                <a:tc>
                  <a:txBody>
                    <a:bodyPr/>
                    <a:lstStyle/>
                    <a:p>
                      <a:pPr algn="ctr" fontAlgn="ctr"/>
                      <a:r>
                        <a:rPr lang="en-ZA" sz="1400" b="0" i="0" u="none" strike="noStrike">
                          <a:solidFill>
                            <a:srgbClr val="000000"/>
                          </a:solidFill>
                          <a:effectLst/>
                          <a:latin typeface="+mn-lt"/>
                        </a:rPr>
                        <a:t>42</a:t>
                      </a:r>
                    </a:p>
                  </a:txBody>
                  <a:tcPr marL="9526" marR="9526" marT="9526" marB="0" anchor="ctr"/>
                </a:tc>
                <a:tc>
                  <a:txBody>
                    <a:bodyPr/>
                    <a:lstStyle/>
                    <a:p>
                      <a:pPr algn="ctr" fontAlgn="b"/>
                      <a:r>
                        <a:rPr lang="en-ZA" sz="1400" b="1" i="0" u="none" strike="noStrike" dirty="0">
                          <a:solidFill>
                            <a:srgbClr val="000000"/>
                          </a:solidFill>
                          <a:effectLst/>
                          <a:latin typeface="+mn-lt"/>
                        </a:rPr>
                        <a:t>2 128</a:t>
                      </a:r>
                    </a:p>
                  </a:txBody>
                  <a:tcPr marL="9526" marR="9526" marT="9526" marB="0" anchor="ctr"/>
                </a:tc>
                <a:extLst>
                  <a:ext uri="{0D108BD9-81ED-4DB2-BD59-A6C34878D82A}">
                    <a16:rowId xmlns:a16="http://schemas.microsoft.com/office/drawing/2014/main" xmlns="" val="10010"/>
                  </a:ext>
                </a:extLst>
              </a:tr>
              <a:tr h="390440">
                <a:tc>
                  <a:txBody>
                    <a:bodyPr/>
                    <a:lstStyle/>
                    <a:p>
                      <a:pPr algn="l" fontAlgn="ctr"/>
                      <a:r>
                        <a:rPr lang="en-ZA" sz="1400" b="1" i="0" u="none" strike="noStrike" dirty="0">
                          <a:solidFill>
                            <a:srgbClr val="000000"/>
                          </a:solidFill>
                          <a:effectLst/>
                          <a:latin typeface="+mn-lt"/>
                        </a:rPr>
                        <a:t>Total</a:t>
                      </a:r>
                    </a:p>
                  </a:txBody>
                  <a:tcPr marL="85731" marR="9526" marT="9526" marB="0" anchor="ctr">
                    <a:solidFill>
                      <a:schemeClr val="tx2">
                        <a:lumMod val="40000"/>
                        <a:lumOff val="60000"/>
                      </a:schemeClr>
                    </a:solidFill>
                  </a:tcPr>
                </a:tc>
                <a:tc>
                  <a:txBody>
                    <a:bodyPr/>
                    <a:lstStyle/>
                    <a:p>
                      <a:pPr algn="ctr" fontAlgn="ctr"/>
                      <a:r>
                        <a:rPr lang="en-ZA" sz="1400" b="1" i="0" u="none" strike="noStrike" dirty="0">
                          <a:solidFill>
                            <a:srgbClr val="000000"/>
                          </a:solidFill>
                          <a:effectLst/>
                          <a:latin typeface="+mn-lt"/>
                        </a:rPr>
                        <a:t>24 879</a:t>
                      </a:r>
                    </a:p>
                  </a:txBody>
                  <a:tcPr marL="9526" marR="9526" marT="9526" marB="0" anchor="ctr">
                    <a:solidFill>
                      <a:schemeClr val="tx2">
                        <a:lumMod val="40000"/>
                        <a:lumOff val="60000"/>
                      </a:schemeClr>
                    </a:solidFill>
                  </a:tcPr>
                </a:tc>
                <a:tc>
                  <a:txBody>
                    <a:bodyPr/>
                    <a:lstStyle/>
                    <a:p>
                      <a:pPr algn="ctr" fontAlgn="ctr"/>
                      <a:r>
                        <a:rPr lang="en-ZA" sz="1400" b="1" i="0" u="none" strike="noStrike" dirty="0">
                          <a:solidFill>
                            <a:srgbClr val="000000"/>
                          </a:solidFill>
                          <a:effectLst/>
                          <a:latin typeface="+mn-lt"/>
                        </a:rPr>
                        <a:t>5 341</a:t>
                      </a:r>
                    </a:p>
                  </a:txBody>
                  <a:tcPr marL="9526" marR="9526" marT="9526" marB="0" anchor="ctr">
                    <a:solidFill>
                      <a:schemeClr val="tx2">
                        <a:lumMod val="40000"/>
                        <a:lumOff val="60000"/>
                      </a:schemeClr>
                    </a:solidFill>
                  </a:tcPr>
                </a:tc>
                <a:tc>
                  <a:txBody>
                    <a:bodyPr/>
                    <a:lstStyle/>
                    <a:p>
                      <a:pPr algn="ctr" fontAlgn="ctr"/>
                      <a:r>
                        <a:rPr lang="en-ZA" sz="1400" b="1" i="0" u="none" strike="noStrike" dirty="0">
                          <a:solidFill>
                            <a:srgbClr val="000000"/>
                          </a:solidFill>
                          <a:effectLst/>
                          <a:latin typeface="+mn-lt"/>
                        </a:rPr>
                        <a:t>3 590</a:t>
                      </a:r>
                    </a:p>
                  </a:txBody>
                  <a:tcPr marL="9526" marR="9526" marT="9526" marB="0" anchor="ctr">
                    <a:solidFill>
                      <a:schemeClr val="tx2">
                        <a:lumMod val="40000"/>
                        <a:lumOff val="60000"/>
                      </a:schemeClr>
                    </a:solidFill>
                  </a:tcPr>
                </a:tc>
                <a:tc>
                  <a:txBody>
                    <a:bodyPr/>
                    <a:lstStyle/>
                    <a:p>
                      <a:pPr algn="ctr" fontAlgn="ctr"/>
                      <a:r>
                        <a:rPr lang="en-ZA" sz="1400" b="1" i="0" u="none" strike="noStrike" dirty="0">
                          <a:solidFill>
                            <a:srgbClr val="000000"/>
                          </a:solidFill>
                          <a:effectLst/>
                          <a:latin typeface="+mn-lt"/>
                        </a:rPr>
                        <a:t>1 093</a:t>
                      </a:r>
                    </a:p>
                  </a:txBody>
                  <a:tcPr marL="9526" marR="9526" marT="9526" marB="0" anchor="ctr">
                    <a:solidFill>
                      <a:schemeClr val="tx2">
                        <a:lumMod val="40000"/>
                        <a:lumOff val="60000"/>
                      </a:schemeClr>
                    </a:solidFill>
                  </a:tcPr>
                </a:tc>
                <a:tc>
                  <a:txBody>
                    <a:bodyPr/>
                    <a:lstStyle/>
                    <a:p>
                      <a:pPr algn="ctr" fontAlgn="ctr"/>
                      <a:r>
                        <a:rPr lang="en-ZA" sz="1400" b="1" i="0" u="none" strike="noStrike" dirty="0">
                          <a:solidFill>
                            <a:srgbClr val="000000"/>
                          </a:solidFill>
                          <a:effectLst/>
                          <a:latin typeface="+mn-lt"/>
                        </a:rPr>
                        <a:t>34 903</a:t>
                      </a:r>
                    </a:p>
                  </a:txBody>
                  <a:tcPr marL="9526" marR="9526" marT="9526" marB="0" anchor="ctr">
                    <a:solidFill>
                      <a:schemeClr val="tx2">
                        <a:lumMod val="40000"/>
                        <a:lumOff val="60000"/>
                      </a:schemeClr>
                    </a:solidFill>
                  </a:tcPr>
                </a:tc>
                <a:extLst>
                  <a:ext uri="{0D108BD9-81ED-4DB2-BD59-A6C34878D82A}">
                    <a16:rowId xmlns:a16="http://schemas.microsoft.com/office/drawing/2014/main" xmlns="" val="10011"/>
                  </a:ext>
                </a:extLst>
              </a:tr>
            </a:tbl>
          </a:graphicData>
        </a:graphic>
      </p:graphicFrame>
      <p:sp>
        <p:nvSpPr>
          <p:cNvPr id="4" name="Content Placeholder 3"/>
          <p:cNvSpPr>
            <a:spLocks noGrp="1"/>
          </p:cNvSpPr>
          <p:nvPr>
            <p:ph sz="half" idx="2"/>
          </p:nvPr>
        </p:nvSpPr>
        <p:spPr>
          <a:xfrm>
            <a:off x="5364088" y="1435100"/>
            <a:ext cx="3479875" cy="4691063"/>
          </a:xfrm>
        </p:spPr>
        <p:txBody>
          <a:bodyPr/>
          <a:lstStyle/>
          <a:p>
            <a:pPr>
              <a:defRPr/>
            </a:pPr>
            <a:r>
              <a:rPr lang="en-ZA" sz="1600" dirty="0" smtClean="0"/>
              <a:t>71% (24 879) opportunities registered are of contract type,</a:t>
            </a:r>
          </a:p>
          <a:p>
            <a:pPr>
              <a:defRPr/>
            </a:pPr>
            <a:r>
              <a:rPr lang="en-ZA" sz="1600" dirty="0" smtClean="0"/>
              <a:t>10% (3 590) are temporary opportunities,</a:t>
            </a:r>
          </a:p>
          <a:p>
            <a:pPr>
              <a:defRPr/>
            </a:pPr>
            <a:r>
              <a:rPr lang="en-ZA" sz="1600" dirty="0" smtClean="0"/>
              <a:t>15% (5 341) are permanent opportunities.</a:t>
            </a:r>
          </a:p>
          <a:p>
            <a:pPr>
              <a:defRPr/>
            </a:pPr>
            <a:r>
              <a:rPr lang="en-ZA" sz="1600" dirty="0" smtClean="0"/>
              <a:t>The remaining </a:t>
            </a:r>
            <a:r>
              <a:rPr lang="en-ZA" sz="1600" dirty="0"/>
              <a:t>3</a:t>
            </a:r>
            <a:r>
              <a:rPr lang="en-ZA" sz="1600" dirty="0" smtClean="0"/>
              <a:t>% (1 093) is classified as other</a:t>
            </a:r>
          </a:p>
          <a:p>
            <a:pPr>
              <a:defRPr/>
            </a:pPr>
            <a:endParaRPr lang="en-ZA" sz="1800" dirty="0"/>
          </a:p>
          <a:p>
            <a:pPr>
              <a:defRPr/>
            </a:pPr>
            <a:endParaRPr lang="en-ZA" sz="1800" dirty="0" smtClean="0"/>
          </a:p>
          <a:p>
            <a:pPr>
              <a:defRPr/>
            </a:pPr>
            <a:endParaRPr lang="en-ZA" sz="1800" dirty="0"/>
          </a:p>
          <a:p>
            <a:pPr>
              <a:defRPr/>
            </a:pPr>
            <a:endParaRPr lang="en-ZA" sz="1800" dirty="0" smtClean="0"/>
          </a:p>
          <a:p>
            <a:pPr>
              <a:defRPr/>
            </a:pPr>
            <a:endParaRPr lang="en-ZA" sz="1000" dirty="0"/>
          </a:p>
          <a:p>
            <a:pPr marL="0" indent="0">
              <a:buFont typeface="Arial" pitchFamily="34" charset="0"/>
              <a:buNone/>
              <a:defRPr/>
            </a:pPr>
            <a:endParaRPr lang="en-ZA" sz="1000" dirty="0" smtClean="0"/>
          </a:p>
          <a:p>
            <a:pPr marL="0" indent="0">
              <a:buFont typeface="Arial" pitchFamily="34" charset="0"/>
              <a:buNone/>
              <a:defRPr/>
            </a:pPr>
            <a:endParaRPr lang="en-ZA" sz="1000" dirty="0"/>
          </a:p>
          <a:p>
            <a:pPr marL="0" indent="0">
              <a:buFont typeface="Arial" pitchFamily="34" charset="0"/>
              <a:buNone/>
              <a:defRPr/>
            </a:pPr>
            <a:endParaRPr lang="en-ZA" sz="1000" dirty="0" smtClean="0"/>
          </a:p>
          <a:p>
            <a:pPr marL="0" indent="0">
              <a:buFont typeface="Arial" pitchFamily="34" charset="0"/>
              <a:buNone/>
              <a:defRPr/>
            </a:pPr>
            <a:r>
              <a:rPr lang="en-ZA" sz="1200" b="1" dirty="0" smtClean="0"/>
              <a:t>Note</a:t>
            </a:r>
            <a:r>
              <a:rPr lang="en-ZA" sz="1200" b="1" dirty="0"/>
              <a:t>. Other: Refers to  employment opportunity with very short term duration of less than a week, may also includes short term training, which are not part of internships and learnerships</a:t>
            </a:r>
          </a:p>
          <a:p>
            <a:pPr>
              <a:defRPr/>
            </a:pPr>
            <a:endParaRPr lang="en-ZA" sz="1000" dirty="0"/>
          </a:p>
        </p:txBody>
      </p:sp>
      <p:sp>
        <p:nvSpPr>
          <p:cNvPr id="40033" name="Slide Number Placeholder 4"/>
          <p:cNvSpPr>
            <a:spLocks noGrp="1"/>
          </p:cNvSpPr>
          <p:nvPr>
            <p:ph type="sldNum" sz="quarter" idx="12"/>
          </p:nvPr>
        </p:nvSpPr>
        <p:spPr bwMode="auto">
          <a:xfrm>
            <a:off x="6732240" y="6381328"/>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fld id="{DDA85996-5EC0-4853-B544-45F3ED42F420}" type="slidenum">
              <a:rPr lang="en-US" altLang="en-US" sz="1200" smtClean="0">
                <a:solidFill>
                  <a:srgbClr val="898989"/>
                </a:solidFill>
              </a:rPr>
              <a:pPr eaLnBrk="1" hangingPunct="1">
                <a:spcBef>
                  <a:spcPct val="0"/>
                </a:spcBef>
                <a:buFontTx/>
                <a:buNone/>
                <a:defRPr/>
              </a:pPr>
              <a:t>83</a:t>
            </a:fld>
            <a:endParaRPr lang="en-US" altLang="en-US" sz="1200" dirty="0" smtClean="0">
              <a:solidFill>
                <a:srgbClr val="898989"/>
              </a:solidFill>
            </a:endParaRPr>
          </a:p>
        </p:txBody>
      </p:sp>
    </p:spTree>
    <p:extLst>
      <p:ext uri="{BB962C8B-B14F-4D97-AF65-F5344CB8AC3E}">
        <p14:creationId xmlns:p14="http://schemas.microsoft.com/office/powerpoint/2010/main" xmlns="" val="118502551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2"/>
          </p:nvPr>
        </p:nvSpPr>
        <p:spPr bwMode="auto">
          <a:xfrm>
            <a:off x="6443663" y="63087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fld id="{5BF5A034-FCB7-4099-8BEC-C2C701FF8620}" type="slidenum">
              <a:rPr lang="en-US" altLang="en-US" sz="1200" smtClean="0">
                <a:solidFill>
                  <a:srgbClr val="000000"/>
                </a:solidFill>
              </a:rPr>
              <a:pPr eaLnBrk="1" hangingPunct="1">
                <a:spcBef>
                  <a:spcPct val="0"/>
                </a:spcBef>
                <a:buFontTx/>
                <a:buNone/>
                <a:defRPr/>
              </a:pPr>
              <a:t>84</a:t>
            </a:fld>
            <a:endParaRPr lang="en-US" altLang="en-US" sz="1200" smtClean="0">
              <a:solidFill>
                <a:srgbClr val="000000"/>
              </a:solidFill>
            </a:endParaRPr>
          </a:p>
        </p:txBody>
      </p:sp>
      <p:sp>
        <p:nvSpPr>
          <p:cNvPr id="40963" name="Rectangle 3"/>
          <p:cNvSpPr>
            <a:spLocks noGrp="1" noChangeArrowheads="1"/>
          </p:cNvSpPr>
          <p:nvPr>
            <p:ph type="title"/>
          </p:nvPr>
        </p:nvSpPr>
        <p:spPr>
          <a:xfrm>
            <a:off x="323528" y="387531"/>
            <a:ext cx="8363272" cy="707886"/>
          </a:xfrm>
        </p:spPr>
        <p:txBody>
          <a:bodyPr wrap="square">
            <a:spAutoFit/>
          </a:bodyPr>
          <a:lstStyle/>
          <a:p>
            <a:pPr eaLnBrk="1" hangingPunct="1"/>
            <a:r>
              <a:rPr lang="en-US" altLang="en-US" sz="2000" b="1" dirty="0" smtClean="0">
                <a:solidFill>
                  <a:srgbClr val="000000"/>
                </a:solidFill>
              </a:rPr>
              <a:t>	IMPACT ANALYSIS PER INDICATOR WORK SEEKERS PROVIDED WITH EMPLOYMENT COUNSELING</a:t>
            </a:r>
            <a:endParaRPr lang="en-ZA" altLang="en-US" sz="2000" b="1" dirty="0" smtClean="0">
              <a:solidFill>
                <a:srgbClr val="000000"/>
              </a:solidFill>
            </a:endParaRPr>
          </a:p>
        </p:txBody>
      </p:sp>
      <p:graphicFrame>
        <p:nvGraphicFramePr>
          <p:cNvPr id="43118" name="Group 110"/>
          <p:cNvGraphicFramePr>
            <a:graphicFrameLocks noGrp="1"/>
          </p:cNvGraphicFramePr>
          <p:nvPr>
            <p:ph idx="1"/>
          </p:nvPr>
        </p:nvGraphicFramePr>
        <p:xfrm>
          <a:off x="219075" y="1241425"/>
          <a:ext cx="8734426" cy="2030413"/>
        </p:xfrm>
        <a:graphic>
          <a:graphicData uri="http://schemas.openxmlformats.org/drawingml/2006/table">
            <a:tbl>
              <a:tblPr/>
              <a:tblGrid>
                <a:gridCol w="3029753">
                  <a:extLst>
                    <a:ext uri="{9D8B030D-6E8A-4147-A177-3AD203B41FA5}">
                      <a16:colId xmlns:a16="http://schemas.microsoft.com/office/drawing/2014/main" xmlns="" val="20000"/>
                    </a:ext>
                  </a:extLst>
                </a:gridCol>
                <a:gridCol w="2047131">
                  <a:extLst>
                    <a:ext uri="{9D8B030D-6E8A-4147-A177-3AD203B41FA5}">
                      <a16:colId xmlns:a16="http://schemas.microsoft.com/office/drawing/2014/main" xmlns="" val="20001"/>
                    </a:ext>
                  </a:extLst>
                </a:gridCol>
                <a:gridCol w="3657542">
                  <a:extLst>
                    <a:ext uri="{9D8B030D-6E8A-4147-A177-3AD203B41FA5}">
                      <a16:colId xmlns:a16="http://schemas.microsoft.com/office/drawing/2014/main" xmlns="" val="20002"/>
                    </a:ext>
                  </a:extLst>
                </a:gridCol>
              </a:tblGrid>
              <a:tr h="490732">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rgbClr val="FFFFFF"/>
                          </a:solidFill>
                          <a:effectLst/>
                          <a:latin typeface="+mn-lt"/>
                          <a:ea typeface="ＭＳ Ｐゴシック" pitchFamily="34" charset="-128"/>
                        </a:rPr>
                        <a:t>OUTCOME 4: </a:t>
                      </a:r>
                      <a:r>
                        <a:rPr kumimoji="0" lang="en-GB" sz="1400" b="1" i="0" u="none" strike="noStrike" cap="none" normalizeH="0" baseline="0" dirty="0" smtClean="0">
                          <a:ln>
                            <a:noFill/>
                          </a:ln>
                          <a:solidFill>
                            <a:schemeClr val="bg1"/>
                          </a:solidFill>
                          <a:effectLst/>
                          <a:latin typeface="+mn-lt"/>
                          <a:ea typeface="Times New Roman" pitchFamily="18" charset="0"/>
                          <a:cs typeface="Calibri" pitchFamily="34" charset="0"/>
                        </a:rPr>
                        <a:t>Improve the quality and accessibility of labour market services to contribute to </a:t>
                      </a:r>
                      <a:r>
                        <a:rPr kumimoji="0" lang="en-GB" sz="1400" b="1" i="0" u="sng" strike="noStrike" cap="none" normalizeH="0" baseline="0" dirty="0" smtClean="0">
                          <a:ln>
                            <a:noFill/>
                          </a:ln>
                          <a:solidFill>
                            <a:schemeClr val="bg1"/>
                          </a:solidFill>
                          <a:effectLst/>
                          <a:latin typeface="+mn-lt"/>
                          <a:ea typeface="Times New Roman" pitchFamily="18" charset="0"/>
                          <a:cs typeface="Calibri" pitchFamily="34" charset="0"/>
                        </a:rPr>
                        <a:t>decent employment through inclusive economic growth</a:t>
                      </a:r>
                      <a:endParaRPr kumimoji="0" lang="en-ZA" sz="1400" b="1" i="0" u="none" strike="noStrike" cap="none" normalizeH="0" baseline="0" dirty="0" smtClean="0">
                        <a:ln>
                          <a:noFill/>
                        </a:ln>
                        <a:solidFill>
                          <a:schemeClr val="bg1"/>
                        </a:solidFill>
                        <a:effectLst/>
                        <a:latin typeface="+mn-lt"/>
                        <a:ea typeface="Calibri" pitchFamily="34" charset="0"/>
                        <a:cs typeface="Times New Roman" pitchFamily="18" charset="0"/>
                      </a:endParaRPr>
                    </a:p>
                  </a:txBody>
                  <a:tcPr marL="18162" marR="18162"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6262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61935">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mn-lt"/>
                          <a:ea typeface="ＭＳ Ｐゴシック" pitchFamily="34" charset="-128"/>
                        </a:rPr>
                        <a:t>DoL Strategic Objective 1: Contribution to decent employment creation</a:t>
                      </a:r>
                      <a:endParaRPr kumimoji="0" lang="en-ZA" sz="1400" b="1" i="0" u="none" strike="noStrike" cap="none" normalizeH="0" baseline="0" dirty="0" smtClean="0">
                        <a:ln>
                          <a:noFill/>
                        </a:ln>
                        <a:solidFill>
                          <a:srgbClr val="FFFFFF"/>
                        </a:solidFill>
                        <a:effectLst/>
                        <a:latin typeface="+mn-lt"/>
                        <a:ea typeface="Calibri" pitchFamily="34" charset="0"/>
                        <a:cs typeface="Times New Roman" pitchFamily="18" charset="0"/>
                      </a:endParaRPr>
                    </a:p>
                  </a:txBody>
                  <a:tcPr marL="18162" marR="18162"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6262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28397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outerShdw blurRad="38100" dist="38100" dir="2700000" algn="tl">
                              <a:srgbClr val="000000"/>
                            </a:outerShdw>
                          </a:effectLst>
                          <a:latin typeface="+mn-lt"/>
                          <a:ea typeface="ＭＳ Ｐゴシック" pitchFamily="34" charset="-128"/>
                        </a:rPr>
                        <a:t>KEY PERFORMANCE INDICATORS</a:t>
                      </a:r>
                      <a:endParaRPr kumimoji="0" lang="en-ZA" sz="1400" b="1" i="0" u="none" strike="noStrike" cap="none" normalizeH="0" baseline="0" dirty="0" smtClean="0">
                        <a:ln>
                          <a:noFill/>
                        </a:ln>
                        <a:solidFill>
                          <a:schemeClr val="bg1"/>
                        </a:solidFill>
                        <a:effectLst/>
                        <a:latin typeface="+mn-lt"/>
                        <a:ea typeface="ＭＳ Ｐゴシック" pitchFamily="34" charset="-128"/>
                        <a:cs typeface="Times New Roman" pitchFamily="18" charset="0"/>
                      </a:endParaRPr>
                    </a:p>
                  </a:txBody>
                  <a:tcPr marL="18162" marR="18162"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62626"/>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outerShdw blurRad="38100" dist="38100" dir="2700000" algn="tl">
                              <a:srgbClr val="000000"/>
                            </a:outerShdw>
                          </a:effectLst>
                          <a:latin typeface="+mn-lt"/>
                          <a:ea typeface="ＭＳ Ｐゴシック" pitchFamily="34" charset="-128"/>
                        </a:rPr>
                        <a:t>QUARTER 1 TARGETS</a:t>
                      </a:r>
                      <a:endParaRPr kumimoji="0" lang="en-ZA" sz="1400" b="1" i="0" u="none" strike="noStrike" cap="none" normalizeH="0" baseline="0" dirty="0" smtClean="0">
                        <a:ln>
                          <a:noFill/>
                        </a:ln>
                        <a:solidFill>
                          <a:schemeClr val="bg1"/>
                        </a:solidFill>
                        <a:effectLst>
                          <a:outerShdw blurRad="38100" dist="38100" dir="2700000" algn="tl">
                            <a:srgbClr val="000000"/>
                          </a:outerShdw>
                        </a:effectLst>
                        <a:latin typeface="+mn-lt"/>
                        <a:ea typeface="ＭＳ Ｐゴシック" pitchFamily="34" charset="-128"/>
                        <a:cs typeface="Times New Roman" pitchFamily="18" charset="0"/>
                      </a:endParaRPr>
                    </a:p>
                  </a:txBody>
                  <a:tcPr marL="18162" marR="18162"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62626"/>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outerShdw blurRad="38100" dist="38100" dir="2700000" algn="tl">
                              <a:srgbClr val="000000"/>
                            </a:outerShdw>
                          </a:effectLst>
                          <a:latin typeface="+mn-lt"/>
                          <a:ea typeface="ＭＳ Ｐゴシック" pitchFamily="34" charset="-128"/>
                        </a:rPr>
                        <a:t>PROGRESS</a:t>
                      </a:r>
                      <a:endParaRPr kumimoji="0" lang="en-ZA" sz="1400" b="1" i="0" u="none" strike="noStrike" cap="none" normalizeH="0" baseline="0" dirty="0" smtClean="0">
                        <a:ln>
                          <a:noFill/>
                        </a:ln>
                        <a:solidFill>
                          <a:schemeClr val="bg1"/>
                        </a:solidFill>
                        <a:effectLst>
                          <a:outerShdw blurRad="38100" dist="38100" dir="2700000" algn="tl">
                            <a:srgbClr val="000000"/>
                          </a:outerShdw>
                        </a:effectLst>
                        <a:latin typeface="+mn-lt"/>
                        <a:ea typeface="Calibri" pitchFamily="34" charset="0"/>
                        <a:cs typeface="Times New Roman" pitchFamily="18" charset="0"/>
                      </a:endParaRPr>
                    </a:p>
                  </a:txBody>
                  <a:tcPr marL="18162" marR="18162"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62626"/>
                    </a:solidFill>
                  </a:tcPr>
                </a:tc>
                <a:extLst>
                  <a:ext uri="{0D108BD9-81ED-4DB2-BD59-A6C34878D82A}">
                    <a16:rowId xmlns:a16="http://schemas.microsoft.com/office/drawing/2014/main" xmlns="" val="10002"/>
                  </a:ext>
                </a:extLst>
              </a:tr>
              <a:tr h="993767">
                <a:tc>
                  <a:txBody>
                    <a:bodyPr/>
                    <a:lstStyle/>
                    <a:p>
                      <a:pPr marL="0" marR="0" lvl="0" indent="0" algn="l" defTabSz="914400" rtl="0" eaLnBrk="1" fontAlgn="base" latinLnBrk="0" hangingPunct="1">
                        <a:lnSpc>
                          <a:spcPct val="100000"/>
                        </a:lnSpc>
                        <a:spcBef>
                          <a:spcPct val="0"/>
                        </a:spcBef>
                        <a:spcAft>
                          <a:spcPct val="0"/>
                        </a:spcAft>
                        <a:buClrTx/>
                        <a:buSzTx/>
                        <a:buFont typeface="+mj-lt"/>
                        <a:buNone/>
                        <a:tabLst/>
                      </a:pPr>
                      <a:r>
                        <a:rPr lang="en-US" sz="1400" kern="1200" dirty="0" smtClean="0">
                          <a:solidFill>
                            <a:schemeClr val="tx1"/>
                          </a:solidFill>
                          <a:effectLst/>
                          <a:latin typeface="+mn-lt"/>
                          <a:ea typeface="+mn-ea"/>
                          <a:cs typeface="+mn-cs"/>
                        </a:rPr>
                        <a:t>3.1.</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Number of registered work-seekers provided with employment counseling per year</a:t>
                      </a:r>
                      <a:endParaRPr kumimoji="0" lang="en-US" sz="1400" b="1" i="0" u="none" strike="noStrike" cap="none" normalizeH="0" baseline="0" dirty="0" smtClean="0">
                        <a:ln>
                          <a:noFill/>
                        </a:ln>
                        <a:solidFill>
                          <a:schemeClr val="tx1"/>
                        </a:solidFill>
                        <a:effectLst/>
                        <a:latin typeface="+mn-lt"/>
                        <a:ea typeface="ＭＳ Ｐゴシック" pitchFamily="34" charset="-128"/>
                      </a:endParaRPr>
                    </a:p>
                  </a:txBody>
                  <a:tcPr marL="18162" marR="18162"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ZA" sz="1400" b="1" i="0" u="none" strike="noStrike" dirty="0" smtClean="0">
                          <a:effectLst/>
                          <a:latin typeface="+mn-lt"/>
                        </a:rPr>
                        <a:t> </a:t>
                      </a:r>
                      <a:r>
                        <a:rPr lang="en-ZA" sz="1400" b="1" i="0" u="none" strike="noStrike" baseline="0" dirty="0" smtClean="0">
                          <a:effectLst/>
                          <a:latin typeface="+mn-lt"/>
                        </a:rPr>
                        <a:t> </a:t>
                      </a:r>
                      <a:r>
                        <a:rPr lang="en-ZA" sz="1400" b="1" i="0" u="none" strike="noStrike" baseline="0" dirty="0" smtClean="0">
                          <a:solidFill>
                            <a:schemeClr val="tx1"/>
                          </a:solidFill>
                          <a:effectLst/>
                          <a:latin typeface="+mn-lt"/>
                        </a:rPr>
                        <a:t>48 000 </a:t>
                      </a:r>
                      <a:r>
                        <a:rPr kumimoji="0" lang="en-US" sz="1400" b="0" i="0" u="none" strike="noStrike" cap="none" normalizeH="0" baseline="0" dirty="0" smtClean="0">
                          <a:ln>
                            <a:noFill/>
                          </a:ln>
                          <a:solidFill>
                            <a:schemeClr val="tx1"/>
                          </a:solidFill>
                          <a:effectLst/>
                          <a:latin typeface="+mn-lt"/>
                          <a:ea typeface="Times New Roman" pitchFamily="18" charset="0"/>
                          <a:cs typeface="Calibri" pitchFamily="34" charset="0"/>
                        </a:rPr>
                        <a:t>work-seekers provided with employment counseling </a:t>
                      </a:r>
                      <a:endParaRPr kumimoji="0" lang="en-ZA" sz="1400" b="0" i="0" u="none" strike="noStrike" cap="none" normalizeH="0" baseline="0" dirty="0" smtClean="0">
                        <a:ln>
                          <a:noFill/>
                        </a:ln>
                        <a:solidFill>
                          <a:schemeClr val="tx1"/>
                        </a:solidFill>
                        <a:effectLst/>
                        <a:latin typeface="+mn-lt"/>
                        <a:ea typeface="Times New Roman" pitchFamily="18" charset="0"/>
                        <a:cs typeface="Calibri" pitchFamily="34" charset="0"/>
                      </a:endParaRPr>
                    </a:p>
                  </a:txBody>
                  <a:tcPr marL="18162" marR="18162"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ZA" sz="1400" b="1" i="0" u="none" strike="noStrike" dirty="0" smtClean="0">
                          <a:solidFill>
                            <a:srgbClr val="00B050"/>
                          </a:solidFill>
                          <a:effectLst/>
                          <a:latin typeface="+mn-lt"/>
                        </a:rPr>
                        <a:t>ACHIEVED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mn-lt"/>
                          <a:ea typeface="Calibri" pitchFamily="34" charset="0"/>
                          <a:cs typeface="Arial" pitchFamily="34" charset="0"/>
                        </a:rPr>
                        <a:t> </a:t>
                      </a:r>
                      <a:r>
                        <a:rPr kumimoji="0" lang="en-US" sz="1400" b="1" i="0" u="none" strike="noStrike" cap="none" normalizeH="0" baseline="0" dirty="0" smtClean="0">
                          <a:ln>
                            <a:noFill/>
                          </a:ln>
                          <a:solidFill>
                            <a:schemeClr val="tx1"/>
                          </a:solidFill>
                          <a:effectLst/>
                          <a:latin typeface="+mn-lt"/>
                          <a:ea typeface="Calibri" pitchFamily="34" charset="0"/>
                          <a:cs typeface="Arial" pitchFamily="34" charset="0"/>
                        </a:rPr>
                        <a:t>59 050 </a:t>
                      </a:r>
                      <a:r>
                        <a:rPr kumimoji="0" lang="en-US" sz="1400" b="0" i="0" u="none" strike="noStrike" cap="none" normalizeH="0" baseline="0" dirty="0" smtClean="0">
                          <a:ln>
                            <a:noFill/>
                          </a:ln>
                          <a:solidFill>
                            <a:srgbClr val="000000"/>
                          </a:solidFill>
                          <a:effectLst/>
                          <a:latin typeface="+mn-lt"/>
                          <a:ea typeface="Calibri" pitchFamily="34" charset="0"/>
                          <a:cs typeface="Arial" pitchFamily="34" charset="0"/>
                        </a:rPr>
                        <a:t>work-seekers</a:t>
                      </a:r>
                      <a:r>
                        <a:rPr kumimoji="0" lang="en-US" sz="1400" b="1" i="0" u="none" strike="noStrike" cap="none" normalizeH="0" baseline="0" dirty="0" smtClean="0">
                          <a:ln>
                            <a:noFill/>
                          </a:ln>
                          <a:solidFill>
                            <a:srgbClr val="000000"/>
                          </a:solidFill>
                          <a:effectLst/>
                          <a:latin typeface="+mn-lt"/>
                          <a:ea typeface="Calibri" pitchFamily="34" charset="0"/>
                          <a:cs typeface="Arial" pitchFamily="34" charset="0"/>
                        </a:rPr>
                        <a:t> </a:t>
                      </a:r>
                      <a:r>
                        <a:rPr kumimoji="0" lang="en-US" sz="1400" b="0" i="0" u="none" strike="noStrike" cap="none" normalizeH="0" baseline="0" dirty="0" smtClean="0">
                          <a:ln>
                            <a:noFill/>
                          </a:ln>
                          <a:solidFill>
                            <a:srgbClr val="000000"/>
                          </a:solidFill>
                          <a:effectLst/>
                          <a:latin typeface="+mn-lt"/>
                          <a:ea typeface="Calibri" pitchFamily="34" charset="0"/>
                          <a:cs typeface="Arial" pitchFamily="34" charset="0"/>
                        </a:rPr>
                        <a:t>were provided with employment counseling with a variance of </a:t>
                      </a:r>
                      <a:r>
                        <a:rPr kumimoji="0" lang="en-US" sz="1400" b="1" i="0" u="none" strike="noStrike" cap="none" normalizeH="0" baseline="0" dirty="0" smtClean="0">
                          <a:ln>
                            <a:noFill/>
                          </a:ln>
                          <a:solidFill>
                            <a:srgbClr val="000000"/>
                          </a:solidFill>
                          <a:effectLst/>
                          <a:latin typeface="+mn-lt"/>
                          <a:ea typeface="Calibri" pitchFamily="34" charset="0"/>
                          <a:cs typeface="Arial" pitchFamily="34" charset="0"/>
                        </a:rPr>
                        <a:t>11 050</a:t>
                      </a:r>
                      <a:endParaRPr kumimoji="0" lang="en-US" sz="1400" b="1" i="0" u="none" strike="noStrike" cap="none" normalizeH="0" baseline="0" dirty="0" smtClean="0">
                        <a:ln>
                          <a:noFill/>
                        </a:ln>
                        <a:solidFill>
                          <a:srgbClr val="FF0000"/>
                        </a:solidFill>
                        <a:effectLst/>
                        <a:latin typeface="+mn-lt"/>
                        <a:ea typeface="Calibri" pitchFamily="34" charset="0"/>
                        <a:cs typeface="Arial" pitchFamily="34" charset="0"/>
                      </a:endParaRPr>
                    </a:p>
                  </a:txBody>
                  <a:tcPr marL="18162" marR="18162"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xmlns="" val="10003"/>
                  </a:ext>
                </a:extLst>
              </a:tr>
            </a:tbl>
          </a:graphicData>
        </a:graphic>
      </p:graphicFrame>
      <p:graphicFrame>
        <p:nvGraphicFramePr>
          <p:cNvPr id="43117" name="Group 109"/>
          <p:cNvGraphicFramePr>
            <a:graphicFrameLocks noGrp="1"/>
          </p:cNvGraphicFramePr>
          <p:nvPr/>
        </p:nvGraphicFramePr>
        <p:xfrm>
          <a:off x="219075" y="2947988"/>
          <a:ext cx="8774113" cy="3862386"/>
        </p:xfrm>
        <a:graphic>
          <a:graphicData uri="http://schemas.openxmlformats.org/drawingml/2006/table">
            <a:tbl>
              <a:tblPr/>
              <a:tblGrid>
                <a:gridCol w="2014897">
                  <a:extLst>
                    <a:ext uri="{9D8B030D-6E8A-4147-A177-3AD203B41FA5}">
                      <a16:colId xmlns:a16="http://schemas.microsoft.com/office/drawing/2014/main" xmlns="" val="20000"/>
                    </a:ext>
                  </a:extLst>
                </a:gridCol>
                <a:gridCol w="1952359">
                  <a:extLst>
                    <a:ext uri="{9D8B030D-6E8A-4147-A177-3AD203B41FA5}">
                      <a16:colId xmlns:a16="http://schemas.microsoft.com/office/drawing/2014/main" xmlns="" val="20001"/>
                    </a:ext>
                  </a:extLst>
                </a:gridCol>
                <a:gridCol w="2400750">
                  <a:extLst>
                    <a:ext uri="{9D8B030D-6E8A-4147-A177-3AD203B41FA5}">
                      <a16:colId xmlns:a16="http://schemas.microsoft.com/office/drawing/2014/main" xmlns="" val="20002"/>
                    </a:ext>
                  </a:extLst>
                </a:gridCol>
                <a:gridCol w="2406107">
                  <a:extLst>
                    <a:ext uri="{9D8B030D-6E8A-4147-A177-3AD203B41FA5}">
                      <a16:colId xmlns:a16="http://schemas.microsoft.com/office/drawing/2014/main" xmlns="" val="20003"/>
                    </a:ext>
                  </a:extLst>
                </a:gridCol>
              </a:tblGrid>
              <a:tr h="286602">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sng" strike="noStrike" cap="none" normalizeH="0" baseline="0" dirty="0" smtClean="0">
                          <a:ln>
                            <a:noFill/>
                          </a:ln>
                          <a:solidFill>
                            <a:schemeClr val="tx1"/>
                          </a:solidFill>
                          <a:effectLst/>
                          <a:latin typeface="+mn-lt"/>
                          <a:ea typeface="Times New Roman" pitchFamily="18" charset="0"/>
                          <a:cs typeface="MyriadPro-LightSemiCn" charset="0"/>
                        </a:rPr>
                        <a:t>Table 3: </a:t>
                      </a:r>
                      <a:r>
                        <a:rPr lang="en-US" sz="1300" kern="1200" dirty="0" smtClean="0">
                          <a:solidFill>
                            <a:schemeClr val="tx1"/>
                          </a:solidFill>
                          <a:effectLst/>
                          <a:latin typeface="+mn-lt"/>
                          <a:ea typeface="+mn-ea"/>
                          <a:cs typeface="+mn-cs"/>
                        </a:rPr>
                        <a:t>work-seekers provided with employment counseling</a:t>
                      </a:r>
                      <a:endParaRPr kumimoji="0" lang="en-ZA" sz="1300" b="0" i="0" u="sng" strike="noStrike" cap="none" normalizeH="0" baseline="0" dirty="0" smtClean="0">
                        <a:ln>
                          <a:noFill/>
                        </a:ln>
                        <a:solidFill>
                          <a:schemeClr val="tx1"/>
                        </a:solidFill>
                        <a:effectLst/>
                        <a:latin typeface="+mn-lt"/>
                        <a:ea typeface="Times New Roman" pitchFamily="18" charset="0"/>
                        <a:cs typeface="Arial" pitchFamily="34" charset="0"/>
                      </a:endParaRPr>
                    </a:p>
                  </a:txBody>
                  <a:tcPr marL="68570" marR="685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052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n-lt"/>
                          <a:ea typeface="Times New Roman" pitchFamily="18" charset="0"/>
                          <a:cs typeface="Arial" pitchFamily="34" charset="0"/>
                        </a:rPr>
                        <a:t>Prov.</a:t>
                      </a:r>
                      <a:endParaRPr kumimoji="0" lang="en-ZA" sz="13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0" marR="685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n-lt"/>
                          <a:ea typeface="Times New Roman" pitchFamily="18" charset="0"/>
                          <a:cs typeface="Arial" pitchFamily="34" charset="0"/>
                        </a:rPr>
                        <a:t>Target</a:t>
                      </a:r>
                      <a:endParaRPr kumimoji="0" lang="en-ZA" sz="13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0" marR="6857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n-lt"/>
                          <a:ea typeface="Times New Roman" pitchFamily="18" charset="0"/>
                          <a:cs typeface="Arial" pitchFamily="34" charset="0"/>
                        </a:rPr>
                        <a:t>Actual</a:t>
                      </a:r>
                      <a:endParaRPr kumimoji="0" lang="en-ZA" sz="13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0" marR="6857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n-lt"/>
                          <a:ea typeface="Times New Roman" pitchFamily="18" charset="0"/>
                          <a:cs typeface="Arial" pitchFamily="34" charset="0"/>
                        </a:rPr>
                        <a:t>Variance</a:t>
                      </a:r>
                      <a:endParaRPr kumimoji="0" lang="en-ZA" sz="13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0" marR="6857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1"/>
                  </a:ext>
                </a:extLst>
              </a:tr>
              <a:tr h="2150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n-lt"/>
                          <a:ea typeface="Times New Roman" pitchFamily="18" charset="0"/>
                          <a:cs typeface="Arial" pitchFamily="34" charset="0"/>
                        </a:rPr>
                        <a:t>EC</a:t>
                      </a:r>
                      <a:endParaRPr kumimoji="0" lang="en-ZA" sz="13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0" marR="685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300" b="1" dirty="0" smtClean="0">
                          <a:effectLst/>
                          <a:latin typeface="+mn-lt"/>
                          <a:ea typeface="Times New Roman"/>
                        </a:rPr>
                        <a:t>6 500</a:t>
                      </a:r>
                      <a:endParaRPr lang="en-ZA" sz="1300" b="1" dirty="0">
                        <a:effectLst/>
                        <a:latin typeface="+mn-lt"/>
                        <a:ea typeface="Times New Roman"/>
                      </a:endParaRPr>
                    </a:p>
                  </a:txBody>
                  <a:tcPr marL="68566" marR="685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300" b="1" dirty="0" smtClean="0">
                          <a:effectLst/>
                          <a:latin typeface="+mn-lt"/>
                          <a:ea typeface="Times New Roman"/>
                        </a:rPr>
                        <a:t>9 557</a:t>
                      </a:r>
                      <a:endParaRPr lang="en-ZA" sz="1300" b="1" dirty="0">
                        <a:effectLst/>
                        <a:latin typeface="+mn-lt"/>
                        <a:ea typeface="Times New Roman"/>
                      </a:endParaRPr>
                    </a:p>
                  </a:txBody>
                  <a:tcPr marL="68566" marR="685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300" b="1" i="0" u="none" strike="noStrike" dirty="0">
                          <a:solidFill>
                            <a:srgbClr val="000000"/>
                          </a:solidFill>
                          <a:effectLst/>
                          <a:latin typeface="+mn-lt"/>
                        </a:rPr>
                        <a:t>3 057</a:t>
                      </a:r>
                    </a:p>
                  </a:txBody>
                  <a:tcPr marL="9523" marR="9523"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150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n-lt"/>
                          <a:ea typeface="Times New Roman" pitchFamily="18" charset="0"/>
                          <a:cs typeface="Arial" pitchFamily="34" charset="0"/>
                        </a:rPr>
                        <a:t>FS</a:t>
                      </a:r>
                      <a:endParaRPr kumimoji="0" lang="en-ZA" sz="13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0" marR="685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300" b="1" dirty="0" smtClean="0">
                          <a:effectLst/>
                          <a:latin typeface="+mn-lt"/>
                          <a:ea typeface="Times New Roman"/>
                        </a:rPr>
                        <a:t>4 000</a:t>
                      </a:r>
                      <a:endParaRPr lang="en-ZA" sz="1300" b="1" dirty="0">
                        <a:effectLst/>
                        <a:latin typeface="+mn-lt"/>
                        <a:ea typeface="Times New Roman"/>
                      </a:endParaRPr>
                    </a:p>
                  </a:txBody>
                  <a:tcPr marL="68566" marR="685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300" b="1" dirty="0" smtClean="0">
                          <a:effectLst/>
                          <a:latin typeface="+mn-lt"/>
                          <a:ea typeface="Times New Roman"/>
                        </a:rPr>
                        <a:t>5 061</a:t>
                      </a:r>
                      <a:endParaRPr lang="en-ZA" sz="1300" b="1" dirty="0">
                        <a:effectLst/>
                        <a:latin typeface="+mn-lt"/>
                        <a:ea typeface="Times New Roman"/>
                      </a:endParaRPr>
                    </a:p>
                  </a:txBody>
                  <a:tcPr marL="68566" marR="685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300" b="1" i="0" u="none" strike="noStrike">
                          <a:solidFill>
                            <a:srgbClr val="000000"/>
                          </a:solidFill>
                          <a:effectLst/>
                          <a:latin typeface="+mn-lt"/>
                        </a:rPr>
                        <a:t>1 061</a:t>
                      </a:r>
                    </a:p>
                  </a:txBody>
                  <a:tcPr marL="9523" marR="9523"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150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n-lt"/>
                          <a:ea typeface="Times New Roman" pitchFamily="18" charset="0"/>
                          <a:cs typeface="Arial" pitchFamily="34" charset="0"/>
                        </a:rPr>
                        <a:t>GP</a:t>
                      </a:r>
                      <a:endParaRPr kumimoji="0" lang="en-ZA" sz="13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0" marR="685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300" b="1" dirty="0" smtClean="0">
                          <a:effectLst/>
                          <a:latin typeface="+mn-lt"/>
                          <a:ea typeface="Times New Roman"/>
                        </a:rPr>
                        <a:t>9 500</a:t>
                      </a:r>
                      <a:endParaRPr lang="en-ZA" sz="1300" b="1" dirty="0">
                        <a:effectLst/>
                        <a:latin typeface="+mn-lt"/>
                        <a:ea typeface="Times New Roman"/>
                      </a:endParaRPr>
                    </a:p>
                  </a:txBody>
                  <a:tcPr marL="68566" marR="685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300" b="1" dirty="0" smtClean="0">
                          <a:effectLst/>
                          <a:latin typeface="+mn-lt"/>
                          <a:ea typeface="Times New Roman"/>
                        </a:rPr>
                        <a:t>11 849</a:t>
                      </a:r>
                      <a:endParaRPr lang="en-ZA" sz="1300" b="1" dirty="0">
                        <a:effectLst/>
                        <a:latin typeface="+mn-lt"/>
                        <a:ea typeface="Times New Roman"/>
                      </a:endParaRPr>
                    </a:p>
                  </a:txBody>
                  <a:tcPr marL="68566" marR="685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300" b="1" i="0" u="none" strike="noStrike">
                          <a:solidFill>
                            <a:srgbClr val="000000"/>
                          </a:solidFill>
                          <a:effectLst/>
                          <a:latin typeface="+mn-lt"/>
                        </a:rPr>
                        <a:t>2 349</a:t>
                      </a:r>
                    </a:p>
                  </a:txBody>
                  <a:tcPr marL="9523" marR="9523"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150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n-lt"/>
                          <a:ea typeface="Times New Roman" pitchFamily="18" charset="0"/>
                          <a:cs typeface="Arial" pitchFamily="34" charset="0"/>
                        </a:rPr>
                        <a:t>KZN</a:t>
                      </a:r>
                      <a:endParaRPr kumimoji="0" lang="en-ZA" sz="13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0" marR="685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300" b="1" dirty="0" smtClean="0">
                          <a:effectLst/>
                          <a:latin typeface="+mn-lt"/>
                          <a:ea typeface="Times New Roman"/>
                        </a:rPr>
                        <a:t>5 500</a:t>
                      </a:r>
                      <a:endParaRPr lang="en-ZA" sz="1300" b="1" dirty="0">
                        <a:effectLst/>
                        <a:latin typeface="+mn-lt"/>
                        <a:ea typeface="Times New Roman"/>
                      </a:endParaRPr>
                    </a:p>
                  </a:txBody>
                  <a:tcPr marL="68566" marR="685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300" b="1" dirty="0" smtClean="0">
                          <a:effectLst/>
                          <a:latin typeface="+mn-lt"/>
                          <a:ea typeface="Times New Roman"/>
                        </a:rPr>
                        <a:t>7</a:t>
                      </a:r>
                      <a:r>
                        <a:rPr lang="en-ZA" sz="1300" b="1" baseline="0" dirty="0" smtClean="0">
                          <a:effectLst/>
                          <a:latin typeface="+mn-lt"/>
                          <a:ea typeface="Times New Roman"/>
                        </a:rPr>
                        <a:t> 705</a:t>
                      </a:r>
                      <a:endParaRPr lang="en-ZA" sz="1300" b="1" dirty="0">
                        <a:effectLst/>
                        <a:latin typeface="+mn-lt"/>
                        <a:ea typeface="Times New Roman"/>
                      </a:endParaRPr>
                    </a:p>
                  </a:txBody>
                  <a:tcPr marL="68566" marR="685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300" b="1" i="0" u="none" strike="noStrike">
                          <a:solidFill>
                            <a:srgbClr val="000000"/>
                          </a:solidFill>
                          <a:effectLst/>
                          <a:latin typeface="+mn-lt"/>
                        </a:rPr>
                        <a:t>2 205</a:t>
                      </a:r>
                    </a:p>
                  </a:txBody>
                  <a:tcPr marL="9523" marR="9523"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150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n-lt"/>
                          <a:ea typeface="Times New Roman" pitchFamily="18" charset="0"/>
                          <a:cs typeface="Arial" pitchFamily="34" charset="0"/>
                        </a:rPr>
                        <a:t>LP</a:t>
                      </a:r>
                      <a:endParaRPr kumimoji="0" lang="en-ZA" sz="13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0" marR="685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300" b="1" dirty="0" smtClean="0">
                          <a:effectLst/>
                          <a:latin typeface="+mn-lt"/>
                          <a:ea typeface="Times New Roman"/>
                        </a:rPr>
                        <a:t>5 000</a:t>
                      </a:r>
                      <a:endParaRPr lang="en-ZA" sz="1300" b="1" dirty="0">
                        <a:effectLst/>
                        <a:latin typeface="+mn-lt"/>
                        <a:ea typeface="Times New Roman"/>
                      </a:endParaRPr>
                    </a:p>
                  </a:txBody>
                  <a:tcPr marL="68566" marR="685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300" b="1" dirty="0" smtClean="0">
                          <a:effectLst/>
                          <a:latin typeface="+mn-lt"/>
                          <a:ea typeface="Times New Roman"/>
                        </a:rPr>
                        <a:t>5 795</a:t>
                      </a:r>
                      <a:endParaRPr lang="en-ZA" sz="1300" b="1" dirty="0">
                        <a:effectLst/>
                        <a:latin typeface="+mn-lt"/>
                        <a:ea typeface="Times New Roman"/>
                      </a:endParaRPr>
                    </a:p>
                  </a:txBody>
                  <a:tcPr marL="68566" marR="685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300" b="1" i="0" u="none" strike="noStrike">
                          <a:solidFill>
                            <a:srgbClr val="000000"/>
                          </a:solidFill>
                          <a:effectLst/>
                          <a:latin typeface="+mn-lt"/>
                        </a:rPr>
                        <a:t>795</a:t>
                      </a:r>
                    </a:p>
                  </a:txBody>
                  <a:tcPr marL="9523" marR="9523"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2150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n-lt"/>
                          <a:ea typeface="Times New Roman" pitchFamily="18" charset="0"/>
                          <a:cs typeface="Arial" pitchFamily="34" charset="0"/>
                        </a:rPr>
                        <a:t>MP</a:t>
                      </a:r>
                      <a:endParaRPr kumimoji="0" lang="en-ZA" sz="13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0" marR="685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300" b="1" dirty="0" smtClean="0">
                          <a:effectLst/>
                          <a:latin typeface="+mn-lt"/>
                          <a:ea typeface="Times New Roman"/>
                        </a:rPr>
                        <a:t>5 500</a:t>
                      </a:r>
                      <a:endParaRPr lang="en-ZA" sz="1300" b="1" dirty="0">
                        <a:effectLst/>
                        <a:latin typeface="+mn-lt"/>
                        <a:ea typeface="Times New Roman"/>
                      </a:endParaRPr>
                    </a:p>
                  </a:txBody>
                  <a:tcPr marL="68566" marR="685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300" b="1" dirty="0" smtClean="0">
                          <a:solidFill>
                            <a:srgbClr val="FF0000"/>
                          </a:solidFill>
                          <a:effectLst/>
                          <a:latin typeface="+mn-lt"/>
                          <a:ea typeface="Times New Roman"/>
                        </a:rPr>
                        <a:t>4 732</a:t>
                      </a:r>
                      <a:endParaRPr lang="en-ZA" sz="1300" b="1" dirty="0">
                        <a:solidFill>
                          <a:srgbClr val="FF0000"/>
                        </a:solidFill>
                        <a:effectLst/>
                        <a:latin typeface="+mn-lt"/>
                        <a:ea typeface="Times New Roman"/>
                      </a:endParaRPr>
                    </a:p>
                  </a:txBody>
                  <a:tcPr marL="68566" marR="685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300" b="1" i="0" u="none" strike="noStrike">
                          <a:solidFill>
                            <a:srgbClr val="000000"/>
                          </a:solidFill>
                          <a:effectLst/>
                          <a:latin typeface="+mn-lt"/>
                        </a:rPr>
                        <a:t>-768</a:t>
                      </a:r>
                    </a:p>
                  </a:txBody>
                  <a:tcPr marL="9523" marR="9523"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2150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n-lt"/>
                          <a:ea typeface="Times New Roman" pitchFamily="18" charset="0"/>
                          <a:cs typeface="Arial" pitchFamily="34" charset="0"/>
                        </a:rPr>
                        <a:t>NC</a:t>
                      </a:r>
                      <a:endParaRPr kumimoji="0" lang="en-ZA" sz="13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0" marR="685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300" b="1" dirty="0" smtClean="0">
                          <a:effectLst/>
                          <a:latin typeface="+mn-lt"/>
                          <a:ea typeface="Times New Roman"/>
                        </a:rPr>
                        <a:t>3 500</a:t>
                      </a:r>
                      <a:endParaRPr lang="en-ZA" sz="1300" b="1" dirty="0">
                        <a:effectLst/>
                        <a:latin typeface="+mn-lt"/>
                        <a:ea typeface="Times New Roman"/>
                      </a:endParaRPr>
                    </a:p>
                  </a:txBody>
                  <a:tcPr marL="68566" marR="685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300" b="1" dirty="0" smtClean="0">
                          <a:solidFill>
                            <a:schemeClr val="tx1"/>
                          </a:solidFill>
                          <a:effectLst/>
                          <a:latin typeface="+mn-lt"/>
                          <a:ea typeface="Times New Roman"/>
                        </a:rPr>
                        <a:t>4 035</a:t>
                      </a:r>
                      <a:endParaRPr lang="en-ZA" sz="1300" b="1" dirty="0">
                        <a:solidFill>
                          <a:schemeClr val="tx1"/>
                        </a:solidFill>
                        <a:effectLst/>
                        <a:latin typeface="+mn-lt"/>
                        <a:ea typeface="Times New Roman"/>
                      </a:endParaRPr>
                    </a:p>
                  </a:txBody>
                  <a:tcPr marL="68566" marR="685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300" b="1" i="0" u="none" strike="noStrike">
                          <a:solidFill>
                            <a:srgbClr val="000000"/>
                          </a:solidFill>
                          <a:effectLst/>
                          <a:latin typeface="+mn-lt"/>
                        </a:rPr>
                        <a:t>535</a:t>
                      </a:r>
                    </a:p>
                  </a:txBody>
                  <a:tcPr marL="9523" marR="9523"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2150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n-lt"/>
                          <a:ea typeface="Times New Roman" pitchFamily="18" charset="0"/>
                          <a:cs typeface="Arial" pitchFamily="34" charset="0"/>
                        </a:rPr>
                        <a:t>NW</a:t>
                      </a:r>
                      <a:endParaRPr kumimoji="0" lang="en-ZA" sz="13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0" marR="6857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300" b="1" dirty="0" smtClean="0">
                          <a:effectLst/>
                          <a:latin typeface="+mn-lt"/>
                          <a:ea typeface="Times New Roman"/>
                        </a:rPr>
                        <a:t>4 500</a:t>
                      </a:r>
                      <a:endParaRPr lang="en-ZA" sz="1300" b="1" dirty="0">
                        <a:effectLst/>
                        <a:latin typeface="+mn-lt"/>
                        <a:ea typeface="Times New Roman"/>
                      </a:endParaRPr>
                    </a:p>
                  </a:txBody>
                  <a:tcPr marL="68566" marR="685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300" b="1" dirty="0" smtClean="0">
                          <a:effectLst/>
                          <a:latin typeface="+mn-lt"/>
                          <a:ea typeface="Times New Roman"/>
                        </a:rPr>
                        <a:t>4 892</a:t>
                      </a:r>
                      <a:endParaRPr lang="en-ZA" sz="1300" b="1" dirty="0">
                        <a:effectLst/>
                        <a:latin typeface="+mn-lt"/>
                        <a:ea typeface="Times New Roman"/>
                      </a:endParaRPr>
                    </a:p>
                  </a:txBody>
                  <a:tcPr marL="68566" marR="685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300" b="1" i="0" u="none" strike="noStrike">
                          <a:solidFill>
                            <a:srgbClr val="000000"/>
                          </a:solidFill>
                          <a:effectLst/>
                          <a:latin typeface="+mn-lt"/>
                        </a:rPr>
                        <a:t>392</a:t>
                      </a:r>
                    </a:p>
                  </a:txBody>
                  <a:tcPr marL="9523" marR="9523"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2150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n-lt"/>
                          <a:ea typeface="Times New Roman" pitchFamily="18" charset="0"/>
                          <a:cs typeface="Arial" pitchFamily="34" charset="0"/>
                        </a:rPr>
                        <a:t>WC</a:t>
                      </a:r>
                      <a:endParaRPr kumimoji="0" lang="en-ZA" sz="13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0" marR="6857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300" b="1" dirty="0" smtClean="0">
                          <a:effectLst/>
                          <a:latin typeface="+mn-lt"/>
                          <a:ea typeface="Times New Roman"/>
                        </a:rPr>
                        <a:t>4 000</a:t>
                      </a:r>
                      <a:endParaRPr lang="en-ZA" sz="1300" b="1" dirty="0">
                        <a:effectLst/>
                        <a:latin typeface="+mn-lt"/>
                        <a:ea typeface="Times New Roman"/>
                      </a:endParaRPr>
                    </a:p>
                  </a:txBody>
                  <a:tcPr marL="68566" marR="685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300" b="1" dirty="0" smtClean="0">
                          <a:effectLst/>
                          <a:latin typeface="+mn-lt"/>
                          <a:ea typeface="Times New Roman"/>
                        </a:rPr>
                        <a:t>4 279</a:t>
                      </a:r>
                      <a:endParaRPr lang="en-ZA" sz="1300" b="1" dirty="0">
                        <a:effectLst/>
                        <a:latin typeface="+mn-lt"/>
                        <a:ea typeface="Times New Roman"/>
                      </a:endParaRPr>
                    </a:p>
                  </a:txBody>
                  <a:tcPr marL="68566" marR="685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300" b="1" i="0" u="none" strike="noStrike">
                          <a:solidFill>
                            <a:srgbClr val="000000"/>
                          </a:solidFill>
                          <a:effectLst/>
                          <a:latin typeface="+mn-lt"/>
                        </a:rPr>
                        <a:t>279</a:t>
                      </a:r>
                    </a:p>
                  </a:txBody>
                  <a:tcPr marL="9523" marR="9523"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2150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300" b="0" i="0" u="none" strike="noStrike" cap="none" normalizeH="0" baseline="0" dirty="0" smtClean="0">
                          <a:ln>
                            <a:noFill/>
                          </a:ln>
                          <a:solidFill>
                            <a:schemeClr val="tx1"/>
                          </a:solidFill>
                          <a:effectLst/>
                          <a:latin typeface="+mn-lt"/>
                          <a:ea typeface="Times New Roman" pitchFamily="18" charset="0"/>
                          <a:cs typeface="Arial" pitchFamily="34" charset="0"/>
                        </a:rPr>
                        <a:t>*ONLINE</a:t>
                      </a:r>
                    </a:p>
                  </a:txBody>
                  <a:tcPr marL="68570" marR="6857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300" b="1" dirty="0" smtClean="0">
                          <a:effectLst/>
                          <a:latin typeface="+mn-lt"/>
                          <a:ea typeface="Times New Roman"/>
                        </a:rPr>
                        <a:t>0</a:t>
                      </a:r>
                      <a:endParaRPr lang="en-ZA" sz="1300" b="1" dirty="0">
                        <a:effectLst/>
                        <a:latin typeface="+mn-lt"/>
                        <a:ea typeface="Times New Roman"/>
                      </a:endParaRPr>
                    </a:p>
                  </a:txBody>
                  <a:tcPr marL="68566" marR="685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300" b="1" dirty="0" smtClean="0">
                          <a:effectLst/>
                          <a:latin typeface="+mn-lt"/>
                          <a:ea typeface="Times New Roman"/>
                        </a:rPr>
                        <a:t>1 145</a:t>
                      </a:r>
                      <a:endParaRPr lang="en-ZA" sz="1300" b="1" dirty="0">
                        <a:effectLst/>
                        <a:latin typeface="+mn-lt"/>
                        <a:ea typeface="Times New Roman"/>
                      </a:endParaRPr>
                    </a:p>
                  </a:txBody>
                  <a:tcPr marL="68566" marR="685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300" b="1" i="0" u="none" strike="noStrike">
                          <a:solidFill>
                            <a:srgbClr val="000000"/>
                          </a:solidFill>
                          <a:effectLst/>
                          <a:latin typeface="+mn-lt"/>
                        </a:rPr>
                        <a:t>1 145</a:t>
                      </a:r>
                    </a:p>
                  </a:txBody>
                  <a:tcPr marL="9523" marR="9523"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2150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n-lt"/>
                          <a:ea typeface="Times New Roman" pitchFamily="18" charset="0"/>
                          <a:cs typeface="Arial" pitchFamily="34" charset="0"/>
                        </a:rPr>
                        <a:t>TOTAL</a:t>
                      </a:r>
                      <a:endParaRPr kumimoji="0" lang="en-ZA" sz="13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0" marR="6857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algn="ctr">
                        <a:spcAft>
                          <a:spcPts val="0"/>
                        </a:spcAft>
                      </a:pPr>
                      <a:r>
                        <a:rPr lang="en-ZA" sz="1300" b="1" dirty="0" smtClean="0">
                          <a:effectLst/>
                          <a:latin typeface="+mn-lt"/>
                          <a:ea typeface="Times New Roman"/>
                        </a:rPr>
                        <a:t>48 000</a:t>
                      </a:r>
                      <a:endParaRPr lang="en-ZA" sz="1300" b="1" dirty="0">
                        <a:effectLst/>
                        <a:latin typeface="+mn-lt"/>
                        <a:ea typeface="Times New Roman"/>
                      </a:endParaRPr>
                    </a:p>
                  </a:txBody>
                  <a:tcPr marL="68566" marR="685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algn="ctr">
                        <a:spcAft>
                          <a:spcPts val="0"/>
                        </a:spcAft>
                      </a:pPr>
                      <a:r>
                        <a:rPr lang="en-ZA" sz="1300" b="1" dirty="0" smtClean="0">
                          <a:effectLst/>
                          <a:latin typeface="+mn-lt"/>
                          <a:ea typeface="Times New Roman"/>
                        </a:rPr>
                        <a:t>59</a:t>
                      </a:r>
                      <a:r>
                        <a:rPr lang="en-ZA" sz="1300" b="1" baseline="0" dirty="0" smtClean="0">
                          <a:effectLst/>
                          <a:latin typeface="+mn-lt"/>
                          <a:ea typeface="Times New Roman"/>
                        </a:rPr>
                        <a:t> </a:t>
                      </a:r>
                      <a:r>
                        <a:rPr lang="en-ZA" sz="1300" b="1" dirty="0" smtClean="0">
                          <a:effectLst/>
                          <a:latin typeface="+mn-lt"/>
                          <a:ea typeface="Times New Roman"/>
                        </a:rPr>
                        <a:t>050</a:t>
                      </a:r>
                      <a:endParaRPr lang="en-ZA" sz="1300" b="1" dirty="0">
                        <a:effectLst/>
                        <a:latin typeface="+mn-lt"/>
                        <a:ea typeface="Times New Roman"/>
                      </a:endParaRPr>
                    </a:p>
                  </a:txBody>
                  <a:tcPr marL="68566" marR="685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algn="ctr" fontAlgn="b"/>
                      <a:r>
                        <a:rPr lang="en-ZA" sz="1300" b="1" i="0" u="none" strike="noStrike" dirty="0">
                          <a:solidFill>
                            <a:srgbClr val="000000"/>
                          </a:solidFill>
                          <a:effectLst/>
                          <a:latin typeface="+mn-lt"/>
                        </a:rPr>
                        <a:t>11 050</a:t>
                      </a:r>
                    </a:p>
                  </a:txBody>
                  <a:tcPr marL="9523" marR="9523"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12"/>
                  </a:ext>
                </a:extLst>
              </a:tr>
              <a:tr h="410414">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300" b="0" i="0" u="none" strike="noStrike" cap="none" normalizeH="0" baseline="0" dirty="0" smtClean="0">
                          <a:ln>
                            <a:noFill/>
                          </a:ln>
                          <a:solidFill>
                            <a:schemeClr val="tx1"/>
                          </a:solidFill>
                          <a:effectLst/>
                          <a:latin typeface="+mn-lt"/>
                          <a:ea typeface="Times New Roman" pitchFamily="18" charset="0"/>
                          <a:cs typeface="Arial" pitchFamily="34" charset="0"/>
                        </a:rPr>
                        <a:t>Verification Source: </a:t>
                      </a:r>
                      <a:r>
                        <a:rPr lang="en-US" sz="1300" b="0" kern="1200" dirty="0" smtClean="0">
                          <a:solidFill>
                            <a:schemeClr val="tx1"/>
                          </a:solidFill>
                          <a:effectLst/>
                          <a:latin typeface="+mn-lt"/>
                          <a:ea typeface="+mn-ea"/>
                          <a:cs typeface="+mn-cs"/>
                        </a:rPr>
                        <a:t>Employment counselling Report from ESSA, requested from April 2017 up to each end of the quarterly period.</a:t>
                      </a:r>
                      <a:endParaRPr kumimoji="0" lang="en-ZA" sz="13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0" marR="6857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13"/>
                  </a:ext>
                </a:extLst>
              </a:tr>
              <a:tr h="594360">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300" b="0" kern="1200" dirty="0" smtClean="0">
                          <a:solidFill>
                            <a:schemeClr val="tx1"/>
                          </a:solidFill>
                          <a:effectLst/>
                          <a:latin typeface="+mn-lt"/>
                          <a:ea typeface="+mn-ea"/>
                          <a:cs typeface="+mn-cs"/>
                        </a:rPr>
                        <a:t>*Online refers to registered work seekers who received counselling services and modified their profiles through kiosks, PES Bus and internet.</a:t>
                      </a:r>
                      <a:endParaRPr lang="en-ZA" sz="1300" b="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300" b="0" kern="1200" dirty="0" smtClean="0">
                          <a:solidFill>
                            <a:schemeClr val="tx1"/>
                          </a:solidFill>
                          <a:effectLst/>
                          <a:latin typeface="+mn-lt"/>
                          <a:ea typeface="+mn-ea"/>
                          <a:cs typeface="+mn-cs"/>
                        </a:rPr>
                        <a:t>*</a:t>
                      </a:r>
                      <a:r>
                        <a:rPr lang="en-US" sz="1300" b="1" kern="1200" dirty="0" smtClean="0">
                          <a:solidFill>
                            <a:schemeClr val="tx1"/>
                          </a:solidFill>
                          <a:effectLst/>
                          <a:latin typeface="+mn-lt"/>
                          <a:ea typeface="+mn-ea"/>
                          <a:cs typeface="+mn-cs"/>
                        </a:rPr>
                        <a:t>PACE self service counselling Interest questionnaires not included in the report completed online  during Q1 was 259</a:t>
                      </a:r>
                      <a:endParaRPr kumimoji="0" lang="en-ZA" sz="13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0" marR="6857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algn="ctr">
                        <a:spcAft>
                          <a:spcPts val="0"/>
                        </a:spcAft>
                      </a:pPr>
                      <a:endParaRPr lang="en-ZA" sz="1200" b="1"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algn="ctr">
                        <a:spcAft>
                          <a:spcPts val="0"/>
                        </a:spcAft>
                      </a:pPr>
                      <a:endParaRPr lang="en-ZA" sz="1200" b="1"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algn="ctr">
                        <a:spcAft>
                          <a:spcPts val="0"/>
                        </a:spcAft>
                      </a:pPr>
                      <a:endParaRPr lang="en-ZA" sz="1200" b="1"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4"/>
                  </a:ext>
                </a:extLst>
              </a:tr>
            </a:tbl>
          </a:graphicData>
        </a:graphic>
      </p:graphicFrame>
      <p:sp>
        <p:nvSpPr>
          <p:cNvPr id="6" name="Slide Number Placeholder 1"/>
          <p:cNvSpPr txBox="1">
            <a:spLocks/>
          </p:cNvSpPr>
          <p:nvPr/>
        </p:nvSpPr>
        <p:spPr bwMode="auto">
          <a:xfrm>
            <a:off x="6876256" y="6490380"/>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84</a:t>
            </a:fld>
            <a:endParaRPr lang="en-US" altLang="en-US" sz="1200" dirty="0" smtClean="0">
              <a:solidFill>
                <a:srgbClr val="898989"/>
              </a:solidFill>
            </a:endParaRPr>
          </a:p>
        </p:txBody>
      </p:sp>
    </p:spTree>
    <p:extLst>
      <p:ext uri="{BB962C8B-B14F-4D97-AF65-F5344CB8AC3E}">
        <p14:creationId xmlns:p14="http://schemas.microsoft.com/office/powerpoint/2010/main" xmlns="" val="165822846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67544" y="404664"/>
            <a:ext cx="8229600" cy="722312"/>
          </a:xfrm>
        </p:spPr>
        <p:txBody>
          <a:bodyPr/>
          <a:lstStyle/>
          <a:p>
            <a:r>
              <a:rPr lang="en-ZA" altLang="en-US" sz="2400" b="1" dirty="0" smtClean="0"/>
              <a:t>EMPLOYMENT COUNSELLING BY PROVINCE</a:t>
            </a:r>
          </a:p>
        </p:txBody>
      </p:sp>
      <p:sp>
        <p:nvSpPr>
          <p:cNvPr id="41987" name="Content Placeholder 3"/>
          <p:cNvSpPr>
            <a:spLocks noGrp="1"/>
          </p:cNvSpPr>
          <p:nvPr>
            <p:ph sz="half" idx="2"/>
          </p:nvPr>
        </p:nvSpPr>
        <p:spPr>
          <a:xfrm>
            <a:off x="5414963" y="1511300"/>
            <a:ext cx="3271837" cy="4845050"/>
          </a:xfrm>
        </p:spPr>
        <p:txBody>
          <a:bodyPr/>
          <a:lstStyle/>
          <a:p>
            <a:r>
              <a:rPr lang="en-ZA" altLang="en-US" sz="1600" dirty="0" smtClean="0"/>
              <a:t>28% (59 050 out of 212 287) registered work seekers were provided with employment counselling.</a:t>
            </a:r>
          </a:p>
          <a:p>
            <a:r>
              <a:rPr lang="en-ZA" altLang="en-US" sz="1600" dirty="0" smtClean="0"/>
              <a:t>Gauteng, KZN, Mpumalanga,  and Eastern Cape recorded significant number of counselling as compare to other provinces.</a:t>
            </a:r>
          </a:p>
          <a:p>
            <a:r>
              <a:rPr lang="en-ZA" altLang="en-US" sz="1600" dirty="0" smtClean="0"/>
              <a:t>A total of 45 219 of work seekers who received employment counselling, are young people 35 years and below (next table).</a:t>
            </a:r>
          </a:p>
          <a:p>
            <a:r>
              <a:rPr lang="en-ZA" altLang="en-US" sz="1600" dirty="0" smtClean="0"/>
              <a:t>13 831 are adults aged 36 years and above.</a:t>
            </a:r>
          </a:p>
          <a:p>
            <a:endParaRPr lang="en-ZA" altLang="en-US" sz="1600" dirty="0" smtClean="0"/>
          </a:p>
          <a:p>
            <a:endParaRPr lang="en-ZA" altLang="en-US" sz="800" dirty="0" smtClean="0"/>
          </a:p>
          <a:p>
            <a:endParaRPr lang="en-ZA" altLang="en-US" sz="1600" dirty="0" smtClean="0"/>
          </a:p>
        </p:txBody>
      </p:sp>
      <p:sp>
        <p:nvSpPr>
          <p:cNvPr id="41988" name="Slide Number Placeholder 4"/>
          <p:cNvSpPr>
            <a:spLocks noGrp="1"/>
          </p:cNvSpPr>
          <p:nvPr>
            <p:ph type="sldNum" sz="quarter" idx="12"/>
          </p:nvPr>
        </p:nvSpPr>
        <p:spPr bwMode="auto">
          <a:xfrm>
            <a:off x="6732240" y="6381328"/>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fld id="{BF604389-3F3C-49D4-BB4C-D7685FC21823}" type="slidenum">
              <a:rPr lang="en-US" altLang="en-US" sz="1200" smtClean="0">
                <a:solidFill>
                  <a:srgbClr val="898989"/>
                </a:solidFill>
              </a:rPr>
              <a:pPr eaLnBrk="1" hangingPunct="1">
                <a:spcBef>
                  <a:spcPct val="0"/>
                </a:spcBef>
                <a:buFontTx/>
                <a:buNone/>
                <a:defRPr/>
              </a:pPr>
              <a:t>85</a:t>
            </a:fld>
            <a:endParaRPr lang="en-US" altLang="en-US" sz="1200" dirty="0" smtClean="0">
              <a:solidFill>
                <a:srgbClr val="898989"/>
              </a:solidFill>
            </a:endParaRPr>
          </a:p>
        </p:txBody>
      </p:sp>
      <p:graphicFrame>
        <p:nvGraphicFramePr>
          <p:cNvPr id="8" name="Content Placeholder 7"/>
          <p:cNvGraphicFramePr>
            <a:graphicFrameLocks noGrp="1"/>
          </p:cNvGraphicFramePr>
          <p:nvPr>
            <p:ph sz="half" idx="1"/>
          </p:nvPr>
        </p:nvGraphicFramePr>
        <p:xfrm>
          <a:off x="457199" y="1600200"/>
          <a:ext cx="4957763"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Chart 6"/>
          <p:cNvGraphicFramePr>
            <a:graphicFrameLocks/>
          </p:cNvGraphicFramePr>
          <p:nvPr>
            <p:extLst>
              <p:ext uri="{D42A27DB-BD31-4B8C-83A1-F6EECF244321}">
                <p14:modId xmlns:p14="http://schemas.microsoft.com/office/powerpoint/2010/main" xmlns="" val="2254151075"/>
              </p:ext>
            </p:extLst>
          </p:nvPr>
        </p:nvGraphicFramePr>
        <p:xfrm>
          <a:off x="323850" y="1562100"/>
          <a:ext cx="5277470" cy="49387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56962035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67544" y="476672"/>
            <a:ext cx="8229600" cy="633413"/>
          </a:xfrm>
        </p:spPr>
        <p:txBody>
          <a:bodyPr/>
          <a:lstStyle/>
          <a:p>
            <a:r>
              <a:rPr lang="en-ZA" altLang="en-US" sz="2400" b="1" dirty="0" smtClean="0"/>
              <a:t>EMPLOYMENT COUNSELLING BY AGE GROUP AND PROVINCE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185639630"/>
              </p:ext>
            </p:extLst>
          </p:nvPr>
        </p:nvGraphicFramePr>
        <p:xfrm>
          <a:off x="219075" y="1387475"/>
          <a:ext cx="8678864" cy="5245159"/>
        </p:xfrm>
        <a:graphic>
          <a:graphicData uri="http://schemas.openxmlformats.org/drawingml/2006/table">
            <a:tbl>
              <a:tblPr firstRow="1" bandRow="1">
                <a:tableStyleId>{5C22544A-7EE6-4342-B048-85BDC9FD1C3A}</a:tableStyleId>
              </a:tblPr>
              <a:tblGrid>
                <a:gridCol w="1091680">
                  <a:extLst>
                    <a:ext uri="{9D8B030D-6E8A-4147-A177-3AD203B41FA5}">
                      <a16:colId xmlns:a16="http://schemas.microsoft.com/office/drawing/2014/main" xmlns="" val="20000"/>
                    </a:ext>
                  </a:extLst>
                </a:gridCol>
                <a:gridCol w="688618">
                  <a:extLst>
                    <a:ext uri="{9D8B030D-6E8A-4147-A177-3AD203B41FA5}">
                      <a16:colId xmlns:a16="http://schemas.microsoft.com/office/drawing/2014/main" xmlns="" val="20001"/>
                    </a:ext>
                  </a:extLst>
                </a:gridCol>
                <a:gridCol w="832651">
                  <a:extLst>
                    <a:ext uri="{9D8B030D-6E8A-4147-A177-3AD203B41FA5}">
                      <a16:colId xmlns:a16="http://schemas.microsoft.com/office/drawing/2014/main" xmlns="" val="20002"/>
                    </a:ext>
                  </a:extLst>
                </a:gridCol>
                <a:gridCol w="774508">
                  <a:extLst>
                    <a:ext uri="{9D8B030D-6E8A-4147-A177-3AD203B41FA5}">
                      <a16:colId xmlns:a16="http://schemas.microsoft.com/office/drawing/2014/main" xmlns="" val="20003"/>
                    </a:ext>
                  </a:extLst>
                </a:gridCol>
                <a:gridCol w="570958">
                  <a:extLst>
                    <a:ext uri="{9D8B030D-6E8A-4147-A177-3AD203B41FA5}">
                      <a16:colId xmlns:a16="http://schemas.microsoft.com/office/drawing/2014/main" xmlns="" val="20004"/>
                    </a:ext>
                  </a:extLst>
                </a:gridCol>
                <a:gridCol w="884582">
                  <a:extLst>
                    <a:ext uri="{9D8B030D-6E8A-4147-A177-3AD203B41FA5}">
                      <a16:colId xmlns:a16="http://schemas.microsoft.com/office/drawing/2014/main" xmlns="" val="20005"/>
                    </a:ext>
                  </a:extLst>
                </a:gridCol>
                <a:gridCol w="587042">
                  <a:extLst>
                    <a:ext uri="{9D8B030D-6E8A-4147-A177-3AD203B41FA5}">
                      <a16:colId xmlns:a16="http://schemas.microsoft.com/office/drawing/2014/main" xmlns="" val="20006"/>
                    </a:ext>
                  </a:extLst>
                </a:gridCol>
                <a:gridCol w="860457">
                  <a:extLst>
                    <a:ext uri="{9D8B030D-6E8A-4147-A177-3AD203B41FA5}">
                      <a16:colId xmlns:a16="http://schemas.microsoft.com/office/drawing/2014/main" xmlns="" val="20007"/>
                    </a:ext>
                  </a:extLst>
                </a:gridCol>
                <a:gridCol w="458373">
                  <a:extLst>
                    <a:ext uri="{9D8B030D-6E8A-4147-A177-3AD203B41FA5}">
                      <a16:colId xmlns:a16="http://schemas.microsoft.com/office/drawing/2014/main" xmlns="" val="20008"/>
                    </a:ext>
                  </a:extLst>
                </a:gridCol>
                <a:gridCol w="796124">
                  <a:extLst>
                    <a:ext uri="{9D8B030D-6E8A-4147-A177-3AD203B41FA5}">
                      <a16:colId xmlns:a16="http://schemas.microsoft.com/office/drawing/2014/main" xmlns="" val="20009"/>
                    </a:ext>
                  </a:extLst>
                </a:gridCol>
                <a:gridCol w="514665">
                  <a:extLst>
                    <a:ext uri="{9D8B030D-6E8A-4147-A177-3AD203B41FA5}">
                      <a16:colId xmlns:a16="http://schemas.microsoft.com/office/drawing/2014/main" xmlns="" val="20010"/>
                    </a:ext>
                  </a:extLst>
                </a:gridCol>
                <a:gridCol w="619206">
                  <a:extLst>
                    <a:ext uri="{9D8B030D-6E8A-4147-A177-3AD203B41FA5}">
                      <a16:colId xmlns:a16="http://schemas.microsoft.com/office/drawing/2014/main" xmlns="" val="20011"/>
                    </a:ext>
                  </a:extLst>
                </a:gridCol>
              </a:tblGrid>
              <a:tr h="707018">
                <a:tc>
                  <a:txBody>
                    <a:bodyPr/>
                    <a:lstStyle/>
                    <a:p>
                      <a:pPr algn="l" fontAlgn="b"/>
                      <a:r>
                        <a:rPr lang="en-ZA" sz="1100" b="0" i="0" u="none" strike="noStrike" dirty="0">
                          <a:solidFill>
                            <a:srgbClr val="000000"/>
                          </a:solidFill>
                          <a:effectLst/>
                          <a:latin typeface="Calibri"/>
                        </a:rPr>
                        <a:t> </a:t>
                      </a:r>
                    </a:p>
                  </a:txBody>
                  <a:tcPr marL="9524" marR="9524" marT="9525" marB="0" anchor="b"/>
                </a:tc>
                <a:tc>
                  <a:txBody>
                    <a:bodyPr/>
                    <a:lstStyle/>
                    <a:p>
                      <a:pPr algn="ctr" fontAlgn="b"/>
                      <a:r>
                        <a:rPr lang="en-ZA" sz="1400" b="1" i="0" u="none" strike="noStrike" dirty="0">
                          <a:solidFill>
                            <a:srgbClr val="000000"/>
                          </a:solidFill>
                          <a:effectLst/>
                          <a:latin typeface="Calibri"/>
                        </a:rPr>
                        <a:t>16-25</a:t>
                      </a:r>
                    </a:p>
                  </a:txBody>
                  <a:tcPr marL="9524" marR="9524" marT="9525" marB="0" anchor="b"/>
                </a:tc>
                <a:tc>
                  <a:txBody>
                    <a:bodyPr/>
                    <a:lstStyle/>
                    <a:p>
                      <a:pPr algn="ctr" fontAlgn="b"/>
                      <a:r>
                        <a:rPr lang="en-ZA" sz="1400" b="1" i="0" u="none" strike="noStrike" dirty="0">
                          <a:solidFill>
                            <a:srgbClr val="000000"/>
                          </a:solidFill>
                          <a:effectLst/>
                          <a:latin typeface="Calibri"/>
                        </a:rPr>
                        <a:t>%</a:t>
                      </a:r>
                    </a:p>
                  </a:txBody>
                  <a:tcPr marL="9524" marR="9524" marT="9525" marB="0" anchor="b"/>
                </a:tc>
                <a:tc>
                  <a:txBody>
                    <a:bodyPr/>
                    <a:lstStyle/>
                    <a:p>
                      <a:pPr algn="ctr" fontAlgn="b"/>
                      <a:r>
                        <a:rPr lang="en-ZA" sz="1400" b="1" i="0" u="none" strike="noStrike" dirty="0">
                          <a:solidFill>
                            <a:srgbClr val="000000"/>
                          </a:solidFill>
                          <a:effectLst/>
                          <a:latin typeface="Calibri"/>
                        </a:rPr>
                        <a:t>26-35</a:t>
                      </a:r>
                    </a:p>
                  </a:txBody>
                  <a:tcPr marL="9524" marR="9524" marT="9525" marB="0" anchor="b"/>
                </a:tc>
                <a:tc>
                  <a:txBody>
                    <a:bodyPr/>
                    <a:lstStyle/>
                    <a:p>
                      <a:pPr algn="ctr" fontAlgn="b"/>
                      <a:r>
                        <a:rPr lang="en-ZA" sz="1400" b="1" i="0" u="none" strike="noStrike">
                          <a:solidFill>
                            <a:srgbClr val="000000"/>
                          </a:solidFill>
                          <a:effectLst/>
                          <a:latin typeface="Calibri"/>
                        </a:rPr>
                        <a:t>%</a:t>
                      </a:r>
                    </a:p>
                  </a:txBody>
                  <a:tcPr marL="9524" marR="9524" marT="9525" marB="0" anchor="b"/>
                </a:tc>
                <a:tc>
                  <a:txBody>
                    <a:bodyPr/>
                    <a:lstStyle/>
                    <a:p>
                      <a:pPr algn="ctr" fontAlgn="b"/>
                      <a:r>
                        <a:rPr lang="en-ZA" sz="1400" b="1" i="0" u="none" strike="noStrike">
                          <a:solidFill>
                            <a:srgbClr val="000000"/>
                          </a:solidFill>
                          <a:effectLst/>
                          <a:latin typeface="Calibri"/>
                        </a:rPr>
                        <a:t>36-45</a:t>
                      </a:r>
                    </a:p>
                  </a:txBody>
                  <a:tcPr marL="9524" marR="9524" marT="9525" marB="0" anchor="b"/>
                </a:tc>
                <a:tc>
                  <a:txBody>
                    <a:bodyPr/>
                    <a:lstStyle/>
                    <a:p>
                      <a:pPr algn="ctr" fontAlgn="b"/>
                      <a:r>
                        <a:rPr lang="en-ZA" sz="1400" b="1" i="0" u="none" strike="noStrike">
                          <a:solidFill>
                            <a:srgbClr val="000000"/>
                          </a:solidFill>
                          <a:effectLst/>
                          <a:latin typeface="Calibri"/>
                        </a:rPr>
                        <a:t>%</a:t>
                      </a:r>
                    </a:p>
                  </a:txBody>
                  <a:tcPr marL="9524" marR="9524" marT="9525" marB="0" anchor="b"/>
                </a:tc>
                <a:tc>
                  <a:txBody>
                    <a:bodyPr/>
                    <a:lstStyle/>
                    <a:p>
                      <a:pPr algn="ctr" fontAlgn="b"/>
                      <a:r>
                        <a:rPr lang="en-ZA" sz="1400" b="1" i="0" u="none" strike="noStrike">
                          <a:solidFill>
                            <a:srgbClr val="000000"/>
                          </a:solidFill>
                          <a:effectLst/>
                          <a:latin typeface="Calibri"/>
                        </a:rPr>
                        <a:t>46-60</a:t>
                      </a:r>
                    </a:p>
                  </a:txBody>
                  <a:tcPr marL="9524" marR="9524" marT="9525" marB="0" anchor="b"/>
                </a:tc>
                <a:tc>
                  <a:txBody>
                    <a:bodyPr/>
                    <a:lstStyle/>
                    <a:p>
                      <a:pPr algn="ctr" fontAlgn="b"/>
                      <a:r>
                        <a:rPr lang="en-ZA" sz="1400" b="1" i="0" u="none" strike="noStrike" dirty="0">
                          <a:solidFill>
                            <a:srgbClr val="000000"/>
                          </a:solidFill>
                          <a:effectLst/>
                          <a:latin typeface="Calibri"/>
                        </a:rPr>
                        <a:t>%</a:t>
                      </a:r>
                    </a:p>
                  </a:txBody>
                  <a:tcPr marL="9524" marR="9524" marT="9525" marB="0" anchor="b"/>
                </a:tc>
                <a:tc>
                  <a:txBody>
                    <a:bodyPr/>
                    <a:lstStyle/>
                    <a:p>
                      <a:pPr algn="ctr" fontAlgn="b"/>
                      <a:r>
                        <a:rPr lang="en-ZA" sz="1400" b="1" i="0" u="none" strike="noStrike" dirty="0">
                          <a:solidFill>
                            <a:srgbClr val="000000"/>
                          </a:solidFill>
                          <a:effectLst/>
                          <a:latin typeface="Calibri"/>
                        </a:rPr>
                        <a:t>61&lt;</a:t>
                      </a:r>
                    </a:p>
                  </a:txBody>
                  <a:tcPr marL="9524" marR="9524" marT="9525" marB="0" anchor="b"/>
                </a:tc>
                <a:tc>
                  <a:txBody>
                    <a:bodyPr/>
                    <a:lstStyle/>
                    <a:p>
                      <a:pPr algn="ctr" fontAlgn="b"/>
                      <a:r>
                        <a:rPr lang="en-ZA" sz="1400" b="1" i="0" u="none" strike="noStrike" dirty="0">
                          <a:solidFill>
                            <a:srgbClr val="000000"/>
                          </a:solidFill>
                          <a:effectLst/>
                          <a:latin typeface="Calibri"/>
                        </a:rPr>
                        <a:t>%</a:t>
                      </a:r>
                    </a:p>
                  </a:txBody>
                  <a:tcPr marL="9524" marR="9524" marT="9525" marB="0" anchor="b"/>
                </a:tc>
                <a:tc>
                  <a:txBody>
                    <a:bodyPr/>
                    <a:lstStyle/>
                    <a:p>
                      <a:pPr algn="ctr" fontAlgn="b"/>
                      <a:r>
                        <a:rPr lang="en-ZA" sz="1400" b="1" i="0" u="none" strike="noStrike" dirty="0">
                          <a:solidFill>
                            <a:srgbClr val="000000"/>
                          </a:solidFill>
                          <a:effectLst/>
                          <a:latin typeface="Calibri"/>
                        </a:rPr>
                        <a:t>Total</a:t>
                      </a:r>
                    </a:p>
                  </a:txBody>
                  <a:tcPr marL="9524" marR="9524" marT="9525" marB="0" anchor="b"/>
                </a:tc>
                <a:extLst>
                  <a:ext uri="{0D108BD9-81ED-4DB2-BD59-A6C34878D82A}">
                    <a16:rowId xmlns:a16="http://schemas.microsoft.com/office/drawing/2014/main" xmlns="" val="10000"/>
                  </a:ext>
                </a:extLst>
              </a:tr>
              <a:tr h="471233">
                <a:tc>
                  <a:txBody>
                    <a:bodyPr/>
                    <a:lstStyle/>
                    <a:p>
                      <a:pPr algn="l" fontAlgn="ctr"/>
                      <a:r>
                        <a:rPr lang="en-ZA" sz="1400" b="1" i="0" u="none" strike="noStrike" dirty="0">
                          <a:solidFill>
                            <a:srgbClr val="000000"/>
                          </a:solidFill>
                          <a:effectLst/>
                          <a:latin typeface="Calibri"/>
                        </a:rPr>
                        <a:t>Eastern Cape</a:t>
                      </a:r>
                    </a:p>
                  </a:txBody>
                  <a:tcPr marL="85714" marR="9524" marT="9525" marB="0" anchor="ctr"/>
                </a:tc>
                <a:tc>
                  <a:txBody>
                    <a:bodyPr/>
                    <a:lstStyle/>
                    <a:p>
                      <a:pPr algn="ctr" fontAlgn="b"/>
                      <a:r>
                        <a:rPr lang="en-ZA" sz="1400" b="0" i="0" u="none" strike="noStrike">
                          <a:solidFill>
                            <a:srgbClr val="000000"/>
                          </a:solidFill>
                          <a:effectLst/>
                          <a:latin typeface="Calibri"/>
                        </a:rPr>
                        <a:t>2 276</a:t>
                      </a:r>
                    </a:p>
                  </a:txBody>
                  <a:tcPr marL="9524" marR="9524" marT="9525" marB="0" anchor="b"/>
                </a:tc>
                <a:tc>
                  <a:txBody>
                    <a:bodyPr/>
                    <a:lstStyle/>
                    <a:p>
                      <a:pPr algn="ctr" fontAlgn="b"/>
                      <a:r>
                        <a:rPr lang="en-ZA" sz="1400" b="0" i="0" u="none" strike="noStrike">
                          <a:solidFill>
                            <a:srgbClr val="000000"/>
                          </a:solidFill>
                          <a:effectLst/>
                          <a:latin typeface="Calibri"/>
                        </a:rPr>
                        <a:t>24</a:t>
                      </a:r>
                    </a:p>
                  </a:txBody>
                  <a:tcPr marL="9524" marR="9524" marT="9525" marB="0" anchor="b"/>
                </a:tc>
                <a:tc>
                  <a:txBody>
                    <a:bodyPr/>
                    <a:lstStyle/>
                    <a:p>
                      <a:pPr algn="ctr" fontAlgn="b"/>
                      <a:r>
                        <a:rPr lang="en-ZA" sz="1400" b="0" i="0" u="none" strike="noStrike" dirty="0">
                          <a:solidFill>
                            <a:srgbClr val="000000"/>
                          </a:solidFill>
                          <a:effectLst/>
                          <a:latin typeface="Calibri"/>
                        </a:rPr>
                        <a:t>4 140</a:t>
                      </a:r>
                    </a:p>
                  </a:txBody>
                  <a:tcPr marL="9524" marR="9524" marT="9525" marB="0" anchor="b"/>
                </a:tc>
                <a:tc>
                  <a:txBody>
                    <a:bodyPr/>
                    <a:lstStyle/>
                    <a:p>
                      <a:pPr algn="ctr" fontAlgn="b"/>
                      <a:r>
                        <a:rPr lang="en-ZA" sz="1400" b="0" i="0" u="none" strike="noStrike" dirty="0">
                          <a:solidFill>
                            <a:srgbClr val="000000"/>
                          </a:solidFill>
                          <a:effectLst/>
                          <a:latin typeface="Calibri"/>
                        </a:rPr>
                        <a:t>43</a:t>
                      </a:r>
                    </a:p>
                  </a:txBody>
                  <a:tcPr marL="9524" marR="9524" marT="9525" marB="0" anchor="b"/>
                </a:tc>
                <a:tc>
                  <a:txBody>
                    <a:bodyPr/>
                    <a:lstStyle/>
                    <a:p>
                      <a:pPr algn="ctr" fontAlgn="b"/>
                      <a:r>
                        <a:rPr lang="en-ZA" sz="1400" b="0" i="0" u="none" strike="noStrike" dirty="0">
                          <a:solidFill>
                            <a:srgbClr val="000000"/>
                          </a:solidFill>
                          <a:effectLst/>
                          <a:latin typeface="Calibri"/>
                        </a:rPr>
                        <a:t>2 025</a:t>
                      </a:r>
                    </a:p>
                  </a:txBody>
                  <a:tcPr marL="9524" marR="9524" marT="9525" marB="0" anchor="b"/>
                </a:tc>
                <a:tc>
                  <a:txBody>
                    <a:bodyPr/>
                    <a:lstStyle/>
                    <a:p>
                      <a:pPr algn="ctr" fontAlgn="b"/>
                      <a:r>
                        <a:rPr lang="en-ZA" sz="1400" b="0" i="0" u="none" strike="noStrike" dirty="0">
                          <a:solidFill>
                            <a:srgbClr val="000000"/>
                          </a:solidFill>
                          <a:effectLst/>
                          <a:latin typeface="Calibri"/>
                        </a:rPr>
                        <a:t>21</a:t>
                      </a:r>
                    </a:p>
                  </a:txBody>
                  <a:tcPr marL="9524" marR="9524" marT="9525" marB="0" anchor="b"/>
                </a:tc>
                <a:tc>
                  <a:txBody>
                    <a:bodyPr/>
                    <a:lstStyle/>
                    <a:p>
                      <a:pPr algn="ctr" fontAlgn="b"/>
                      <a:r>
                        <a:rPr lang="en-ZA" sz="1400" b="0" i="0" u="none" strike="noStrike" dirty="0">
                          <a:solidFill>
                            <a:srgbClr val="000000"/>
                          </a:solidFill>
                          <a:effectLst/>
                          <a:latin typeface="Calibri"/>
                        </a:rPr>
                        <a:t>1 062</a:t>
                      </a:r>
                    </a:p>
                  </a:txBody>
                  <a:tcPr marL="9524" marR="9524" marT="9525" marB="0" anchor="b"/>
                </a:tc>
                <a:tc>
                  <a:txBody>
                    <a:bodyPr/>
                    <a:lstStyle/>
                    <a:p>
                      <a:pPr algn="ctr" fontAlgn="b"/>
                      <a:r>
                        <a:rPr lang="en-ZA" sz="1400" b="0" i="0" u="none" strike="noStrike" dirty="0">
                          <a:solidFill>
                            <a:srgbClr val="000000"/>
                          </a:solidFill>
                          <a:effectLst/>
                          <a:latin typeface="Calibri"/>
                        </a:rPr>
                        <a:t>11</a:t>
                      </a:r>
                    </a:p>
                  </a:txBody>
                  <a:tcPr marL="9524" marR="9524" marT="9525" marB="0" anchor="b"/>
                </a:tc>
                <a:tc>
                  <a:txBody>
                    <a:bodyPr/>
                    <a:lstStyle/>
                    <a:p>
                      <a:pPr algn="ctr" fontAlgn="b"/>
                      <a:r>
                        <a:rPr lang="en-ZA" sz="1400" b="0" i="0" u="none" strike="noStrike">
                          <a:solidFill>
                            <a:srgbClr val="000000"/>
                          </a:solidFill>
                          <a:effectLst/>
                          <a:latin typeface="Calibri"/>
                        </a:rPr>
                        <a:t>54</a:t>
                      </a:r>
                    </a:p>
                  </a:txBody>
                  <a:tcPr marL="9524" marR="9524" marT="9525" marB="0" anchor="b"/>
                </a:tc>
                <a:tc>
                  <a:txBody>
                    <a:bodyPr/>
                    <a:lstStyle/>
                    <a:p>
                      <a:pPr algn="ctr" fontAlgn="b"/>
                      <a:r>
                        <a:rPr lang="en-ZA" sz="1400" b="0" i="0" u="none" strike="noStrike">
                          <a:solidFill>
                            <a:srgbClr val="000000"/>
                          </a:solidFill>
                          <a:effectLst/>
                          <a:latin typeface="Calibri"/>
                        </a:rPr>
                        <a:t>1</a:t>
                      </a:r>
                    </a:p>
                  </a:txBody>
                  <a:tcPr marL="9524" marR="9524" marT="9525" marB="0" anchor="b"/>
                </a:tc>
                <a:tc>
                  <a:txBody>
                    <a:bodyPr/>
                    <a:lstStyle/>
                    <a:p>
                      <a:pPr algn="ctr" fontAlgn="b"/>
                      <a:r>
                        <a:rPr lang="en-ZA" sz="1400" b="1" i="0" u="none" strike="noStrike" dirty="0">
                          <a:solidFill>
                            <a:srgbClr val="000000"/>
                          </a:solidFill>
                          <a:effectLst/>
                          <a:latin typeface="Calibri"/>
                        </a:rPr>
                        <a:t>9 557</a:t>
                      </a:r>
                    </a:p>
                  </a:txBody>
                  <a:tcPr marL="9524" marR="9524" marT="9525" marB="0" anchor="b">
                    <a:solidFill>
                      <a:schemeClr val="tx2">
                        <a:lumMod val="40000"/>
                        <a:lumOff val="60000"/>
                      </a:schemeClr>
                    </a:solidFill>
                  </a:tcPr>
                </a:tc>
                <a:extLst>
                  <a:ext uri="{0D108BD9-81ED-4DB2-BD59-A6C34878D82A}">
                    <a16:rowId xmlns:a16="http://schemas.microsoft.com/office/drawing/2014/main" xmlns="" val="10001"/>
                  </a:ext>
                </a:extLst>
              </a:tr>
              <a:tr h="395767">
                <a:tc>
                  <a:txBody>
                    <a:bodyPr/>
                    <a:lstStyle/>
                    <a:p>
                      <a:pPr algn="l" fontAlgn="ctr"/>
                      <a:r>
                        <a:rPr lang="en-ZA" sz="1400" b="1" i="0" u="none" strike="noStrike" dirty="0">
                          <a:solidFill>
                            <a:srgbClr val="000000"/>
                          </a:solidFill>
                          <a:effectLst/>
                          <a:latin typeface="Calibri"/>
                        </a:rPr>
                        <a:t>Free State</a:t>
                      </a:r>
                    </a:p>
                  </a:txBody>
                  <a:tcPr marL="85714" marR="9524" marT="9525" marB="0" anchor="ctr"/>
                </a:tc>
                <a:tc>
                  <a:txBody>
                    <a:bodyPr/>
                    <a:lstStyle/>
                    <a:p>
                      <a:pPr algn="ctr" fontAlgn="b"/>
                      <a:r>
                        <a:rPr lang="en-ZA" sz="1400" b="0" i="0" u="none" strike="noStrike">
                          <a:solidFill>
                            <a:srgbClr val="000000"/>
                          </a:solidFill>
                          <a:effectLst/>
                          <a:latin typeface="Calibri"/>
                        </a:rPr>
                        <a:t>1 767</a:t>
                      </a:r>
                    </a:p>
                  </a:txBody>
                  <a:tcPr marL="9524" marR="9524" marT="9525" marB="0" anchor="b"/>
                </a:tc>
                <a:tc>
                  <a:txBody>
                    <a:bodyPr/>
                    <a:lstStyle/>
                    <a:p>
                      <a:pPr algn="ctr" fontAlgn="b"/>
                      <a:r>
                        <a:rPr lang="en-ZA" sz="1400" b="0" i="0" u="none" strike="noStrike">
                          <a:solidFill>
                            <a:srgbClr val="000000"/>
                          </a:solidFill>
                          <a:effectLst/>
                          <a:latin typeface="Calibri"/>
                        </a:rPr>
                        <a:t>35</a:t>
                      </a:r>
                    </a:p>
                  </a:txBody>
                  <a:tcPr marL="9524" marR="9524" marT="9525" marB="0" anchor="b"/>
                </a:tc>
                <a:tc>
                  <a:txBody>
                    <a:bodyPr/>
                    <a:lstStyle/>
                    <a:p>
                      <a:pPr algn="ctr" fontAlgn="b"/>
                      <a:r>
                        <a:rPr lang="en-ZA" sz="1400" b="0" i="0" u="none" strike="noStrike">
                          <a:solidFill>
                            <a:srgbClr val="000000"/>
                          </a:solidFill>
                          <a:effectLst/>
                          <a:latin typeface="Calibri"/>
                        </a:rPr>
                        <a:t>2 310</a:t>
                      </a:r>
                    </a:p>
                  </a:txBody>
                  <a:tcPr marL="9524" marR="9524" marT="9525" marB="0" anchor="b"/>
                </a:tc>
                <a:tc>
                  <a:txBody>
                    <a:bodyPr/>
                    <a:lstStyle/>
                    <a:p>
                      <a:pPr algn="ctr" fontAlgn="b"/>
                      <a:r>
                        <a:rPr lang="en-ZA" sz="1400" b="0" i="0" u="none" strike="noStrike">
                          <a:solidFill>
                            <a:srgbClr val="000000"/>
                          </a:solidFill>
                          <a:effectLst/>
                          <a:latin typeface="Calibri"/>
                        </a:rPr>
                        <a:t>46</a:t>
                      </a:r>
                    </a:p>
                  </a:txBody>
                  <a:tcPr marL="9524" marR="9524" marT="9525" marB="0" anchor="b"/>
                </a:tc>
                <a:tc>
                  <a:txBody>
                    <a:bodyPr/>
                    <a:lstStyle/>
                    <a:p>
                      <a:pPr algn="ctr" fontAlgn="b"/>
                      <a:r>
                        <a:rPr lang="en-ZA" sz="1400" b="0" i="0" u="none" strike="noStrike" dirty="0">
                          <a:solidFill>
                            <a:srgbClr val="000000"/>
                          </a:solidFill>
                          <a:effectLst/>
                          <a:latin typeface="Calibri"/>
                        </a:rPr>
                        <a:t>739</a:t>
                      </a:r>
                    </a:p>
                  </a:txBody>
                  <a:tcPr marL="9524" marR="9524" marT="9525" marB="0" anchor="b"/>
                </a:tc>
                <a:tc>
                  <a:txBody>
                    <a:bodyPr/>
                    <a:lstStyle/>
                    <a:p>
                      <a:pPr algn="ctr" fontAlgn="b"/>
                      <a:r>
                        <a:rPr lang="en-ZA" sz="1400" b="0" i="0" u="none" strike="noStrike">
                          <a:solidFill>
                            <a:srgbClr val="000000"/>
                          </a:solidFill>
                          <a:effectLst/>
                          <a:latin typeface="Calibri"/>
                        </a:rPr>
                        <a:t>15</a:t>
                      </a:r>
                    </a:p>
                  </a:txBody>
                  <a:tcPr marL="9524" marR="9524" marT="9525" marB="0" anchor="b"/>
                </a:tc>
                <a:tc>
                  <a:txBody>
                    <a:bodyPr/>
                    <a:lstStyle/>
                    <a:p>
                      <a:pPr algn="ctr" fontAlgn="b"/>
                      <a:r>
                        <a:rPr lang="en-ZA" sz="1400" b="0" i="0" u="none" strike="noStrike">
                          <a:solidFill>
                            <a:srgbClr val="000000"/>
                          </a:solidFill>
                          <a:effectLst/>
                          <a:latin typeface="Calibri"/>
                        </a:rPr>
                        <a:t>241</a:t>
                      </a:r>
                    </a:p>
                  </a:txBody>
                  <a:tcPr marL="9524" marR="9524" marT="9525" marB="0" anchor="b"/>
                </a:tc>
                <a:tc>
                  <a:txBody>
                    <a:bodyPr/>
                    <a:lstStyle/>
                    <a:p>
                      <a:pPr algn="ctr" fontAlgn="b"/>
                      <a:r>
                        <a:rPr lang="en-ZA" sz="1400" b="0" i="0" u="none" strike="noStrike">
                          <a:solidFill>
                            <a:srgbClr val="000000"/>
                          </a:solidFill>
                          <a:effectLst/>
                          <a:latin typeface="Calibri"/>
                        </a:rPr>
                        <a:t>5</a:t>
                      </a:r>
                    </a:p>
                  </a:txBody>
                  <a:tcPr marL="9524" marR="9524" marT="9525" marB="0" anchor="b"/>
                </a:tc>
                <a:tc>
                  <a:txBody>
                    <a:bodyPr/>
                    <a:lstStyle/>
                    <a:p>
                      <a:pPr algn="ctr" fontAlgn="b"/>
                      <a:r>
                        <a:rPr lang="en-ZA" sz="1400" b="0" i="0" u="none" strike="noStrike" dirty="0">
                          <a:solidFill>
                            <a:srgbClr val="000000"/>
                          </a:solidFill>
                          <a:effectLst/>
                          <a:latin typeface="Calibri"/>
                        </a:rPr>
                        <a:t>4</a:t>
                      </a:r>
                    </a:p>
                  </a:txBody>
                  <a:tcPr marL="9524" marR="9524" marT="9525" marB="0" anchor="b"/>
                </a:tc>
                <a:tc>
                  <a:txBody>
                    <a:bodyPr/>
                    <a:lstStyle/>
                    <a:p>
                      <a:pPr algn="ctr" fontAlgn="b"/>
                      <a:r>
                        <a:rPr lang="en-ZA" sz="1400" b="0" i="0" u="none" strike="noStrike">
                          <a:solidFill>
                            <a:srgbClr val="000000"/>
                          </a:solidFill>
                          <a:effectLst/>
                          <a:latin typeface="Calibri"/>
                        </a:rPr>
                        <a:t>0</a:t>
                      </a:r>
                    </a:p>
                  </a:txBody>
                  <a:tcPr marL="9524" marR="9524" marT="9525" marB="0" anchor="b"/>
                </a:tc>
                <a:tc>
                  <a:txBody>
                    <a:bodyPr/>
                    <a:lstStyle/>
                    <a:p>
                      <a:pPr algn="ctr" fontAlgn="b"/>
                      <a:r>
                        <a:rPr lang="en-ZA" sz="1400" b="1" i="0" u="none" strike="noStrike" dirty="0">
                          <a:solidFill>
                            <a:srgbClr val="000000"/>
                          </a:solidFill>
                          <a:effectLst/>
                          <a:latin typeface="Calibri"/>
                        </a:rPr>
                        <a:t>5 061</a:t>
                      </a:r>
                    </a:p>
                  </a:txBody>
                  <a:tcPr marL="9524" marR="9524" marT="9525" marB="0" anchor="b">
                    <a:solidFill>
                      <a:schemeClr val="tx2">
                        <a:lumMod val="40000"/>
                        <a:lumOff val="60000"/>
                      </a:schemeClr>
                    </a:solidFill>
                  </a:tcPr>
                </a:tc>
                <a:extLst>
                  <a:ext uri="{0D108BD9-81ED-4DB2-BD59-A6C34878D82A}">
                    <a16:rowId xmlns:a16="http://schemas.microsoft.com/office/drawing/2014/main" xmlns="" val="10002"/>
                  </a:ext>
                </a:extLst>
              </a:tr>
              <a:tr h="423062">
                <a:tc>
                  <a:txBody>
                    <a:bodyPr/>
                    <a:lstStyle/>
                    <a:p>
                      <a:pPr algn="l" fontAlgn="ctr"/>
                      <a:r>
                        <a:rPr lang="en-ZA" sz="1400" b="1" i="0" u="none" strike="noStrike">
                          <a:solidFill>
                            <a:srgbClr val="000000"/>
                          </a:solidFill>
                          <a:effectLst/>
                          <a:latin typeface="Calibri"/>
                        </a:rPr>
                        <a:t>Gauteng</a:t>
                      </a:r>
                    </a:p>
                  </a:txBody>
                  <a:tcPr marL="85714" marR="9524" marT="9525" marB="0" anchor="ctr"/>
                </a:tc>
                <a:tc>
                  <a:txBody>
                    <a:bodyPr/>
                    <a:lstStyle/>
                    <a:p>
                      <a:pPr algn="ctr" fontAlgn="b"/>
                      <a:r>
                        <a:rPr lang="en-ZA" sz="1400" b="0" i="0" u="none" strike="noStrike">
                          <a:solidFill>
                            <a:srgbClr val="000000"/>
                          </a:solidFill>
                          <a:effectLst/>
                          <a:latin typeface="Calibri"/>
                        </a:rPr>
                        <a:t>4 520</a:t>
                      </a:r>
                    </a:p>
                  </a:txBody>
                  <a:tcPr marL="9524" marR="9524" marT="9525" marB="0" anchor="b"/>
                </a:tc>
                <a:tc>
                  <a:txBody>
                    <a:bodyPr/>
                    <a:lstStyle/>
                    <a:p>
                      <a:pPr algn="ctr" fontAlgn="b"/>
                      <a:r>
                        <a:rPr lang="en-ZA" sz="1400" b="0" i="0" u="none" strike="noStrike">
                          <a:solidFill>
                            <a:srgbClr val="000000"/>
                          </a:solidFill>
                          <a:effectLst/>
                          <a:latin typeface="Calibri"/>
                        </a:rPr>
                        <a:t>38</a:t>
                      </a:r>
                    </a:p>
                  </a:txBody>
                  <a:tcPr marL="9524" marR="9524" marT="9525" marB="0" anchor="b"/>
                </a:tc>
                <a:tc>
                  <a:txBody>
                    <a:bodyPr/>
                    <a:lstStyle/>
                    <a:p>
                      <a:pPr algn="ctr" fontAlgn="b"/>
                      <a:r>
                        <a:rPr lang="en-ZA" sz="1400" b="0" i="0" u="none" strike="noStrike">
                          <a:solidFill>
                            <a:srgbClr val="000000"/>
                          </a:solidFill>
                          <a:effectLst/>
                          <a:latin typeface="Calibri"/>
                        </a:rPr>
                        <a:t>5 086</a:t>
                      </a:r>
                    </a:p>
                  </a:txBody>
                  <a:tcPr marL="9524" marR="9524" marT="9525" marB="0" anchor="b"/>
                </a:tc>
                <a:tc>
                  <a:txBody>
                    <a:bodyPr/>
                    <a:lstStyle/>
                    <a:p>
                      <a:pPr algn="ctr" fontAlgn="b"/>
                      <a:r>
                        <a:rPr lang="en-ZA" sz="1400" b="0" i="0" u="none" strike="noStrike">
                          <a:solidFill>
                            <a:srgbClr val="000000"/>
                          </a:solidFill>
                          <a:effectLst/>
                          <a:latin typeface="Calibri"/>
                        </a:rPr>
                        <a:t>43</a:t>
                      </a:r>
                    </a:p>
                  </a:txBody>
                  <a:tcPr marL="9524" marR="9524" marT="9525" marB="0" anchor="b"/>
                </a:tc>
                <a:tc>
                  <a:txBody>
                    <a:bodyPr/>
                    <a:lstStyle/>
                    <a:p>
                      <a:pPr algn="ctr" fontAlgn="b"/>
                      <a:r>
                        <a:rPr lang="en-ZA" sz="1400" b="0" i="0" u="none" strike="noStrike">
                          <a:solidFill>
                            <a:srgbClr val="000000"/>
                          </a:solidFill>
                          <a:effectLst/>
                          <a:latin typeface="Calibri"/>
                        </a:rPr>
                        <a:t>1 564</a:t>
                      </a:r>
                    </a:p>
                  </a:txBody>
                  <a:tcPr marL="9524" marR="9524" marT="9525" marB="0" anchor="b"/>
                </a:tc>
                <a:tc>
                  <a:txBody>
                    <a:bodyPr/>
                    <a:lstStyle/>
                    <a:p>
                      <a:pPr algn="ctr" fontAlgn="b"/>
                      <a:r>
                        <a:rPr lang="en-ZA" sz="1400" b="0" i="0" u="none" strike="noStrike" dirty="0">
                          <a:solidFill>
                            <a:srgbClr val="000000"/>
                          </a:solidFill>
                          <a:effectLst/>
                          <a:latin typeface="Calibri"/>
                        </a:rPr>
                        <a:t>13</a:t>
                      </a:r>
                    </a:p>
                  </a:txBody>
                  <a:tcPr marL="9524" marR="9524" marT="9525" marB="0" anchor="b"/>
                </a:tc>
                <a:tc>
                  <a:txBody>
                    <a:bodyPr/>
                    <a:lstStyle/>
                    <a:p>
                      <a:pPr algn="ctr" fontAlgn="b"/>
                      <a:r>
                        <a:rPr lang="en-ZA" sz="1400" b="0" i="0" u="none" strike="noStrike" dirty="0">
                          <a:solidFill>
                            <a:srgbClr val="000000"/>
                          </a:solidFill>
                          <a:effectLst/>
                          <a:latin typeface="Calibri"/>
                        </a:rPr>
                        <a:t>612</a:t>
                      </a:r>
                    </a:p>
                  </a:txBody>
                  <a:tcPr marL="9524" marR="9524" marT="9525" marB="0" anchor="b"/>
                </a:tc>
                <a:tc>
                  <a:txBody>
                    <a:bodyPr/>
                    <a:lstStyle/>
                    <a:p>
                      <a:pPr algn="ctr" fontAlgn="b"/>
                      <a:r>
                        <a:rPr lang="en-ZA" sz="1400" b="0" i="0" u="none" strike="noStrike">
                          <a:solidFill>
                            <a:srgbClr val="000000"/>
                          </a:solidFill>
                          <a:effectLst/>
                          <a:latin typeface="Calibri"/>
                        </a:rPr>
                        <a:t>5</a:t>
                      </a:r>
                    </a:p>
                  </a:txBody>
                  <a:tcPr marL="9524" marR="9524" marT="9525" marB="0" anchor="b"/>
                </a:tc>
                <a:tc>
                  <a:txBody>
                    <a:bodyPr/>
                    <a:lstStyle/>
                    <a:p>
                      <a:pPr algn="ctr" fontAlgn="b"/>
                      <a:r>
                        <a:rPr lang="en-ZA" sz="1400" b="0" i="0" u="none" strike="noStrike">
                          <a:solidFill>
                            <a:srgbClr val="000000"/>
                          </a:solidFill>
                          <a:effectLst/>
                          <a:latin typeface="Calibri"/>
                        </a:rPr>
                        <a:t>67</a:t>
                      </a:r>
                    </a:p>
                  </a:txBody>
                  <a:tcPr marL="9524" marR="9524" marT="9525" marB="0" anchor="b"/>
                </a:tc>
                <a:tc>
                  <a:txBody>
                    <a:bodyPr/>
                    <a:lstStyle/>
                    <a:p>
                      <a:pPr algn="ctr" fontAlgn="b"/>
                      <a:r>
                        <a:rPr lang="en-ZA" sz="1400" b="0" i="0" u="none" strike="noStrike">
                          <a:solidFill>
                            <a:srgbClr val="000000"/>
                          </a:solidFill>
                          <a:effectLst/>
                          <a:latin typeface="Calibri"/>
                        </a:rPr>
                        <a:t>1</a:t>
                      </a:r>
                    </a:p>
                  </a:txBody>
                  <a:tcPr marL="9524" marR="9524" marT="9525" marB="0" anchor="b"/>
                </a:tc>
                <a:tc>
                  <a:txBody>
                    <a:bodyPr/>
                    <a:lstStyle/>
                    <a:p>
                      <a:pPr algn="ctr" fontAlgn="b"/>
                      <a:r>
                        <a:rPr lang="en-ZA" sz="1400" b="1" i="0" u="none" strike="noStrike" dirty="0">
                          <a:solidFill>
                            <a:srgbClr val="000000"/>
                          </a:solidFill>
                          <a:effectLst/>
                          <a:latin typeface="Calibri"/>
                        </a:rPr>
                        <a:t>11 849</a:t>
                      </a:r>
                    </a:p>
                  </a:txBody>
                  <a:tcPr marL="9524" marR="9524" marT="9525" marB="0" anchor="b">
                    <a:solidFill>
                      <a:schemeClr val="tx2">
                        <a:lumMod val="40000"/>
                        <a:lumOff val="60000"/>
                      </a:schemeClr>
                    </a:solidFill>
                  </a:tcPr>
                </a:tc>
                <a:extLst>
                  <a:ext uri="{0D108BD9-81ED-4DB2-BD59-A6C34878D82A}">
                    <a16:rowId xmlns:a16="http://schemas.microsoft.com/office/drawing/2014/main" xmlns="" val="10003"/>
                  </a:ext>
                </a:extLst>
              </a:tr>
              <a:tr h="436225">
                <a:tc>
                  <a:txBody>
                    <a:bodyPr/>
                    <a:lstStyle/>
                    <a:p>
                      <a:pPr algn="l" fontAlgn="ctr"/>
                      <a:r>
                        <a:rPr lang="en-ZA" sz="1400" b="1" i="0" u="none" strike="noStrike" dirty="0" err="1">
                          <a:solidFill>
                            <a:srgbClr val="000000"/>
                          </a:solidFill>
                          <a:effectLst/>
                          <a:latin typeface="Calibri"/>
                        </a:rPr>
                        <a:t>KwaZulu</a:t>
                      </a:r>
                      <a:r>
                        <a:rPr lang="en-ZA" sz="1400" b="1" i="0" u="none" strike="noStrike" dirty="0">
                          <a:solidFill>
                            <a:srgbClr val="000000"/>
                          </a:solidFill>
                          <a:effectLst/>
                          <a:latin typeface="Calibri"/>
                        </a:rPr>
                        <a:t> Natal</a:t>
                      </a:r>
                    </a:p>
                  </a:txBody>
                  <a:tcPr marL="85714" marR="9524" marT="9525" marB="0" anchor="ctr"/>
                </a:tc>
                <a:tc>
                  <a:txBody>
                    <a:bodyPr/>
                    <a:lstStyle/>
                    <a:p>
                      <a:pPr algn="ctr" fontAlgn="b"/>
                      <a:r>
                        <a:rPr lang="en-ZA" sz="1400" b="0" i="0" u="none" strike="noStrike">
                          <a:solidFill>
                            <a:srgbClr val="000000"/>
                          </a:solidFill>
                          <a:effectLst/>
                          <a:latin typeface="Calibri"/>
                        </a:rPr>
                        <a:t>3 083</a:t>
                      </a:r>
                    </a:p>
                  </a:txBody>
                  <a:tcPr marL="9524" marR="9524" marT="9525" marB="0" anchor="b"/>
                </a:tc>
                <a:tc>
                  <a:txBody>
                    <a:bodyPr/>
                    <a:lstStyle/>
                    <a:p>
                      <a:pPr algn="ctr" fontAlgn="b"/>
                      <a:r>
                        <a:rPr lang="en-ZA" sz="1400" b="0" i="0" u="none" strike="noStrike">
                          <a:solidFill>
                            <a:srgbClr val="000000"/>
                          </a:solidFill>
                          <a:effectLst/>
                          <a:latin typeface="Calibri"/>
                        </a:rPr>
                        <a:t>40</a:t>
                      </a:r>
                    </a:p>
                  </a:txBody>
                  <a:tcPr marL="9524" marR="9524" marT="9525" marB="0" anchor="b"/>
                </a:tc>
                <a:tc>
                  <a:txBody>
                    <a:bodyPr/>
                    <a:lstStyle/>
                    <a:p>
                      <a:pPr algn="ctr" fontAlgn="b"/>
                      <a:r>
                        <a:rPr lang="en-ZA" sz="1400" b="0" i="0" u="none" strike="noStrike">
                          <a:solidFill>
                            <a:srgbClr val="000000"/>
                          </a:solidFill>
                          <a:effectLst/>
                          <a:latin typeface="Calibri"/>
                        </a:rPr>
                        <a:t>3 247</a:t>
                      </a:r>
                    </a:p>
                  </a:txBody>
                  <a:tcPr marL="9524" marR="9524" marT="9525" marB="0" anchor="b"/>
                </a:tc>
                <a:tc>
                  <a:txBody>
                    <a:bodyPr/>
                    <a:lstStyle/>
                    <a:p>
                      <a:pPr algn="ctr" fontAlgn="b"/>
                      <a:r>
                        <a:rPr lang="en-ZA" sz="1400" b="0" i="0" u="none" strike="noStrike">
                          <a:solidFill>
                            <a:srgbClr val="000000"/>
                          </a:solidFill>
                          <a:effectLst/>
                          <a:latin typeface="Calibri"/>
                        </a:rPr>
                        <a:t>42</a:t>
                      </a:r>
                    </a:p>
                  </a:txBody>
                  <a:tcPr marL="9524" marR="9524" marT="9525" marB="0" anchor="b"/>
                </a:tc>
                <a:tc>
                  <a:txBody>
                    <a:bodyPr/>
                    <a:lstStyle/>
                    <a:p>
                      <a:pPr algn="ctr" fontAlgn="b"/>
                      <a:r>
                        <a:rPr lang="en-ZA" sz="1400" b="0" i="0" u="none" strike="noStrike">
                          <a:solidFill>
                            <a:srgbClr val="000000"/>
                          </a:solidFill>
                          <a:effectLst/>
                          <a:latin typeface="Calibri"/>
                        </a:rPr>
                        <a:t>1 046</a:t>
                      </a:r>
                    </a:p>
                  </a:txBody>
                  <a:tcPr marL="9524" marR="9524" marT="9525" marB="0" anchor="b"/>
                </a:tc>
                <a:tc>
                  <a:txBody>
                    <a:bodyPr/>
                    <a:lstStyle/>
                    <a:p>
                      <a:pPr algn="ctr" fontAlgn="b"/>
                      <a:r>
                        <a:rPr lang="en-ZA" sz="1400" b="0" i="0" u="none" strike="noStrike">
                          <a:solidFill>
                            <a:srgbClr val="000000"/>
                          </a:solidFill>
                          <a:effectLst/>
                          <a:latin typeface="Calibri"/>
                        </a:rPr>
                        <a:t>14</a:t>
                      </a:r>
                    </a:p>
                  </a:txBody>
                  <a:tcPr marL="9524" marR="9524" marT="9525" marB="0" anchor="b"/>
                </a:tc>
                <a:tc>
                  <a:txBody>
                    <a:bodyPr/>
                    <a:lstStyle/>
                    <a:p>
                      <a:pPr algn="ctr" fontAlgn="b"/>
                      <a:r>
                        <a:rPr lang="en-ZA" sz="1400" b="0" i="0" u="none" strike="noStrike" dirty="0">
                          <a:solidFill>
                            <a:srgbClr val="000000"/>
                          </a:solidFill>
                          <a:effectLst/>
                          <a:latin typeface="Calibri"/>
                        </a:rPr>
                        <a:t>293</a:t>
                      </a:r>
                    </a:p>
                  </a:txBody>
                  <a:tcPr marL="9524" marR="9524" marT="9525" marB="0" anchor="b"/>
                </a:tc>
                <a:tc>
                  <a:txBody>
                    <a:bodyPr/>
                    <a:lstStyle/>
                    <a:p>
                      <a:pPr algn="ctr" fontAlgn="b"/>
                      <a:r>
                        <a:rPr lang="en-ZA" sz="1400" b="0" i="0" u="none" strike="noStrike">
                          <a:solidFill>
                            <a:srgbClr val="000000"/>
                          </a:solidFill>
                          <a:effectLst/>
                          <a:latin typeface="Calibri"/>
                        </a:rPr>
                        <a:t>4</a:t>
                      </a:r>
                    </a:p>
                  </a:txBody>
                  <a:tcPr marL="9524" marR="9524" marT="9525" marB="0" anchor="b"/>
                </a:tc>
                <a:tc>
                  <a:txBody>
                    <a:bodyPr/>
                    <a:lstStyle/>
                    <a:p>
                      <a:pPr algn="ctr" fontAlgn="b"/>
                      <a:r>
                        <a:rPr lang="en-ZA" sz="1400" b="0" i="0" u="none" strike="noStrike">
                          <a:solidFill>
                            <a:srgbClr val="000000"/>
                          </a:solidFill>
                          <a:effectLst/>
                          <a:latin typeface="Calibri"/>
                        </a:rPr>
                        <a:t>36</a:t>
                      </a:r>
                    </a:p>
                  </a:txBody>
                  <a:tcPr marL="9524" marR="9524" marT="9525" marB="0" anchor="b"/>
                </a:tc>
                <a:tc>
                  <a:txBody>
                    <a:bodyPr/>
                    <a:lstStyle/>
                    <a:p>
                      <a:pPr algn="ctr" fontAlgn="b"/>
                      <a:r>
                        <a:rPr lang="en-ZA" sz="1400" b="0" i="0" u="none" strike="noStrike">
                          <a:solidFill>
                            <a:srgbClr val="000000"/>
                          </a:solidFill>
                          <a:effectLst/>
                          <a:latin typeface="Calibri"/>
                        </a:rPr>
                        <a:t>0</a:t>
                      </a:r>
                    </a:p>
                  </a:txBody>
                  <a:tcPr marL="9524" marR="9524" marT="9525" marB="0" anchor="b"/>
                </a:tc>
                <a:tc>
                  <a:txBody>
                    <a:bodyPr/>
                    <a:lstStyle/>
                    <a:p>
                      <a:pPr algn="ctr" fontAlgn="b"/>
                      <a:r>
                        <a:rPr lang="en-ZA" sz="1400" b="1" i="0" u="none" strike="noStrike" dirty="0">
                          <a:solidFill>
                            <a:srgbClr val="000000"/>
                          </a:solidFill>
                          <a:effectLst/>
                          <a:latin typeface="Calibri"/>
                        </a:rPr>
                        <a:t>7 705</a:t>
                      </a:r>
                    </a:p>
                  </a:txBody>
                  <a:tcPr marL="9524" marR="9524" marT="9525" marB="0" anchor="b">
                    <a:solidFill>
                      <a:schemeClr val="tx2">
                        <a:lumMod val="40000"/>
                        <a:lumOff val="60000"/>
                      </a:schemeClr>
                    </a:solidFill>
                  </a:tcPr>
                </a:tc>
                <a:extLst>
                  <a:ext uri="{0D108BD9-81ED-4DB2-BD59-A6C34878D82A}">
                    <a16:rowId xmlns:a16="http://schemas.microsoft.com/office/drawing/2014/main" xmlns="" val="10004"/>
                  </a:ext>
                </a:extLst>
              </a:tr>
              <a:tr h="423545">
                <a:tc>
                  <a:txBody>
                    <a:bodyPr/>
                    <a:lstStyle/>
                    <a:p>
                      <a:pPr algn="l" fontAlgn="ctr"/>
                      <a:r>
                        <a:rPr lang="en-ZA" sz="1400" b="1" i="0" u="none" strike="noStrike" dirty="0">
                          <a:solidFill>
                            <a:srgbClr val="000000"/>
                          </a:solidFill>
                          <a:effectLst/>
                          <a:latin typeface="Calibri"/>
                        </a:rPr>
                        <a:t>Limpopo</a:t>
                      </a:r>
                    </a:p>
                  </a:txBody>
                  <a:tcPr marL="85714" marR="9524" marT="9525" marB="0" anchor="ctr"/>
                </a:tc>
                <a:tc>
                  <a:txBody>
                    <a:bodyPr/>
                    <a:lstStyle/>
                    <a:p>
                      <a:pPr algn="ctr" fontAlgn="b"/>
                      <a:r>
                        <a:rPr lang="en-ZA" sz="1400" b="0" i="0" u="none" strike="noStrike">
                          <a:solidFill>
                            <a:srgbClr val="000000"/>
                          </a:solidFill>
                          <a:effectLst/>
                          <a:latin typeface="Calibri"/>
                        </a:rPr>
                        <a:t>1 639</a:t>
                      </a:r>
                    </a:p>
                  </a:txBody>
                  <a:tcPr marL="9524" marR="9524" marT="9525" marB="0" anchor="b"/>
                </a:tc>
                <a:tc>
                  <a:txBody>
                    <a:bodyPr/>
                    <a:lstStyle/>
                    <a:p>
                      <a:pPr algn="ctr" fontAlgn="b"/>
                      <a:r>
                        <a:rPr lang="en-ZA" sz="1400" b="0" i="0" u="none" strike="noStrike">
                          <a:solidFill>
                            <a:srgbClr val="000000"/>
                          </a:solidFill>
                          <a:effectLst/>
                          <a:latin typeface="Calibri"/>
                        </a:rPr>
                        <a:t>28</a:t>
                      </a:r>
                    </a:p>
                  </a:txBody>
                  <a:tcPr marL="9524" marR="9524" marT="9525" marB="0" anchor="b"/>
                </a:tc>
                <a:tc>
                  <a:txBody>
                    <a:bodyPr/>
                    <a:lstStyle/>
                    <a:p>
                      <a:pPr algn="ctr" fontAlgn="b"/>
                      <a:r>
                        <a:rPr lang="en-ZA" sz="1400" b="0" i="0" u="none" strike="noStrike">
                          <a:solidFill>
                            <a:srgbClr val="000000"/>
                          </a:solidFill>
                          <a:effectLst/>
                          <a:latin typeface="Calibri"/>
                        </a:rPr>
                        <a:t>2 641</a:t>
                      </a:r>
                    </a:p>
                  </a:txBody>
                  <a:tcPr marL="9524" marR="9524" marT="9525" marB="0" anchor="b"/>
                </a:tc>
                <a:tc>
                  <a:txBody>
                    <a:bodyPr/>
                    <a:lstStyle/>
                    <a:p>
                      <a:pPr algn="ctr" fontAlgn="b"/>
                      <a:r>
                        <a:rPr lang="en-ZA" sz="1400" b="0" i="0" u="none" strike="noStrike">
                          <a:solidFill>
                            <a:srgbClr val="000000"/>
                          </a:solidFill>
                          <a:effectLst/>
                          <a:latin typeface="Calibri"/>
                        </a:rPr>
                        <a:t>46</a:t>
                      </a:r>
                    </a:p>
                  </a:txBody>
                  <a:tcPr marL="9524" marR="9524" marT="9525" marB="0" anchor="b"/>
                </a:tc>
                <a:tc>
                  <a:txBody>
                    <a:bodyPr/>
                    <a:lstStyle/>
                    <a:p>
                      <a:pPr algn="ctr" fontAlgn="b"/>
                      <a:r>
                        <a:rPr lang="en-ZA" sz="1400" b="0" i="0" u="none" strike="noStrike">
                          <a:solidFill>
                            <a:srgbClr val="000000"/>
                          </a:solidFill>
                          <a:effectLst/>
                          <a:latin typeface="Calibri"/>
                        </a:rPr>
                        <a:t>999</a:t>
                      </a:r>
                    </a:p>
                  </a:txBody>
                  <a:tcPr marL="9524" marR="9524" marT="9525" marB="0" anchor="b"/>
                </a:tc>
                <a:tc>
                  <a:txBody>
                    <a:bodyPr/>
                    <a:lstStyle/>
                    <a:p>
                      <a:pPr algn="ctr" fontAlgn="b"/>
                      <a:r>
                        <a:rPr lang="en-ZA" sz="1400" b="0" i="0" u="none" strike="noStrike">
                          <a:solidFill>
                            <a:srgbClr val="000000"/>
                          </a:solidFill>
                          <a:effectLst/>
                          <a:latin typeface="Calibri"/>
                        </a:rPr>
                        <a:t>17</a:t>
                      </a:r>
                    </a:p>
                  </a:txBody>
                  <a:tcPr marL="9524" marR="9524" marT="9525" marB="0" anchor="b"/>
                </a:tc>
                <a:tc>
                  <a:txBody>
                    <a:bodyPr/>
                    <a:lstStyle/>
                    <a:p>
                      <a:pPr algn="ctr" fontAlgn="b"/>
                      <a:r>
                        <a:rPr lang="en-ZA" sz="1400" b="0" i="0" u="none" strike="noStrike" dirty="0">
                          <a:solidFill>
                            <a:srgbClr val="000000"/>
                          </a:solidFill>
                          <a:effectLst/>
                          <a:latin typeface="Calibri"/>
                        </a:rPr>
                        <a:t>492</a:t>
                      </a:r>
                    </a:p>
                  </a:txBody>
                  <a:tcPr marL="9524" marR="9524" marT="9525" marB="0" anchor="b"/>
                </a:tc>
                <a:tc>
                  <a:txBody>
                    <a:bodyPr/>
                    <a:lstStyle/>
                    <a:p>
                      <a:pPr algn="ctr" fontAlgn="b"/>
                      <a:r>
                        <a:rPr lang="en-ZA" sz="1400" b="0" i="0" u="none" strike="noStrike">
                          <a:solidFill>
                            <a:srgbClr val="000000"/>
                          </a:solidFill>
                          <a:effectLst/>
                          <a:latin typeface="Calibri"/>
                        </a:rPr>
                        <a:t>8</a:t>
                      </a:r>
                    </a:p>
                  </a:txBody>
                  <a:tcPr marL="9524" marR="9524" marT="9525" marB="0" anchor="b"/>
                </a:tc>
                <a:tc>
                  <a:txBody>
                    <a:bodyPr/>
                    <a:lstStyle/>
                    <a:p>
                      <a:pPr algn="ctr" fontAlgn="b"/>
                      <a:r>
                        <a:rPr lang="en-ZA" sz="1400" b="0" i="0" u="none" strike="noStrike">
                          <a:solidFill>
                            <a:srgbClr val="000000"/>
                          </a:solidFill>
                          <a:effectLst/>
                          <a:latin typeface="Calibri"/>
                        </a:rPr>
                        <a:t>24</a:t>
                      </a:r>
                    </a:p>
                  </a:txBody>
                  <a:tcPr marL="9524" marR="9524" marT="9525" marB="0" anchor="b"/>
                </a:tc>
                <a:tc>
                  <a:txBody>
                    <a:bodyPr/>
                    <a:lstStyle/>
                    <a:p>
                      <a:pPr algn="ctr" fontAlgn="b"/>
                      <a:r>
                        <a:rPr lang="en-ZA" sz="1400" b="0" i="0" u="none" strike="noStrike">
                          <a:solidFill>
                            <a:srgbClr val="000000"/>
                          </a:solidFill>
                          <a:effectLst/>
                          <a:latin typeface="Calibri"/>
                        </a:rPr>
                        <a:t>0</a:t>
                      </a:r>
                    </a:p>
                  </a:txBody>
                  <a:tcPr marL="9524" marR="9524" marT="9525" marB="0" anchor="b"/>
                </a:tc>
                <a:tc>
                  <a:txBody>
                    <a:bodyPr/>
                    <a:lstStyle/>
                    <a:p>
                      <a:pPr algn="ctr" fontAlgn="b"/>
                      <a:r>
                        <a:rPr lang="en-ZA" sz="1400" b="1" i="0" u="none" strike="noStrike" dirty="0">
                          <a:solidFill>
                            <a:srgbClr val="000000"/>
                          </a:solidFill>
                          <a:effectLst/>
                          <a:latin typeface="Calibri"/>
                        </a:rPr>
                        <a:t>5 795</a:t>
                      </a:r>
                    </a:p>
                  </a:txBody>
                  <a:tcPr marL="9524" marR="9524" marT="9525" marB="0" anchor="b">
                    <a:solidFill>
                      <a:schemeClr val="tx2">
                        <a:lumMod val="40000"/>
                        <a:lumOff val="60000"/>
                      </a:schemeClr>
                    </a:solidFill>
                  </a:tcPr>
                </a:tc>
                <a:extLst>
                  <a:ext uri="{0D108BD9-81ED-4DB2-BD59-A6C34878D82A}">
                    <a16:rowId xmlns:a16="http://schemas.microsoft.com/office/drawing/2014/main" xmlns="" val="10005"/>
                  </a:ext>
                </a:extLst>
              </a:tr>
              <a:tr h="382120">
                <a:tc>
                  <a:txBody>
                    <a:bodyPr/>
                    <a:lstStyle/>
                    <a:p>
                      <a:pPr algn="l" fontAlgn="ctr"/>
                      <a:r>
                        <a:rPr lang="en-ZA" sz="1400" b="1" i="0" u="none" strike="noStrike" dirty="0">
                          <a:solidFill>
                            <a:srgbClr val="000000"/>
                          </a:solidFill>
                          <a:effectLst/>
                          <a:latin typeface="Calibri"/>
                        </a:rPr>
                        <a:t>Mpumalanga</a:t>
                      </a:r>
                    </a:p>
                  </a:txBody>
                  <a:tcPr marL="85714" marR="9524" marT="9525" marB="0" anchor="ctr"/>
                </a:tc>
                <a:tc>
                  <a:txBody>
                    <a:bodyPr/>
                    <a:lstStyle/>
                    <a:p>
                      <a:pPr algn="ctr" fontAlgn="b"/>
                      <a:r>
                        <a:rPr lang="en-ZA" sz="1400" b="0" i="0" u="none" strike="noStrike">
                          <a:solidFill>
                            <a:srgbClr val="000000"/>
                          </a:solidFill>
                          <a:effectLst/>
                          <a:latin typeface="Calibri"/>
                        </a:rPr>
                        <a:t>1 504</a:t>
                      </a:r>
                    </a:p>
                  </a:txBody>
                  <a:tcPr marL="9524" marR="9524" marT="9525" marB="0" anchor="b"/>
                </a:tc>
                <a:tc>
                  <a:txBody>
                    <a:bodyPr/>
                    <a:lstStyle/>
                    <a:p>
                      <a:pPr algn="ctr" fontAlgn="b"/>
                      <a:r>
                        <a:rPr lang="en-ZA" sz="1400" b="0" i="0" u="none" strike="noStrike">
                          <a:solidFill>
                            <a:srgbClr val="000000"/>
                          </a:solidFill>
                          <a:effectLst/>
                          <a:latin typeface="Calibri"/>
                        </a:rPr>
                        <a:t>32</a:t>
                      </a:r>
                    </a:p>
                  </a:txBody>
                  <a:tcPr marL="9524" marR="9524" marT="9525" marB="0" anchor="b"/>
                </a:tc>
                <a:tc>
                  <a:txBody>
                    <a:bodyPr/>
                    <a:lstStyle/>
                    <a:p>
                      <a:pPr algn="ctr" fontAlgn="b"/>
                      <a:r>
                        <a:rPr lang="en-ZA" sz="1400" b="0" i="0" u="none" strike="noStrike">
                          <a:solidFill>
                            <a:srgbClr val="000000"/>
                          </a:solidFill>
                          <a:effectLst/>
                          <a:latin typeface="Calibri"/>
                        </a:rPr>
                        <a:t>2 225</a:t>
                      </a:r>
                    </a:p>
                  </a:txBody>
                  <a:tcPr marL="9524" marR="9524" marT="9525" marB="0" anchor="b"/>
                </a:tc>
                <a:tc>
                  <a:txBody>
                    <a:bodyPr/>
                    <a:lstStyle/>
                    <a:p>
                      <a:pPr algn="ctr" fontAlgn="b"/>
                      <a:r>
                        <a:rPr lang="en-ZA" sz="1400" b="0" i="0" u="none" strike="noStrike">
                          <a:solidFill>
                            <a:srgbClr val="000000"/>
                          </a:solidFill>
                          <a:effectLst/>
                          <a:latin typeface="Calibri"/>
                        </a:rPr>
                        <a:t>47</a:t>
                      </a:r>
                    </a:p>
                  </a:txBody>
                  <a:tcPr marL="9524" marR="9524" marT="9525" marB="0" anchor="b"/>
                </a:tc>
                <a:tc>
                  <a:txBody>
                    <a:bodyPr/>
                    <a:lstStyle/>
                    <a:p>
                      <a:pPr algn="ctr" fontAlgn="b"/>
                      <a:r>
                        <a:rPr lang="en-ZA" sz="1400" b="0" i="0" u="none" strike="noStrike">
                          <a:solidFill>
                            <a:srgbClr val="000000"/>
                          </a:solidFill>
                          <a:effectLst/>
                          <a:latin typeface="Calibri"/>
                        </a:rPr>
                        <a:t>689</a:t>
                      </a:r>
                    </a:p>
                  </a:txBody>
                  <a:tcPr marL="9524" marR="9524" marT="9525" marB="0" anchor="b"/>
                </a:tc>
                <a:tc>
                  <a:txBody>
                    <a:bodyPr/>
                    <a:lstStyle/>
                    <a:p>
                      <a:pPr algn="ctr" fontAlgn="b"/>
                      <a:r>
                        <a:rPr lang="en-ZA" sz="1400" b="0" i="0" u="none" strike="noStrike">
                          <a:solidFill>
                            <a:srgbClr val="000000"/>
                          </a:solidFill>
                          <a:effectLst/>
                          <a:latin typeface="Calibri"/>
                        </a:rPr>
                        <a:t>15</a:t>
                      </a:r>
                    </a:p>
                  </a:txBody>
                  <a:tcPr marL="9524" marR="9524" marT="9525" marB="0" anchor="b"/>
                </a:tc>
                <a:tc>
                  <a:txBody>
                    <a:bodyPr/>
                    <a:lstStyle/>
                    <a:p>
                      <a:pPr algn="ctr" fontAlgn="b"/>
                      <a:r>
                        <a:rPr lang="en-ZA" sz="1400" b="0" i="0" u="none" strike="noStrike">
                          <a:solidFill>
                            <a:srgbClr val="000000"/>
                          </a:solidFill>
                          <a:effectLst/>
                          <a:latin typeface="Calibri"/>
                        </a:rPr>
                        <a:t>276</a:t>
                      </a:r>
                    </a:p>
                  </a:txBody>
                  <a:tcPr marL="9524" marR="9524" marT="9525" marB="0" anchor="b"/>
                </a:tc>
                <a:tc>
                  <a:txBody>
                    <a:bodyPr/>
                    <a:lstStyle/>
                    <a:p>
                      <a:pPr algn="ctr" fontAlgn="b"/>
                      <a:r>
                        <a:rPr lang="en-ZA" sz="1400" b="0" i="0" u="none" strike="noStrike">
                          <a:solidFill>
                            <a:srgbClr val="000000"/>
                          </a:solidFill>
                          <a:effectLst/>
                          <a:latin typeface="Calibri"/>
                        </a:rPr>
                        <a:t>6</a:t>
                      </a:r>
                    </a:p>
                  </a:txBody>
                  <a:tcPr marL="9524" marR="9524" marT="9525" marB="0" anchor="b"/>
                </a:tc>
                <a:tc>
                  <a:txBody>
                    <a:bodyPr/>
                    <a:lstStyle/>
                    <a:p>
                      <a:pPr algn="ctr" fontAlgn="b"/>
                      <a:r>
                        <a:rPr lang="en-ZA" sz="1400" b="0" i="0" u="none" strike="noStrike">
                          <a:solidFill>
                            <a:srgbClr val="000000"/>
                          </a:solidFill>
                          <a:effectLst/>
                          <a:latin typeface="Calibri"/>
                        </a:rPr>
                        <a:t>38</a:t>
                      </a:r>
                    </a:p>
                  </a:txBody>
                  <a:tcPr marL="9524" marR="9524" marT="9525" marB="0" anchor="b"/>
                </a:tc>
                <a:tc>
                  <a:txBody>
                    <a:bodyPr/>
                    <a:lstStyle/>
                    <a:p>
                      <a:pPr algn="ctr" fontAlgn="b"/>
                      <a:r>
                        <a:rPr lang="en-ZA" sz="1400" b="0" i="0" u="none" strike="noStrike">
                          <a:solidFill>
                            <a:srgbClr val="000000"/>
                          </a:solidFill>
                          <a:effectLst/>
                          <a:latin typeface="Calibri"/>
                        </a:rPr>
                        <a:t>1</a:t>
                      </a:r>
                    </a:p>
                  </a:txBody>
                  <a:tcPr marL="9524" marR="9524" marT="9525" marB="0" anchor="b"/>
                </a:tc>
                <a:tc>
                  <a:txBody>
                    <a:bodyPr/>
                    <a:lstStyle/>
                    <a:p>
                      <a:pPr algn="ctr" fontAlgn="b"/>
                      <a:r>
                        <a:rPr lang="en-ZA" sz="1400" b="1" i="0" u="none" strike="noStrike" dirty="0">
                          <a:solidFill>
                            <a:srgbClr val="000000"/>
                          </a:solidFill>
                          <a:effectLst/>
                          <a:latin typeface="Calibri"/>
                        </a:rPr>
                        <a:t>4 732</a:t>
                      </a:r>
                    </a:p>
                  </a:txBody>
                  <a:tcPr marL="9524" marR="9524" marT="9525" marB="0" anchor="b">
                    <a:solidFill>
                      <a:schemeClr val="tx2">
                        <a:lumMod val="40000"/>
                        <a:lumOff val="60000"/>
                      </a:schemeClr>
                    </a:solidFill>
                  </a:tcPr>
                </a:tc>
                <a:extLst>
                  <a:ext uri="{0D108BD9-81ED-4DB2-BD59-A6C34878D82A}">
                    <a16:rowId xmlns:a16="http://schemas.microsoft.com/office/drawing/2014/main" xmlns="" val="10006"/>
                  </a:ext>
                </a:extLst>
              </a:tr>
              <a:tr h="393210">
                <a:tc>
                  <a:txBody>
                    <a:bodyPr/>
                    <a:lstStyle/>
                    <a:p>
                      <a:pPr algn="l" fontAlgn="ctr"/>
                      <a:r>
                        <a:rPr lang="en-ZA" sz="1400" b="1" i="0" u="none" strike="noStrike" dirty="0">
                          <a:solidFill>
                            <a:srgbClr val="000000"/>
                          </a:solidFill>
                          <a:effectLst/>
                          <a:latin typeface="Calibri"/>
                        </a:rPr>
                        <a:t>North West</a:t>
                      </a:r>
                    </a:p>
                  </a:txBody>
                  <a:tcPr marL="85714" marR="9524" marT="9525" marB="0" anchor="ctr"/>
                </a:tc>
                <a:tc>
                  <a:txBody>
                    <a:bodyPr/>
                    <a:lstStyle/>
                    <a:p>
                      <a:pPr algn="ctr" fontAlgn="b"/>
                      <a:r>
                        <a:rPr lang="en-ZA" sz="1400" b="0" i="0" u="none" strike="noStrike">
                          <a:solidFill>
                            <a:srgbClr val="000000"/>
                          </a:solidFill>
                          <a:effectLst/>
                          <a:latin typeface="Calibri"/>
                        </a:rPr>
                        <a:t>1 578</a:t>
                      </a:r>
                    </a:p>
                  </a:txBody>
                  <a:tcPr marL="9524" marR="9524" marT="9525" marB="0" anchor="b"/>
                </a:tc>
                <a:tc>
                  <a:txBody>
                    <a:bodyPr/>
                    <a:lstStyle/>
                    <a:p>
                      <a:pPr algn="ctr" fontAlgn="b"/>
                      <a:r>
                        <a:rPr lang="en-ZA" sz="1400" b="0" i="0" u="none" strike="noStrike">
                          <a:solidFill>
                            <a:srgbClr val="000000"/>
                          </a:solidFill>
                          <a:effectLst/>
                          <a:latin typeface="Calibri"/>
                        </a:rPr>
                        <a:t>32</a:t>
                      </a:r>
                    </a:p>
                  </a:txBody>
                  <a:tcPr marL="9524" marR="9524" marT="9525" marB="0" anchor="b"/>
                </a:tc>
                <a:tc>
                  <a:txBody>
                    <a:bodyPr/>
                    <a:lstStyle/>
                    <a:p>
                      <a:pPr algn="ctr" fontAlgn="b"/>
                      <a:r>
                        <a:rPr lang="en-ZA" sz="1400" b="0" i="0" u="none" strike="noStrike">
                          <a:solidFill>
                            <a:srgbClr val="000000"/>
                          </a:solidFill>
                          <a:effectLst/>
                          <a:latin typeface="Calibri"/>
                        </a:rPr>
                        <a:t>2 084</a:t>
                      </a:r>
                    </a:p>
                  </a:txBody>
                  <a:tcPr marL="9524" marR="9524" marT="9525" marB="0" anchor="b"/>
                </a:tc>
                <a:tc>
                  <a:txBody>
                    <a:bodyPr/>
                    <a:lstStyle/>
                    <a:p>
                      <a:pPr algn="ctr" fontAlgn="b"/>
                      <a:r>
                        <a:rPr lang="en-ZA" sz="1400" b="0" i="0" u="none" strike="noStrike" dirty="0">
                          <a:solidFill>
                            <a:srgbClr val="000000"/>
                          </a:solidFill>
                          <a:effectLst/>
                          <a:latin typeface="Calibri"/>
                        </a:rPr>
                        <a:t>43</a:t>
                      </a:r>
                    </a:p>
                  </a:txBody>
                  <a:tcPr marL="9524" marR="9524" marT="9525" marB="0" anchor="b"/>
                </a:tc>
                <a:tc>
                  <a:txBody>
                    <a:bodyPr/>
                    <a:lstStyle/>
                    <a:p>
                      <a:pPr algn="ctr" fontAlgn="b"/>
                      <a:r>
                        <a:rPr lang="en-ZA" sz="1400" b="0" i="0" u="none" strike="noStrike">
                          <a:solidFill>
                            <a:srgbClr val="000000"/>
                          </a:solidFill>
                          <a:effectLst/>
                          <a:latin typeface="Calibri"/>
                        </a:rPr>
                        <a:t>789</a:t>
                      </a:r>
                    </a:p>
                  </a:txBody>
                  <a:tcPr marL="9524" marR="9524" marT="9525" marB="0" anchor="b"/>
                </a:tc>
                <a:tc>
                  <a:txBody>
                    <a:bodyPr/>
                    <a:lstStyle/>
                    <a:p>
                      <a:pPr algn="ctr" fontAlgn="b"/>
                      <a:r>
                        <a:rPr lang="en-ZA" sz="1400" b="0" i="0" u="none" strike="noStrike">
                          <a:solidFill>
                            <a:srgbClr val="000000"/>
                          </a:solidFill>
                          <a:effectLst/>
                          <a:latin typeface="Calibri"/>
                        </a:rPr>
                        <a:t>16</a:t>
                      </a:r>
                    </a:p>
                  </a:txBody>
                  <a:tcPr marL="9524" marR="9524" marT="9525" marB="0" anchor="b"/>
                </a:tc>
                <a:tc>
                  <a:txBody>
                    <a:bodyPr/>
                    <a:lstStyle/>
                    <a:p>
                      <a:pPr algn="ctr" fontAlgn="b"/>
                      <a:r>
                        <a:rPr lang="en-ZA" sz="1400" b="0" i="0" u="none" strike="noStrike">
                          <a:solidFill>
                            <a:srgbClr val="000000"/>
                          </a:solidFill>
                          <a:effectLst/>
                          <a:latin typeface="Calibri"/>
                        </a:rPr>
                        <a:t>413</a:t>
                      </a:r>
                    </a:p>
                  </a:txBody>
                  <a:tcPr marL="9524" marR="9524" marT="9525" marB="0" anchor="b"/>
                </a:tc>
                <a:tc>
                  <a:txBody>
                    <a:bodyPr/>
                    <a:lstStyle/>
                    <a:p>
                      <a:pPr algn="ctr" fontAlgn="b"/>
                      <a:r>
                        <a:rPr lang="en-ZA" sz="1400" b="0" i="0" u="none" strike="noStrike" dirty="0">
                          <a:solidFill>
                            <a:srgbClr val="000000"/>
                          </a:solidFill>
                          <a:effectLst/>
                          <a:latin typeface="Calibri"/>
                        </a:rPr>
                        <a:t>8</a:t>
                      </a:r>
                    </a:p>
                  </a:txBody>
                  <a:tcPr marL="9524" marR="9524" marT="9525" marB="0" anchor="b"/>
                </a:tc>
                <a:tc>
                  <a:txBody>
                    <a:bodyPr/>
                    <a:lstStyle/>
                    <a:p>
                      <a:pPr algn="ctr" fontAlgn="b"/>
                      <a:r>
                        <a:rPr lang="en-ZA" sz="1400" b="0" i="0" u="none" strike="noStrike">
                          <a:solidFill>
                            <a:srgbClr val="000000"/>
                          </a:solidFill>
                          <a:effectLst/>
                          <a:latin typeface="Calibri"/>
                        </a:rPr>
                        <a:t>28</a:t>
                      </a:r>
                    </a:p>
                  </a:txBody>
                  <a:tcPr marL="9524" marR="9524" marT="9525" marB="0" anchor="b"/>
                </a:tc>
                <a:tc>
                  <a:txBody>
                    <a:bodyPr/>
                    <a:lstStyle/>
                    <a:p>
                      <a:pPr algn="ctr" fontAlgn="b"/>
                      <a:r>
                        <a:rPr lang="en-ZA" sz="1400" b="0" i="0" u="none" strike="noStrike">
                          <a:solidFill>
                            <a:srgbClr val="000000"/>
                          </a:solidFill>
                          <a:effectLst/>
                          <a:latin typeface="Calibri"/>
                        </a:rPr>
                        <a:t>1</a:t>
                      </a:r>
                    </a:p>
                  </a:txBody>
                  <a:tcPr marL="9524" marR="9524" marT="9525" marB="0" anchor="b"/>
                </a:tc>
                <a:tc>
                  <a:txBody>
                    <a:bodyPr/>
                    <a:lstStyle/>
                    <a:p>
                      <a:pPr algn="ctr" fontAlgn="b"/>
                      <a:r>
                        <a:rPr lang="en-ZA" sz="1400" b="1" i="0" u="none" strike="noStrike" dirty="0">
                          <a:solidFill>
                            <a:srgbClr val="000000"/>
                          </a:solidFill>
                          <a:effectLst/>
                          <a:latin typeface="Calibri"/>
                        </a:rPr>
                        <a:t>4 892</a:t>
                      </a:r>
                    </a:p>
                  </a:txBody>
                  <a:tcPr marL="9524" marR="9524" marT="9525" marB="0" anchor="b">
                    <a:solidFill>
                      <a:schemeClr val="tx2">
                        <a:lumMod val="40000"/>
                        <a:lumOff val="60000"/>
                      </a:schemeClr>
                    </a:solidFill>
                  </a:tcPr>
                </a:tc>
                <a:extLst>
                  <a:ext uri="{0D108BD9-81ED-4DB2-BD59-A6C34878D82A}">
                    <a16:rowId xmlns:a16="http://schemas.microsoft.com/office/drawing/2014/main" xmlns="" val="10007"/>
                  </a:ext>
                </a:extLst>
              </a:tr>
              <a:tr h="436225">
                <a:tc>
                  <a:txBody>
                    <a:bodyPr/>
                    <a:lstStyle/>
                    <a:p>
                      <a:pPr algn="l" fontAlgn="ctr"/>
                      <a:r>
                        <a:rPr lang="en-ZA" sz="1400" b="1" i="0" u="none" strike="noStrike" dirty="0">
                          <a:solidFill>
                            <a:srgbClr val="000000"/>
                          </a:solidFill>
                          <a:effectLst/>
                          <a:latin typeface="Calibri"/>
                        </a:rPr>
                        <a:t>Northern Cape</a:t>
                      </a:r>
                    </a:p>
                  </a:txBody>
                  <a:tcPr marL="85714" marR="9524" marT="9525" marB="0" anchor="ctr"/>
                </a:tc>
                <a:tc>
                  <a:txBody>
                    <a:bodyPr/>
                    <a:lstStyle/>
                    <a:p>
                      <a:pPr algn="ctr" fontAlgn="b"/>
                      <a:r>
                        <a:rPr lang="en-ZA" sz="1400" b="0" i="0" u="none" strike="noStrike">
                          <a:solidFill>
                            <a:srgbClr val="000000"/>
                          </a:solidFill>
                          <a:effectLst/>
                          <a:latin typeface="Calibri"/>
                        </a:rPr>
                        <a:t>1 330</a:t>
                      </a:r>
                    </a:p>
                  </a:txBody>
                  <a:tcPr marL="9524" marR="9524" marT="9525" marB="0" anchor="b"/>
                </a:tc>
                <a:tc>
                  <a:txBody>
                    <a:bodyPr/>
                    <a:lstStyle/>
                    <a:p>
                      <a:pPr algn="ctr" fontAlgn="b"/>
                      <a:r>
                        <a:rPr lang="en-ZA" sz="1400" b="0" i="0" u="none" strike="noStrike">
                          <a:solidFill>
                            <a:srgbClr val="000000"/>
                          </a:solidFill>
                          <a:effectLst/>
                          <a:latin typeface="Calibri"/>
                        </a:rPr>
                        <a:t>33</a:t>
                      </a:r>
                    </a:p>
                  </a:txBody>
                  <a:tcPr marL="9524" marR="9524" marT="9525" marB="0" anchor="b"/>
                </a:tc>
                <a:tc>
                  <a:txBody>
                    <a:bodyPr/>
                    <a:lstStyle/>
                    <a:p>
                      <a:pPr algn="ctr" fontAlgn="b"/>
                      <a:r>
                        <a:rPr lang="en-ZA" sz="1400" b="0" i="0" u="none" strike="noStrike">
                          <a:solidFill>
                            <a:srgbClr val="000000"/>
                          </a:solidFill>
                          <a:effectLst/>
                          <a:latin typeface="Calibri"/>
                        </a:rPr>
                        <a:t>1 554</a:t>
                      </a:r>
                    </a:p>
                  </a:txBody>
                  <a:tcPr marL="9524" marR="9524" marT="9525" marB="0" anchor="b"/>
                </a:tc>
                <a:tc>
                  <a:txBody>
                    <a:bodyPr/>
                    <a:lstStyle/>
                    <a:p>
                      <a:pPr algn="ctr" fontAlgn="b"/>
                      <a:r>
                        <a:rPr lang="en-ZA" sz="1400" b="0" i="0" u="none" strike="noStrike">
                          <a:solidFill>
                            <a:srgbClr val="000000"/>
                          </a:solidFill>
                          <a:effectLst/>
                          <a:latin typeface="Calibri"/>
                        </a:rPr>
                        <a:t>39</a:t>
                      </a:r>
                    </a:p>
                  </a:txBody>
                  <a:tcPr marL="9524" marR="9524" marT="9525" marB="0" anchor="b"/>
                </a:tc>
                <a:tc>
                  <a:txBody>
                    <a:bodyPr/>
                    <a:lstStyle/>
                    <a:p>
                      <a:pPr algn="ctr" fontAlgn="b"/>
                      <a:r>
                        <a:rPr lang="en-ZA" sz="1400" b="0" i="0" u="none" strike="noStrike">
                          <a:solidFill>
                            <a:srgbClr val="000000"/>
                          </a:solidFill>
                          <a:effectLst/>
                          <a:latin typeface="Calibri"/>
                        </a:rPr>
                        <a:t>680</a:t>
                      </a:r>
                    </a:p>
                  </a:txBody>
                  <a:tcPr marL="9524" marR="9524" marT="9525" marB="0" anchor="b"/>
                </a:tc>
                <a:tc>
                  <a:txBody>
                    <a:bodyPr/>
                    <a:lstStyle/>
                    <a:p>
                      <a:pPr algn="ctr" fontAlgn="b"/>
                      <a:r>
                        <a:rPr lang="en-ZA" sz="1400" b="0" i="0" u="none" strike="noStrike">
                          <a:solidFill>
                            <a:srgbClr val="000000"/>
                          </a:solidFill>
                          <a:effectLst/>
                          <a:latin typeface="Calibri"/>
                        </a:rPr>
                        <a:t>17</a:t>
                      </a:r>
                    </a:p>
                  </a:txBody>
                  <a:tcPr marL="9524" marR="9524" marT="9525" marB="0" anchor="b"/>
                </a:tc>
                <a:tc>
                  <a:txBody>
                    <a:bodyPr/>
                    <a:lstStyle/>
                    <a:p>
                      <a:pPr algn="ctr" fontAlgn="b"/>
                      <a:r>
                        <a:rPr lang="en-ZA" sz="1400" b="0" i="0" u="none" strike="noStrike">
                          <a:solidFill>
                            <a:srgbClr val="000000"/>
                          </a:solidFill>
                          <a:effectLst/>
                          <a:latin typeface="Calibri"/>
                        </a:rPr>
                        <a:t>421</a:t>
                      </a:r>
                    </a:p>
                  </a:txBody>
                  <a:tcPr marL="9524" marR="9524" marT="9525" marB="0" anchor="b"/>
                </a:tc>
                <a:tc>
                  <a:txBody>
                    <a:bodyPr/>
                    <a:lstStyle/>
                    <a:p>
                      <a:pPr algn="ctr" fontAlgn="b"/>
                      <a:r>
                        <a:rPr lang="en-ZA" sz="1400" b="0" i="0" u="none" strike="noStrike" dirty="0">
                          <a:solidFill>
                            <a:srgbClr val="000000"/>
                          </a:solidFill>
                          <a:effectLst/>
                          <a:latin typeface="Calibri"/>
                        </a:rPr>
                        <a:t>10</a:t>
                      </a:r>
                    </a:p>
                  </a:txBody>
                  <a:tcPr marL="9524" marR="9524" marT="9525" marB="0" anchor="b"/>
                </a:tc>
                <a:tc>
                  <a:txBody>
                    <a:bodyPr/>
                    <a:lstStyle/>
                    <a:p>
                      <a:pPr algn="ctr" fontAlgn="b"/>
                      <a:r>
                        <a:rPr lang="en-ZA" sz="1400" b="0" i="0" u="none" strike="noStrike">
                          <a:solidFill>
                            <a:srgbClr val="000000"/>
                          </a:solidFill>
                          <a:effectLst/>
                          <a:latin typeface="Calibri"/>
                        </a:rPr>
                        <a:t>50</a:t>
                      </a:r>
                    </a:p>
                  </a:txBody>
                  <a:tcPr marL="9524" marR="9524" marT="9525" marB="0" anchor="b"/>
                </a:tc>
                <a:tc>
                  <a:txBody>
                    <a:bodyPr/>
                    <a:lstStyle/>
                    <a:p>
                      <a:pPr algn="ctr" fontAlgn="b"/>
                      <a:r>
                        <a:rPr lang="en-ZA" sz="1400" b="0" i="0" u="none" strike="noStrike">
                          <a:solidFill>
                            <a:srgbClr val="000000"/>
                          </a:solidFill>
                          <a:effectLst/>
                          <a:latin typeface="Calibri"/>
                        </a:rPr>
                        <a:t>1</a:t>
                      </a:r>
                    </a:p>
                  </a:txBody>
                  <a:tcPr marL="9524" marR="9524" marT="9525" marB="0" anchor="b"/>
                </a:tc>
                <a:tc>
                  <a:txBody>
                    <a:bodyPr/>
                    <a:lstStyle/>
                    <a:p>
                      <a:pPr algn="ctr" fontAlgn="b"/>
                      <a:r>
                        <a:rPr lang="en-ZA" sz="1400" b="1" i="0" u="none" strike="noStrike" dirty="0">
                          <a:solidFill>
                            <a:srgbClr val="000000"/>
                          </a:solidFill>
                          <a:effectLst/>
                          <a:latin typeface="Calibri"/>
                        </a:rPr>
                        <a:t>4 035</a:t>
                      </a:r>
                    </a:p>
                  </a:txBody>
                  <a:tcPr marL="9524" marR="9524" marT="9525" marB="0" anchor="b">
                    <a:solidFill>
                      <a:schemeClr val="tx2">
                        <a:lumMod val="40000"/>
                        <a:lumOff val="60000"/>
                      </a:schemeClr>
                    </a:solidFill>
                  </a:tcPr>
                </a:tc>
                <a:extLst>
                  <a:ext uri="{0D108BD9-81ED-4DB2-BD59-A6C34878D82A}">
                    <a16:rowId xmlns:a16="http://schemas.microsoft.com/office/drawing/2014/main" xmlns="" val="10008"/>
                  </a:ext>
                </a:extLst>
              </a:tr>
              <a:tr h="436225">
                <a:tc>
                  <a:txBody>
                    <a:bodyPr/>
                    <a:lstStyle/>
                    <a:p>
                      <a:pPr algn="l" fontAlgn="ctr"/>
                      <a:r>
                        <a:rPr lang="en-ZA" sz="1400" b="1" i="0" u="none" strike="noStrike" dirty="0">
                          <a:solidFill>
                            <a:srgbClr val="000000"/>
                          </a:solidFill>
                          <a:effectLst/>
                          <a:latin typeface="Calibri"/>
                        </a:rPr>
                        <a:t>Western Cape</a:t>
                      </a:r>
                    </a:p>
                  </a:txBody>
                  <a:tcPr marL="85714" marR="9524" marT="9525" marB="0" anchor="ctr"/>
                </a:tc>
                <a:tc>
                  <a:txBody>
                    <a:bodyPr/>
                    <a:lstStyle/>
                    <a:p>
                      <a:pPr algn="ctr" fontAlgn="b"/>
                      <a:r>
                        <a:rPr lang="en-ZA" sz="1400" b="0" i="0" u="none" strike="noStrike">
                          <a:solidFill>
                            <a:srgbClr val="000000"/>
                          </a:solidFill>
                          <a:effectLst/>
                          <a:latin typeface="Calibri"/>
                        </a:rPr>
                        <a:t>1 772</a:t>
                      </a:r>
                    </a:p>
                  </a:txBody>
                  <a:tcPr marL="9524" marR="9524" marT="9525" marB="0" anchor="b"/>
                </a:tc>
                <a:tc>
                  <a:txBody>
                    <a:bodyPr/>
                    <a:lstStyle/>
                    <a:p>
                      <a:pPr algn="ctr" fontAlgn="b"/>
                      <a:r>
                        <a:rPr lang="en-ZA" sz="1400" b="0" i="0" u="none" strike="noStrike">
                          <a:solidFill>
                            <a:srgbClr val="000000"/>
                          </a:solidFill>
                          <a:effectLst/>
                          <a:latin typeface="Calibri"/>
                        </a:rPr>
                        <a:t>41</a:t>
                      </a:r>
                    </a:p>
                  </a:txBody>
                  <a:tcPr marL="9524" marR="9524" marT="9525" marB="0" anchor="b"/>
                </a:tc>
                <a:tc>
                  <a:txBody>
                    <a:bodyPr/>
                    <a:lstStyle/>
                    <a:p>
                      <a:pPr algn="ctr" fontAlgn="b"/>
                      <a:r>
                        <a:rPr lang="en-ZA" sz="1400" b="0" i="0" u="none" strike="noStrike">
                          <a:solidFill>
                            <a:srgbClr val="000000"/>
                          </a:solidFill>
                          <a:effectLst/>
                          <a:latin typeface="Calibri"/>
                        </a:rPr>
                        <a:t>1 495</a:t>
                      </a:r>
                    </a:p>
                  </a:txBody>
                  <a:tcPr marL="9524" marR="9524" marT="9525" marB="0" anchor="b"/>
                </a:tc>
                <a:tc>
                  <a:txBody>
                    <a:bodyPr/>
                    <a:lstStyle/>
                    <a:p>
                      <a:pPr algn="ctr" fontAlgn="b"/>
                      <a:r>
                        <a:rPr lang="en-ZA" sz="1400" b="0" i="0" u="none" strike="noStrike">
                          <a:solidFill>
                            <a:srgbClr val="000000"/>
                          </a:solidFill>
                          <a:effectLst/>
                          <a:latin typeface="Calibri"/>
                        </a:rPr>
                        <a:t>35</a:t>
                      </a:r>
                    </a:p>
                  </a:txBody>
                  <a:tcPr marL="9524" marR="9524" marT="9525" marB="0" anchor="b"/>
                </a:tc>
                <a:tc>
                  <a:txBody>
                    <a:bodyPr/>
                    <a:lstStyle/>
                    <a:p>
                      <a:pPr algn="ctr" fontAlgn="b"/>
                      <a:r>
                        <a:rPr lang="en-ZA" sz="1400" b="0" i="0" u="none" strike="noStrike">
                          <a:solidFill>
                            <a:srgbClr val="000000"/>
                          </a:solidFill>
                          <a:effectLst/>
                          <a:latin typeface="Calibri"/>
                        </a:rPr>
                        <a:t>645</a:t>
                      </a:r>
                    </a:p>
                  </a:txBody>
                  <a:tcPr marL="9524" marR="9524" marT="9525" marB="0" anchor="b"/>
                </a:tc>
                <a:tc>
                  <a:txBody>
                    <a:bodyPr/>
                    <a:lstStyle/>
                    <a:p>
                      <a:pPr algn="ctr" fontAlgn="b"/>
                      <a:r>
                        <a:rPr lang="en-ZA" sz="1400" b="0" i="0" u="none" strike="noStrike">
                          <a:solidFill>
                            <a:srgbClr val="000000"/>
                          </a:solidFill>
                          <a:effectLst/>
                          <a:latin typeface="Calibri"/>
                        </a:rPr>
                        <a:t>15</a:t>
                      </a:r>
                    </a:p>
                  </a:txBody>
                  <a:tcPr marL="9524" marR="9524" marT="9525" marB="0" anchor="b"/>
                </a:tc>
                <a:tc>
                  <a:txBody>
                    <a:bodyPr/>
                    <a:lstStyle/>
                    <a:p>
                      <a:pPr algn="ctr" fontAlgn="b"/>
                      <a:r>
                        <a:rPr lang="en-ZA" sz="1400" b="0" i="0" u="none" strike="noStrike">
                          <a:solidFill>
                            <a:srgbClr val="000000"/>
                          </a:solidFill>
                          <a:effectLst/>
                          <a:latin typeface="Calibri"/>
                        </a:rPr>
                        <a:t>349</a:t>
                      </a:r>
                    </a:p>
                  </a:txBody>
                  <a:tcPr marL="9524" marR="9524" marT="9525" marB="0" anchor="b"/>
                </a:tc>
                <a:tc>
                  <a:txBody>
                    <a:bodyPr/>
                    <a:lstStyle/>
                    <a:p>
                      <a:pPr algn="ctr" fontAlgn="b"/>
                      <a:r>
                        <a:rPr lang="en-ZA" sz="1400" b="0" i="0" u="none" strike="noStrike">
                          <a:solidFill>
                            <a:srgbClr val="000000"/>
                          </a:solidFill>
                          <a:effectLst/>
                          <a:latin typeface="Calibri"/>
                        </a:rPr>
                        <a:t>8</a:t>
                      </a:r>
                    </a:p>
                  </a:txBody>
                  <a:tcPr marL="9524" marR="9524" marT="9525" marB="0" anchor="b"/>
                </a:tc>
                <a:tc>
                  <a:txBody>
                    <a:bodyPr/>
                    <a:lstStyle/>
                    <a:p>
                      <a:pPr algn="ctr" fontAlgn="b"/>
                      <a:r>
                        <a:rPr lang="en-ZA" sz="1400" b="0" i="0" u="none" strike="noStrike" dirty="0">
                          <a:solidFill>
                            <a:srgbClr val="000000"/>
                          </a:solidFill>
                          <a:effectLst/>
                          <a:latin typeface="Calibri"/>
                        </a:rPr>
                        <a:t>18</a:t>
                      </a:r>
                    </a:p>
                  </a:txBody>
                  <a:tcPr marL="9524" marR="9524" marT="9525" marB="0" anchor="b"/>
                </a:tc>
                <a:tc>
                  <a:txBody>
                    <a:bodyPr/>
                    <a:lstStyle/>
                    <a:p>
                      <a:pPr algn="ctr" fontAlgn="b"/>
                      <a:r>
                        <a:rPr lang="en-ZA" sz="1400" b="0" i="0" u="none" strike="noStrike">
                          <a:solidFill>
                            <a:srgbClr val="000000"/>
                          </a:solidFill>
                          <a:effectLst/>
                          <a:latin typeface="Calibri"/>
                        </a:rPr>
                        <a:t>0</a:t>
                      </a:r>
                    </a:p>
                  </a:txBody>
                  <a:tcPr marL="9524" marR="9524" marT="9525" marB="0" anchor="b"/>
                </a:tc>
                <a:tc>
                  <a:txBody>
                    <a:bodyPr/>
                    <a:lstStyle/>
                    <a:p>
                      <a:pPr algn="ctr" fontAlgn="b"/>
                      <a:r>
                        <a:rPr lang="en-ZA" sz="1400" b="1" i="0" u="none" strike="noStrike" dirty="0">
                          <a:solidFill>
                            <a:srgbClr val="000000"/>
                          </a:solidFill>
                          <a:effectLst/>
                          <a:latin typeface="Calibri"/>
                        </a:rPr>
                        <a:t>4 279</a:t>
                      </a:r>
                    </a:p>
                  </a:txBody>
                  <a:tcPr marL="9524" marR="9524" marT="9525" marB="0" anchor="b">
                    <a:solidFill>
                      <a:schemeClr val="tx2">
                        <a:lumMod val="40000"/>
                        <a:lumOff val="60000"/>
                      </a:schemeClr>
                    </a:solidFill>
                  </a:tcPr>
                </a:tc>
                <a:extLst>
                  <a:ext uri="{0D108BD9-81ED-4DB2-BD59-A6C34878D82A}">
                    <a16:rowId xmlns:a16="http://schemas.microsoft.com/office/drawing/2014/main" xmlns="" val="10009"/>
                  </a:ext>
                </a:extLst>
              </a:tr>
              <a:tr h="371996">
                <a:tc>
                  <a:txBody>
                    <a:bodyPr/>
                    <a:lstStyle/>
                    <a:p>
                      <a:pPr algn="l" fontAlgn="ctr"/>
                      <a:r>
                        <a:rPr lang="en-ZA" sz="1400" b="1" i="0" u="none" strike="noStrike">
                          <a:solidFill>
                            <a:srgbClr val="000000"/>
                          </a:solidFill>
                          <a:effectLst/>
                          <a:latin typeface="Calibri"/>
                        </a:rPr>
                        <a:t>Online</a:t>
                      </a:r>
                    </a:p>
                  </a:txBody>
                  <a:tcPr marL="85714" marR="9524" marT="9525" marB="0" anchor="ctr"/>
                </a:tc>
                <a:tc>
                  <a:txBody>
                    <a:bodyPr/>
                    <a:lstStyle/>
                    <a:p>
                      <a:pPr algn="ctr" fontAlgn="b"/>
                      <a:r>
                        <a:rPr lang="en-ZA" sz="1400" b="0" i="0" u="none" strike="noStrike">
                          <a:solidFill>
                            <a:srgbClr val="000000"/>
                          </a:solidFill>
                          <a:effectLst/>
                          <a:latin typeface="Calibri"/>
                        </a:rPr>
                        <a:t>398</a:t>
                      </a:r>
                    </a:p>
                  </a:txBody>
                  <a:tcPr marL="9524" marR="9524" marT="9525" marB="0" anchor="b"/>
                </a:tc>
                <a:tc>
                  <a:txBody>
                    <a:bodyPr/>
                    <a:lstStyle/>
                    <a:p>
                      <a:pPr algn="ctr" fontAlgn="b"/>
                      <a:r>
                        <a:rPr lang="en-ZA" sz="1400" b="0" i="0" u="none" strike="noStrike">
                          <a:solidFill>
                            <a:srgbClr val="000000"/>
                          </a:solidFill>
                          <a:effectLst/>
                          <a:latin typeface="Calibri"/>
                        </a:rPr>
                        <a:t>35</a:t>
                      </a:r>
                    </a:p>
                  </a:txBody>
                  <a:tcPr marL="9524" marR="9524" marT="9525" marB="0" anchor="b"/>
                </a:tc>
                <a:tc>
                  <a:txBody>
                    <a:bodyPr/>
                    <a:lstStyle/>
                    <a:p>
                      <a:pPr algn="ctr" fontAlgn="b"/>
                      <a:r>
                        <a:rPr lang="en-ZA" sz="1400" b="0" i="0" u="none" strike="noStrike">
                          <a:solidFill>
                            <a:srgbClr val="000000"/>
                          </a:solidFill>
                          <a:effectLst/>
                          <a:latin typeface="Calibri"/>
                        </a:rPr>
                        <a:t>570</a:t>
                      </a:r>
                    </a:p>
                  </a:txBody>
                  <a:tcPr marL="9524" marR="9524" marT="9525" marB="0" anchor="b"/>
                </a:tc>
                <a:tc>
                  <a:txBody>
                    <a:bodyPr/>
                    <a:lstStyle/>
                    <a:p>
                      <a:pPr algn="ctr" fontAlgn="b"/>
                      <a:r>
                        <a:rPr lang="en-ZA" sz="1400" b="0" i="0" u="none" strike="noStrike">
                          <a:solidFill>
                            <a:srgbClr val="000000"/>
                          </a:solidFill>
                          <a:effectLst/>
                          <a:latin typeface="Calibri"/>
                        </a:rPr>
                        <a:t>50</a:t>
                      </a:r>
                    </a:p>
                  </a:txBody>
                  <a:tcPr marL="9524" marR="9524" marT="9525" marB="0" anchor="b"/>
                </a:tc>
                <a:tc>
                  <a:txBody>
                    <a:bodyPr/>
                    <a:lstStyle/>
                    <a:p>
                      <a:pPr algn="ctr" fontAlgn="b"/>
                      <a:r>
                        <a:rPr lang="en-ZA" sz="1400" b="0" i="0" u="none" strike="noStrike">
                          <a:solidFill>
                            <a:srgbClr val="000000"/>
                          </a:solidFill>
                          <a:effectLst/>
                          <a:latin typeface="Calibri"/>
                        </a:rPr>
                        <a:t>105</a:t>
                      </a:r>
                    </a:p>
                  </a:txBody>
                  <a:tcPr marL="9524" marR="9524" marT="9525" marB="0" anchor="b"/>
                </a:tc>
                <a:tc>
                  <a:txBody>
                    <a:bodyPr/>
                    <a:lstStyle/>
                    <a:p>
                      <a:pPr algn="ctr" fontAlgn="b"/>
                      <a:r>
                        <a:rPr lang="en-ZA" sz="1400" b="0" i="0" u="none" strike="noStrike">
                          <a:solidFill>
                            <a:srgbClr val="000000"/>
                          </a:solidFill>
                          <a:effectLst/>
                          <a:latin typeface="Calibri"/>
                        </a:rPr>
                        <a:t>9</a:t>
                      </a:r>
                    </a:p>
                  </a:txBody>
                  <a:tcPr marL="9524" marR="9524" marT="9525" marB="0" anchor="b"/>
                </a:tc>
                <a:tc>
                  <a:txBody>
                    <a:bodyPr/>
                    <a:lstStyle/>
                    <a:p>
                      <a:pPr algn="ctr" fontAlgn="b"/>
                      <a:r>
                        <a:rPr lang="en-ZA" sz="1400" b="0" i="0" u="none" strike="noStrike">
                          <a:solidFill>
                            <a:srgbClr val="000000"/>
                          </a:solidFill>
                          <a:effectLst/>
                          <a:latin typeface="Calibri"/>
                        </a:rPr>
                        <a:t>42</a:t>
                      </a:r>
                    </a:p>
                  </a:txBody>
                  <a:tcPr marL="9524" marR="9524" marT="9525" marB="0" anchor="b"/>
                </a:tc>
                <a:tc>
                  <a:txBody>
                    <a:bodyPr/>
                    <a:lstStyle/>
                    <a:p>
                      <a:pPr algn="ctr" fontAlgn="b"/>
                      <a:r>
                        <a:rPr lang="en-ZA" sz="1400" b="0" i="0" u="none" strike="noStrike">
                          <a:solidFill>
                            <a:srgbClr val="000000"/>
                          </a:solidFill>
                          <a:effectLst/>
                          <a:latin typeface="Calibri"/>
                        </a:rPr>
                        <a:t>4</a:t>
                      </a:r>
                    </a:p>
                  </a:txBody>
                  <a:tcPr marL="9524" marR="9524" marT="9525" marB="0" anchor="b"/>
                </a:tc>
                <a:tc>
                  <a:txBody>
                    <a:bodyPr/>
                    <a:lstStyle/>
                    <a:p>
                      <a:pPr algn="ctr" fontAlgn="b"/>
                      <a:r>
                        <a:rPr lang="en-ZA" sz="1400" b="0" i="0" u="none" strike="noStrike" dirty="0">
                          <a:solidFill>
                            <a:srgbClr val="000000"/>
                          </a:solidFill>
                          <a:effectLst/>
                          <a:latin typeface="Calibri"/>
                        </a:rPr>
                        <a:t>30</a:t>
                      </a:r>
                    </a:p>
                  </a:txBody>
                  <a:tcPr marL="9524" marR="9524" marT="9525" marB="0" anchor="b"/>
                </a:tc>
                <a:tc>
                  <a:txBody>
                    <a:bodyPr/>
                    <a:lstStyle/>
                    <a:p>
                      <a:pPr algn="ctr" fontAlgn="b"/>
                      <a:r>
                        <a:rPr lang="en-ZA" sz="1400" b="0" i="0" u="none" strike="noStrike">
                          <a:solidFill>
                            <a:srgbClr val="000000"/>
                          </a:solidFill>
                          <a:effectLst/>
                          <a:latin typeface="Calibri"/>
                        </a:rPr>
                        <a:t>3</a:t>
                      </a:r>
                    </a:p>
                  </a:txBody>
                  <a:tcPr marL="9524" marR="9524" marT="9525" marB="0" anchor="b"/>
                </a:tc>
                <a:tc>
                  <a:txBody>
                    <a:bodyPr/>
                    <a:lstStyle/>
                    <a:p>
                      <a:pPr algn="ctr" fontAlgn="b"/>
                      <a:r>
                        <a:rPr lang="en-ZA" sz="1400" b="1" i="0" u="none" strike="noStrike" dirty="0">
                          <a:solidFill>
                            <a:srgbClr val="000000"/>
                          </a:solidFill>
                          <a:effectLst/>
                          <a:latin typeface="Calibri"/>
                        </a:rPr>
                        <a:t>1 145</a:t>
                      </a:r>
                    </a:p>
                  </a:txBody>
                  <a:tcPr marL="9524" marR="9524" marT="9525" marB="0" anchor="b">
                    <a:solidFill>
                      <a:schemeClr val="tx2">
                        <a:lumMod val="40000"/>
                        <a:lumOff val="60000"/>
                      </a:schemeClr>
                    </a:solidFill>
                  </a:tcPr>
                </a:tc>
                <a:extLst>
                  <a:ext uri="{0D108BD9-81ED-4DB2-BD59-A6C34878D82A}">
                    <a16:rowId xmlns:a16="http://schemas.microsoft.com/office/drawing/2014/main" xmlns="" val="10010"/>
                  </a:ext>
                </a:extLst>
              </a:tr>
              <a:tr h="368473">
                <a:tc>
                  <a:txBody>
                    <a:bodyPr/>
                    <a:lstStyle/>
                    <a:p>
                      <a:pPr algn="l"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Total</a:t>
                      </a:r>
                      <a:endParaRPr lang="en-ZA" sz="1400" b="1" i="0" u="none" strike="noStrike" dirty="0">
                        <a:solidFill>
                          <a:srgbClr val="000000"/>
                        </a:solidFill>
                        <a:effectLst/>
                        <a:latin typeface="Calibri"/>
                      </a:endParaRPr>
                    </a:p>
                  </a:txBody>
                  <a:tcPr marL="9524" marR="9524" marT="9525" marB="0" anchor="b">
                    <a:solidFill>
                      <a:schemeClr val="tx2">
                        <a:lumMod val="40000"/>
                        <a:lumOff val="60000"/>
                      </a:schemeClr>
                    </a:solidFill>
                  </a:tcPr>
                </a:tc>
                <a:tc>
                  <a:txBody>
                    <a:bodyPr/>
                    <a:lstStyle/>
                    <a:p>
                      <a:pPr algn="ctr" fontAlgn="b"/>
                      <a:r>
                        <a:rPr lang="en-ZA" sz="1400" b="1" i="0" u="none" strike="noStrike" dirty="0">
                          <a:solidFill>
                            <a:srgbClr val="000000"/>
                          </a:solidFill>
                          <a:effectLst/>
                          <a:latin typeface="Calibri"/>
                        </a:rPr>
                        <a:t>19 867</a:t>
                      </a:r>
                    </a:p>
                  </a:txBody>
                  <a:tcPr marL="9524" marR="9524" marT="9525" marB="0" anchor="b">
                    <a:solidFill>
                      <a:schemeClr val="tx2">
                        <a:lumMod val="40000"/>
                        <a:lumOff val="60000"/>
                      </a:schemeClr>
                    </a:solidFill>
                  </a:tcPr>
                </a:tc>
                <a:tc>
                  <a:txBody>
                    <a:bodyPr/>
                    <a:lstStyle/>
                    <a:p>
                      <a:pPr algn="ctr" fontAlgn="b"/>
                      <a:r>
                        <a:rPr lang="en-ZA" sz="1400" b="1" i="0" u="none" strike="noStrike" dirty="0">
                          <a:solidFill>
                            <a:srgbClr val="000000"/>
                          </a:solidFill>
                          <a:effectLst/>
                          <a:latin typeface="Calibri"/>
                        </a:rPr>
                        <a:t>34</a:t>
                      </a:r>
                    </a:p>
                  </a:txBody>
                  <a:tcPr marL="9524" marR="9524" marT="9525" marB="0" anchor="b">
                    <a:solidFill>
                      <a:schemeClr val="tx2">
                        <a:lumMod val="40000"/>
                        <a:lumOff val="60000"/>
                      </a:schemeClr>
                    </a:solidFill>
                  </a:tcPr>
                </a:tc>
                <a:tc>
                  <a:txBody>
                    <a:bodyPr/>
                    <a:lstStyle/>
                    <a:p>
                      <a:pPr algn="ctr" fontAlgn="b"/>
                      <a:r>
                        <a:rPr lang="en-ZA" sz="1400" b="1" i="0" u="none" strike="noStrike" dirty="0">
                          <a:solidFill>
                            <a:srgbClr val="000000"/>
                          </a:solidFill>
                          <a:effectLst/>
                          <a:latin typeface="Calibri"/>
                        </a:rPr>
                        <a:t>25 352</a:t>
                      </a:r>
                    </a:p>
                  </a:txBody>
                  <a:tcPr marL="9524" marR="9524" marT="9525" marB="0" anchor="b">
                    <a:solidFill>
                      <a:schemeClr val="tx2">
                        <a:lumMod val="40000"/>
                        <a:lumOff val="60000"/>
                      </a:schemeClr>
                    </a:solidFill>
                  </a:tcPr>
                </a:tc>
                <a:tc>
                  <a:txBody>
                    <a:bodyPr/>
                    <a:lstStyle/>
                    <a:p>
                      <a:pPr algn="ctr" fontAlgn="b"/>
                      <a:r>
                        <a:rPr lang="en-ZA" sz="1400" b="1" i="0" u="none" strike="noStrike" dirty="0">
                          <a:solidFill>
                            <a:srgbClr val="000000"/>
                          </a:solidFill>
                          <a:effectLst/>
                          <a:latin typeface="Calibri"/>
                        </a:rPr>
                        <a:t>43</a:t>
                      </a:r>
                    </a:p>
                  </a:txBody>
                  <a:tcPr marL="9524" marR="9524" marT="9525" marB="0" anchor="b">
                    <a:solidFill>
                      <a:schemeClr val="tx2">
                        <a:lumMod val="40000"/>
                        <a:lumOff val="60000"/>
                      </a:schemeClr>
                    </a:solidFill>
                  </a:tcPr>
                </a:tc>
                <a:tc>
                  <a:txBody>
                    <a:bodyPr/>
                    <a:lstStyle/>
                    <a:p>
                      <a:pPr algn="ctr" fontAlgn="b"/>
                      <a:r>
                        <a:rPr lang="en-ZA" sz="1400" b="1" i="0" u="none" strike="noStrike" dirty="0">
                          <a:solidFill>
                            <a:srgbClr val="000000"/>
                          </a:solidFill>
                          <a:effectLst/>
                          <a:latin typeface="Calibri"/>
                        </a:rPr>
                        <a:t>9 281</a:t>
                      </a:r>
                    </a:p>
                  </a:txBody>
                  <a:tcPr marL="9524" marR="9524" marT="9525" marB="0" anchor="b">
                    <a:solidFill>
                      <a:schemeClr val="tx2">
                        <a:lumMod val="40000"/>
                        <a:lumOff val="60000"/>
                      </a:schemeClr>
                    </a:solidFill>
                  </a:tcPr>
                </a:tc>
                <a:tc>
                  <a:txBody>
                    <a:bodyPr/>
                    <a:lstStyle/>
                    <a:p>
                      <a:pPr algn="ctr" fontAlgn="b"/>
                      <a:r>
                        <a:rPr lang="en-ZA" sz="1400" b="1" i="0" u="none" strike="noStrike" dirty="0">
                          <a:solidFill>
                            <a:srgbClr val="000000"/>
                          </a:solidFill>
                          <a:effectLst/>
                          <a:latin typeface="Calibri"/>
                        </a:rPr>
                        <a:t>16</a:t>
                      </a:r>
                    </a:p>
                  </a:txBody>
                  <a:tcPr marL="9524" marR="9524" marT="9525" marB="0" anchor="b">
                    <a:solidFill>
                      <a:schemeClr val="tx2">
                        <a:lumMod val="40000"/>
                        <a:lumOff val="60000"/>
                      </a:schemeClr>
                    </a:solidFill>
                  </a:tcPr>
                </a:tc>
                <a:tc>
                  <a:txBody>
                    <a:bodyPr/>
                    <a:lstStyle/>
                    <a:p>
                      <a:pPr algn="ctr" fontAlgn="b"/>
                      <a:r>
                        <a:rPr lang="en-ZA" sz="1400" b="1" i="0" u="none" strike="noStrike" dirty="0">
                          <a:solidFill>
                            <a:srgbClr val="000000"/>
                          </a:solidFill>
                          <a:effectLst/>
                          <a:latin typeface="Calibri"/>
                        </a:rPr>
                        <a:t>4 201</a:t>
                      </a:r>
                    </a:p>
                  </a:txBody>
                  <a:tcPr marL="9524" marR="9524" marT="9525" marB="0" anchor="b">
                    <a:solidFill>
                      <a:schemeClr val="tx2">
                        <a:lumMod val="40000"/>
                        <a:lumOff val="60000"/>
                      </a:schemeClr>
                    </a:solidFill>
                  </a:tcPr>
                </a:tc>
                <a:tc>
                  <a:txBody>
                    <a:bodyPr/>
                    <a:lstStyle/>
                    <a:p>
                      <a:pPr algn="ctr" fontAlgn="b"/>
                      <a:r>
                        <a:rPr lang="en-ZA" sz="1400" b="1" i="0" u="none" strike="noStrike" dirty="0">
                          <a:solidFill>
                            <a:srgbClr val="000000"/>
                          </a:solidFill>
                          <a:effectLst/>
                          <a:latin typeface="Calibri"/>
                        </a:rPr>
                        <a:t>7</a:t>
                      </a:r>
                    </a:p>
                  </a:txBody>
                  <a:tcPr marL="9524" marR="9524" marT="9525" marB="0" anchor="b">
                    <a:solidFill>
                      <a:schemeClr val="tx2">
                        <a:lumMod val="40000"/>
                        <a:lumOff val="60000"/>
                      </a:schemeClr>
                    </a:solidFill>
                  </a:tcPr>
                </a:tc>
                <a:tc>
                  <a:txBody>
                    <a:bodyPr/>
                    <a:lstStyle/>
                    <a:p>
                      <a:pPr algn="ctr" fontAlgn="b"/>
                      <a:r>
                        <a:rPr lang="en-ZA" sz="1400" b="1" i="0" u="none" strike="noStrike" dirty="0">
                          <a:solidFill>
                            <a:srgbClr val="000000"/>
                          </a:solidFill>
                          <a:effectLst/>
                          <a:latin typeface="Calibri"/>
                        </a:rPr>
                        <a:t>349</a:t>
                      </a:r>
                    </a:p>
                  </a:txBody>
                  <a:tcPr marL="9524" marR="9524" marT="9525" marB="0" anchor="b">
                    <a:solidFill>
                      <a:schemeClr val="tx2">
                        <a:lumMod val="40000"/>
                        <a:lumOff val="60000"/>
                      </a:schemeClr>
                    </a:solidFill>
                  </a:tcPr>
                </a:tc>
                <a:tc>
                  <a:txBody>
                    <a:bodyPr/>
                    <a:lstStyle/>
                    <a:p>
                      <a:pPr algn="ctr" fontAlgn="b"/>
                      <a:r>
                        <a:rPr lang="en-ZA" sz="1400" b="1" i="0" u="none" strike="noStrike" dirty="0">
                          <a:solidFill>
                            <a:srgbClr val="000000"/>
                          </a:solidFill>
                          <a:effectLst/>
                          <a:latin typeface="Calibri"/>
                        </a:rPr>
                        <a:t>1</a:t>
                      </a:r>
                    </a:p>
                  </a:txBody>
                  <a:tcPr marL="9524" marR="9524" marT="9525" marB="0" anchor="b">
                    <a:solidFill>
                      <a:schemeClr val="tx2">
                        <a:lumMod val="40000"/>
                        <a:lumOff val="60000"/>
                      </a:schemeClr>
                    </a:solidFill>
                  </a:tcPr>
                </a:tc>
                <a:tc>
                  <a:txBody>
                    <a:bodyPr/>
                    <a:lstStyle/>
                    <a:p>
                      <a:pPr algn="ctr" fontAlgn="b"/>
                      <a:r>
                        <a:rPr lang="en-ZA" sz="1400" b="1" i="0" u="none" strike="noStrike" dirty="0">
                          <a:solidFill>
                            <a:srgbClr val="000000"/>
                          </a:solidFill>
                          <a:effectLst/>
                          <a:latin typeface="Calibri"/>
                        </a:rPr>
                        <a:t>59 050</a:t>
                      </a:r>
                    </a:p>
                  </a:txBody>
                  <a:tcPr marL="9524" marR="9524" marT="9525" marB="0" anchor="b">
                    <a:solidFill>
                      <a:schemeClr val="tx2">
                        <a:lumMod val="40000"/>
                        <a:lumOff val="60000"/>
                      </a:schemeClr>
                    </a:solidFill>
                  </a:tcPr>
                </a:tc>
                <a:extLst>
                  <a:ext uri="{0D108BD9-81ED-4DB2-BD59-A6C34878D82A}">
                    <a16:rowId xmlns:a16="http://schemas.microsoft.com/office/drawing/2014/main" xmlns="" val="10011"/>
                  </a:ext>
                </a:extLst>
              </a:tr>
            </a:tbl>
          </a:graphicData>
        </a:graphic>
      </p:graphicFrame>
      <p:sp>
        <p:nvSpPr>
          <p:cNvPr id="43182" name="Slide Number Placeholder 3"/>
          <p:cNvSpPr>
            <a:spLocks noGrp="1"/>
          </p:cNvSpPr>
          <p:nvPr>
            <p:ph type="sldNum" sz="quarter" idx="12"/>
          </p:nvPr>
        </p:nvSpPr>
        <p:spPr bwMode="auto">
          <a:xfrm>
            <a:off x="6804248" y="6527832"/>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fld id="{A6F5CD74-94C8-4FE7-B001-3FC9DE50D7E2}" type="slidenum">
              <a:rPr lang="en-US" altLang="en-US" sz="1200" smtClean="0">
                <a:solidFill>
                  <a:srgbClr val="898989"/>
                </a:solidFill>
              </a:rPr>
              <a:pPr eaLnBrk="1" hangingPunct="1">
                <a:spcBef>
                  <a:spcPct val="0"/>
                </a:spcBef>
                <a:buFontTx/>
                <a:buNone/>
                <a:defRPr/>
              </a:pPr>
              <a:t>86</a:t>
            </a:fld>
            <a:endParaRPr lang="en-US" altLang="en-US" sz="1200" dirty="0" smtClean="0">
              <a:solidFill>
                <a:srgbClr val="898989"/>
              </a:solidFill>
            </a:endParaRPr>
          </a:p>
        </p:txBody>
      </p:sp>
    </p:spTree>
    <p:extLst>
      <p:ext uri="{BB962C8B-B14F-4D97-AF65-F5344CB8AC3E}">
        <p14:creationId xmlns:p14="http://schemas.microsoft.com/office/powerpoint/2010/main" xmlns="" val="409234001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573088" y="274638"/>
            <a:ext cx="8113712" cy="803275"/>
          </a:xfrm>
        </p:spPr>
        <p:txBody>
          <a:bodyPr/>
          <a:lstStyle/>
          <a:p>
            <a:r>
              <a:rPr lang="en-ZA" altLang="en-US" sz="2400" b="1" dirty="0" smtClean="0"/>
              <a:t>EMPLOYMENT COUNSELLING BY GENDER AND PROVINCE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3764343585"/>
              </p:ext>
            </p:extLst>
          </p:nvPr>
        </p:nvGraphicFramePr>
        <p:xfrm>
          <a:off x="163513" y="1338263"/>
          <a:ext cx="8761414" cy="5383217"/>
        </p:xfrm>
        <a:graphic>
          <a:graphicData uri="http://schemas.openxmlformats.org/drawingml/2006/table">
            <a:tbl>
              <a:tblPr firstRow="1" bandRow="1">
                <a:tableStyleId>{5C22544A-7EE6-4342-B048-85BDC9FD1C3A}</a:tableStyleId>
              </a:tblPr>
              <a:tblGrid>
                <a:gridCol w="1986181">
                  <a:extLst>
                    <a:ext uri="{9D8B030D-6E8A-4147-A177-3AD203B41FA5}">
                      <a16:colId xmlns:a16="http://schemas.microsoft.com/office/drawing/2014/main" xmlns="" val="20000"/>
                    </a:ext>
                  </a:extLst>
                </a:gridCol>
                <a:gridCol w="1425134">
                  <a:extLst>
                    <a:ext uri="{9D8B030D-6E8A-4147-A177-3AD203B41FA5}">
                      <a16:colId xmlns:a16="http://schemas.microsoft.com/office/drawing/2014/main" xmlns="" val="20001"/>
                    </a:ext>
                  </a:extLst>
                </a:gridCol>
                <a:gridCol w="1444685">
                  <a:extLst>
                    <a:ext uri="{9D8B030D-6E8A-4147-A177-3AD203B41FA5}">
                      <a16:colId xmlns:a16="http://schemas.microsoft.com/office/drawing/2014/main" xmlns="" val="20002"/>
                    </a:ext>
                  </a:extLst>
                </a:gridCol>
                <a:gridCol w="1368650">
                  <a:extLst>
                    <a:ext uri="{9D8B030D-6E8A-4147-A177-3AD203B41FA5}">
                      <a16:colId xmlns:a16="http://schemas.microsoft.com/office/drawing/2014/main" xmlns="" val="20003"/>
                    </a:ext>
                  </a:extLst>
                </a:gridCol>
                <a:gridCol w="1368650">
                  <a:extLst>
                    <a:ext uri="{9D8B030D-6E8A-4147-A177-3AD203B41FA5}">
                      <a16:colId xmlns:a16="http://schemas.microsoft.com/office/drawing/2014/main" xmlns="" val="20004"/>
                    </a:ext>
                  </a:extLst>
                </a:gridCol>
                <a:gridCol w="1168114">
                  <a:extLst>
                    <a:ext uri="{9D8B030D-6E8A-4147-A177-3AD203B41FA5}">
                      <a16:colId xmlns:a16="http://schemas.microsoft.com/office/drawing/2014/main" xmlns="" val="20005"/>
                    </a:ext>
                  </a:extLst>
                </a:gridCol>
              </a:tblGrid>
              <a:tr h="498634">
                <a:tc>
                  <a:txBody>
                    <a:bodyPr/>
                    <a:lstStyle/>
                    <a:p>
                      <a:pPr algn="l" fontAlgn="b"/>
                      <a:r>
                        <a:rPr lang="en-ZA" sz="1400" b="0" i="0" u="none" strike="noStrike" dirty="0">
                          <a:solidFill>
                            <a:srgbClr val="000000"/>
                          </a:solidFill>
                          <a:effectLst/>
                          <a:latin typeface="+mn-lt"/>
                        </a:rPr>
                        <a:t> </a:t>
                      </a:r>
                    </a:p>
                  </a:txBody>
                  <a:tcPr marL="9525" marR="9525" marT="9524" marB="0" anchor="b"/>
                </a:tc>
                <a:tc>
                  <a:txBody>
                    <a:bodyPr/>
                    <a:lstStyle/>
                    <a:p>
                      <a:pPr algn="ctr" fontAlgn="ctr"/>
                      <a:r>
                        <a:rPr lang="en-ZA" sz="1400" b="1" i="0" u="none" strike="noStrike" dirty="0">
                          <a:solidFill>
                            <a:srgbClr val="000000"/>
                          </a:solidFill>
                          <a:effectLst/>
                          <a:latin typeface="+mn-lt"/>
                        </a:rPr>
                        <a:t>Female</a:t>
                      </a:r>
                    </a:p>
                  </a:txBody>
                  <a:tcPr marL="85721" marR="9525" marT="9524" marB="0" anchor="ctr"/>
                </a:tc>
                <a:tc>
                  <a:txBody>
                    <a:bodyPr/>
                    <a:lstStyle/>
                    <a:p>
                      <a:pPr algn="ctr" fontAlgn="ctr"/>
                      <a:r>
                        <a:rPr lang="en-ZA" sz="1400" b="1" i="0" u="none" strike="noStrike" dirty="0">
                          <a:solidFill>
                            <a:srgbClr val="000000"/>
                          </a:solidFill>
                          <a:effectLst/>
                          <a:latin typeface="+mn-lt"/>
                        </a:rPr>
                        <a:t>%</a:t>
                      </a:r>
                    </a:p>
                  </a:txBody>
                  <a:tcPr marL="85721" marR="9525" marT="9524" marB="0" anchor="ctr"/>
                </a:tc>
                <a:tc>
                  <a:txBody>
                    <a:bodyPr/>
                    <a:lstStyle/>
                    <a:p>
                      <a:pPr algn="ctr" fontAlgn="ctr"/>
                      <a:r>
                        <a:rPr lang="en-ZA" sz="1400" b="1" i="0" u="none" strike="noStrike">
                          <a:solidFill>
                            <a:srgbClr val="000000"/>
                          </a:solidFill>
                          <a:effectLst/>
                          <a:latin typeface="+mn-lt"/>
                        </a:rPr>
                        <a:t>Male</a:t>
                      </a:r>
                    </a:p>
                  </a:txBody>
                  <a:tcPr marL="85721" marR="9525" marT="9524" marB="0" anchor="ctr"/>
                </a:tc>
                <a:tc>
                  <a:txBody>
                    <a:bodyPr/>
                    <a:lstStyle/>
                    <a:p>
                      <a:pPr algn="ctr" fontAlgn="ctr"/>
                      <a:r>
                        <a:rPr lang="en-ZA" sz="1400" b="1" i="0" u="none" strike="noStrike">
                          <a:solidFill>
                            <a:srgbClr val="000000"/>
                          </a:solidFill>
                          <a:effectLst/>
                          <a:latin typeface="+mn-lt"/>
                        </a:rPr>
                        <a:t>%</a:t>
                      </a:r>
                    </a:p>
                  </a:txBody>
                  <a:tcPr marL="85721" marR="9525" marT="9524" marB="0" anchor="ctr"/>
                </a:tc>
                <a:tc>
                  <a:txBody>
                    <a:bodyPr/>
                    <a:lstStyle/>
                    <a:p>
                      <a:pPr algn="ctr" fontAlgn="ctr"/>
                      <a:r>
                        <a:rPr lang="en-ZA" sz="1400" b="1" i="0" u="none" strike="noStrike" dirty="0">
                          <a:solidFill>
                            <a:srgbClr val="000000"/>
                          </a:solidFill>
                          <a:effectLst/>
                          <a:latin typeface="+mn-lt"/>
                        </a:rPr>
                        <a:t>Overall </a:t>
                      </a:r>
                      <a:r>
                        <a:rPr lang="en-ZA" sz="1400" b="1" i="0" u="none" strike="noStrike" dirty="0" smtClean="0">
                          <a:solidFill>
                            <a:srgbClr val="000000"/>
                          </a:solidFill>
                          <a:effectLst/>
                          <a:latin typeface="+mn-lt"/>
                        </a:rPr>
                        <a:t>%Result</a:t>
                      </a:r>
                      <a:endParaRPr lang="en-ZA" sz="1400" b="1" i="0" u="none" strike="noStrike" dirty="0">
                        <a:solidFill>
                          <a:srgbClr val="000000"/>
                        </a:solidFill>
                        <a:effectLst/>
                        <a:latin typeface="+mn-lt"/>
                      </a:endParaRPr>
                    </a:p>
                  </a:txBody>
                  <a:tcPr marL="85721" marR="9525" marT="9524" marB="0" anchor="ctr"/>
                </a:tc>
                <a:extLst>
                  <a:ext uri="{0D108BD9-81ED-4DB2-BD59-A6C34878D82A}">
                    <a16:rowId xmlns:a16="http://schemas.microsoft.com/office/drawing/2014/main" xmlns="" val="10000"/>
                  </a:ext>
                </a:extLst>
              </a:tr>
              <a:tr h="444053">
                <a:tc>
                  <a:txBody>
                    <a:bodyPr/>
                    <a:lstStyle/>
                    <a:p>
                      <a:pPr algn="l" fontAlgn="ctr"/>
                      <a:r>
                        <a:rPr lang="en-ZA" sz="1400" b="1" i="0" u="none" strike="noStrike" dirty="0">
                          <a:solidFill>
                            <a:srgbClr val="000000"/>
                          </a:solidFill>
                          <a:effectLst/>
                          <a:latin typeface="+mn-lt"/>
                        </a:rPr>
                        <a:t>Eastern Cape</a:t>
                      </a:r>
                    </a:p>
                  </a:txBody>
                  <a:tcPr marL="85721" marR="9525" marT="9524" marB="0" anchor="ctr"/>
                </a:tc>
                <a:tc>
                  <a:txBody>
                    <a:bodyPr/>
                    <a:lstStyle/>
                    <a:p>
                      <a:pPr algn="ctr" fontAlgn="ctr"/>
                      <a:r>
                        <a:rPr lang="en-ZA" sz="1400" b="0" i="0" u="none" strike="noStrike" dirty="0">
                          <a:solidFill>
                            <a:srgbClr val="000000"/>
                          </a:solidFill>
                          <a:effectLst/>
                          <a:latin typeface="+mn-lt"/>
                        </a:rPr>
                        <a:t>5 552</a:t>
                      </a:r>
                    </a:p>
                  </a:txBody>
                  <a:tcPr marL="9525" marR="9525" marT="9524" marB="0" anchor="ctr"/>
                </a:tc>
                <a:tc>
                  <a:txBody>
                    <a:bodyPr/>
                    <a:lstStyle/>
                    <a:p>
                      <a:pPr algn="ctr" fontAlgn="ctr"/>
                      <a:r>
                        <a:rPr lang="en-ZA" sz="1400" b="0" i="0" u="none" strike="noStrike" dirty="0" smtClean="0">
                          <a:solidFill>
                            <a:srgbClr val="000000"/>
                          </a:solidFill>
                          <a:effectLst/>
                          <a:latin typeface="+mn-lt"/>
                        </a:rPr>
                        <a:t>58%</a:t>
                      </a:r>
                      <a:endParaRPr lang="en-ZA" sz="1400" b="0" i="0" u="none" strike="noStrike" dirty="0">
                        <a:solidFill>
                          <a:srgbClr val="000000"/>
                        </a:solidFill>
                        <a:effectLst/>
                        <a:latin typeface="+mn-lt"/>
                      </a:endParaRPr>
                    </a:p>
                  </a:txBody>
                  <a:tcPr marL="9525" marR="9525" marT="9524" marB="0" anchor="ctr"/>
                </a:tc>
                <a:tc>
                  <a:txBody>
                    <a:bodyPr/>
                    <a:lstStyle/>
                    <a:p>
                      <a:pPr algn="ctr" fontAlgn="ctr"/>
                      <a:r>
                        <a:rPr lang="en-ZA" sz="1400" b="0" i="0" u="none" strike="noStrike" dirty="0">
                          <a:solidFill>
                            <a:srgbClr val="000000"/>
                          </a:solidFill>
                          <a:effectLst/>
                          <a:latin typeface="+mn-lt"/>
                        </a:rPr>
                        <a:t>4 005</a:t>
                      </a:r>
                    </a:p>
                  </a:txBody>
                  <a:tcPr marL="9525" marR="9525" marT="9524" marB="0" anchor="ctr"/>
                </a:tc>
                <a:tc>
                  <a:txBody>
                    <a:bodyPr/>
                    <a:lstStyle/>
                    <a:p>
                      <a:pPr algn="ctr" fontAlgn="ctr"/>
                      <a:r>
                        <a:rPr lang="en-ZA" sz="1400" b="0" i="0" u="none" strike="noStrike" dirty="0" smtClean="0">
                          <a:solidFill>
                            <a:srgbClr val="000000"/>
                          </a:solidFill>
                          <a:effectLst/>
                          <a:latin typeface="+mn-lt"/>
                        </a:rPr>
                        <a:t>42%</a:t>
                      </a:r>
                      <a:endParaRPr lang="en-ZA" sz="1400" b="0" i="0" u="none" strike="noStrike" dirty="0">
                        <a:solidFill>
                          <a:srgbClr val="000000"/>
                        </a:solidFill>
                        <a:effectLst/>
                        <a:latin typeface="+mn-lt"/>
                      </a:endParaRPr>
                    </a:p>
                  </a:txBody>
                  <a:tcPr marL="9525" marR="9525" marT="9524" marB="0" anchor="ctr"/>
                </a:tc>
                <a:tc>
                  <a:txBody>
                    <a:bodyPr/>
                    <a:lstStyle/>
                    <a:p>
                      <a:pPr algn="ctr" fontAlgn="ctr"/>
                      <a:r>
                        <a:rPr lang="en-ZA" sz="1400" b="1" i="0" u="none" strike="noStrike" dirty="0" smtClean="0">
                          <a:solidFill>
                            <a:srgbClr val="000000"/>
                          </a:solidFill>
                          <a:effectLst/>
                          <a:latin typeface="+mn-lt"/>
                        </a:rPr>
                        <a:t>9 </a:t>
                      </a:r>
                      <a:r>
                        <a:rPr lang="en-ZA" sz="1400" b="1" i="0" u="none" strike="noStrike" dirty="0">
                          <a:solidFill>
                            <a:srgbClr val="000000"/>
                          </a:solidFill>
                          <a:effectLst/>
                          <a:latin typeface="+mn-lt"/>
                        </a:rPr>
                        <a:t>557</a:t>
                      </a:r>
                    </a:p>
                  </a:txBody>
                  <a:tcPr marL="9525" marR="9525" marT="9524" marB="0" anchor="ctr"/>
                </a:tc>
                <a:extLst>
                  <a:ext uri="{0D108BD9-81ED-4DB2-BD59-A6C34878D82A}">
                    <a16:rowId xmlns:a16="http://schemas.microsoft.com/office/drawing/2014/main" xmlns="" val="10001"/>
                  </a:ext>
                </a:extLst>
              </a:tr>
              <a:tr h="444053">
                <a:tc>
                  <a:txBody>
                    <a:bodyPr/>
                    <a:lstStyle/>
                    <a:p>
                      <a:pPr algn="l" fontAlgn="ctr"/>
                      <a:r>
                        <a:rPr lang="en-ZA" sz="1400" b="1" i="0" u="none" strike="noStrike" dirty="0">
                          <a:solidFill>
                            <a:srgbClr val="000000"/>
                          </a:solidFill>
                          <a:effectLst/>
                          <a:latin typeface="+mn-lt"/>
                        </a:rPr>
                        <a:t>Free State</a:t>
                      </a:r>
                    </a:p>
                  </a:txBody>
                  <a:tcPr marL="85721" marR="9525" marT="9524" marB="0" anchor="ctr"/>
                </a:tc>
                <a:tc>
                  <a:txBody>
                    <a:bodyPr/>
                    <a:lstStyle/>
                    <a:p>
                      <a:pPr algn="ctr" fontAlgn="ctr"/>
                      <a:r>
                        <a:rPr lang="en-ZA" sz="1400" b="0" i="0" u="none" strike="noStrike" dirty="0">
                          <a:solidFill>
                            <a:srgbClr val="000000"/>
                          </a:solidFill>
                          <a:effectLst/>
                          <a:latin typeface="+mn-lt"/>
                        </a:rPr>
                        <a:t>2 956</a:t>
                      </a:r>
                    </a:p>
                  </a:txBody>
                  <a:tcPr marL="9525" marR="9525" marT="9524" marB="0" anchor="ctr"/>
                </a:tc>
                <a:tc>
                  <a:txBody>
                    <a:bodyPr/>
                    <a:lstStyle/>
                    <a:p>
                      <a:pPr algn="ctr" fontAlgn="ctr"/>
                      <a:r>
                        <a:rPr lang="en-ZA" sz="1400" b="0" i="0" u="none" strike="noStrike" dirty="0" smtClean="0">
                          <a:solidFill>
                            <a:srgbClr val="000000"/>
                          </a:solidFill>
                          <a:effectLst/>
                          <a:latin typeface="+mn-lt"/>
                        </a:rPr>
                        <a:t>58%</a:t>
                      </a:r>
                      <a:endParaRPr lang="en-ZA" sz="1400" b="0" i="0" u="none" strike="noStrike" dirty="0">
                        <a:solidFill>
                          <a:srgbClr val="000000"/>
                        </a:solidFill>
                        <a:effectLst/>
                        <a:latin typeface="+mn-lt"/>
                      </a:endParaRPr>
                    </a:p>
                  </a:txBody>
                  <a:tcPr marL="9525" marR="9525" marT="9524" marB="0" anchor="ctr"/>
                </a:tc>
                <a:tc>
                  <a:txBody>
                    <a:bodyPr/>
                    <a:lstStyle/>
                    <a:p>
                      <a:pPr algn="ctr" fontAlgn="ctr"/>
                      <a:r>
                        <a:rPr lang="en-ZA" sz="1400" b="0" i="0" u="none" strike="noStrike" dirty="0">
                          <a:solidFill>
                            <a:srgbClr val="000000"/>
                          </a:solidFill>
                          <a:effectLst/>
                          <a:latin typeface="+mn-lt"/>
                        </a:rPr>
                        <a:t>2 105</a:t>
                      </a:r>
                    </a:p>
                  </a:txBody>
                  <a:tcPr marL="9525" marR="9525" marT="9524" marB="0" anchor="ctr"/>
                </a:tc>
                <a:tc>
                  <a:txBody>
                    <a:bodyPr/>
                    <a:lstStyle/>
                    <a:p>
                      <a:pPr algn="ctr" fontAlgn="ctr"/>
                      <a:r>
                        <a:rPr lang="en-ZA" sz="1400" b="0" i="0" u="none" strike="noStrike" dirty="0" smtClean="0">
                          <a:solidFill>
                            <a:srgbClr val="000000"/>
                          </a:solidFill>
                          <a:effectLst/>
                          <a:latin typeface="+mn-lt"/>
                        </a:rPr>
                        <a:t>42%</a:t>
                      </a:r>
                      <a:endParaRPr lang="en-ZA" sz="1400" b="0" i="0" u="none" strike="noStrike" dirty="0">
                        <a:solidFill>
                          <a:srgbClr val="000000"/>
                        </a:solidFill>
                        <a:effectLst/>
                        <a:latin typeface="+mn-lt"/>
                      </a:endParaRPr>
                    </a:p>
                  </a:txBody>
                  <a:tcPr marL="9525" marR="9525" marT="9524" marB="0" anchor="ctr"/>
                </a:tc>
                <a:tc>
                  <a:txBody>
                    <a:bodyPr/>
                    <a:lstStyle/>
                    <a:p>
                      <a:pPr algn="ctr" fontAlgn="ctr"/>
                      <a:r>
                        <a:rPr lang="en-ZA" sz="1400" b="1" i="0" u="none" strike="noStrike" dirty="0">
                          <a:solidFill>
                            <a:srgbClr val="000000"/>
                          </a:solidFill>
                          <a:effectLst/>
                          <a:latin typeface="+mn-lt"/>
                        </a:rPr>
                        <a:t>5 061</a:t>
                      </a:r>
                    </a:p>
                  </a:txBody>
                  <a:tcPr marL="9525" marR="9525" marT="9524" marB="0" anchor="ctr"/>
                </a:tc>
                <a:extLst>
                  <a:ext uri="{0D108BD9-81ED-4DB2-BD59-A6C34878D82A}">
                    <a16:rowId xmlns:a16="http://schemas.microsoft.com/office/drawing/2014/main" xmlns="" val="10002"/>
                  </a:ext>
                </a:extLst>
              </a:tr>
              <a:tr h="444053">
                <a:tc>
                  <a:txBody>
                    <a:bodyPr/>
                    <a:lstStyle/>
                    <a:p>
                      <a:pPr algn="l" fontAlgn="ctr"/>
                      <a:r>
                        <a:rPr lang="en-ZA" sz="1400" b="1" i="0" u="none" strike="noStrike" dirty="0">
                          <a:solidFill>
                            <a:srgbClr val="000000"/>
                          </a:solidFill>
                          <a:effectLst/>
                          <a:latin typeface="+mn-lt"/>
                        </a:rPr>
                        <a:t>Gauteng</a:t>
                      </a:r>
                    </a:p>
                  </a:txBody>
                  <a:tcPr marL="85721" marR="9525" marT="9524" marB="0" anchor="ctr"/>
                </a:tc>
                <a:tc>
                  <a:txBody>
                    <a:bodyPr/>
                    <a:lstStyle/>
                    <a:p>
                      <a:pPr algn="ctr" fontAlgn="ctr"/>
                      <a:r>
                        <a:rPr lang="en-ZA" sz="1400" b="0" i="0" u="none" strike="noStrike">
                          <a:solidFill>
                            <a:srgbClr val="000000"/>
                          </a:solidFill>
                          <a:effectLst/>
                          <a:latin typeface="+mn-lt"/>
                        </a:rPr>
                        <a:t>6 720</a:t>
                      </a:r>
                    </a:p>
                  </a:txBody>
                  <a:tcPr marL="9525" marR="9525" marT="9524" marB="0" anchor="ctr"/>
                </a:tc>
                <a:tc>
                  <a:txBody>
                    <a:bodyPr/>
                    <a:lstStyle/>
                    <a:p>
                      <a:pPr algn="ctr" fontAlgn="ctr"/>
                      <a:r>
                        <a:rPr lang="en-ZA" sz="1400" b="0" i="0" u="none" strike="noStrike" dirty="0" smtClean="0">
                          <a:solidFill>
                            <a:srgbClr val="000000"/>
                          </a:solidFill>
                          <a:effectLst/>
                          <a:latin typeface="+mn-lt"/>
                        </a:rPr>
                        <a:t>57%</a:t>
                      </a:r>
                      <a:endParaRPr lang="en-ZA" sz="1400" b="0" i="0" u="none" strike="noStrike" dirty="0">
                        <a:solidFill>
                          <a:srgbClr val="000000"/>
                        </a:solidFill>
                        <a:effectLst/>
                        <a:latin typeface="+mn-lt"/>
                      </a:endParaRPr>
                    </a:p>
                  </a:txBody>
                  <a:tcPr marL="9525" marR="9525" marT="9524" marB="0" anchor="ctr"/>
                </a:tc>
                <a:tc>
                  <a:txBody>
                    <a:bodyPr/>
                    <a:lstStyle/>
                    <a:p>
                      <a:pPr algn="ctr" fontAlgn="ctr"/>
                      <a:r>
                        <a:rPr lang="en-ZA" sz="1400" b="0" i="0" u="none" strike="noStrike" dirty="0">
                          <a:solidFill>
                            <a:srgbClr val="000000"/>
                          </a:solidFill>
                          <a:effectLst/>
                          <a:latin typeface="+mn-lt"/>
                        </a:rPr>
                        <a:t>5 129</a:t>
                      </a:r>
                    </a:p>
                  </a:txBody>
                  <a:tcPr marL="9525" marR="9525" marT="9524" marB="0" anchor="ctr"/>
                </a:tc>
                <a:tc>
                  <a:txBody>
                    <a:bodyPr/>
                    <a:lstStyle/>
                    <a:p>
                      <a:pPr algn="ctr" fontAlgn="ctr"/>
                      <a:r>
                        <a:rPr lang="en-ZA" sz="1400" b="0" i="0" u="none" strike="noStrike" dirty="0" smtClean="0">
                          <a:solidFill>
                            <a:srgbClr val="000000"/>
                          </a:solidFill>
                          <a:effectLst/>
                          <a:latin typeface="+mn-lt"/>
                        </a:rPr>
                        <a:t>43%</a:t>
                      </a:r>
                      <a:endParaRPr lang="en-ZA" sz="1400" b="0" i="0" u="none" strike="noStrike" dirty="0">
                        <a:solidFill>
                          <a:srgbClr val="000000"/>
                        </a:solidFill>
                        <a:effectLst/>
                        <a:latin typeface="+mn-lt"/>
                      </a:endParaRPr>
                    </a:p>
                  </a:txBody>
                  <a:tcPr marL="9525" marR="9525" marT="9524" marB="0" anchor="ctr"/>
                </a:tc>
                <a:tc>
                  <a:txBody>
                    <a:bodyPr/>
                    <a:lstStyle/>
                    <a:p>
                      <a:pPr algn="ctr" fontAlgn="ctr"/>
                      <a:r>
                        <a:rPr lang="en-ZA" sz="1400" b="1" i="0" u="none" strike="noStrike" dirty="0">
                          <a:solidFill>
                            <a:srgbClr val="000000"/>
                          </a:solidFill>
                          <a:effectLst/>
                          <a:latin typeface="+mn-lt"/>
                        </a:rPr>
                        <a:t>11 849</a:t>
                      </a:r>
                    </a:p>
                  </a:txBody>
                  <a:tcPr marL="9525" marR="9525" marT="9524" marB="0" anchor="ctr"/>
                </a:tc>
                <a:extLst>
                  <a:ext uri="{0D108BD9-81ED-4DB2-BD59-A6C34878D82A}">
                    <a16:rowId xmlns:a16="http://schemas.microsoft.com/office/drawing/2014/main" xmlns="" val="10003"/>
                  </a:ext>
                </a:extLst>
              </a:tr>
              <a:tr h="444053">
                <a:tc>
                  <a:txBody>
                    <a:bodyPr/>
                    <a:lstStyle/>
                    <a:p>
                      <a:pPr algn="l" fontAlgn="ctr"/>
                      <a:r>
                        <a:rPr lang="en-ZA" sz="1400" b="1" i="0" u="none" strike="noStrike" dirty="0" err="1">
                          <a:solidFill>
                            <a:srgbClr val="000000"/>
                          </a:solidFill>
                          <a:effectLst/>
                          <a:latin typeface="+mn-lt"/>
                        </a:rPr>
                        <a:t>KwaZulu</a:t>
                      </a:r>
                      <a:r>
                        <a:rPr lang="en-ZA" sz="1400" b="1" i="0" u="none" strike="noStrike" dirty="0">
                          <a:solidFill>
                            <a:srgbClr val="000000"/>
                          </a:solidFill>
                          <a:effectLst/>
                          <a:latin typeface="+mn-lt"/>
                        </a:rPr>
                        <a:t> Natal</a:t>
                      </a:r>
                    </a:p>
                  </a:txBody>
                  <a:tcPr marL="85721" marR="9525" marT="9524" marB="0" anchor="ctr"/>
                </a:tc>
                <a:tc>
                  <a:txBody>
                    <a:bodyPr/>
                    <a:lstStyle/>
                    <a:p>
                      <a:pPr algn="ctr" fontAlgn="ctr"/>
                      <a:r>
                        <a:rPr lang="en-ZA" sz="1400" b="0" i="0" u="none" strike="noStrike">
                          <a:solidFill>
                            <a:srgbClr val="000000"/>
                          </a:solidFill>
                          <a:effectLst/>
                          <a:latin typeface="+mn-lt"/>
                        </a:rPr>
                        <a:t>4 466</a:t>
                      </a:r>
                    </a:p>
                  </a:txBody>
                  <a:tcPr marL="9525" marR="9525" marT="9524" marB="0" anchor="ctr"/>
                </a:tc>
                <a:tc>
                  <a:txBody>
                    <a:bodyPr/>
                    <a:lstStyle/>
                    <a:p>
                      <a:pPr algn="ctr" fontAlgn="ctr"/>
                      <a:r>
                        <a:rPr lang="en-ZA" sz="1400" b="0" i="0" u="none" strike="noStrike" dirty="0" smtClean="0">
                          <a:solidFill>
                            <a:srgbClr val="000000"/>
                          </a:solidFill>
                          <a:effectLst/>
                          <a:latin typeface="+mn-lt"/>
                        </a:rPr>
                        <a:t>58%</a:t>
                      </a:r>
                      <a:endParaRPr lang="en-ZA" sz="1400" b="0" i="0" u="none" strike="noStrike" dirty="0">
                        <a:solidFill>
                          <a:srgbClr val="000000"/>
                        </a:solidFill>
                        <a:effectLst/>
                        <a:latin typeface="+mn-lt"/>
                      </a:endParaRPr>
                    </a:p>
                  </a:txBody>
                  <a:tcPr marL="9525" marR="9525" marT="9524" marB="0" anchor="ctr"/>
                </a:tc>
                <a:tc>
                  <a:txBody>
                    <a:bodyPr/>
                    <a:lstStyle/>
                    <a:p>
                      <a:pPr algn="ctr" fontAlgn="ctr"/>
                      <a:r>
                        <a:rPr lang="en-ZA" sz="1400" b="0" i="0" u="none" strike="noStrike">
                          <a:solidFill>
                            <a:srgbClr val="000000"/>
                          </a:solidFill>
                          <a:effectLst/>
                          <a:latin typeface="+mn-lt"/>
                        </a:rPr>
                        <a:t>3 239</a:t>
                      </a:r>
                    </a:p>
                  </a:txBody>
                  <a:tcPr marL="9525" marR="9525" marT="9524" marB="0" anchor="ctr"/>
                </a:tc>
                <a:tc>
                  <a:txBody>
                    <a:bodyPr/>
                    <a:lstStyle/>
                    <a:p>
                      <a:pPr algn="ctr" fontAlgn="ctr"/>
                      <a:r>
                        <a:rPr lang="en-ZA" sz="1400" b="0" i="0" u="none" strike="noStrike" dirty="0" smtClean="0">
                          <a:solidFill>
                            <a:srgbClr val="000000"/>
                          </a:solidFill>
                          <a:effectLst/>
                          <a:latin typeface="+mn-lt"/>
                        </a:rPr>
                        <a:t>42%</a:t>
                      </a:r>
                      <a:endParaRPr lang="en-ZA" sz="1400" b="0" i="0" u="none" strike="noStrike" dirty="0">
                        <a:solidFill>
                          <a:srgbClr val="000000"/>
                        </a:solidFill>
                        <a:effectLst/>
                        <a:latin typeface="+mn-lt"/>
                      </a:endParaRPr>
                    </a:p>
                  </a:txBody>
                  <a:tcPr marL="9525" marR="9525" marT="9524" marB="0" anchor="ctr"/>
                </a:tc>
                <a:tc>
                  <a:txBody>
                    <a:bodyPr/>
                    <a:lstStyle/>
                    <a:p>
                      <a:pPr algn="ctr" fontAlgn="ctr"/>
                      <a:r>
                        <a:rPr lang="en-ZA" sz="1400" b="1" i="0" u="none" strike="noStrike" dirty="0">
                          <a:solidFill>
                            <a:srgbClr val="000000"/>
                          </a:solidFill>
                          <a:effectLst/>
                          <a:latin typeface="+mn-lt"/>
                        </a:rPr>
                        <a:t>7 705</a:t>
                      </a:r>
                    </a:p>
                  </a:txBody>
                  <a:tcPr marL="9525" marR="9525" marT="9524" marB="0" anchor="ctr"/>
                </a:tc>
                <a:extLst>
                  <a:ext uri="{0D108BD9-81ED-4DB2-BD59-A6C34878D82A}">
                    <a16:rowId xmlns:a16="http://schemas.microsoft.com/office/drawing/2014/main" xmlns="" val="10004"/>
                  </a:ext>
                </a:extLst>
              </a:tr>
              <a:tr h="444053">
                <a:tc>
                  <a:txBody>
                    <a:bodyPr/>
                    <a:lstStyle/>
                    <a:p>
                      <a:pPr algn="l" fontAlgn="ctr"/>
                      <a:r>
                        <a:rPr lang="en-ZA" sz="1400" b="1" i="0" u="none" strike="noStrike" dirty="0">
                          <a:solidFill>
                            <a:srgbClr val="000000"/>
                          </a:solidFill>
                          <a:effectLst/>
                          <a:latin typeface="+mn-lt"/>
                        </a:rPr>
                        <a:t>Limpopo</a:t>
                      </a:r>
                    </a:p>
                  </a:txBody>
                  <a:tcPr marL="85721" marR="9525" marT="9524" marB="0" anchor="ctr"/>
                </a:tc>
                <a:tc>
                  <a:txBody>
                    <a:bodyPr/>
                    <a:lstStyle/>
                    <a:p>
                      <a:pPr algn="ctr" fontAlgn="ctr"/>
                      <a:r>
                        <a:rPr lang="en-ZA" sz="1400" b="0" i="0" u="none" strike="noStrike">
                          <a:solidFill>
                            <a:srgbClr val="000000"/>
                          </a:solidFill>
                          <a:effectLst/>
                          <a:latin typeface="+mn-lt"/>
                        </a:rPr>
                        <a:t>3 500</a:t>
                      </a:r>
                    </a:p>
                  </a:txBody>
                  <a:tcPr marL="9525" marR="9525" marT="9524" marB="0" anchor="ctr"/>
                </a:tc>
                <a:tc>
                  <a:txBody>
                    <a:bodyPr/>
                    <a:lstStyle/>
                    <a:p>
                      <a:pPr algn="ctr" fontAlgn="ctr"/>
                      <a:r>
                        <a:rPr lang="en-ZA" sz="1400" b="0" i="0" u="none" strike="noStrike" dirty="0" smtClean="0">
                          <a:solidFill>
                            <a:srgbClr val="000000"/>
                          </a:solidFill>
                          <a:effectLst/>
                          <a:latin typeface="+mn-lt"/>
                        </a:rPr>
                        <a:t>60%</a:t>
                      </a:r>
                      <a:endParaRPr lang="en-ZA" sz="1400" b="0" i="0" u="none" strike="noStrike" dirty="0">
                        <a:solidFill>
                          <a:srgbClr val="000000"/>
                        </a:solidFill>
                        <a:effectLst/>
                        <a:latin typeface="+mn-lt"/>
                      </a:endParaRPr>
                    </a:p>
                  </a:txBody>
                  <a:tcPr marL="9525" marR="9525" marT="9524" marB="0" anchor="ctr"/>
                </a:tc>
                <a:tc>
                  <a:txBody>
                    <a:bodyPr/>
                    <a:lstStyle/>
                    <a:p>
                      <a:pPr algn="ctr" fontAlgn="ctr"/>
                      <a:r>
                        <a:rPr lang="en-ZA" sz="1400" b="0" i="0" u="none" strike="noStrike" dirty="0">
                          <a:solidFill>
                            <a:srgbClr val="000000"/>
                          </a:solidFill>
                          <a:effectLst/>
                          <a:latin typeface="+mn-lt"/>
                        </a:rPr>
                        <a:t>2 295</a:t>
                      </a:r>
                    </a:p>
                  </a:txBody>
                  <a:tcPr marL="9525" marR="9525" marT="9524" marB="0" anchor="ctr"/>
                </a:tc>
                <a:tc>
                  <a:txBody>
                    <a:bodyPr/>
                    <a:lstStyle/>
                    <a:p>
                      <a:pPr algn="ctr" fontAlgn="ctr"/>
                      <a:r>
                        <a:rPr lang="en-ZA" sz="1400" b="0" i="0" u="none" strike="noStrike" dirty="0" smtClean="0">
                          <a:solidFill>
                            <a:srgbClr val="000000"/>
                          </a:solidFill>
                          <a:effectLst/>
                          <a:latin typeface="+mn-lt"/>
                        </a:rPr>
                        <a:t>40%</a:t>
                      </a:r>
                      <a:endParaRPr lang="en-ZA" sz="1400" b="0" i="0" u="none" strike="noStrike" dirty="0">
                        <a:solidFill>
                          <a:srgbClr val="000000"/>
                        </a:solidFill>
                        <a:effectLst/>
                        <a:latin typeface="+mn-lt"/>
                      </a:endParaRPr>
                    </a:p>
                  </a:txBody>
                  <a:tcPr marL="9525" marR="9525" marT="9524" marB="0" anchor="ctr"/>
                </a:tc>
                <a:tc>
                  <a:txBody>
                    <a:bodyPr/>
                    <a:lstStyle/>
                    <a:p>
                      <a:pPr algn="ctr" fontAlgn="ctr"/>
                      <a:r>
                        <a:rPr lang="en-ZA" sz="1400" b="1" i="0" u="none" strike="noStrike" dirty="0">
                          <a:solidFill>
                            <a:srgbClr val="000000"/>
                          </a:solidFill>
                          <a:effectLst/>
                          <a:latin typeface="+mn-lt"/>
                        </a:rPr>
                        <a:t>5 795</a:t>
                      </a:r>
                    </a:p>
                  </a:txBody>
                  <a:tcPr marL="9525" marR="9525" marT="9524" marB="0" anchor="ctr"/>
                </a:tc>
                <a:extLst>
                  <a:ext uri="{0D108BD9-81ED-4DB2-BD59-A6C34878D82A}">
                    <a16:rowId xmlns:a16="http://schemas.microsoft.com/office/drawing/2014/main" xmlns="" val="10005"/>
                  </a:ext>
                </a:extLst>
              </a:tr>
              <a:tr h="444053">
                <a:tc>
                  <a:txBody>
                    <a:bodyPr/>
                    <a:lstStyle/>
                    <a:p>
                      <a:pPr algn="l" fontAlgn="ctr"/>
                      <a:r>
                        <a:rPr lang="en-ZA" sz="1400" b="1" i="0" u="none" strike="noStrike" dirty="0">
                          <a:solidFill>
                            <a:srgbClr val="000000"/>
                          </a:solidFill>
                          <a:effectLst/>
                          <a:latin typeface="+mn-lt"/>
                        </a:rPr>
                        <a:t>Mpumalanga</a:t>
                      </a:r>
                    </a:p>
                  </a:txBody>
                  <a:tcPr marL="85721" marR="9525" marT="9524" marB="0" anchor="ctr"/>
                </a:tc>
                <a:tc>
                  <a:txBody>
                    <a:bodyPr/>
                    <a:lstStyle/>
                    <a:p>
                      <a:pPr algn="ctr" fontAlgn="ctr"/>
                      <a:r>
                        <a:rPr lang="en-ZA" sz="1400" b="0" i="0" u="none" strike="noStrike">
                          <a:solidFill>
                            <a:srgbClr val="000000"/>
                          </a:solidFill>
                          <a:effectLst/>
                          <a:latin typeface="+mn-lt"/>
                        </a:rPr>
                        <a:t>2 245</a:t>
                      </a:r>
                    </a:p>
                  </a:txBody>
                  <a:tcPr marL="9525" marR="9525" marT="9524" marB="0" anchor="ctr"/>
                </a:tc>
                <a:tc>
                  <a:txBody>
                    <a:bodyPr/>
                    <a:lstStyle/>
                    <a:p>
                      <a:pPr algn="ctr" fontAlgn="ctr"/>
                      <a:r>
                        <a:rPr lang="en-ZA" sz="1400" b="0" i="0" u="none" strike="noStrike" dirty="0" smtClean="0">
                          <a:solidFill>
                            <a:srgbClr val="000000"/>
                          </a:solidFill>
                          <a:effectLst/>
                          <a:latin typeface="+mn-lt"/>
                        </a:rPr>
                        <a:t>47%</a:t>
                      </a:r>
                      <a:endParaRPr lang="en-ZA" sz="1400" b="0" i="0" u="none" strike="noStrike" dirty="0">
                        <a:solidFill>
                          <a:srgbClr val="000000"/>
                        </a:solidFill>
                        <a:effectLst/>
                        <a:latin typeface="+mn-lt"/>
                      </a:endParaRPr>
                    </a:p>
                  </a:txBody>
                  <a:tcPr marL="9525" marR="9525" marT="9524" marB="0" anchor="ctr"/>
                </a:tc>
                <a:tc>
                  <a:txBody>
                    <a:bodyPr/>
                    <a:lstStyle/>
                    <a:p>
                      <a:pPr algn="ctr" fontAlgn="ctr"/>
                      <a:r>
                        <a:rPr lang="en-ZA" sz="1400" b="0" i="0" u="none" strike="noStrike" dirty="0">
                          <a:solidFill>
                            <a:srgbClr val="000000"/>
                          </a:solidFill>
                          <a:effectLst/>
                          <a:latin typeface="+mn-lt"/>
                        </a:rPr>
                        <a:t>2 487</a:t>
                      </a:r>
                    </a:p>
                  </a:txBody>
                  <a:tcPr marL="9525" marR="9525" marT="9524" marB="0" anchor="ctr"/>
                </a:tc>
                <a:tc>
                  <a:txBody>
                    <a:bodyPr/>
                    <a:lstStyle/>
                    <a:p>
                      <a:pPr algn="ctr" fontAlgn="ctr"/>
                      <a:r>
                        <a:rPr lang="en-ZA" sz="1400" b="0" i="0" u="none" strike="noStrike" dirty="0" smtClean="0">
                          <a:solidFill>
                            <a:srgbClr val="000000"/>
                          </a:solidFill>
                          <a:effectLst/>
                          <a:latin typeface="+mn-lt"/>
                        </a:rPr>
                        <a:t>53%</a:t>
                      </a:r>
                      <a:endParaRPr lang="en-ZA" sz="1400" b="0" i="0" u="none" strike="noStrike" dirty="0">
                        <a:solidFill>
                          <a:srgbClr val="000000"/>
                        </a:solidFill>
                        <a:effectLst/>
                        <a:latin typeface="+mn-lt"/>
                      </a:endParaRPr>
                    </a:p>
                  </a:txBody>
                  <a:tcPr marL="9525" marR="9525" marT="9524" marB="0" anchor="ctr"/>
                </a:tc>
                <a:tc>
                  <a:txBody>
                    <a:bodyPr/>
                    <a:lstStyle/>
                    <a:p>
                      <a:pPr algn="ctr" fontAlgn="ctr"/>
                      <a:r>
                        <a:rPr lang="en-ZA" sz="1400" b="1" i="0" u="none" strike="noStrike" dirty="0">
                          <a:solidFill>
                            <a:srgbClr val="000000"/>
                          </a:solidFill>
                          <a:effectLst/>
                          <a:latin typeface="+mn-lt"/>
                        </a:rPr>
                        <a:t>4 732</a:t>
                      </a:r>
                    </a:p>
                  </a:txBody>
                  <a:tcPr marL="9525" marR="9525" marT="9524" marB="0" anchor="ctr"/>
                </a:tc>
                <a:extLst>
                  <a:ext uri="{0D108BD9-81ED-4DB2-BD59-A6C34878D82A}">
                    <a16:rowId xmlns:a16="http://schemas.microsoft.com/office/drawing/2014/main" xmlns="" val="10006"/>
                  </a:ext>
                </a:extLst>
              </a:tr>
              <a:tr h="444053">
                <a:tc>
                  <a:txBody>
                    <a:bodyPr/>
                    <a:lstStyle/>
                    <a:p>
                      <a:pPr algn="l" fontAlgn="ctr"/>
                      <a:r>
                        <a:rPr lang="en-ZA" sz="1400" b="1" i="0" u="none" strike="noStrike" dirty="0">
                          <a:solidFill>
                            <a:srgbClr val="000000"/>
                          </a:solidFill>
                          <a:effectLst/>
                          <a:latin typeface="+mn-lt"/>
                        </a:rPr>
                        <a:t>North West</a:t>
                      </a:r>
                    </a:p>
                  </a:txBody>
                  <a:tcPr marL="85721" marR="9525" marT="9524" marB="0" anchor="ctr"/>
                </a:tc>
                <a:tc>
                  <a:txBody>
                    <a:bodyPr/>
                    <a:lstStyle/>
                    <a:p>
                      <a:pPr algn="ctr" fontAlgn="ctr"/>
                      <a:r>
                        <a:rPr lang="en-ZA" sz="1400" b="0" i="0" u="none" strike="noStrike">
                          <a:solidFill>
                            <a:srgbClr val="000000"/>
                          </a:solidFill>
                          <a:effectLst/>
                          <a:latin typeface="+mn-lt"/>
                        </a:rPr>
                        <a:t>2 984</a:t>
                      </a:r>
                    </a:p>
                  </a:txBody>
                  <a:tcPr marL="9525" marR="9525" marT="9524" marB="0" anchor="ctr"/>
                </a:tc>
                <a:tc>
                  <a:txBody>
                    <a:bodyPr/>
                    <a:lstStyle/>
                    <a:p>
                      <a:pPr algn="ctr" fontAlgn="ctr"/>
                      <a:r>
                        <a:rPr lang="en-ZA" sz="1400" b="0" i="0" u="none" strike="noStrike" dirty="0" smtClean="0">
                          <a:solidFill>
                            <a:srgbClr val="000000"/>
                          </a:solidFill>
                          <a:effectLst/>
                          <a:latin typeface="+mn-lt"/>
                        </a:rPr>
                        <a:t>61%</a:t>
                      </a:r>
                      <a:endParaRPr lang="en-ZA" sz="1400" b="0" i="0" u="none" strike="noStrike" dirty="0">
                        <a:solidFill>
                          <a:srgbClr val="000000"/>
                        </a:solidFill>
                        <a:effectLst/>
                        <a:latin typeface="+mn-lt"/>
                      </a:endParaRPr>
                    </a:p>
                  </a:txBody>
                  <a:tcPr marL="9525" marR="9525" marT="9524" marB="0" anchor="ctr"/>
                </a:tc>
                <a:tc>
                  <a:txBody>
                    <a:bodyPr/>
                    <a:lstStyle/>
                    <a:p>
                      <a:pPr algn="ctr" fontAlgn="ctr"/>
                      <a:r>
                        <a:rPr lang="en-ZA" sz="1400" b="0" i="0" u="none" strike="noStrike" dirty="0">
                          <a:solidFill>
                            <a:srgbClr val="000000"/>
                          </a:solidFill>
                          <a:effectLst/>
                          <a:latin typeface="+mn-lt"/>
                        </a:rPr>
                        <a:t>1 908</a:t>
                      </a:r>
                    </a:p>
                  </a:txBody>
                  <a:tcPr marL="9525" marR="9525" marT="9524" marB="0" anchor="ctr"/>
                </a:tc>
                <a:tc>
                  <a:txBody>
                    <a:bodyPr/>
                    <a:lstStyle/>
                    <a:p>
                      <a:pPr algn="ctr" fontAlgn="ctr"/>
                      <a:r>
                        <a:rPr lang="en-ZA" sz="1400" b="0" i="0" u="none" strike="noStrike" dirty="0" smtClean="0">
                          <a:solidFill>
                            <a:srgbClr val="000000"/>
                          </a:solidFill>
                          <a:effectLst/>
                          <a:latin typeface="+mn-lt"/>
                        </a:rPr>
                        <a:t>39%</a:t>
                      </a:r>
                      <a:endParaRPr lang="en-ZA" sz="1400" b="0" i="0" u="none" strike="noStrike" dirty="0">
                        <a:solidFill>
                          <a:srgbClr val="000000"/>
                        </a:solidFill>
                        <a:effectLst/>
                        <a:latin typeface="+mn-lt"/>
                      </a:endParaRPr>
                    </a:p>
                  </a:txBody>
                  <a:tcPr marL="9525" marR="9525" marT="9524" marB="0" anchor="ctr"/>
                </a:tc>
                <a:tc>
                  <a:txBody>
                    <a:bodyPr/>
                    <a:lstStyle/>
                    <a:p>
                      <a:pPr algn="ctr" fontAlgn="ctr"/>
                      <a:r>
                        <a:rPr lang="en-ZA" sz="1400" b="1" i="0" u="none" strike="noStrike" dirty="0">
                          <a:solidFill>
                            <a:srgbClr val="000000"/>
                          </a:solidFill>
                          <a:effectLst/>
                          <a:latin typeface="+mn-lt"/>
                        </a:rPr>
                        <a:t>4 892</a:t>
                      </a:r>
                    </a:p>
                  </a:txBody>
                  <a:tcPr marL="9525" marR="9525" marT="9524" marB="0" anchor="ctr"/>
                </a:tc>
                <a:extLst>
                  <a:ext uri="{0D108BD9-81ED-4DB2-BD59-A6C34878D82A}">
                    <a16:rowId xmlns:a16="http://schemas.microsoft.com/office/drawing/2014/main" xmlns="" val="10007"/>
                  </a:ext>
                </a:extLst>
              </a:tr>
              <a:tr h="444053">
                <a:tc>
                  <a:txBody>
                    <a:bodyPr/>
                    <a:lstStyle/>
                    <a:p>
                      <a:pPr algn="l" fontAlgn="ctr"/>
                      <a:r>
                        <a:rPr lang="en-ZA" sz="1400" b="1" i="0" u="none" strike="noStrike" dirty="0">
                          <a:solidFill>
                            <a:srgbClr val="000000"/>
                          </a:solidFill>
                          <a:effectLst/>
                          <a:latin typeface="+mn-lt"/>
                        </a:rPr>
                        <a:t>Northern Cape</a:t>
                      </a:r>
                    </a:p>
                  </a:txBody>
                  <a:tcPr marL="85721" marR="9525" marT="9524" marB="0" anchor="ctr"/>
                </a:tc>
                <a:tc>
                  <a:txBody>
                    <a:bodyPr/>
                    <a:lstStyle/>
                    <a:p>
                      <a:pPr algn="ctr" fontAlgn="ctr"/>
                      <a:r>
                        <a:rPr lang="en-ZA" sz="1400" b="0" i="0" u="none" strike="noStrike">
                          <a:solidFill>
                            <a:srgbClr val="000000"/>
                          </a:solidFill>
                          <a:effectLst/>
                          <a:latin typeface="+mn-lt"/>
                        </a:rPr>
                        <a:t>1 919</a:t>
                      </a:r>
                    </a:p>
                  </a:txBody>
                  <a:tcPr marL="9525" marR="9525" marT="9524" marB="0" anchor="ctr"/>
                </a:tc>
                <a:tc>
                  <a:txBody>
                    <a:bodyPr/>
                    <a:lstStyle/>
                    <a:p>
                      <a:pPr algn="ctr" fontAlgn="ctr"/>
                      <a:r>
                        <a:rPr lang="en-ZA" sz="1400" b="0" i="0" u="none" strike="noStrike" dirty="0" smtClean="0">
                          <a:solidFill>
                            <a:srgbClr val="000000"/>
                          </a:solidFill>
                          <a:effectLst/>
                          <a:latin typeface="+mn-lt"/>
                        </a:rPr>
                        <a:t>48%</a:t>
                      </a:r>
                      <a:endParaRPr lang="en-ZA" sz="1400" b="0" i="0" u="none" strike="noStrike" dirty="0">
                        <a:solidFill>
                          <a:srgbClr val="000000"/>
                        </a:solidFill>
                        <a:effectLst/>
                        <a:latin typeface="+mn-lt"/>
                      </a:endParaRPr>
                    </a:p>
                  </a:txBody>
                  <a:tcPr marL="9525" marR="9525" marT="9524" marB="0" anchor="ctr"/>
                </a:tc>
                <a:tc>
                  <a:txBody>
                    <a:bodyPr/>
                    <a:lstStyle/>
                    <a:p>
                      <a:pPr algn="ctr" fontAlgn="ctr"/>
                      <a:r>
                        <a:rPr lang="en-ZA" sz="1400" b="0" i="0" u="none" strike="noStrike" dirty="0">
                          <a:solidFill>
                            <a:srgbClr val="000000"/>
                          </a:solidFill>
                          <a:effectLst/>
                          <a:latin typeface="+mn-lt"/>
                        </a:rPr>
                        <a:t>2 116</a:t>
                      </a:r>
                    </a:p>
                  </a:txBody>
                  <a:tcPr marL="9525" marR="9525" marT="9524" marB="0" anchor="ctr"/>
                </a:tc>
                <a:tc>
                  <a:txBody>
                    <a:bodyPr/>
                    <a:lstStyle/>
                    <a:p>
                      <a:pPr algn="ctr" fontAlgn="ctr"/>
                      <a:r>
                        <a:rPr lang="en-ZA" sz="1400" b="0" i="0" u="none" strike="noStrike" dirty="0" smtClean="0">
                          <a:solidFill>
                            <a:srgbClr val="000000"/>
                          </a:solidFill>
                          <a:effectLst/>
                          <a:latin typeface="+mn-lt"/>
                        </a:rPr>
                        <a:t>52%</a:t>
                      </a:r>
                      <a:endParaRPr lang="en-ZA" sz="1400" b="0" i="0" u="none" strike="noStrike" dirty="0">
                        <a:solidFill>
                          <a:srgbClr val="000000"/>
                        </a:solidFill>
                        <a:effectLst/>
                        <a:latin typeface="+mn-lt"/>
                      </a:endParaRPr>
                    </a:p>
                  </a:txBody>
                  <a:tcPr marL="9525" marR="9525" marT="9524" marB="0" anchor="ctr"/>
                </a:tc>
                <a:tc>
                  <a:txBody>
                    <a:bodyPr/>
                    <a:lstStyle/>
                    <a:p>
                      <a:pPr algn="ctr" fontAlgn="ctr"/>
                      <a:r>
                        <a:rPr lang="en-ZA" sz="1400" b="1" i="0" u="none" strike="noStrike" dirty="0">
                          <a:solidFill>
                            <a:srgbClr val="000000"/>
                          </a:solidFill>
                          <a:effectLst/>
                          <a:latin typeface="+mn-lt"/>
                        </a:rPr>
                        <a:t>4 035</a:t>
                      </a:r>
                    </a:p>
                  </a:txBody>
                  <a:tcPr marL="9525" marR="9525" marT="9524" marB="0" anchor="ctr"/>
                </a:tc>
                <a:extLst>
                  <a:ext uri="{0D108BD9-81ED-4DB2-BD59-A6C34878D82A}">
                    <a16:rowId xmlns:a16="http://schemas.microsoft.com/office/drawing/2014/main" xmlns="" val="10008"/>
                  </a:ext>
                </a:extLst>
              </a:tr>
              <a:tr h="444053">
                <a:tc>
                  <a:txBody>
                    <a:bodyPr/>
                    <a:lstStyle/>
                    <a:p>
                      <a:pPr algn="l" fontAlgn="ctr"/>
                      <a:r>
                        <a:rPr lang="en-ZA" sz="1400" b="1" i="0" u="none" strike="noStrike" dirty="0">
                          <a:solidFill>
                            <a:srgbClr val="000000"/>
                          </a:solidFill>
                          <a:effectLst/>
                          <a:latin typeface="+mn-lt"/>
                        </a:rPr>
                        <a:t>Western Cape</a:t>
                      </a:r>
                    </a:p>
                  </a:txBody>
                  <a:tcPr marL="85721" marR="9525" marT="9524" marB="0" anchor="ctr"/>
                </a:tc>
                <a:tc>
                  <a:txBody>
                    <a:bodyPr/>
                    <a:lstStyle/>
                    <a:p>
                      <a:pPr algn="ctr" fontAlgn="ctr"/>
                      <a:r>
                        <a:rPr lang="en-ZA" sz="1400" b="0" i="0" u="none" strike="noStrike">
                          <a:solidFill>
                            <a:srgbClr val="000000"/>
                          </a:solidFill>
                          <a:effectLst/>
                          <a:latin typeface="+mn-lt"/>
                        </a:rPr>
                        <a:t>2 475</a:t>
                      </a:r>
                    </a:p>
                  </a:txBody>
                  <a:tcPr marL="9525" marR="9525" marT="9524" marB="0" anchor="ctr"/>
                </a:tc>
                <a:tc>
                  <a:txBody>
                    <a:bodyPr/>
                    <a:lstStyle/>
                    <a:p>
                      <a:pPr algn="ctr" fontAlgn="ctr"/>
                      <a:r>
                        <a:rPr lang="en-ZA" sz="1400" b="0" i="0" u="none" strike="noStrike" dirty="0" smtClean="0">
                          <a:solidFill>
                            <a:srgbClr val="000000"/>
                          </a:solidFill>
                          <a:effectLst/>
                          <a:latin typeface="+mn-lt"/>
                        </a:rPr>
                        <a:t>58%</a:t>
                      </a:r>
                      <a:endParaRPr lang="en-ZA" sz="1400" b="0" i="0" u="none" strike="noStrike" dirty="0">
                        <a:solidFill>
                          <a:srgbClr val="000000"/>
                        </a:solidFill>
                        <a:effectLst/>
                        <a:latin typeface="+mn-lt"/>
                      </a:endParaRPr>
                    </a:p>
                  </a:txBody>
                  <a:tcPr marL="9525" marR="9525" marT="9524" marB="0" anchor="ctr"/>
                </a:tc>
                <a:tc>
                  <a:txBody>
                    <a:bodyPr/>
                    <a:lstStyle/>
                    <a:p>
                      <a:pPr algn="ctr" fontAlgn="ctr"/>
                      <a:r>
                        <a:rPr lang="en-ZA" sz="1400" b="0" i="0" u="none" strike="noStrike" dirty="0">
                          <a:solidFill>
                            <a:srgbClr val="000000"/>
                          </a:solidFill>
                          <a:effectLst/>
                          <a:latin typeface="+mn-lt"/>
                        </a:rPr>
                        <a:t>1 804</a:t>
                      </a:r>
                    </a:p>
                  </a:txBody>
                  <a:tcPr marL="9525" marR="9525" marT="9524" marB="0" anchor="ctr"/>
                </a:tc>
                <a:tc>
                  <a:txBody>
                    <a:bodyPr/>
                    <a:lstStyle/>
                    <a:p>
                      <a:pPr algn="ctr" fontAlgn="ctr"/>
                      <a:r>
                        <a:rPr lang="en-ZA" sz="1400" b="0" i="0" u="none" strike="noStrike" dirty="0" smtClean="0">
                          <a:solidFill>
                            <a:srgbClr val="000000"/>
                          </a:solidFill>
                          <a:effectLst/>
                          <a:latin typeface="+mn-lt"/>
                        </a:rPr>
                        <a:t>42%</a:t>
                      </a:r>
                      <a:endParaRPr lang="en-ZA" sz="1400" b="0" i="0" u="none" strike="noStrike" dirty="0">
                        <a:solidFill>
                          <a:srgbClr val="000000"/>
                        </a:solidFill>
                        <a:effectLst/>
                        <a:latin typeface="+mn-lt"/>
                      </a:endParaRPr>
                    </a:p>
                  </a:txBody>
                  <a:tcPr marL="9525" marR="9525" marT="9524" marB="0" anchor="ctr"/>
                </a:tc>
                <a:tc>
                  <a:txBody>
                    <a:bodyPr/>
                    <a:lstStyle/>
                    <a:p>
                      <a:pPr algn="ctr" fontAlgn="ctr"/>
                      <a:r>
                        <a:rPr lang="en-ZA" sz="1400" b="1" i="0" u="none" strike="noStrike" dirty="0">
                          <a:solidFill>
                            <a:srgbClr val="000000"/>
                          </a:solidFill>
                          <a:effectLst/>
                          <a:latin typeface="+mn-lt"/>
                        </a:rPr>
                        <a:t>4 279</a:t>
                      </a:r>
                    </a:p>
                  </a:txBody>
                  <a:tcPr marL="9525" marR="9525" marT="9524" marB="0" anchor="ctr"/>
                </a:tc>
                <a:extLst>
                  <a:ext uri="{0D108BD9-81ED-4DB2-BD59-A6C34878D82A}">
                    <a16:rowId xmlns:a16="http://schemas.microsoft.com/office/drawing/2014/main" xmlns="" val="10009"/>
                  </a:ext>
                </a:extLst>
              </a:tr>
              <a:tr h="444053">
                <a:tc>
                  <a:txBody>
                    <a:bodyPr/>
                    <a:lstStyle/>
                    <a:p>
                      <a:pPr algn="l" fontAlgn="ctr"/>
                      <a:r>
                        <a:rPr lang="en-ZA" sz="1400" b="1" i="0" u="none" strike="noStrike" dirty="0">
                          <a:solidFill>
                            <a:srgbClr val="000000"/>
                          </a:solidFill>
                          <a:effectLst/>
                          <a:latin typeface="+mn-lt"/>
                        </a:rPr>
                        <a:t>Online</a:t>
                      </a:r>
                    </a:p>
                  </a:txBody>
                  <a:tcPr marL="85721" marR="9525" marT="9524" marB="0" anchor="ctr"/>
                </a:tc>
                <a:tc>
                  <a:txBody>
                    <a:bodyPr/>
                    <a:lstStyle/>
                    <a:p>
                      <a:pPr algn="ctr" fontAlgn="ctr"/>
                      <a:r>
                        <a:rPr lang="en-ZA" sz="1400" b="0" i="0" u="none" strike="noStrike">
                          <a:solidFill>
                            <a:srgbClr val="000000"/>
                          </a:solidFill>
                          <a:effectLst/>
                          <a:latin typeface="+mn-lt"/>
                        </a:rPr>
                        <a:t>638</a:t>
                      </a:r>
                    </a:p>
                  </a:txBody>
                  <a:tcPr marL="9525" marR="9525" marT="9524" marB="0" anchor="ctr"/>
                </a:tc>
                <a:tc>
                  <a:txBody>
                    <a:bodyPr/>
                    <a:lstStyle/>
                    <a:p>
                      <a:pPr algn="ctr" fontAlgn="ctr"/>
                      <a:r>
                        <a:rPr lang="en-ZA" sz="1400" b="0" i="0" u="none" strike="noStrike" dirty="0" smtClean="0">
                          <a:solidFill>
                            <a:srgbClr val="000000"/>
                          </a:solidFill>
                          <a:effectLst/>
                          <a:latin typeface="+mn-lt"/>
                        </a:rPr>
                        <a:t>56%</a:t>
                      </a:r>
                      <a:endParaRPr lang="en-ZA" sz="1400" b="0" i="0" u="none" strike="noStrike" dirty="0">
                        <a:solidFill>
                          <a:srgbClr val="000000"/>
                        </a:solidFill>
                        <a:effectLst/>
                        <a:latin typeface="+mn-lt"/>
                      </a:endParaRPr>
                    </a:p>
                  </a:txBody>
                  <a:tcPr marL="9525" marR="9525" marT="9524" marB="0" anchor="ctr"/>
                </a:tc>
                <a:tc>
                  <a:txBody>
                    <a:bodyPr/>
                    <a:lstStyle/>
                    <a:p>
                      <a:pPr algn="ctr" fontAlgn="ctr"/>
                      <a:r>
                        <a:rPr lang="en-ZA" sz="1400" b="0" i="0" u="none" strike="noStrike" dirty="0">
                          <a:solidFill>
                            <a:srgbClr val="000000"/>
                          </a:solidFill>
                          <a:effectLst/>
                          <a:latin typeface="+mn-lt"/>
                        </a:rPr>
                        <a:t>507</a:t>
                      </a:r>
                    </a:p>
                  </a:txBody>
                  <a:tcPr marL="9525" marR="9525" marT="9524" marB="0" anchor="ctr"/>
                </a:tc>
                <a:tc>
                  <a:txBody>
                    <a:bodyPr/>
                    <a:lstStyle/>
                    <a:p>
                      <a:pPr algn="ctr" fontAlgn="ctr"/>
                      <a:r>
                        <a:rPr lang="en-ZA" sz="1400" b="0" i="0" u="none" strike="noStrike" dirty="0" smtClean="0">
                          <a:solidFill>
                            <a:srgbClr val="000000"/>
                          </a:solidFill>
                          <a:effectLst/>
                          <a:latin typeface="+mn-lt"/>
                        </a:rPr>
                        <a:t>44%</a:t>
                      </a:r>
                      <a:endParaRPr lang="en-ZA" sz="1400" b="0" i="0" u="none" strike="noStrike" dirty="0">
                        <a:solidFill>
                          <a:srgbClr val="000000"/>
                        </a:solidFill>
                        <a:effectLst/>
                        <a:latin typeface="+mn-lt"/>
                      </a:endParaRPr>
                    </a:p>
                  </a:txBody>
                  <a:tcPr marL="9525" marR="9525" marT="9524" marB="0" anchor="ctr"/>
                </a:tc>
                <a:tc>
                  <a:txBody>
                    <a:bodyPr/>
                    <a:lstStyle/>
                    <a:p>
                      <a:pPr algn="ctr" fontAlgn="ctr"/>
                      <a:r>
                        <a:rPr lang="en-ZA" sz="1400" b="1" i="0" u="none" strike="noStrike" dirty="0">
                          <a:solidFill>
                            <a:srgbClr val="000000"/>
                          </a:solidFill>
                          <a:effectLst/>
                          <a:latin typeface="+mn-lt"/>
                        </a:rPr>
                        <a:t>1 145</a:t>
                      </a:r>
                    </a:p>
                  </a:txBody>
                  <a:tcPr marL="9525" marR="9525" marT="9524" marB="0" anchor="ctr"/>
                </a:tc>
                <a:extLst>
                  <a:ext uri="{0D108BD9-81ED-4DB2-BD59-A6C34878D82A}">
                    <a16:rowId xmlns:a16="http://schemas.microsoft.com/office/drawing/2014/main" xmlns="" val="10010"/>
                  </a:ext>
                </a:extLst>
              </a:tr>
              <a:tr h="444053">
                <a:tc>
                  <a:txBody>
                    <a:bodyPr/>
                    <a:lstStyle/>
                    <a:p>
                      <a:pPr algn="l" fontAlgn="ctr"/>
                      <a:r>
                        <a:rPr lang="en-ZA" sz="1400" b="1" i="0" u="none" strike="noStrike" dirty="0">
                          <a:solidFill>
                            <a:srgbClr val="000000"/>
                          </a:solidFill>
                          <a:effectLst/>
                          <a:latin typeface="+mn-lt"/>
                        </a:rPr>
                        <a:t>Total</a:t>
                      </a:r>
                    </a:p>
                  </a:txBody>
                  <a:tcPr marL="85721" marR="9525" marT="9524" marB="0" anchor="ctr">
                    <a:solidFill>
                      <a:schemeClr val="tx2">
                        <a:lumMod val="40000"/>
                        <a:lumOff val="60000"/>
                      </a:schemeClr>
                    </a:solidFill>
                  </a:tcPr>
                </a:tc>
                <a:tc>
                  <a:txBody>
                    <a:bodyPr/>
                    <a:lstStyle/>
                    <a:p>
                      <a:pPr algn="ctr" fontAlgn="ctr"/>
                      <a:r>
                        <a:rPr lang="en-ZA" sz="1400" b="1" i="0" u="none" strike="noStrike" dirty="0">
                          <a:solidFill>
                            <a:srgbClr val="000000"/>
                          </a:solidFill>
                          <a:effectLst/>
                          <a:latin typeface="+mn-lt"/>
                        </a:rPr>
                        <a:t>33 455</a:t>
                      </a:r>
                    </a:p>
                  </a:txBody>
                  <a:tcPr marL="9525" marR="9525" marT="9524" marB="0" anchor="ctr">
                    <a:solidFill>
                      <a:schemeClr val="tx2">
                        <a:lumMod val="40000"/>
                        <a:lumOff val="60000"/>
                      </a:schemeClr>
                    </a:solidFill>
                  </a:tcPr>
                </a:tc>
                <a:tc>
                  <a:txBody>
                    <a:bodyPr/>
                    <a:lstStyle/>
                    <a:p>
                      <a:pPr algn="ctr" fontAlgn="ctr"/>
                      <a:r>
                        <a:rPr lang="en-ZA" sz="1400" b="1" i="0" u="none" strike="noStrike" dirty="0" smtClean="0">
                          <a:solidFill>
                            <a:srgbClr val="000000"/>
                          </a:solidFill>
                          <a:effectLst/>
                          <a:latin typeface="+mn-lt"/>
                        </a:rPr>
                        <a:t>57%</a:t>
                      </a:r>
                      <a:endParaRPr lang="en-ZA" sz="1400" b="1" i="0" u="none" strike="noStrike" dirty="0">
                        <a:solidFill>
                          <a:srgbClr val="000000"/>
                        </a:solidFill>
                        <a:effectLst/>
                        <a:latin typeface="+mn-lt"/>
                      </a:endParaRPr>
                    </a:p>
                  </a:txBody>
                  <a:tcPr marL="9525" marR="9525" marT="9524" marB="0" anchor="ctr">
                    <a:solidFill>
                      <a:schemeClr val="tx2">
                        <a:lumMod val="40000"/>
                        <a:lumOff val="60000"/>
                      </a:schemeClr>
                    </a:solidFill>
                  </a:tcPr>
                </a:tc>
                <a:tc>
                  <a:txBody>
                    <a:bodyPr/>
                    <a:lstStyle/>
                    <a:p>
                      <a:pPr algn="ctr" fontAlgn="ctr"/>
                      <a:r>
                        <a:rPr lang="en-ZA" sz="1400" b="1" i="0" u="none" strike="noStrike" dirty="0">
                          <a:solidFill>
                            <a:srgbClr val="000000"/>
                          </a:solidFill>
                          <a:effectLst/>
                          <a:latin typeface="+mn-lt"/>
                        </a:rPr>
                        <a:t>25 595</a:t>
                      </a:r>
                    </a:p>
                  </a:txBody>
                  <a:tcPr marL="9525" marR="9525" marT="9524" marB="0" anchor="ctr">
                    <a:solidFill>
                      <a:schemeClr val="tx2">
                        <a:lumMod val="40000"/>
                        <a:lumOff val="60000"/>
                      </a:schemeClr>
                    </a:solidFill>
                  </a:tcPr>
                </a:tc>
                <a:tc>
                  <a:txBody>
                    <a:bodyPr/>
                    <a:lstStyle/>
                    <a:p>
                      <a:pPr algn="ctr" fontAlgn="ctr"/>
                      <a:r>
                        <a:rPr lang="en-ZA" sz="1400" b="1" i="0" u="none" strike="noStrike" dirty="0" smtClean="0">
                          <a:solidFill>
                            <a:srgbClr val="000000"/>
                          </a:solidFill>
                          <a:effectLst/>
                          <a:latin typeface="+mn-lt"/>
                        </a:rPr>
                        <a:t>43%</a:t>
                      </a:r>
                      <a:endParaRPr lang="en-ZA" sz="1400" b="1" i="0" u="none" strike="noStrike" dirty="0">
                        <a:solidFill>
                          <a:srgbClr val="000000"/>
                        </a:solidFill>
                        <a:effectLst/>
                        <a:latin typeface="+mn-lt"/>
                      </a:endParaRPr>
                    </a:p>
                  </a:txBody>
                  <a:tcPr marL="9525" marR="9525" marT="9524" marB="0" anchor="ctr">
                    <a:solidFill>
                      <a:schemeClr val="tx2">
                        <a:lumMod val="40000"/>
                        <a:lumOff val="60000"/>
                      </a:schemeClr>
                    </a:solidFill>
                  </a:tcPr>
                </a:tc>
                <a:tc>
                  <a:txBody>
                    <a:bodyPr/>
                    <a:lstStyle/>
                    <a:p>
                      <a:pPr algn="ctr" fontAlgn="ctr"/>
                      <a:r>
                        <a:rPr lang="en-ZA" sz="1400" b="1" i="0" u="none" strike="noStrike" dirty="0">
                          <a:solidFill>
                            <a:srgbClr val="000000"/>
                          </a:solidFill>
                          <a:effectLst/>
                          <a:latin typeface="+mn-lt"/>
                        </a:rPr>
                        <a:t>59 050</a:t>
                      </a:r>
                    </a:p>
                  </a:txBody>
                  <a:tcPr marL="9525" marR="9525" marT="9524" marB="0" anchor="ctr">
                    <a:solidFill>
                      <a:schemeClr val="tx2">
                        <a:lumMod val="40000"/>
                        <a:lumOff val="60000"/>
                      </a:schemeClr>
                    </a:solidFill>
                  </a:tcPr>
                </a:tc>
                <a:extLst>
                  <a:ext uri="{0D108BD9-81ED-4DB2-BD59-A6C34878D82A}">
                    <a16:rowId xmlns:a16="http://schemas.microsoft.com/office/drawing/2014/main" xmlns="" val="10011"/>
                  </a:ext>
                </a:extLst>
              </a:tr>
            </a:tbl>
          </a:graphicData>
        </a:graphic>
      </p:graphicFrame>
      <p:sp>
        <p:nvSpPr>
          <p:cNvPr id="44128" name="Slide Number Placeholder 3"/>
          <p:cNvSpPr>
            <a:spLocks noGrp="1"/>
          </p:cNvSpPr>
          <p:nvPr>
            <p:ph type="sldNum" sz="quarter" idx="12"/>
          </p:nvPr>
        </p:nvSpPr>
        <p:spPr bwMode="auto">
          <a:xfrm>
            <a:off x="6732240" y="6381328"/>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fld id="{C3B99ACF-567F-413A-B1AF-8B30094A8310}" type="slidenum">
              <a:rPr lang="en-US" altLang="en-US" sz="1200" smtClean="0">
                <a:solidFill>
                  <a:srgbClr val="898989"/>
                </a:solidFill>
              </a:rPr>
              <a:pPr eaLnBrk="1" hangingPunct="1">
                <a:spcBef>
                  <a:spcPct val="0"/>
                </a:spcBef>
                <a:buFontTx/>
                <a:buNone/>
                <a:defRPr/>
              </a:pPr>
              <a:t>87</a:t>
            </a:fld>
            <a:endParaRPr lang="en-US" altLang="en-US" sz="1200" dirty="0" smtClean="0">
              <a:solidFill>
                <a:srgbClr val="898989"/>
              </a:solidFill>
            </a:endParaRPr>
          </a:p>
        </p:txBody>
      </p:sp>
    </p:spTree>
    <p:extLst>
      <p:ext uri="{BB962C8B-B14F-4D97-AF65-F5344CB8AC3E}">
        <p14:creationId xmlns:p14="http://schemas.microsoft.com/office/powerpoint/2010/main" xmlns="" val="419847542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274638"/>
            <a:ext cx="8229600" cy="981075"/>
          </a:xfrm>
        </p:spPr>
        <p:txBody>
          <a:bodyPr/>
          <a:lstStyle/>
          <a:p>
            <a:r>
              <a:rPr lang="en-ZA" altLang="en-US" sz="2400" b="1" dirty="0" smtClean="0"/>
              <a:t>EMPLOYMENT COUNSELLING BY EQUITY GROUP AND PROVINCE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571946734"/>
              </p:ext>
            </p:extLst>
          </p:nvPr>
        </p:nvGraphicFramePr>
        <p:xfrm>
          <a:off x="219075" y="1377950"/>
          <a:ext cx="8705851" cy="5243514"/>
        </p:xfrm>
        <a:graphic>
          <a:graphicData uri="http://schemas.openxmlformats.org/drawingml/2006/table">
            <a:tbl>
              <a:tblPr firstRow="1" bandRow="1">
                <a:tableStyleId>{5C22544A-7EE6-4342-B048-85BDC9FD1C3A}</a:tableStyleId>
              </a:tblPr>
              <a:tblGrid>
                <a:gridCol w="1091644">
                  <a:extLst>
                    <a:ext uri="{9D8B030D-6E8A-4147-A177-3AD203B41FA5}">
                      <a16:colId xmlns:a16="http://schemas.microsoft.com/office/drawing/2014/main" xmlns="" val="20000"/>
                    </a:ext>
                  </a:extLst>
                </a:gridCol>
                <a:gridCol w="998751">
                  <a:extLst>
                    <a:ext uri="{9D8B030D-6E8A-4147-A177-3AD203B41FA5}">
                      <a16:colId xmlns:a16="http://schemas.microsoft.com/office/drawing/2014/main" xmlns="" val="20001"/>
                    </a:ext>
                  </a:extLst>
                </a:gridCol>
                <a:gridCol w="625068">
                  <a:extLst>
                    <a:ext uri="{9D8B030D-6E8A-4147-A177-3AD203B41FA5}">
                      <a16:colId xmlns:a16="http://schemas.microsoft.com/office/drawing/2014/main" xmlns="" val="20002"/>
                    </a:ext>
                  </a:extLst>
                </a:gridCol>
                <a:gridCol w="1064351">
                  <a:extLst>
                    <a:ext uri="{9D8B030D-6E8A-4147-A177-3AD203B41FA5}">
                      <a16:colId xmlns:a16="http://schemas.microsoft.com/office/drawing/2014/main" xmlns="" val="20003"/>
                    </a:ext>
                  </a:extLst>
                </a:gridCol>
                <a:gridCol w="643634">
                  <a:extLst>
                    <a:ext uri="{9D8B030D-6E8A-4147-A177-3AD203B41FA5}">
                      <a16:colId xmlns:a16="http://schemas.microsoft.com/office/drawing/2014/main" xmlns="" val="20004"/>
                    </a:ext>
                  </a:extLst>
                </a:gridCol>
                <a:gridCol w="924048">
                  <a:extLst>
                    <a:ext uri="{9D8B030D-6E8A-4147-A177-3AD203B41FA5}">
                      <a16:colId xmlns:a16="http://schemas.microsoft.com/office/drawing/2014/main" xmlns="" val="20005"/>
                    </a:ext>
                  </a:extLst>
                </a:gridCol>
                <a:gridCol w="710148">
                  <a:extLst>
                    <a:ext uri="{9D8B030D-6E8A-4147-A177-3AD203B41FA5}">
                      <a16:colId xmlns:a16="http://schemas.microsoft.com/office/drawing/2014/main" xmlns="" val="20006"/>
                    </a:ext>
                  </a:extLst>
                </a:gridCol>
                <a:gridCol w="1026719">
                  <a:extLst>
                    <a:ext uri="{9D8B030D-6E8A-4147-A177-3AD203B41FA5}">
                      <a16:colId xmlns:a16="http://schemas.microsoft.com/office/drawing/2014/main" xmlns="" val="20007"/>
                    </a:ext>
                  </a:extLst>
                </a:gridCol>
                <a:gridCol w="650256">
                  <a:extLst>
                    <a:ext uri="{9D8B030D-6E8A-4147-A177-3AD203B41FA5}">
                      <a16:colId xmlns:a16="http://schemas.microsoft.com/office/drawing/2014/main" xmlns="" val="20008"/>
                    </a:ext>
                  </a:extLst>
                </a:gridCol>
                <a:gridCol w="971232">
                  <a:extLst>
                    <a:ext uri="{9D8B030D-6E8A-4147-A177-3AD203B41FA5}">
                      <a16:colId xmlns:a16="http://schemas.microsoft.com/office/drawing/2014/main" xmlns="" val="20009"/>
                    </a:ext>
                  </a:extLst>
                </a:gridCol>
              </a:tblGrid>
              <a:tr h="458219">
                <a:tc>
                  <a:txBody>
                    <a:bodyPr/>
                    <a:lstStyle/>
                    <a:p>
                      <a:pPr algn="l" fontAlgn="ctr"/>
                      <a:r>
                        <a:rPr lang="en-ZA" sz="1400" b="0" i="0" u="none" strike="noStrike" dirty="0">
                          <a:solidFill>
                            <a:srgbClr val="000000"/>
                          </a:solidFill>
                          <a:effectLst/>
                          <a:latin typeface="+mn-lt"/>
                        </a:rPr>
                        <a:t> </a:t>
                      </a:r>
                    </a:p>
                  </a:txBody>
                  <a:tcPr marL="85711" marR="9523" marT="9526" marB="0" anchor="ctr"/>
                </a:tc>
                <a:tc>
                  <a:txBody>
                    <a:bodyPr/>
                    <a:lstStyle/>
                    <a:p>
                      <a:pPr algn="l" fontAlgn="ctr"/>
                      <a:r>
                        <a:rPr lang="en-ZA" sz="1400" b="0" i="0" u="none" strike="noStrike" dirty="0">
                          <a:solidFill>
                            <a:srgbClr val="000000"/>
                          </a:solidFill>
                          <a:effectLst/>
                          <a:latin typeface="+mn-lt"/>
                        </a:rPr>
                        <a:t>African</a:t>
                      </a:r>
                    </a:p>
                  </a:txBody>
                  <a:tcPr marL="85711" marR="9523" marT="9526" marB="0" anchor="ctr"/>
                </a:tc>
                <a:tc>
                  <a:txBody>
                    <a:bodyPr/>
                    <a:lstStyle/>
                    <a:p>
                      <a:pPr algn="l" fontAlgn="ctr"/>
                      <a:r>
                        <a:rPr lang="en-ZA" sz="1400" b="0" i="0" u="none" strike="noStrike">
                          <a:solidFill>
                            <a:srgbClr val="000000"/>
                          </a:solidFill>
                          <a:effectLst/>
                          <a:latin typeface="+mn-lt"/>
                        </a:rPr>
                        <a:t>%</a:t>
                      </a:r>
                    </a:p>
                  </a:txBody>
                  <a:tcPr marL="85711" marR="9523" marT="9526" marB="0" anchor="ctr"/>
                </a:tc>
                <a:tc>
                  <a:txBody>
                    <a:bodyPr/>
                    <a:lstStyle/>
                    <a:p>
                      <a:pPr algn="l" fontAlgn="ctr"/>
                      <a:r>
                        <a:rPr lang="en-ZA" sz="1400" b="0" i="0" u="none" strike="noStrike" dirty="0">
                          <a:solidFill>
                            <a:srgbClr val="000000"/>
                          </a:solidFill>
                          <a:effectLst/>
                          <a:latin typeface="+mn-lt"/>
                        </a:rPr>
                        <a:t>Coloured</a:t>
                      </a:r>
                    </a:p>
                  </a:txBody>
                  <a:tcPr marL="85711" marR="9523" marT="9526" marB="0" anchor="ctr"/>
                </a:tc>
                <a:tc>
                  <a:txBody>
                    <a:bodyPr/>
                    <a:lstStyle/>
                    <a:p>
                      <a:pPr algn="l" fontAlgn="ctr"/>
                      <a:r>
                        <a:rPr lang="en-ZA" sz="1400" b="0" i="0" u="none" strike="noStrike" dirty="0">
                          <a:solidFill>
                            <a:srgbClr val="000000"/>
                          </a:solidFill>
                          <a:effectLst/>
                          <a:latin typeface="+mn-lt"/>
                        </a:rPr>
                        <a:t>%</a:t>
                      </a:r>
                    </a:p>
                  </a:txBody>
                  <a:tcPr marL="85711" marR="9523" marT="9526" marB="0" anchor="ctr"/>
                </a:tc>
                <a:tc>
                  <a:txBody>
                    <a:bodyPr/>
                    <a:lstStyle/>
                    <a:p>
                      <a:pPr algn="l" fontAlgn="ctr"/>
                      <a:r>
                        <a:rPr lang="en-ZA" sz="1400" b="0" i="0" u="none" strike="noStrike" dirty="0">
                          <a:solidFill>
                            <a:srgbClr val="000000"/>
                          </a:solidFill>
                          <a:effectLst/>
                          <a:latin typeface="+mn-lt"/>
                        </a:rPr>
                        <a:t>Indian</a:t>
                      </a:r>
                    </a:p>
                  </a:txBody>
                  <a:tcPr marL="85711" marR="9523" marT="9526" marB="0" anchor="ctr"/>
                </a:tc>
                <a:tc>
                  <a:txBody>
                    <a:bodyPr/>
                    <a:lstStyle/>
                    <a:p>
                      <a:pPr algn="l" fontAlgn="ctr"/>
                      <a:r>
                        <a:rPr lang="en-ZA" sz="1400" b="0" i="0" u="none" strike="noStrike">
                          <a:solidFill>
                            <a:srgbClr val="000000"/>
                          </a:solidFill>
                          <a:effectLst/>
                          <a:latin typeface="+mn-lt"/>
                        </a:rPr>
                        <a:t>%</a:t>
                      </a:r>
                    </a:p>
                  </a:txBody>
                  <a:tcPr marL="85711" marR="9523" marT="9526" marB="0" anchor="ctr"/>
                </a:tc>
                <a:tc>
                  <a:txBody>
                    <a:bodyPr/>
                    <a:lstStyle/>
                    <a:p>
                      <a:pPr algn="l" fontAlgn="ctr"/>
                      <a:r>
                        <a:rPr lang="en-ZA" sz="1400" b="0" i="0" u="none" strike="noStrike" dirty="0" smtClean="0">
                          <a:solidFill>
                            <a:srgbClr val="000000"/>
                          </a:solidFill>
                          <a:effectLst/>
                          <a:latin typeface="+mn-lt"/>
                        </a:rPr>
                        <a:t>White</a:t>
                      </a:r>
                      <a:endParaRPr lang="en-ZA" sz="1400" b="0" i="0" u="none" strike="noStrike" dirty="0">
                        <a:solidFill>
                          <a:srgbClr val="000000"/>
                        </a:solidFill>
                        <a:effectLst/>
                        <a:latin typeface="+mn-lt"/>
                      </a:endParaRPr>
                    </a:p>
                  </a:txBody>
                  <a:tcPr marL="85711" marR="9523" marT="9526" marB="0" anchor="ctr"/>
                </a:tc>
                <a:tc>
                  <a:txBody>
                    <a:bodyPr/>
                    <a:lstStyle/>
                    <a:p>
                      <a:pPr algn="l" fontAlgn="ctr"/>
                      <a:r>
                        <a:rPr lang="en-ZA" sz="1400" b="0" i="0" u="none" strike="noStrike">
                          <a:solidFill>
                            <a:srgbClr val="000000"/>
                          </a:solidFill>
                          <a:effectLst/>
                          <a:latin typeface="+mn-lt"/>
                        </a:rPr>
                        <a:t>%</a:t>
                      </a:r>
                    </a:p>
                  </a:txBody>
                  <a:tcPr marL="85711" marR="9523" marT="9526" marB="0" anchor="ctr"/>
                </a:tc>
                <a:tc>
                  <a:txBody>
                    <a:bodyPr/>
                    <a:lstStyle/>
                    <a:p>
                      <a:pPr algn="l" fontAlgn="ctr"/>
                      <a:r>
                        <a:rPr lang="en-ZA" sz="1400" b="0" i="0" u="none" strike="noStrike" dirty="0" smtClean="0">
                          <a:solidFill>
                            <a:srgbClr val="000000"/>
                          </a:solidFill>
                          <a:effectLst/>
                          <a:latin typeface="+mn-lt"/>
                        </a:rPr>
                        <a:t>Total</a:t>
                      </a:r>
                      <a:endParaRPr lang="en-ZA" sz="1400" b="0" i="0" u="none" strike="noStrike" dirty="0">
                        <a:solidFill>
                          <a:srgbClr val="000000"/>
                        </a:solidFill>
                        <a:effectLst/>
                        <a:latin typeface="+mn-lt"/>
                      </a:endParaRPr>
                    </a:p>
                  </a:txBody>
                  <a:tcPr marL="85711" marR="9523" marT="9526" marB="0" anchor="ctr"/>
                </a:tc>
                <a:extLst>
                  <a:ext uri="{0D108BD9-81ED-4DB2-BD59-A6C34878D82A}">
                    <a16:rowId xmlns:a16="http://schemas.microsoft.com/office/drawing/2014/main" xmlns="" val="10000"/>
                  </a:ext>
                </a:extLst>
              </a:tr>
              <a:tr h="417273">
                <a:tc>
                  <a:txBody>
                    <a:bodyPr/>
                    <a:lstStyle/>
                    <a:p>
                      <a:pPr algn="l" fontAlgn="ctr"/>
                      <a:r>
                        <a:rPr lang="en-ZA" sz="1400" b="1" i="0" u="none" strike="noStrike" dirty="0">
                          <a:solidFill>
                            <a:srgbClr val="000000"/>
                          </a:solidFill>
                          <a:effectLst/>
                          <a:latin typeface="+mn-lt"/>
                        </a:rPr>
                        <a:t>Eastern Cape</a:t>
                      </a:r>
                    </a:p>
                  </a:txBody>
                  <a:tcPr marL="85711" marR="9523" marT="9526" marB="0" anchor="ctr"/>
                </a:tc>
                <a:tc>
                  <a:txBody>
                    <a:bodyPr/>
                    <a:lstStyle/>
                    <a:p>
                      <a:pPr algn="r" fontAlgn="ctr"/>
                      <a:r>
                        <a:rPr lang="en-ZA" sz="1400" b="0" i="0" u="none" strike="noStrike">
                          <a:solidFill>
                            <a:srgbClr val="000000"/>
                          </a:solidFill>
                          <a:effectLst/>
                          <a:latin typeface="+mn-lt"/>
                        </a:rPr>
                        <a:t>8 582</a:t>
                      </a:r>
                    </a:p>
                  </a:txBody>
                  <a:tcPr marL="9523" marR="9523" marT="9526" marB="0" anchor="ctr"/>
                </a:tc>
                <a:tc>
                  <a:txBody>
                    <a:bodyPr/>
                    <a:lstStyle/>
                    <a:p>
                      <a:pPr algn="r" fontAlgn="ctr"/>
                      <a:r>
                        <a:rPr lang="en-ZA" sz="1400" b="0" i="0" u="none" strike="noStrike" dirty="0" smtClean="0">
                          <a:solidFill>
                            <a:srgbClr val="000000"/>
                          </a:solidFill>
                          <a:effectLst/>
                          <a:latin typeface="+mn-lt"/>
                        </a:rPr>
                        <a:t>90%</a:t>
                      </a:r>
                      <a:endParaRPr lang="en-ZA" sz="1400" b="0" i="0" u="none" strike="noStrike" dirty="0">
                        <a:solidFill>
                          <a:srgbClr val="000000"/>
                        </a:solidFill>
                        <a:effectLst/>
                        <a:latin typeface="+mn-lt"/>
                      </a:endParaRPr>
                    </a:p>
                  </a:txBody>
                  <a:tcPr marL="9523" marR="9523" marT="9526" marB="0" anchor="ctr"/>
                </a:tc>
                <a:tc>
                  <a:txBody>
                    <a:bodyPr/>
                    <a:lstStyle/>
                    <a:p>
                      <a:pPr algn="r" fontAlgn="ctr"/>
                      <a:r>
                        <a:rPr lang="en-ZA" sz="1400" b="0" i="0" u="none" strike="noStrike">
                          <a:solidFill>
                            <a:srgbClr val="000000"/>
                          </a:solidFill>
                          <a:effectLst/>
                          <a:latin typeface="+mn-lt"/>
                        </a:rPr>
                        <a:t>868</a:t>
                      </a:r>
                    </a:p>
                  </a:txBody>
                  <a:tcPr marL="9523" marR="9523" marT="9526" marB="0" anchor="ctr"/>
                </a:tc>
                <a:tc>
                  <a:txBody>
                    <a:bodyPr/>
                    <a:lstStyle/>
                    <a:p>
                      <a:pPr algn="r" fontAlgn="ctr"/>
                      <a:r>
                        <a:rPr lang="en-ZA" sz="1400" b="0" i="0" u="none" strike="noStrike" dirty="0" smtClean="0">
                          <a:solidFill>
                            <a:srgbClr val="000000"/>
                          </a:solidFill>
                          <a:effectLst/>
                          <a:latin typeface="+mn-lt"/>
                        </a:rPr>
                        <a:t>9%</a:t>
                      </a:r>
                      <a:endParaRPr lang="en-ZA" sz="1400" b="0" i="0" u="none" strike="noStrike" dirty="0">
                        <a:solidFill>
                          <a:srgbClr val="000000"/>
                        </a:solidFill>
                        <a:effectLst/>
                        <a:latin typeface="+mn-lt"/>
                      </a:endParaRPr>
                    </a:p>
                  </a:txBody>
                  <a:tcPr marL="9523" marR="9523" marT="9526" marB="0" anchor="ctr"/>
                </a:tc>
                <a:tc>
                  <a:txBody>
                    <a:bodyPr/>
                    <a:lstStyle/>
                    <a:p>
                      <a:pPr algn="r" fontAlgn="ctr"/>
                      <a:r>
                        <a:rPr lang="en-ZA" sz="1400" b="0" i="0" u="none" strike="noStrike" dirty="0">
                          <a:solidFill>
                            <a:srgbClr val="000000"/>
                          </a:solidFill>
                          <a:effectLst/>
                          <a:latin typeface="+mn-lt"/>
                        </a:rPr>
                        <a:t>8</a:t>
                      </a:r>
                    </a:p>
                  </a:txBody>
                  <a:tcPr marL="9523" marR="9523" marT="9526" marB="0" anchor="ctr"/>
                </a:tc>
                <a:tc>
                  <a:txBody>
                    <a:bodyPr/>
                    <a:lstStyle/>
                    <a:p>
                      <a:pPr algn="r" fontAlgn="ctr"/>
                      <a:r>
                        <a:rPr lang="en-ZA" sz="1400" b="0" i="0" u="none" strike="noStrike" dirty="0" smtClean="0">
                          <a:solidFill>
                            <a:srgbClr val="000000"/>
                          </a:solidFill>
                          <a:effectLst/>
                          <a:latin typeface="+mn-lt"/>
                        </a:rPr>
                        <a:t>0%</a:t>
                      </a:r>
                      <a:endParaRPr lang="en-ZA" sz="1400" b="0" i="0" u="none" strike="noStrike" dirty="0">
                        <a:solidFill>
                          <a:srgbClr val="000000"/>
                        </a:solidFill>
                        <a:effectLst/>
                        <a:latin typeface="+mn-lt"/>
                      </a:endParaRPr>
                    </a:p>
                  </a:txBody>
                  <a:tcPr marL="9523" marR="9523" marT="9526" marB="0" anchor="ctr"/>
                </a:tc>
                <a:tc>
                  <a:txBody>
                    <a:bodyPr/>
                    <a:lstStyle/>
                    <a:p>
                      <a:pPr algn="r" fontAlgn="ctr"/>
                      <a:r>
                        <a:rPr lang="en-ZA" sz="1400" b="0" i="0" u="none" strike="noStrike" dirty="0">
                          <a:solidFill>
                            <a:srgbClr val="000000"/>
                          </a:solidFill>
                          <a:effectLst/>
                          <a:latin typeface="+mn-lt"/>
                        </a:rPr>
                        <a:t>99</a:t>
                      </a:r>
                    </a:p>
                  </a:txBody>
                  <a:tcPr marL="9523" marR="9523" marT="9526" marB="0" anchor="ctr"/>
                </a:tc>
                <a:tc>
                  <a:txBody>
                    <a:bodyPr/>
                    <a:lstStyle/>
                    <a:p>
                      <a:pPr algn="r" fontAlgn="ctr"/>
                      <a:r>
                        <a:rPr lang="en-ZA" sz="1400" b="0" i="0" u="none" strike="noStrike" dirty="0" smtClean="0">
                          <a:solidFill>
                            <a:srgbClr val="000000"/>
                          </a:solidFill>
                          <a:effectLst/>
                          <a:latin typeface="+mn-lt"/>
                        </a:rPr>
                        <a:t>1%</a:t>
                      </a:r>
                      <a:endParaRPr lang="en-ZA" sz="1400" b="0" i="0" u="none" strike="noStrike" dirty="0">
                        <a:solidFill>
                          <a:srgbClr val="000000"/>
                        </a:solidFill>
                        <a:effectLst/>
                        <a:latin typeface="+mn-lt"/>
                      </a:endParaRPr>
                    </a:p>
                  </a:txBody>
                  <a:tcPr marL="9523" marR="9523" marT="9526" marB="0" anchor="ctr"/>
                </a:tc>
                <a:tc>
                  <a:txBody>
                    <a:bodyPr/>
                    <a:lstStyle/>
                    <a:p>
                      <a:pPr algn="r" fontAlgn="ctr"/>
                      <a:r>
                        <a:rPr lang="en-ZA" sz="1400" b="1" i="0" u="none" strike="noStrike" dirty="0">
                          <a:solidFill>
                            <a:srgbClr val="000000"/>
                          </a:solidFill>
                          <a:effectLst/>
                          <a:latin typeface="+mn-lt"/>
                        </a:rPr>
                        <a:t>9 557</a:t>
                      </a:r>
                    </a:p>
                  </a:txBody>
                  <a:tcPr marL="9523" marR="9523" marT="9526" marB="0" anchor="ctr"/>
                </a:tc>
                <a:extLst>
                  <a:ext uri="{0D108BD9-81ED-4DB2-BD59-A6C34878D82A}">
                    <a16:rowId xmlns:a16="http://schemas.microsoft.com/office/drawing/2014/main" xmlns="" val="10001"/>
                  </a:ext>
                </a:extLst>
              </a:tr>
              <a:tr h="417273">
                <a:tc>
                  <a:txBody>
                    <a:bodyPr/>
                    <a:lstStyle/>
                    <a:p>
                      <a:pPr algn="l" fontAlgn="ctr"/>
                      <a:r>
                        <a:rPr lang="en-ZA" sz="1400" b="1" i="0" u="none" strike="noStrike" dirty="0">
                          <a:solidFill>
                            <a:srgbClr val="000000"/>
                          </a:solidFill>
                          <a:effectLst/>
                          <a:latin typeface="+mn-lt"/>
                        </a:rPr>
                        <a:t>Free State</a:t>
                      </a:r>
                    </a:p>
                  </a:txBody>
                  <a:tcPr marL="85711" marR="9523" marT="9526" marB="0" anchor="ctr"/>
                </a:tc>
                <a:tc>
                  <a:txBody>
                    <a:bodyPr/>
                    <a:lstStyle/>
                    <a:p>
                      <a:pPr algn="r" fontAlgn="ctr"/>
                      <a:r>
                        <a:rPr lang="en-ZA" sz="1400" b="0" i="0" u="none" strike="noStrike">
                          <a:solidFill>
                            <a:srgbClr val="000000"/>
                          </a:solidFill>
                          <a:effectLst/>
                          <a:latin typeface="+mn-lt"/>
                        </a:rPr>
                        <a:t>4 971</a:t>
                      </a:r>
                    </a:p>
                  </a:txBody>
                  <a:tcPr marL="9523" marR="9523" marT="9526" marB="0" anchor="ctr"/>
                </a:tc>
                <a:tc>
                  <a:txBody>
                    <a:bodyPr/>
                    <a:lstStyle/>
                    <a:p>
                      <a:pPr algn="r" fontAlgn="ctr"/>
                      <a:r>
                        <a:rPr lang="en-ZA" sz="1400" b="0" i="0" u="none" strike="noStrike" dirty="0" smtClean="0">
                          <a:solidFill>
                            <a:srgbClr val="000000"/>
                          </a:solidFill>
                          <a:effectLst/>
                          <a:latin typeface="+mn-lt"/>
                        </a:rPr>
                        <a:t>98%</a:t>
                      </a:r>
                      <a:endParaRPr lang="en-ZA" sz="1400" b="0" i="0" u="none" strike="noStrike" dirty="0">
                        <a:solidFill>
                          <a:srgbClr val="000000"/>
                        </a:solidFill>
                        <a:effectLst/>
                        <a:latin typeface="+mn-lt"/>
                      </a:endParaRPr>
                    </a:p>
                  </a:txBody>
                  <a:tcPr marL="9523" marR="9523" marT="9526" marB="0" anchor="ctr"/>
                </a:tc>
                <a:tc>
                  <a:txBody>
                    <a:bodyPr/>
                    <a:lstStyle/>
                    <a:p>
                      <a:pPr algn="r" fontAlgn="ctr"/>
                      <a:r>
                        <a:rPr lang="en-ZA" sz="1400" b="0" i="0" u="none" strike="noStrike">
                          <a:solidFill>
                            <a:srgbClr val="000000"/>
                          </a:solidFill>
                          <a:effectLst/>
                          <a:latin typeface="+mn-lt"/>
                        </a:rPr>
                        <a:t>71</a:t>
                      </a:r>
                    </a:p>
                  </a:txBody>
                  <a:tcPr marL="9523" marR="9523" marT="9526" marB="0" anchor="ctr"/>
                </a:tc>
                <a:tc>
                  <a:txBody>
                    <a:bodyPr/>
                    <a:lstStyle/>
                    <a:p>
                      <a:pPr algn="r" fontAlgn="ctr"/>
                      <a:r>
                        <a:rPr lang="en-ZA" sz="1400" b="0" i="0" u="none" strike="noStrike" dirty="0" smtClean="0">
                          <a:solidFill>
                            <a:srgbClr val="000000"/>
                          </a:solidFill>
                          <a:effectLst/>
                          <a:latin typeface="+mn-lt"/>
                        </a:rPr>
                        <a:t>1%</a:t>
                      </a:r>
                      <a:endParaRPr lang="en-ZA" sz="1400" b="0" i="0" u="none" strike="noStrike" dirty="0">
                        <a:solidFill>
                          <a:srgbClr val="000000"/>
                        </a:solidFill>
                        <a:effectLst/>
                        <a:latin typeface="+mn-lt"/>
                      </a:endParaRPr>
                    </a:p>
                  </a:txBody>
                  <a:tcPr marL="9523" marR="9523" marT="9526" marB="0" anchor="ctr"/>
                </a:tc>
                <a:tc>
                  <a:txBody>
                    <a:bodyPr/>
                    <a:lstStyle/>
                    <a:p>
                      <a:pPr algn="r" fontAlgn="ctr"/>
                      <a:r>
                        <a:rPr lang="en-ZA" sz="1400" b="0" i="0" u="none" strike="noStrike" dirty="0">
                          <a:solidFill>
                            <a:srgbClr val="000000"/>
                          </a:solidFill>
                          <a:effectLst/>
                          <a:latin typeface="+mn-lt"/>
                        </a:rPr>
                        <a:t>1</a:t>
                      </a:r>
                    </a:p>
                  </a:txBody>
                  <a:tcPr marL="9523" marR="9523" marT="9526" marB="0" anchor="ctr"/>
                </a:tc>
                <a:tc>
                  <a:txBody>
                    <a:bodyPr/>
                    <a:lstStyle/>
                    <a:p>
                      <a:pPr algn="r" fontAlgn="ctr"/>
                      <a:r>
                        <a:rPr lang="en-ZA" sz="1400" b="0" i="0" u="none" strike="noStrike" dirty="0" smtClean="0">
                          <a:solidFill>
                            <a:srgbClr val="000000"/>
                          </a:solidFill>
                          <a:effectLst/>
                          <a:latin typeface="+mn-lt"/>
                        </a:rPr>
                        <a:t>0%</a:t>
                      </a:r>
                      <a:endParaRPr lang="en-ZA" sz="1400" b="0" i="0" u="none" strike="noStrike" dirty="0">
                        <a:solidFill>
                          <a:srgbClr val="000000"/>
                        </a:solidFill>
                        <a:effectLst/>
                        <a:latin typeface="+mn-lt"/>
                      </a:endParaRPr>
                    </a:p>
                  </a:txBody>
                  <a:tcPr marL="9523" marR="9523" marT="9526" marB="0" anchor="ctr"/>
                </a:tc>
                <a:tc>
                  <a:txBody>
                    <a:bodyPr/>
                    <a:lstStyle/>
                    <a:p>
                      <a:pPr algn="r" fontAlgn="ctr"/>
                      <a:r>
                        <a:rPr lang="en-ZA" sz="1400" b="0" i="0" u="none" strike="noStrike">
                          <a:solidFill>
                            <a:srgbClr val="000000"/>
                          </a:solidFill>
                          <a:effectLst/>
                          <a:latin typeface="+mn-lt"/>
                        </a:rPr>
                        <a:t>18</a:t>
                      </a:r>
                    </a:p>
                  </a:txBody>
                  <a:tcPr marL="9523" marR="9523" marT="9526" marB="0" anchor="ctr"/>
                </a:tc>
                <a:tc>
                  <a:txBody>
                    <a:bodyPr/>
                    <a:lstStyle/>
                    <a:p>
                      <a:pPr algn="r" fontAlgn="ctr"/>
                      <a:r>
                        <a:rPr lang="en-ZA" sz="1400" b="0" i="0" u="none" strike="noStrike" dirty="0" smtClean="0">
                          <a:solidFill>
                            <a:srgbClr val="000000"/>
                          </a:solidFill>
                          <a:effectLst/>
                          <a:latin typeface="+mn-lt"/>
                        </a:rPr>
                        <a:t>0%</a:t>
                      </a:r>
                      <a:endParaRPr lang="en-ZA" sz="1400" b="0" i="0" u="none" strike="noStrike" dirty="0">
                        <a:solidFill>
                          <a:srgbClr val="000000"/>
                        </a:solidFill>
                        <a:effectLst/>
                        <a:latin typeface="+mn-lt"/>
                      </a:endParaRPr>
                    </a:p>
                  </a:txBody>
                  <a:tcPr marL="9523" marR="9523" marT="9526" marB="0" anchor="ctr"/>
                </a:tc>
                <a:tc>
                  <a:txBody>
                    <a:bodyPr/>
                    <a:lstStyle/>
                    <a:p>
                      <a:pPr algn="r" fontAlgn="ctr"/>
                      <a:r>
                        <a:rPr lang="en-ZA" sz="1400" b="1" i="0" u="none" strike="noStrike" dirty="0">
                          <a:solidFill>
                            <a:srgbClr val="000000"/>
                          </a:solidFill>
                          <a:effectLst/>
                          <a:latin typeface="+mn-lt"/>
                        </a:rPr>
                        <a:t>5 061</a:t>
                      </a:r>
                    </a:p>
                  </a:txBody>
                  <a:tcPr marL="9523" marR="9523" marT="9526" marB="0" anchor="ctr"/>
                </a:tc>
                <a:extLst>
                  <a:ext uri="{0D108BD9-81ED-4DB2-BD59-A6C34878D82A}">
                    <a16:rowId xmlns:a16="http://schemas.microsoft.com/office/drawing/2014/main" xmlns="" val="10002"/>
                  </a:ext>
                </a:extLst>
              </a:tr>
              <a:tr h="417273">
                <a:tc>
                  <a:txBody>
                    <a:bodyPr/>
                    <a:lstStyle/>
                    <a:p>
                      <a:pPr algn="l" fontAlgn="ctr"/>
                      <a:r>
                        <a:rPr lang="en-ZA" sz="1400" b="1" i="0" u="none" strike="noStrike" dirty="0">
                          <a:solidFill>
                            <a:srgbClr val="000000"/>
                          </a:solidFill>
                          <a:effectLst/>
                          <a:latin typeface="+mn-lt"/>
                        </a:rPr>
                        <a:t>Gauteng</a:t>
                      </a:r>
                    </a:p>
                  </a:txBody>
                  <a:tcPr marL="85711" marR="9523" marT="9526" marB="0" anchor="ctr"/>
                </a:tc>
                <a:tc>
                  <a:txBody>
                    <a:bodyPr/>
                    <a:lstStyle/>
                    <a:p>
                      <a:pPr algn="r" fontAlgn="ctr"/>
                      <a:r>
                        <a:rPr lang="en-ZA" sz="1400" b="0" i="0" u="none" strike="noStrike">
                          <a:solidFill>
                            <a:srgbClr val="000000"/>
                          </a:solidFill>
                          <a:effectLst/>
                          <a:latin typeface="+mn-lt"/>
                        </a:rPr>
                        <a:t>11 624</a:t>
                      </a:r>
                    </a:p>
                  </a:txBody>
                  <a:tcPr marL="9523" marR="9523" marT="9526" marB="0" anchor="ctr"/>
                </a:tc>
                <a:tc>
                  <a:txBody>
                    <a:bodyPr/>
                    <a:lstStyle/>
                    <a:p>
                      <a:pPr algn="r" fontAlgn="ctr"/>
                      <a:r>
                        <a:rPr lang="en-ZA" sz="1400" b="0" i="0" u="none" strike="noStrike" dirty="0" smtClean="0">
                          <a:solidFill>
                            <a:srgbClr val="000000"/>
                          </a:solidFill>
                          <a:effectLst/>
                          <a:latin typeface="+mn-lt"/>
                        </a:rPr>
                        <a:t>98%</a:t>
                      </a:r>
                      <a:endParaRPr lang="en-ZA" sz="1400" b="0" i="0" u="none" strike="noStrike" dirty="0">
                        <a:solidFill>
                          <a:srgbClr val="000000"/>
                        </a:solidFill>
                        <a:effectLst/>
                        <a:latin typeface="+mn-lt"/>
                      </a:endParaRPr>
                    </a:p>
                  </a:txBody>
                  <a:tcPr marL="9523" marR="9523" marT="9526" marB="0" anchor="ctr"/>
                </a:tc>
                <a:tc>
                  <a:txBody>
                    <a:bodyPr/>
                    <a:lstStyle/>
                    <a:p>
                      <a:pPr algn="r" fontAlgn="ctr"/>
                      <a:r>
                        <a:rPr lang="en-ZA" sz="1400" b="0" i="0" u="none" strike="noStrike" dirty="0">
                          <a:solidFill>
                            <a:srgbClr val="000000"/>
                          </a:solidFill>
                          <a:effectLst/>
                          <a:latin typeface="+mn-lt"/>
                        </a:rPr>
                        <a:t>130</a:t>
                      </a:r>
                    </a:p>
                  </a:txBody>
                  <a:tcPr marL="9523" marR="9523" marT="9526" marB="0" anchor="ctr"/>
                </a:tc>
                <a:tc>
                  <a:txBody>
                    <a:bodyPr/>
                    <a:lstStyle/>
                    <a:p>
                      <a:pPr algn="r" fontAlgn="ctr"/>
                      <a:r>
                        <a:rPr lang="en-ZA" sz="1400" b="0" i="0" u="none" strike="noStrike" dirty="0" smtClean="0">
                          <a:solidFill>
                            <a:srgbClr val="000000"/>
                          </a:solidFill>
                          <a:effectLst/>
                          <a:latin typeface="+mn-lt"/>
                        </a:rPr>
                        <a:t>1%</a:t>
                      </a:r>
                      <a:endParaRPr lang="en-ZA" sz="1400" b="0" i="0" u="none" strike="noStrike" dirty="0">
                        <a:solidFill>
                          <a:srgbClr val="000000"/>
                        </a:solidFill>
                        <a:effectLst/>
                        <a:latin typeface="+mn-lt"/>
                      </a:endParaRPr>
                    </a:p>
                  </a:txBody>
                  <a:tcPr marL="9523" marR="9523" marT="9526" marB="0" anchor="ctr"/>
                </a:tc>
                <a:tc>
                  <a:txBody>
                    <a:bodyPr/>
                    <a:lstStyle/>
                    <a:p>
                      <a:pPr algn="r" fontAlgn="ctr"/>
                      <a:r>
                        <a:rPr lang="en-ZA" sz="1400" b="0" i="0" u="none" strike="noStrike">
                          <a:solidFill>
                            <a:srgbClr val="000000"/>
                          </a:solidFill>
                          <a:effectLst/>
                          <a:latin typeface="+mn-lt"/>
                        </a:rPr>
                        <a:t>24</a:t>
                      </a:r>
                    </a:p>
                  </a:txBody>
                  <a:tcPr marL="9523" marR="9523" marT="9526" marB="0" anchor="ctr"/>
                </a:tc>
                <a:tc>
                  <a:txBody>
                    <a:bodyPr/>
                    <a:lstStyle/>
                    <a:p>
                      <a:pPr algn="r" fontAlgn="ctr"/>
                      <a:r>
                        <a:rPr lang="en-ZA" sz="1400" b="0" i="0" u="none" strike="noStrike" dirty="0" smtClean="0">
                          <a:solidFill>
                            <a:srgbClr val="000000"/>
                          </a:solidFill>
                          <a:effectLst/>
                          <a:latin typeface="+mn-lt"/>
                        </a:rPr>
                        <a:t>0%</a:t>
                      </a:r>
                      <a:endParaRPr lang="en-ZA" sz="1400" b="0" i="0" u="none" strike="noStrike" dirty="0">
                        <a:solidFill>
                          <a:srgbClr val="000000"/>
                        </a:solidFill>
                        <a:effectLst/>
                        <a:latin typeface="+mn-lt"/>
                      </a:endParaRPr>
                    </a:p>
                  </a:txBody>
                  <a:tcPr marL="9523" marR="9523" marT="9526" marB="0" anchor="ctr"/>
                </a:tc>
                <a:tc>
                  <a:txBody>
                    <a:bodyPr/>
                    <a:lstStyle/>
                    <a:p>
                      <a:pPr algn="r" fontAlgn="ctr"/>
                      <a:r>
                        <a:rPr lang="en-ZA" sz="1400" b="0" i="0" u="none" strike="noStrike" dirty="0">
                          <a:solidFill>
                            <a:srgbClr val="000000"/>
                          </a:solidFill>
                          <a:effectLst/>
                          <a:latin typeface="+mn-lt"/>
                        </a:rPr>
                        <a:t>71</a:t>
                      </a:r>
                    </a:p>
                  </a:txBody>
                  <a:tcPr marL="9523" marR="9523" marT="9526" marB="0" anchor="ctr"/>
                </a:tc>
                <a:tc>
                  <a:txBody>
                    <a:bodyPr/>
                    <a:lstStyle/>
                    <a:p>
                      <a:pPr algn="r" fontAlgn="ctr"/>
                      <a:r>
                        <a:rPr lang="en-ZA" sz="1400" b="0" i="0" u="none" strike="noStrike" dirty="0" smtClean="0">
                          <a:solidFill>
                            <a:srgbClr val="000000"/>
                          </a:solidFill>
                          <a:effectLst/>
                          <a:latin typeface="+mn-lt"/>
                        </a:rPr>
                        <a:t>1%</a:t>
                      </a:r>
                      <a:endParaRPr lang="en-ZA" sz="1400" b="0" i="0" u="none" strike="noStrike" dirty="0">
                        <a:solidFill>
                          <a:srgbClr val="000000"/>
                        </a:solidFill>
                        <a:effectLst/>
                        <a:latin typeface="+mn-lt"/>
                      </a:endParaRPr>
                    </a:p>
                  </a:txBody>
                  <a:tcPr marL="9523" marR="9523" marT="9526" marB="0" anchor="ctr"/>
                </a:tc>
                <a:tc>
                  <a:txBody>
                    <a:bodyPr/>
                    <a:lstStyle/>
                    <a:p>
                      <a:pPr algn="r" fontAlgn="ctr"/>
                      <a:r>
                        <a:rPr lang="en-ZA" sz="1400" b="1" i="0" u="none" strike="noStrike" dirty="0">
                          <a:solidFill>
                            <a:srgbClr val="000000"/>
                          </a:solidFill>
                          <a:effectLst/>
                          <a:latin typeface="+mn-lt"/>
                        </a:rPr>
                        <a:t>11 849</a:t>
                      </a:r>
                    </a:p>
                  </a:txBody>
                  <a:tcPr marL="9523" marR="9523" marT="9526" marB="0" anchor="ctr"/>
                </a:tc>
                <a:extLst>
                  <a:ext uri="{0D108BD9-81ED-4DB2-BD59-A6C34878D82A}">
                    <a16:rowId xmlns:a16="http://schemas.microsoft.com/office/drawing/2014/main" xmlns="" val="10003"/>
                  </a:ext>
                </a:extLst>
              </a:tr>
              <a:tr h="436275">
                <a:tc>
                  <a:txBody>
                    <a:bodyPr/>
                    <a:lstStyle/>
                    <a:p>
                      <a:pPr algn="l" fontAlgn="ctr"/>
                      <a:r>
                        <a:rPr lang="en-ZA" sz="1400" b="1" i="0" u="none" strike="noStrike">
                          <a:solidFill>
                            <a:srgbClr val="000000"/>
                          </a:solidFill>
                          <a:effectLst/>
                          <a:latin typeface="+mn-lt"/>
                        </a:rPr>
                        <a:t>KwaZulu Natal</a:t>
                      </a:r>
                    </a:p>
                  </a:txBody>
                  <a:tcPr marL="85711" marR="9523" marT="9526" marB="0" anchor="ctr"/>
                </a:tc>
                <a:tc>
                  <a:txBody>
                    <a:bodyPr/>
                    <a:lstStyle/>
                    <a:p>
                      <a:pPr algn="r" fontAlgn="ctr"/>
                      <a:r>
                        <a:rPr lang="en-ZA" sz="1400" b="0" i="0" u="none" strike="noStrike">
                          <a:solidFill>
                            <a:srgbClr val="000000"/>
                          </a:solidFill>
                          <a:effectLst/>
                          <a:latin typeface="+mn-lt"/>
                        </a:rPr>
                        <a:t>7 526</a:t>
                      </a:r>
                    </a:p>
                  </a:txBody>
                  <a:tcPr marL="9523" marR="9523" marT="9526" marB="0" anchor="ctr"/>
                </a:tc>
                <a:tc>
                  <a:txBody>
                    <a:bodyPr/>
                    <a:lstStyle/>
                    <a:p>
                      <a:pPr algn="r" fontAlgn="ctr"/>
                      <a:r>
                        <a:rPr lang="en-ZA" sz="1400" b="0" i="0" u="none" strike="noStrike" dirty="0" smtClean="0">
                          <a:solidFill>
                            <a:srgbClr val="000000"/>
                          </a:solidFill>
                          <a:effectLst/>
                          <a:latin typeface="+mn-lt"/>
                        </a:rPr>
                        <a:t>98%</a:t>
                      </a:r>
                      <a:endParaRPr lang="en-ZA" sz="1400" b="0" i="0" u="none" strike="noStrike" dirty="0">
                        <a:solidFill>
                          <a:srgbClr val="000000"/>
                        </a:solidFill>
                        <a:effectLst/>
                        <a:latin typeface="+mn-lt"/>
                      </a:endParaRPr>
                    </a:p>
                  </a:txBody>
                  <a:tcPr marL="9523" marR="9523" marT="9526" marB="0" anchor="ctr"/>
                </a:tc>
                <a:tc>
                  <a:txBody>
                    <a:bodyPr/>
                    <a:lstStyle/>
                    <a:p>
                      <a:pPr algn="r" fontAlgn="ctr"/>
                      <a:r>
                        <a:rPr lang="en-ZA" sz="1400" b="0" i="0" u="none" strike="noStrike">
                          <a:solidFill>
                            <a:srgbClr val="000000"/>
                          </a:solidFill>
                          <a:effectLst/>
                          <a:latin typeface="+mn-lt"/>
                        </a:rPr>
                        <a:t>51</a:t>
                      </a:r>
                    </a:p>
                  </a:txBody>
                  <a:tcPr marL="9523" marR="9523" marT="9526" marB="0" anchor="ctr"/>
                </a:tc>
                <a:tc>
                  <a:txBody>
                    <a:bodyPr/>
                    <a:lstStyle/>
                    <a:p>
                      <a:pPr algn="r" fontAlgn="ctr"/>
                      <a:r>
                        <a:rPr lang="en-ZA" sz="1400" b="0" i="0" u="none" strike="noStrike" dirty="0" smtClean="0">
                          <a:solidFill>
                            <a:srgbClr val="000000"/>
                          </a:solidFill>
                          <a:effectLst/>
                          <a:latin typeface="+mn-lt"/>
                        </a:rPr>
                        <a:t>1%</a:t>
                      </a:r>
                      <a:endParaRPr lang="en-ZA" sz="1400" b="0" i="0" u="none" strike="noStrike" dirty="0">
                        <a:solidFill>
                          <a:srgbClr val="000000"/>
                        </a:solidFill>
                        <a:effectLst/>
                        <a:latin typeface="+mn-lt"/>
                      </a:endParaRPr>
                    </a:p>
                  </a:txBody>
                  <a:tcPr marL="9523" marR="9523" marT="9526" marB="0" anchor="ctr"/>
                </a:tc>
                <a:tc>
                  <a:txBody>
                    <a:bodyPr/>
                    <a:lstStyle/>
                    <a:p>
                      <a:pPr algn="r" fontAlgn="ctr"/>
                      <a:r>
                        <a:rPr lang="en-ZA" sz="1400" b="0" i="0" u="none" strike="noStrike">
                          <a:solidFill>
                            <a:srgbClr val="000000"/>
                          </a:solidFill>
                          <a:effectLst/>
                          <a:latin typeface="+mn-lt"/>
                        </a:rPr>
                        <a:t>95</a:t>
                      </a:r>
                    </a:p>
                  </a:txBody>
                  <a:tcPr marL="9523" marR="9523" marT="9526" marB="0" anchor="ctr"/>
                </a:tc>
                <a:tc>
                  <a:txBody>
                    <a:bodyPr/>
                    <a:lstStyle/>
                    <a:p>
                      <a:pPr algn="r" fontAlgn="ctr"/>
                      <a:r>
                        <a:rPr lang="en-ZA" sz="1400" b="0" i="0" u="none" strike="noStrike" dirty="0" smtClean="0">
                          <a:solidFill>
                            <a:srgbClr val="000000"/>
                          </a:solidFill>
                          <a:effectLst/>
                          <a:latin typeface="+mn-lt"/>
                        </a:rPr>
                        <a:t>1%</a:t>
                      </a:r>
                      <a:endParaRPr lang="en-ZA" sz="1400" b="0" i="0" u="none" strike="noStrike" dirty="0">
                        <a:solidFill>
                          <a:srgbClr val="000000"/>
                        </a:solidFill>
                        <a:effectLst/>
                        <a:latin typeface="+mn-lt"/>
                      </a:endParaRPr>
                    </a:p>
                  </a:txBody>
                  <a:tcPr marL="9523" marR="9523" marT="9526" marB="0" anchor="ctr"/>
                </a:tc>
                <a:tc>
                  <a:txBody>
                    <a:bodyPr/>
                    <a:lstStyle/>
                    <a:p>
                      <a:pPr algn="r" fontAlgn="ctr"/>
                      <a:r>
                        <a:rPr lang="en-ZA" sz="1400" b="0" i="0" u="none" strike="noStrike" dirty="0">
                          <a:solidFill>
                            <a:srgbClr val="000000"/>
                          </a:solidFill>
                          <a:effectLst/>
                          <a:latin typeface="+mn-lt"/>
                        </a:rPr>
                        <a:t>33</a:t>
                      </a:r>
                    </a:p>
                  </a:txBody>
                  <a:tcPr marL="9523" marR="9523" marT="9526" marB="0" anchor="ctr"/>
                </a:tc>
                <a:tc>
                  <a:txBody>
                    <a:bodyPr/>
                    <a:lstStyle/>
                    <a:p>
                      <a:pPr algn="r" fontAlgn="ctr"/>
                      <a:r>
                        <a:rPr lang="en-ZA" sz="1400" b="0" i="0" u="none" strike="noStrike" dirty="0" smtClean="0">
                          <a:solidFill>
                            <a:srgbClr val="000000"/>
                          </a:solidFill>
                          <a:effectLst/>
                          <a:latin typeface="+mn-lt"/>
                        </a:rPr>
                        <a:t>0%</a:t>
                      </a:r>
                      <a:endParaRPr lang="en-ZA" sz="1400" b="0" i="0" u="none" strike="noStrike" dirty="0">
                        <a:solidFill>
                          <a:srgbClr val="000000"/>
                        </a:solidFill>
                        <a:effectLst/>
                        <a:latin typeface="+mn-lt"/>
                      </a:endParaRPr>
                    </a:p>
                  </a:txBody>
                  <a:tcPr marL="9523" marR="9523" marT="9526" marB="0" anchor="ctr"/>
                </a:tc>
                <a:tc>
                  <a:txBody>
                    <a:bodyPr/>
                    <a:lstStyle/>
                    <a:p>
                      <a:pPr algn="r" fontAlgn="ctr"/>
                      <a:r>
                        <a:rPr lang="en-ZA" sz="1400" b="1" i="0" u="none" strike="noStrike" dirty="0">
                          <a:solidFill>
                            <a:srgbClr val="000000"/>
                          </a:solidFill>
                          <a:effectLst/>
                          <a:latin typeface="+mn-lt"/>
                        </a:rPr>
                        <a:t>7 705</a:t>
                      </a:r>
                    </a:p>
                  </a:txBody>
                  <a:tcPr marL="9523" marR="9523" marT="9526" marB="0" anchor="ctr"/>
                </a:tc>
                <a:extLst>
                  <a:ext uri="{0D108BD9-81ED-4DB2-BD59-A6C34878D82A}">
                    <a16:rowId xmlns:a16="http://schemas.microsoft.com/office/drawing/2014/main" xmlns="" val="10004"/>
                  </a:ext>
                </a:extLst>
              </a:tr>
              <a:tr h="417273">
                <a:tc>
                  <a:txBody>
                    <a:bodyPr/>
                    <a:lstStyle/>
                    <a:p>
                      <a:pPr algn="l" fontAlgn="ctr"/>
                      <a:r>
                        <a:rPr lang="en-ZA" sz="1400" b="1" i="0" u="none" strike="noStrike" dirty="0">
                          <a:solidFill>
                            <a:srgbClr val="000000"/>
                          </a:solidFill>
                          <a:effectLst/>
                          <a:latin typeface="+mn-lt"/>
                        </a:rPr>
                        <a:t>Limpopo</a:t>
                      </a:r>
                    </a:p>
                  </a:txBody>
                  <a:tcPr marL="85711" marR="9523" marT="9526" marB="0" anchor="ctr"/>
                </a:tc>
                <a:tc>
                  <a:txBody>
                    <a:bodyPr/>
                    <a:lstStyle/>
                    <a:p>
                      <a:pPr algn="r" fontAlgn="ctr"/>
                      <a:r>
                        <a:rPr lang="en-ZA" sz="1400" b="0" i="0" u="none" strike="noStrike">
                          <a:solidFill>
                            <a:srgbClr val="000000"/>
                          </a:solidFill>
                          <a:effectLst/>
                          <a:latin typeface="+mn-lt"/>
                        </a:rPr>
                        <a:t>5 744</a:t>
                      </a:r>
                    </a:p>
                  </a:txBody>
                  <a:tcPr marL="9523" marR="9523" marT="9526" marB="0" anchor="ctr"/>
                </a:tc>
                <a:tc>
                  <a:txBody>
                    <a:bodyPr/>
                    <a:lstStyle/>
                    <a:p>
                      <a:pPr algn="r" fontAlgn="ctr"/>
                      <a:r>
                        <a:rPr lang="en-ZA" sz="1400" b="0" i="0" u="none" strike="noStrike" dirty="0" smtClean="0">
                          <a:solidFill>
                            <a:srgbClr val="000000"/>
                          </a:solidFill>
                          <a:effectLst/>
                          <a:latin typeface="+mn-lt"/>
                        </a:rPr>
                        <a:t>99%</a:t>
                      </a:r>
                      <a:endParaRPr lang="en-ZA" sz="1400" b="0" i="0" u="none" strike="noStrike" dirty="0">
                        <a:solidFill>
                          <a:srgbClr val="000000"/>
                        </a:solidFill>
                        <a:effectLst/>
                        <a:latin typeface="+mn-lt"/>
                      </a:endParaRPr>
                    </a:p>
                  </a:txBody>
                  <a:tcPr marL="9523" marR="9523" marT="9526" marB="0" anchor="ctr"/>
                </a:tc>
                <a:tc>
                  <a:txBody>
                    <a:bodyPr/>
                    <a:lstStyle/>
                    <a:p>
                      <a:pPr algn="r" fontAlgn="ctr"/>
                      <a:r>
                        <a:rPr lang="en-ZA" sz="1400" b="0" i="0" u="none" strike="noStrike">
                          <a:solidFill>
                            <a:srgbClr val="000000"/>
                          </a:solidFill>
                          <a:effectLst/>
                          <a:latin typeface="+mn-lt"/>
                        </a:rPr>
                        <a:t>28</a:t>
                      </a:r>
                    </a:p>
                  </a:txBody>
                  <a:tcPr marL="9523" marR="9523" marT="9526" marB="0" anchor="ctr"/>
                </a:tc>
                <a:tc>
                  <a:txBody>
                    <a:bodyPr/>
                    <a:lstStyle/>
                    <a:p>
                      <a:pPr algn="r" fontAlgn="ctr"/>
                      <a:r>
                        <a:rPr lang="en-ZA" sz="1400" b="0" i="0" u="none" strike="noStrike" dirty="0" smtClean="0">
                          <a:solidFill>
                            <a:srgbClr val="000000"/>
                          </a:solidFill>
                          <a:effectLst/>
                          <a:latin typeface="+mn-lt"/>
                        </a:rPr>
                        <a:t>0%</a:t>
                      </a:r>
                      <a:endParaRPr lang="en-ZA" sz="1400" b="0" i="0" u="none" strike="noStrike" dirty="0">
                        <a:solidFill>
                          <a:srgbClr val="000000"/>
                        </a:solidFill>
                        <a:effectLst/>
                        <a:latin typeface="+mn-lt"/>
                      </a:endParaRPr>
                    </a:p>
                  </a:txBody>
                  <a:tcPr marL="9523" marR="9523" marT="9526" marB="0" anchor="ctr"/>
                </a:tc>
                <a:tc>
                  <a:txBody>
                    <a:bodyPr/>
                    <a:lstStyle/>
                    <a:p>
                      <a:pPr algn="r" fontAlgn="ctr"/>
                      <a:r>
                        <a:rPr lang="en-ZA" sz="1400" b="0" i="0" u="none" strike="noStrike">
                          <a:solidFill>
                            <a:srgbClr val="000000"/>
                          </a:solidFill>
                          <a:effectLst/>
                          <a:latin typeface="+mn-lt"/>
                        </a:rPr>
                        <a:t>1</a:t>
                      </a:r>
                    </a:p>
                  </a:txBody>
                  <a:tcPr marL="9523" marR="9523" marT="9526" marB="0" anchor="ctr"/>
                </a:tc>
                <a:tc>
                  <a:txBody>
                    <a:bodyPr/>
                    <a:lstStyle/>
                    <a:p>
                      <a:pPr algn="r" fontAlgn="ctr"/>
                      <a:r>
                        <a:rPr lang="en-ZA" sz="1400" b="0" i="0" u="none" strike="noStrike" dirty="0" smtClean="0">
                          <a:solidFill>
                            <a:srgbClr val="000000"/>
                          </a:solidFill>
                          <a:effectLst/>
                          <a:latin typeface="+mn-lt"/>
                        </a:rPr>
                        <a:t>0%</a:t>
                      </a:r>
                      <a:endParaRPr lang="en-ZA" sz="1400" b="0" i="0" u="none" strike="noStrike" dirty="0">
                        <a:solidFill>
                          <a:srgbClr val="000000"/>
                        </a:solidFill>
                        <a:effectLst/>
                        <a:latin typeface="+mn-lt"/>
                      </a:endParaRPr>
                    </a:p>
                  </a:txBody>
                  <a:tcPr marL="9523" marR="9523" marT="9526" marB="0" anchor="ctr"/>
                </a:tc>
                <a:tc>
                  <a:txBody>
                    <a:bodyPr/>
                    <a:lstStyle/>
                    <a:p>
                      <a:pPr algn="r" fontAlgn="ctr"/>
                      <a:r>
                        <a:rPr lang="en-ZA" sz="1400" b="0" i="0" u="none" strike="noStrike" dirty="0">
                          <a:solidFill>
                            <a:srgbClr val="000000"/>
                          </a:solidFill>
                          <a:effectLst/>
                          <a:latin typeface="+mn-lt"/>
                        </a:rPr>
                        <a:t>22</a:t>
                      </a:r>
                    </a:p>
                  </a:txBody>
                  <a:tcPr marL="9523" marR="9523" marT="9526" marB="0" anchor="ctr"/>
                </a:tc>
                <a:tc>
                  <a:txBody>
                    <a:bodyPr/>
                    <a:lstStyle/>
                    <a:p>
                      <a:pPr algn="r" fontAlgn="ctr"/>
                      <a:r>
                        <a:rPr lang="en-ZA" sz="1400" b="0" i="0" u="none" strike="noStrike" dirty="0" smtClean="0">
                          <a:solidFill>
                            <a:srgbClr val="000000"/>
                          </a:solidFill>
                          <a:effectLst/>
                          <a:latin typeface="+mn-lt"/>
                        </a:rPr>
                        <a:t>0%</a:t>
                      </a:r>
                      <a:endParaRPr lang="en-ZA" sz="1400" b="0" i="0" u="none" strike="noStrike" dirty="0">
                        <a:solidFill>
                          <a:srgbClr val="000000"/>
                        </a:solidFill>
                        <a:effectLst/>
                        <a:latin typeface="+mn-lt"/>
                      </a:endParaRPr>
                    </a:p>
                  </a:txBody>
                  <a:tcPr marL="9523" marR="9523" marT="9526" marB="0" anchor="ctr"/>
                </a:tc>
                <a:tc>
                  <a:txBody>
                    <a:bodyPr/>
                    <a:lstStyle/>
                    <a:p>
                      <a:pPr algn="r" fontAlgn="ctr"/>
                      <a:r>
                        <a:rPr lang="en-ZA" sz="1400" b="1" i="0" u="none" strike="noStrike">
                          <a:solidFill>
                            <a:srgbClr val="000000"/>
                          </a:solidFill>
                          <a:effectLst/>
                          <a:latin typeface="+mn-lt"/>
                        </a:rPr>
                        <a:t>5 795</a:t>
                      </a:r>
                    </a:p>
                  </a:txBody>
                  <a:tcPr marL="9523" marR="9523" marT="9526" marB="0" anchor="ctr"/>
                </a:tc>
                <a:extLst>
                  <a:ext uri="{0D108BD9-81ED-4DB2-BD59-A6C34878D82A}">
                    <a16:rowId xmlns:a16="http://schemas.microsoft.com/office/drawing/2014/main" xmlns="" val="10005"/>
                  </a:ext>
                </a:extLst>
              </a:tr>
              <a:tr h="417273">
                <a:tc>
                  <a:txBody>
                    <a:bodyPr/>
                    <a:lstStyle/>
                    <a:p>
                      <a:pPr algn="l" fontAlgn="ctr"/>
                      <a:r>
                        <a:rPr lang="en-ZA" sz="1400" b="1" i="0" u="none" strike="noStrike" dirty="0">
                          <a:solidFill>
                            <a:srgbClr val="000000"/>
                          </a:solidFill>
                          <a:effectLst/>
                          <a:latin typeface="+mn-lt"/>
                        </a:rPr>
                        <a:t>Mpumalanga</a:t>
                      </a:r>
                    </a:p>
                  </a:txBody>
                  <a:tcPr marL="85711" marR="9523" marT="9526" marB="0" anchor="ctr"/>
                </a:tc>
                <a:tc>
                  <a:txBody>
                    <a:bodyPr/>
                    <a:lstStyle/>
                    <a:p>
                      <a:pPr algn="r" fontAlgn="ctr"/>
                      <a:r>
                        <a:rPr lang="en-ZA" sz="1400" b="0" i="0" u="none" strike="noStrike">
                          <a:solidFill>
                            <a:srgbClr val="000000"/>
                          </a:solidFill>
                          <a:effectLst/>
                          <a:latin typeface="+mn-lt"/>
                        </a:rPr>
                        <a:t>4 672</a:t>
                      </a:r>
                    </a:p>
                  </a:txBody>
                  <a:tcPr marL="9523" marR="9523" marT="9526" marB="0" anchor="ctr"/>
                </a:tc>
                <a:tc>
                  <a:txBody>
                    <a:bodyPr/>
                    <a:lstStyle/>
                    <a:p>
                      <a:pPr algn="r" fontAlgn="ctr"/>
                      <a:r>
                        <a:rPr lang="en-ZA" sz="1400" b="0" i="0" u="none" strike="noStrike" dirty="0" smtClean="0">
                          <a:solidFill>
                            <a:srgbClr val="000000"/>
                          </a:solidFill>
                          <a:effectLst/>
                          <a:latin typeface="+mn-lt"/>
                        </a:rPr>
                        <a:t>99%</a:t>
                      </a:r>
                      <a:endParaRPr lang="en-ZA" sz="1400" b="0" i="0" u="none" strike="noStrike" dirty="0">
                        <a:solidFill>
                          <a:srgbClr val="000000"/>
                        </a:solidFill>
                        <a:effectLst/>
                        <a:latin typeface="+mn-lt"/>
                      </a:endParaRPr>
                    </a:p>
                  </a:txBody>
                  <a:tcPr marL="9523" marR="9523" marT="9526" marB="0" anchor="ctr"/>
                </a:tc>
                <a:tc>
                  <a:txBody>
                    <a:bodyPr/>
                    <a:lstStyle/>
                    <a:p>
                      <a:pPr algn="r" fontAlgn="ctr"/>
                      <a:r>
                        <a:rPr lang="en-ZA" sz="1400" b="0" i="0" u="none" strike="noStrike">
                          <a:solidFill>
                            <a:srgbClr val="000000"/>
                          </a:solidFill>
                          <a:effectLst/>
                          <a:latin typeface="+mn-lt"/>
                        </a:rPr>
                        <a:t>22</a:t>
                      </a:r>
                    </a:p>
                  </a:txBody>
                  <a:tcPr marL="9523" marR="9523" marT="9526" marB="0" anchor="ctr"/>
                </a:tc>
                <a:tc>
                  <a:txBody>
                    <a:bodyPr/>
                    <a:lstStyle/>
                    <a:p>
                      <a:pPr algn="r" fontAlgn="ctr"/>
                      <a:r>
                        <a:rPr lang="en-ZA" sz="1400" b="0" i="0" u="none" strike="noStrike" dirty="0" smtClean="0">
                          <a:solidFill>
                            <a:srgbClr val="000000"/>
                          </a:solidFill>
                          <a:effectLst/>
                          <a:latin typeface="+mn-lt"/>
                        </a:rPr>
                        <a:t>0%</a:t>
                      </a:r>
                      <a:endParaRPr lang="en-ZA" sz="1400" b="0" i="0" u="none" strike="noStrike" dirty="0">
                        <a:solidFill>
                          <a:srgbClr val="000000"/>
                        </a:solidFill>
                        <a:effectLst/>
                        <a:latin typeface="+mn-lt"/>
                      </a:endParaRPr>
                    </a:p>
                  </a:txBody>
                  <a:tcPr marL="9523" marR="9523" marT="9526" marB="0" anchor="ctr"/>
                </a:tc>
                <a:tc>
                  <a:txBody>
                    <a:bodyPr/>
                    <a:lstStyle/>
                    <a:p>
                      <a:pPr algn="r" fontAlgn="ctr"/>
                      <a:r>
                        <a:rPr lang="en-ZA" sz="1400" b="0" i="0" u="none" strike="noStrike">
                          <a:solidFill>
                            <a:srgbClr val="000000"/>
                          </a:solidFill>
                          <a:effectLst/>
                          <a:latin typeface="+mn-lt"/>
                        </a:rPr>
                        <a:t>9</a:t>
                      </a:r>
                    </a:p>
                  </a:txBody>
                  <a:tcPr marL="9523" marR="9523" marT="9526" marB="0" anchor="ctr"/>
                </a:tc>
                <a:tc>
                  <a:txBody>
                    <a:bodyPr/>
                    <a:lstStyle/>
                    <a:p>
                      <a:pPr algn="r" fontAlgn="ctr"/>
                      <a:r>
                        <a:rPr lang="en-ZA" sz="1400" b="0" i="0" u="none" strike="noStrike" dirty="0" smtClean="0">
                          <a:solidFill>
                            <a:srgbClr val="000000"/>
                          </a:solidFill>
                          <a:effectLst/>
                          <a:latin typeface="+mn-lt"/>
                        </a:rPr>
                        <a:t>0%</a:t>
                      </a:r>
                      <a:endParaRPr lang="en-ZA" sz="1400" b="0" i="0" u="none" strike="noStrike" dirty="0">
                        <a:solidFill>
                          <a:srgbClr val="000000"/>
                        </a:solidFill>
                        <a:effectLst/>
                        <a:latin typeface="+mn-lt"/>
                      </a:endParaRPr>
                    </a:p>
                  </a:txBody>
                  <a:tcPr marL="9523" marR="9523" marT="9526" marB="0" anchor="ctr"/>
                </a:tc>
                <a:tc>
                  <a:txBody>
                    <a:bodyPr/>
                    <a:lstStyle/>
                    <a:p>
                      <a:pPr algn="r" fontAlgn="ctr"/>
                      <a:r>
                        <a:rPr lang="en-ZA" sz="1400" b="0" i="0" u="none" strike="noStrike" dirty="0">
                          <a:solidFill>
                            <a:srgbClr val="000000"/>
                          </a:solidFill>
                          <a:effectLst/>
                          <a:latin typeface="+mn-lt"/>
                        </a:rPr>
                        <a:t>29</a:t>
                      </a:r>
                    </a:p>
                  </a:txBody>
                  <a:tcPr marL="9523" marR="9523" marT="9526" marB="0" anchor="ctr"/>
                </a:tc>
                <a:tc>
                  <a:txBody>
                    <a:bodyPr/>
                    <a:lstStyle/>
                    <a:p>
                      <a:pPr algn="r" fontAlgn="ctr"/>
                      <a:r>
                        <a:rPr lang="en-ZA" sz="1400" b="0" i="0" u="none" strike="noStrike" dirty="0" smtClean="0">
                          <a:solidFill>
                            <a:srgbClr val="000000"/>
                          </a:solidFill>
                          <a:effectLst/>
                          <a:latin typeface="+mn-lt"/>
                        </a:rPr>
                        <a:t>1%</a:t>
                      </a:r>
                      <a:endParaRPr lang="en-ZA" sz="1400" b="0" i="0" u="none" strike="noStrike" dirty="0">
                        <a:solidFill>
                          <a:srgbClr val="000000"/>
                        </a:solidFill>
                        <a:effectLst/>
                        <a:latin typeface="+mn-lt"/>
                      </a:endParaRPr>
                    </a:p>
                  </a:txBody>
                  <a:tcPr marL="9523" marR="9523" marT="9526" marB="0" anchor="ctr"/>
                </a:tc>
                <a:tc>
                  <a:txBody>
                    <a:bodyPr/>
                    <a:lstStyle/>
                    <a:p>
                      <a:pPr algn="r" fontAlgn="ctr"/>
                      <a:r>
                        <a:rPr lang="en-ZA" sz="1400" b="1" i="0" u="none" strike="noStrike" dirty="0">
                          <a:solidFill>
                            <a:srgbClr val="000000"/>
                          </a:solidFill>
                          <a:effectLst/>
                          <a:latin typeface="+mn-lt"/>
                        </a:rPr>
                        <a:t>4 732</a:t>
                      </a:r>
                    </a:p>
                  </a:txBody>
                  <a:tcPr marL="9523" marR="9523" marT="9526" marB="0" anchor="ctr"/>
                </a:tc>
                <a:extLst>
                  <a:ext uri="{0D108BD9-81ED-4DB2-BD59-A6C34878D82A}">
                    <a16:rowId xmlns:a16="http://schemas.microsoft.com/office/drawing/2014/main" xmlns="" val="10006"/>
                  </a:ext>
                </a:extLst>
              </a:tr>
              <a:tr h="417273">
                <a:tc>
                  <a:txBody>
                    <a:bodyPr/>
                    <a:lstStyle/>
                    <a:p>
                      <a:pPr algn="l" fontAlgn="ctr"/>
                      <a:r>
                        <a:rPr lang="en-ZA" sz="1400" b="1" i="0" u="none" strike="noStrike" dirty="0">
                          <a:solidFill>
                            <a:srgbClr val="000000"/>
                          </a:solidFill>
                          <a:effectLst/>
                          <a:latin typeface="+mn-lt"/>
                        </a:rPr>
                        <a:t>North West</a:t>
                      </a:r>
                    </a:p>
                  </a:txBody>
                  <a:tcPr marL="85711" marR="9523" marT="9526" marB="0" anchor="ctr"/>
                </a:tc>
                <a:tc>
                  <a:txBody>
                    <a:bodyPr/>
                    <a:lstStyle/>
                    <a:p>
                      <a:pPr algn="r" fontAlgn="ctr"/>
                      <a:r>
                        <a:rPr lang="en-ZA" sz="1400" b="0" i="0" u="none" strike="noStrike">
                          <a:solidFill>
                            <a:srgbClr val="000000"/>
                          </a:solidFill>
                          <a:effectLst/>
                          <a:latin typeface="+mn-lt"/>
                        </a:rPr>
                        <a:t>4 844</a:t>
                      </a:r>
                    </a:p>
                  </a:txBody>
                  <a:tcPr marL="9523" marR="9523" marT="9526" marB="0" anchor="ctr"/>
                </a:tc>
                <a:tc>
                  <a:txBody>
                    <a:bodyPr/>
                    <a:lstStyle/>
                    <a:p>
                      <a:pPr algn="r" fontAlgn="ctr"/>
                      <a:r>
                        <a:rPr lang="en-ZA" sz="1400" b="0" i="0" u="none" strike="noStrike" dirty="0" smtClean="0">
                          <a:solidFill>
                            <a:srgbClr val="000000"/>
                          </a:solidFill>
                          <a:effectLst/>
                          <a:latin typeface="+mn-lt"/>
                        </a:rPr>
                        <a:t>99%</a:t>
                      </a:r>
                      <a:endParaRPr lang="en-ZA" sz="1400" b="0" i="0" u="none" strike="noStrike" dirty="0">
                        <a:solidFill>
                          <a:srgbClr val="000000"/>
                        </a:solidFill>
                        <a:effectLst/>
                        <a:latin typeface="+mn-lt"/>
                      </a:endParaRPr>
                    </a:p>
                  </a:txBody>
                  <a:tcPr marL="9523" marR="9523" marT="9526" marB="0" anchor="ctr"/>
                </a:tc>
                <a:tc>
                  <a:txBody>
                    <a:bodyPr/>
                    <a:lstStyle/>
                    <a:p>
                      <a:pPr algn="r" fontAlgn="ctr"/>
                      <a:r>
                        <a:rPr lang="en-ZA" sz="1400" b="0" i="0" u="none" strike="noStrike">
                          <a:solidFill>
                            <a:srgbClr val="000000"/>
                          </a:solidFill>
                          <a:effectLst/>
                          <a:latin typeface="+mn-lt"/>
                        </a:rPr>
                        <a:t>38</a:t>
                      </a:r>
                    </a:p>
                  </a:txBody>
                  <a:tcPr marL="9523" marR="9523" marT="9526" marB="0" anchor="ctr"/>
                </a:tc>
                <a:tc>
                  <a:txBody>
                    <a:bodyPr/>
                    <a:lstStyle/>
                    <a:p>
                      <a:pPr algn="r" fontAlgn="ctr"/>
                      <a:r>
                        <a:rPr lang="en-ZA" sz="1400" b="0" i="0" u="none" strike="noStrike" dirty="0" smtClean="0">
                          <a:solidFill>
                            <a:srgbClr val="000000"/>
                          </a:solidFill>
                          <a:effectLst/>
                          <a:latin typeface="+mn-lt"/>
                        </a:rPr>
                        <a:t>1%</a:t>
                      </a:r>
                      <a:endParaRPr lang="en-ZA" sz="1400" b="0" i="0" u="none" strike="noStrike" dirty="0">
                        <a:solidFill>
                          <a:srgbClr val="000000"/>
                        </a:solidFill>
                        <a:effectLst/>
                        <a:latin typeface="+mn-lt"/>
                      </a:endParaRPr>
                    </a:p>
                  </a:txBody>
                  <a:tcPr marL="9523" marR="9523" marT="9526" marB="0" anchor="ctr"/>
                </a:tc>
                <a:tc>
                  <a:txBody>
                    <a:bodyPr/>
                    <a:lstStyle/>
                    <a:p>
                      <a:pPr algn="r" fontAlgn="ctr"/>
                      <a:r>
                        <a:rPr lang="en-ZA" sz="1400" b="0" i="0" u="none" strike="noStrike">
                          <a:solidFill>
                            <a:srgbClr val="000000"/>
                          </a:solidFill>
                          <a:effectLst/>
                          <a:latin typeface="+mn-lt"/>
                        </a:rPr>
                        <a:t>2</a:t>
                      </a:r>
                    </a:p>
                  </a:txBody>
                  <a:tcPr marL="9523" marR="9523" marT="9526" marB="0" anchor="ctr"/>
                </a:tc>
                <a:tc>
                  <a:txBody>
                    <a:bodyPr/>
                    <a:lstStyle/>
                    <a:p>
                      <a:pPr algn="r" fontAlgn="ctr"/>
                      <a:r>
                        <a:rPr lang="en-ZA" sz="1400" b="0" i="0" u="none" strike="noStrike" dirty="0" smtClean="0">
                          <a:solidFill>
                            <a:srgbClr val="000000"/>
                          </a:solidFill>
                          <a:effectLst/>
                          <a:latin typeface="+mn-lt"/>
                        </a:rPr>
                        <a:t>0%</a:t>
                      </a:r>
                      <a:endParaRPr lang="en-ZA" sz="1400" b="0" i="0" u="none" strike="noStrike" dirty="0">
                        <a:solidFill>
                          <a:srgbClr val="000000"/>
                        </a:solidFill>
                        <a:effectLst/>
                        <a:latin typeface="+mn-lt"/>
                      </a:endParaRPr>
                    </a:p>
                  </a:txBody>
                  <a:tcPr marL="9523" marR="9523" marT="9526" marB="0" anchor="ctr"/>
                </a:tc>
                <a:tc>
                  <a:txBody>
                    <a:bodyPr/>
                    <a:lstStyle/>
                    <a:p>
                      <a:pPr algn="r" fontAlgn="ctr"/>
                      <a:r>
                        <a:rPr lang="en-ZA" sz="1400" b="0" i="0" u="none" strike="noStrike" dirty="0">
                          <a:solidFill>
                            <a:srgbClr val="000000"/>
                          </a:solidFill>
                          <a:effectLst/>
                          <a:latin typeface="+mn-lt"/>
                        </a:rPr>
                        <a:t>8</a:t>
                      </a:r>
                    </a:p>
                  </a:txBody>
                  <a:tcPr marL="9523" marR="9523" marT="9526" marB="0" anchor="ctr"/>
                </a:tc>
                <a:tc>
                  <a:txBody>
                    <a:bodyPr/>
                    <a:lstStyle/>
                    <a:p>
                      <a:pPr algn="r" fontAlgn="ctr"/>
                      <a:r>
                        <a:rPr lang="en-ZA" sz="1400" b="0" i="0" u="none" strike="noStrike" dirty="0" smtClean="0">
                          <a:solidFill>
                            <a:srgbClr val="000000"/>
                          </a:solidFill>
                          <a:effectLst/>
                          <a:latin typeface="+mn-lt"/>
                        </a:rPr>
                        <a:t>0%</a:t>
                      </a:r>
                      <a:endParaRPr lang="en-ZA" sz="1400" b="0" i="0" u="none" strike="noStrike" dirty="0">
                        <a:solidFill>
                          <a:srgbClr val="000000"/>
                        </a:solidFill>
                        <a:effectLst/>
                        <a:latin typeface="+mn-lt"/>
                      </a:endParaRPr>
                    </a:p>
                  </a:txBody>
                  <a:tcPr marL="9523" marR="9523" marT="9526" marB="0" anchor="ctr"/>
                </a:tc>
                <a:tc>
                  <a:txBody>
                    <a:bodyPr/>
                    <a:lstStyle/>
                    <a:p>
                      <a:pPr algn="r" fontAlgn="ctr"/>
                      <a:r>
                        <a:rPr lang="en-ZA" sz="1400" b="1" i="0" u="none" strike="noStrike" dirty="0">
                          <a:solidFill>
                            <a:srgbClr val="000000"/>
                          </a:solidFill>
                          <a:effectLst/>
                          <a:latin typeface="+mn-lt"/>
                        </a:rPr>
                        <a:t>4 892</a:t>
                      </a:r>
                    </a:p>
                  </a:txBody>
                  <a:tcPr marL="9523" marR="9523" marT="9526" marB="0" anchor="ctr"/>
                </a:tc>
                <a:extLst>
                  <a:ext uri="{0D108BD9-81ED-4DB2-BD59-A6C34878D82A}">
                    <a16:rowId xmlns:a16="http://schemas.microsoft.com/office/drawing/2014/main" xmlns="" val="10007"/>
                  </a:ext>
                </a:extLst>
              </a:tr>
              <a:tr h="436275">
                <a:tc>
                  <a:txBody>
                    <a:bodyPr/>
                    <a:lstStyle/>
                    <a:p>
                      <a:pPr algn="l" fontAlgn="ctr"/>
                      <a:r>
                        <a:rPr lang="en-ZA" sz="1400" b="1" i="0" u="none" strike="noStrike" dirty="0">
                          <a:solidFill>
                            <a:srgbClr val="000000"/>
                          </a:solidFill>
                          <a:effectLst/>
                          <a:latin typeface="+mn-lt"/>
                        </a:rPr>
                        <a:t>Northern Cape</a:t>
                      </a:r>
                    </a:p>
                  </a:txBody>
                  <a:tcPr marL="85711" marR="9523" marT="9526" marB="0" anchor="ctr"/>
                </a:tc>
                <a:tc>
                  <a:txBody>
                    <a:bodyPr/>
                    <a:lstStyle/>
                    <a:p>
                      <a:pPr algn="r" fontAlgn="ctr"/>
                      <a:r>
                        <a:rPr lang="en-ZA" sz="1400" b="0" i="0" u="none" strike="noStrike">
                          <a:solidFill>
                            <a:srgbClr val="000000"/>
                          </a:solidFill>
                          <a:effectLst/>
                          <a:latin typeface="+mn-lt"/>
                        </a:rPr>
                        <a:t>1 759</a:t>
                      </a:r>
                    </a:p>
                  </a:txBody>
                  <a:tcPr marL="9523" marR="9523" marT="9526" marB="0" anchor="ctr"/>
                </a:tc>
                <a:tc>
                  <a:txBody>
                    <a:bodyPr/>
                    <a:lstStyle/>
                    <a:p>
                      <a:pPr algn="r" fontAlgn="ctr"/>
                      <a:r>
                        <a:rPr lang="en-ZA" sz="1400" b="0" i="0" u="none" strike="noStrike" dirty="0" smtClean="0">
                          <a:solidFill>
                            <a:srgbClr val="000000"/>
                          </a:solidFill>
                          <a:effectLst/>
                          <a:latin typeface="+mn-lt"/>
                        </a:rPr>
                        <a:t>44%</a:t>
                      </a:r>
                      <a:endParaRPr lang="en-ZA" sz="1400" b="0" i="0" u="none" strike="noStrike" dirty="0">
                        <a:solidFill>
                          <a:srgbClr val="000000"/>
                        </a:solidFill>
                        <a:effectLst/>
                        <a:latin typeface="+mn-lt"/>
                      </a:endParaRPr>
                    </a:p>
                  </a:txBody>
                  <a:tcPr marL="9523" marR="9523" marT="9526" marB="0" anchor="ctr"/>
                </a:tc>
                <a:tc>
                  <a:txBody>
                    <a:bodyPr/>
                    <a:lstStyle/>
                    <a:p>
                      <a:pPr algn="r" fontAlgn="ctr"/>
                      <a:r>
                        <a:rPr lang="en-ZA" sz="1400" b="0" i="0" u="none" strike="noStrike">
                          <a:solidFill>
                            <a:srgbClr val="000000"/>
                          </a:solidFill>
                          <a:effectLst/>
                          <a:latin typeface="+mn-lt"/>
                        </a:rPr>
                        <a:t>2 233</a:t>
                      </a:r>
                    </a:p>
                  </a:txBody>
                  <a:tcPr marL="9523" marR="9523" marT="9526" marB="0" anchor="ctr"/>
                </a:tc>
                <a:tc>
                  <a:txBody>
                    <a:bodyPr/>
                    <a:lstStyle/>
                    <a:p>
                      <a:pPr algn="r" fontAlgn="ctr"/>
                      <a:r>
                        <a:rPr lang="en-ZA" sz="1400" b="0" i="0" u="none" strike="noStrike" dirty="0" smtClean="0">
                          <a:solidFill>
                            <a:srgbClr val="000000"/>
                          </a:solidFill>
                          <a:effectLst/>
                          <a:latin typeface="+mn-lt"/>
                        </a:rPr>
                        <a:t>55%</a:t>
                      </a:r>
                      <a:endParaRPr lang="en-ZA" sz="1400" b="0" i="0" u="none" strike="noStrike" dirty="0">
                        <a:solidFill>
                          <a:srgbClr val="000000"/>
                        </a:solidFill>
                        <a:effectLst/>
                        <a:latin typeface="+mn-lt"/>
                      </a:endParaRPr>
                    </a:p>
                  </a:txBody>
                  <a:tcPr marL="9523" marR="9523" marT="9526" marB="0" anchor="ctr"/>
                </a:tc>
                <a:tc>
                  <a:txBody>
                    <a:bodyPr/>
                    <a:lstStyle/>
                    <a:p>
                      <a:pPr algn="r" fontAlgn="ctr"/>
                      <a:r>
                        <a:rPr lang="en-ZA" sz="1400" b="0" i="0" u="none" strike="noStrike">
                          <a:solidFill>
                            <a:srgbClr val="000000"/>
                          </a:solidFill>
                          <a:effectLst/>
                          <a:latin typeface="+mn-lt"/>
                        </a:rPr>
                        <a:t>5</a:t>
                      </a:r>
                    </a:p>
                  </a:txBody>
                  <a:tcPr marL="9523" marR="9523" marT="9526" marB="0" anchor="ctr"/>
                </a:tc>
                <a:tc>
                  <a:txBody>
                    <a:bodyPr/>
                    <a:lstStyle/>
                    <a:p>
                      <a:pPr algn="r" fontAlgn="ctr"/>
                      <a:r>
                        <a:rPr lang="en-ZA" sz="1400" b="0" i="0" u="none" strike="noStrike" dirty="0" smtClean="0">
                          <a:solidFill>
                            <a:srgbClr val="000000"/>
                          </a:solidFill>
                          <a:effectLst/>
                          <a:latin typeface="+mn-lt"/>
                        </a:rPr>
                        <a:t>0%</a:t>
                      </a:r>
                      <a:endParaRPr lang="en-ZA" sz="1400" b="0" i="0" u="none" strike="noStrike" dirty="0">
                        <a:solidFill>
                          <a:srgbClr val="000000"/>
                        </a:solidFill>
                        <a:effectLst/>
                        <a:latin typeface="+mn-lt"/>
                      </a:endParaRPr>
                    </a:p>
                  </a:txBody>
                  <a:tcPr marL="9523" marR="9523" marT="9526" marB="0" anchor="ctr"/>
                </a:tc>
                <a:tc>
                  <a:txBody>
                    <a:bodyPr/>
                    <a:lstStyle/>
                    <a:p>
                      <a:pPr algn="r" fontAlgn="ctr"/>
                      <a:r>
                        <a:rPr lang="en-ZA" sz="1400" b="0" i="0" u="none" strike="noStrike">
                          <a:solidFill>
                            <a:srgbClr val="000000"/>
                          </a:solidFill>
                          <a:effectLst/>
                          <a:latin typeface="+mn-lt"/>
                        </a:rPr>
                        <a:t>38</a:t>
                      </a:r>
                    </a:p>
                  </a:txBody>
                  <a:tcPr marL="9523" marR="9523" marT="9526" marB="0" anchor="ctr"/>
                </a:tc>
                <a:tc>
                  <a:txBody>
                    <a:bodyPr/>
                    <a:lstStyle/>
                    <a:p>
                      <a:pPr algn="r" fontAlgn="ctr"/>
                      <a:r>
                        <a:rPr lang="en-ZA" sz="1400" b="0" i="0" u="none" strike="noStrike" dirty="0" smtClean="0">
                          <a:solidFill>
                            <a:srgbClr val="000000"/>
                          </a:solidFill>
                          <a:effectLst/>
                          <a:latin typeface="+mn-lt"/>
                        </a:rPr>
                        <a:t>1%</a:t>
                      </a:r>
                      <a:endParaRPr lang="en-ZA" sz="1400" b="0" i="0" u="none" strike="noStrike" dirty="0">
                        <a:solidFill>
                          <a:srgbClr val="000000"/>
                        </a:solidFill>
                        <a:effectLst/>
                        <a:latin typeface="+mn-lt"/>
                      </a:endParaRPr>
                    </a:p>
                  </a:txBody>
                  <a:tcPr marL="9523" marR="9523" marT="9526" marB="0" anchor="ctr"/>
                </a:tc>
                <a:tc>
                  <a:txBody>
                    <a:bodyPr/>
                    <a:lstStyle/>
                    <a:p>
                      <a:pPr algn="r" fontAlgn="ctr"/>
                      <a:r>
                        <a:rPr lang="en-ZA" sz="1400" b="1" i="0" u="none" strike="noStrike" dirty="0">
                          <a:solidFill>
                            <a:srgbClr val="000000"/>
                          </a:solidFill>
                          <a:effectLst/>
                          <a:latin typeface="+mn-lt"/>
                        </a:rPr>
                        <a:t>4 035</a:t>
                      </a:r>
                    </a:p>
                  </a:txBody>
                  <a:tcPr marL="9523" marR="9523" marT="9526" marB="0" anchor="ctr"/>
                </a:tc>
                <a:extLst>
                  <a:ext uri="{0D108BD9-81ED-4DB2-BD59-A6C34878D82A}">
                    <a16:rowId xmlns:a16="http://schemas.microsoft.com/office/drawing/2014/main" xmlns="" val="10008"/>
                  </a:ext>
                </a:extLst>
              </a:tr>
              <a:tr h="436275">
                <a:tc>
                  <a:txBody>
                    <a:bodyPr/>
                    <a:lstStyle/>
                    <a:p>
                      <a:pPr algn="l" fontAlgn="ctr"/>
                      <a:r>
                        <a:rPr lang="en-ZA" sz="1400" b="1" i="0" u="none" strike="noStrike" dirty="0">
                          <a:solidFill>
                            <a:srgbClr val="000000"/>
                          </a:solidFill>
                          <a:effectLst/>
                          <a:latin typeface="+mn-lt"/>
                        </a:rPr>
                        <a:t>Western Cape</a:t>
                      </a:r>
                    </a:p>
                  </a:txBody>
                  <a:tcPr marL="85711" marR="9523" marT="9526" marB="0" anchor="ctr"/>
                </a:tc>
                <a:tc>
                  <a:txBody>
                    <a:bodyPr/>
                    <a:lstStyle/>
                    <a:p>
                      <a:pPr algn="r" fontAlgn="ctr"/>
                      <a:r>
                        <a:rPr lang="en-ZA" sz="1400" b="0" i="0" u="none" strike="noStrike">
                          <a:solidFill>
                            <a:srgbClr val="000000"/>
                          </a:solidFill>
                          <a:effectLst/>
                          <a:latin typeface="+mn-lt"/>
                        </a:rPr>
                        <a:t>2 621</a:t>
                      </a:r>
                    </a:p>
                  </a:txBody>
                  <a:tcPr marL="9523" marR="9523" marT="9526" marB="0" anchor="ctr"/>
                </a:tc>
                <a:tc>
                  <a:txBody>
                    <a:bodyPr/>
                    <a:lstStyle/>
                    <a:p>
                      <a:pPr algn="r" fontAlgn="ctr"/>
                      <a:r>
                        <a:rPr lang="en-ZA" sz="1400" b="0" i="0" u="none" strike="noStrike" dirty="0" smtClean="0">
                          <a:solidFill>
                            <a:srgbClr val="000000"/>
                          </a:solidFill>
                          <a:effectLst/>
                          <a:latin typeface="+mn-lt"/>
                        </a:rPr>
                        <a:t>61%</a:t>
                      </a:r>
                      <a:endParaRPr lang="en-ZA" sz="1400" b="0" i="0" u="none" strike="noStrike" dirty="0">
                        <a:solidFill>
                          <a:srgbClr val="000000"/>
                        </a:solidFill>
                        <a:effectLst/>
                        <a:latin typeface="+mn-lt"/>
                      </a:endParaRPr>
                    </a:p>
                  </a:txBody>
                  <a:tcPr marL="9523" marR="9523" marT="9526" marB="0" anchor="ctr"/>
                </a:tc>
                <a:tc>
                  <a:txBody>
                    <a:bodyPr/>
                    <a:lstStyle/>
                    <a:p>
                      <a:pPr algn="r" fontAlgn="ctr"/>
                      <a:r>
                        <a:rPr lang="en-ZA" sz="1400" b="0" i="0" u="none" strike="noStrike">
                          <a:solidFill>
                            <a:srgbClr val="000000"/>
                          </a:solidFill>
                          <a:effectLst/>
                          <a:latin typeface="+mn-lt"/>
                        </a:rPr>
                        <a:t>1 623</a:t>
                      </a:r>
                    </a:p>
                  </a:txBody>
                  <a:tcPr marL="9523" marR="9523" marT="9526" marB="0" anchor="ctr"/>
                </a:tc>
                <a:tc>
                  <a:txBody>
                    <a:bodyPr/>
                    <a:lstStyle/>
                    <a:p>
                      <a:pPr algn="r" fontAlgn="ctr"/>
                      <a:r>
                        <a:rPr lang="en-ZA" sz="1400" b="0" i="0" u="none" strike="noStrike" dirty="0" smtClean="0">
                          <a:solidFill>
                            <a:srgbClr val="000000"/>
                          </a:solidFill>
                          <a:effectLst/>
                          <a:latin typeface="+mn-lt"/>
                        </a:rPr>
                        <a:t>38%</a:t>
                      </a:r>
                      <a:endParaRPr lang="en-ZA" sz="1400" b="0" i="0" u="none" strike="noStrike" dirty="0">
                        <a:solidFill>
                          <a:srgbClr val="000000"/>
                        </a:solidFill>
                        <a:effectLst/>
                        <a:latin typeface="+mn-lt"/>
                      </a:endParaRPr>
                    </a:p>
                  </a:txBody>
                  <a:tcPr marL="9523" marR="9523" marT="9526" marB="0" anchor="ctr"/>
                </a:tc>
                <a:tc>
                  <a:txBody>
                    <a:bodyPr/>
                    <a:lstStyle/>
                    <a:p>
                      <a:pPr algn="r" fontAlgn="ctr"/>
                      <a:r>
                        <a:rPr lang="en-ZA" sz="1400" b="0" i="0" u="none" strike="noStrike">
                          <a:solidFill>
                            <a:srgbClr val="000000"/>
                          </a:solidFill>
                          <a:effectLst/>
                          <a:latin typeface="+mn-lt"/>
                        </a:rPr>
                        <a:t>8</a:t>
                      </a:r>
                    </a:p>
                  </a:txBody>
                  <a:tcPr marL="9523" marR="9523" marT="9526" marB="0" anchor="ctr"/>
                </a:tc>
                <a:tc>
                  <a:txBody>
                    <a:bodyPr/>
                    <a:lstStyle/>
                    <a:p>
                      <a:pPr algn="r" fontAlgn="ctr"/>
                      <a:r>
                        <a:rPr lang="en-ZA" sz="1400" b="0" i="0" u="none" strike="noStrike" dirty="0" smtClean="0">
                          <a:solidFill>
                            <a:srgbClr val="000000"/>
                          </a:solidFill>
                          <a:effectLst/>
                          <a:latin typeface="+mn-lt"/>
                        </a:rPr>
                        <a:t>0%</a:t>
                      </a:r>
                      <a:endParaRPr lang="en-ZA" sz="1400" b="0" i="0" u="none" strike="noStrike" dirty="0">
                        <a:solidFill>
                          <a:srgbClr val="000000"/>
                        </a:solidFill>
                        <a:effectLst/>
                        <a:latin typeface="+mn-lt"/>
                      </a:endParaRPr>
                    </a:p>
                  </a:txBody>
                  <a:tcPr marL="9523" marR="9523" marT="9526" marB="0" anchor="ctr"/>
                </a:tc>
                <a:tc>
                  <a:txBody>
                    <a:bodyPr/>
                    <a:lstStyle/>
                    <a:p>
                      <a:pPr algn="r" fontAlgn="ctr"/>
                      <a:r>
                        <a:rPr lang="en-ZA" sz="1400" b="0" i="0" u="none" strike="noStrike">
                          <a:solidFill>
                            <a:srgbClr val="000000"/>
                          </a:solidFill>
                          <a:effectLst/>
                          <a:latin typeface="+mn-lt"/>
                        </a:rPr>
                        <a:t>27</a:t>
                      </a:r>
                    </a:p>
                  </a:txBody>
                  <a:tcPr marL="9523" marR="9523" marT="9526" marB="0" anchor="ctr"/>
                </a:tc>
                <a:tc>
                  <a:txBody>
                    <a:bodyPr/>
                    <a:lstStyle/>
                    <a:p>
                      <a:pPr algn="r" fontAlgn="ctr"/>
                      <a:r>
                        <a:rPr lang="en-ZA" sz="1400" b="0" i="0" u="none" strike="noStrike" dirty="0" smtClean="0">
                          <a:solidFill>
                            <a:srgbClr val="000000"/>
                          </a:solidFill>
                          <a:effectLst/>
                          <a:latin typeface="+mn-lt"/>
                        </a:rPr>
                        <a:t>1%</a:t>
                      </a:r>
                      <a:endParaRPr lang="en-ZA" sz="1400" b="0" i="0" u="none" strike="noStrike" dirty="0">
                        <a:solidFill>
                          <a:srgbClr val="000000"/>
                        </a:solidFill>
                        <a:effectLst/>
                        <a:latin typeface="+mn-lt"/>
                      </a:endParaRPr>
                    </a:p>
                  </a:txBody>
                  <a:tcPr marL="9523" marR="9523" marT="9526" marB="0" anchor="ctr"/>
                </a:tc>
                <a:tc>
                  <a:txBody>
                    <a:bodyPr/>
                    <a:lstStyle/>
                    <a:p>
                      <a:pPr algn="r" fontAlgn="ctr"/>
                      <a:r>
                        <a:rPr lang="en-ZA" sz="1400" b="1" i="0" u="none" strike="noStrike" dirty="0">
                          <a:solidFill>
                            <a:srgbClr val="000000"/>
                          </a:solidFill>
                          <a:effectLst/>
                          <a:latin typeface="+mn-lt"/>
                        </a:rPr>
                        <a:t>4 279</a:t>
                      </a:r>
                    </a:p>
                  </a:txBody>
                  <a:tcPr marL="9523" marR="9523" marT="9526" marB="0" anchor="ctr"/>
                </a:tc>
                <a:extLst>
                  <a:ext uri="{0D108BD9-81ED-4DB2-BD59-A6C34878D82A}">
                    <a16:rowId xmlns:a16="http://schemas.microsoft.com/office/drawing/2014/main" xmlns="" val="10009"/>
                  </a:ext>
                </a:extLst>
              </a:tr>
              <a:tr h="555559">
                <a:tc>
                  <a:txBody>
                    <a:bodyPr/>
                    <a:lstStyle/>
                    <a:p>
                      <a:pPr algn="l" fontAlgn="ctr"/>
                      <a:r>
                        <a:rPr lang="en-ZA" sz="1400" b="1" i="0" u="none" strike="noStrike" dirty="0">
                          <a:solidFill>
                            <a:srgbClr val="000000"/>
                          </a:solidFill>
                          <a:effectLst/>
                          <a:latin typeface="+mn-lt"/>
                        </a:rPr>
                        <a:t>Online</a:t>
                      </a:r>
                    </a:p>
                  </a:txBody>
                  <a:tcPr marL="85711" marR="9523" marT="9526" marB="0" anchor="ctr"/>
                </a:tc>
                <a:tc>
                  <a:txBody>
                    <a:bodyPr/>
                    <a:lstStyle/>
                    <a:p>
                      <a:pPr algn="r" fontAlgn="ctr"/>
                      <a:r>
                        <a:rPr lang="en-ZA" sz="1400" b="0" i="0" u="none" strike="noStrike">
                          <a:solidFill>
                            <a:srgbClr val="000000"/>
                          </a:solidFill>
                          <a:effectLst/>
                          <a:latin typeface="+mn-lt"/>
                        </a:rPr>
                        <a:t>1 076</a:t>
                      </a:r>
                    </a:p>
                  </a:txBody>
                  <a:tcPr marL="9523" marR="9523" marT="9526" marB="0" anchor="ctr"/>
                </a:tc>
                <a:tc>
                  <a:txBody>
                    <a:bodyPr/>
                    <a:lstStyle/>
                    <a:p>
                      <a:pPr algn="r" fontAlgn="ctr"/>
                      <a:r>
                        <a:rPr lang="en-ZA" sz="1400" b="0" i="0" u="none" strike="noStrike" dirty="0" smtClean="0">
                          <a:solidFill>
                            <a:srgbClr val="000000"/>
                          </a:solidFill>
                          <a:effectLst/>
                          <a:latin typeface="+mn-lt"/>
                        </a:rPr>
                        <a:t>94%</a:t>
                      </a:r>
                      <a:endParaRPr lang="en-ZA" sz="1400" b="0" i="0" u="none" strike="noStrike" dirty="0">
                        <a:solidFill>
                          <a:srgbClr val="000000"/>
                        </a:solidFill>
                        <a:effectLst/>
                        <a:latin typeface="+mn-lt"/>
                      </a:endParaRPr>
                    </a:p>
                  </a:txBody>
                  <a:tcPr marL="9523" marR="9523" marT="9526" marB="0" anchor="ctr"/>
                </a:tc>
                <a:tc>
                  <a:txBody>
                    <a:bodyPr/>
                    <a:lstStyle/>
                    <a:p>
                      <a:pPr algn="r" fontAlgn="ctr"/>
                      <a:r>
                        <a:rPr lang="en-ZA" sz="1400" b="0" i="0" u="none" strike="noStrike">
                          <a:solidFill>
                            <a:srgbClr val="000000"/>
                          </a:solidFill>
                          <a:effectLst/>
                          <a:latin typeface="+mn-lt"/>
                        </a:rPr>
                        <a:t>48</a:t>
                      </a:r>
                    </a:p>
                  </a:txBody>
                  <a:tcPr marL="9523" marR="9523" marT="9526" marB="0" anchor="ctr"/>
                </a:tc>
                <a:tc>
                  <a:txBody>
                    <a:bodyPr/>
                    <a:lstStyle/>
                    <a:p>
                      <a:pPr algn="r" fontAlgn="ctr"/>
                      <a:r>
                        <a:rPr lang="en-ZA" sz="1400" b="0" i="0" u="none" strike="noStrike" dirty="0" smtClean="0">
                          <a:solidFill>
                            <a:srgbClr val="000000"/>
                          </a:solidFill>
                          <a:effectLst/>
                          <a:latin typeface="+mn-lt"/>
                        </a:rPr>
                        <a:t>4%</a:t>
                      </a:r>
                      <a:endParaRPr lang="en-ZA" sz="1400" b="0" i="0" u="none" strike="noStrike" dirty="0">
                        <a:solidFill>
                          <a:srgbClr val="000000"/>
                        </a:solidFill>
                        <a:effectLst/>
                        <a:latin typeface="+mn-lt"/>
                      </a:endParaRPr>
                    </a:p>
                  </a:txBody>
                  <a:tcPr marL="9523" marR="9523" marT="9526" marB="0" anchor="ctr"/>
                </a:tc>
                <a:tc>
                  <a:txBody>
                    <a:bodyPr/>
                    <a:lstStyle/>
                    <a:p>
                      <a:pPr algn="r" fontAlgn="ctr"/>
                      <a:r>
                        <a:rPr lang="en-ZA" sz="1400" b="0" i="0" u="none" strike="noStrike" dirty="0">
                          <a:solidFill>
                            <a:srgbClr val="000000"/>
                          </a:solidFill>
                          <a:effectLst/>
                          <a:latin typeface="+mn-lt"/>
                        </a:rPr>
                        <a:t>6</a:t>
                      </a:r>
                    </a:p>
                  </a:txBody>
                  <a:tcPr marL="9523" marR="9523" marT="9526" marB="0" anchor="ctr"/>
                </a:tc>
                <a:tc>
                  <a:txBody>
                    <a:bodyPr/>
                    <a:lstStyle/>
                    <a:p>
                      <a:pPr algn="r" fontAlgn="ctr"/>
                      <a:r>
                        <a:rPr lang="en-ZA" sz="1400" b="0" i="0" u="none" strike="noStrike" dirty="0" smtClean="0">
                          <a:solidFill>
                            <a:srgbClr val="000000"/>
                          </a:solidFill>
                          <a:effectLst/>
                          <a:latin typeface="+mn-lt"/>
                        </a:rPr>
                        <a:t>1%</a:t>
                      </a:r>
                      <a:endParaRPr lang="en-ZA" sz="1400" b="0" i="0" u="none" strike="noStrike" dirty="0">
                        <a:solidFill>
                          <a:srgbClr val="000000"/>
                        </a:solidFill>
                        <a:effectLst/>
                        <a:latin typeface="+mn-lt"/>
                      </a:endParaRPr>
                    </a:p>
                  </a:txBody>
                  <a:tcPr marL="9523" marR="9523" marT="9526" marB="0" anchor="ctr"/>
                </a:tc>
                <a:tc>
                  <a:txBody>
                    <a:bodyPr/>
                    <a:lstStyle/>
                    <a:p>
                      <a:pPr algn="r" fontAlgn="ctr"/>
                      <a:r>
                        <a:rPr lang="en-ZA" sz="1400" b="0" i="0" u="none" strike="noStrike">
                          <a:solidFill>
                            <a:srgbClr val="000000"/>
                          </a:solidFill>
                          <a:effectLst/>
                          <a:latin typeface="+mn-lt"/>
                        </a:rPr>
                        <a:t>15</a:t>
                      </a:r>
                    </a:p>
                  </a:txBody>
                  <a:tcPr marL="9523" marR="9523" marT="9526" marB="0" anchor="ctr"/>
                </a:tc>
                <a:tc>
                  <a:txBody>
                    <a:bodyPr/>
                    <a:lstStyle/>
                    <a:p>
                      <a:pPr algn="r" fontAlgn="ctr"/>
                      <a:r>
                        <a:rPr lang="en-ZA" sz="1400" b="0" i="0" u="none" strike="noStrike" dirty="0" smtClean="0">
                          <a:solidFill>
                            <a:srgbClr val="000000"/>
                          </a:solidFill>
                          <a:effectLst/>
                          <a:latin typeface="+mn-lt"/>
                        </a:rPr>
                        <a:t>1%</a:t>
                      </a:r>
                      <a:endParaRPr lang="en-ZA" sz="1400" b="0" i="0" u="none" strike="noStrike" dirty="0">
                        <a:solidFill>
                          <a:srgbClr val="000000"/>
                        </a:solidFill>
                        <a:effectLst/>
                        <a:latin typeface="+mn-lt"/>
                      </a:endParaRPr>
                    </a:p>
                  </a:txBody>
                  <a:tcPr marL="9523" marR="9523" marT="9526" marB="0" anchor="ctr"/>
                </a:tc>
                <a:tc>
                  <a:txBody>
                    <a:bodyPr/>
                    <a:lstStyle/>
                    <a:p>
                      <a:pPr algn="r" fontAlgn="ctr"/>
                      <a:r>
                        <a:rPr lang="en-ZA" sz="1400" b="1" i="0" u="none" strike="noStrike" dirty="0">
                          <a:solidFill>
                            <a:srgbClr val="000000"/>
                          </a:solidFill>
                          <a:effectLst/>
                          <a:latin typeface="+mn-lt"/>
                        </a:rPr>
                        <a:t>1 145</a:t>
                      </a:r>
                    </a:p>
                  </a:txBody>
                  <a:tcPr marL="9523" marR="9523" marT="9526" marB="0" anchor="ctr"/>
                </a:tc>
                <a:extLst>
                  <a:ext uri="{0D108BD9-81ED-4DB2-BD59-A6C34878D82A}">
                    <a16:rowId xmlns:a16="http://schemas.microsoft.com/office/drawing/2014/main" xmlns="" val="10010"/>
                  </a:ext>
                </a:extLst>
              </a:tr>
              <a:tr h="417273">
                <a:tc>
                  <a:txBody>
                    <a:bodyPr/>
                    <a:lstStyle/>
                    <a:p>
                      <a:pPr algn="l" fontAlgn="ctr"/>
                      <a:r>
                        <a:rPr lang="en-ZA" sz="1400" b="1" i="0" u="none" strike="noStrike" dirty="0" smtClean="0">
                          <a:solidFill>
                            <a:srgbClr val="000000"/>
                          </a:solidFill>
                          <a:effectLst/>
                          <a:latin typeface="+mn-lt"/>
                        </a:rPr>
                        <a:t>Total</a:t>
                      </a:r>
                      <a:endParaRPr lang="en-ZA" sz="1400" b="1" i="0" u="none" strike="noStrike" dirty="0">
                        <a:solidFill>
                          <a:srgbClr val="000000"/>
                        </a:solidFill>
                        <a:effectLst/>
                        <a:latin typeface="+mn-lt"/>
                      </a:endParaRPr>
                    </a:p>
                  </a:txBody>
                  <a:tcPr marL="85711" marR="9523" marT="9526" marB="0" anchor="ctr">
                    <a:solidFill>
                      <a:schemeClr val="tx2">
                        <a:lumMod val="40000"/>
                        <a:lumOff val="60000"/>
                      </a:schemeClr>
                    </a:solidFill>
                  </a:tcPr>
                </a:tc>
                <a:tc>
                  <a:txBody>
                    <a:bodyPr/>
                    <a:lstStyle/>
                    <a:p>
                      <a:pPr algn="r" fontAlgn="ctr"/>
                      <a:r>
                        <a:rPr lang="en-ZA" sz="1400" b="1" i="0" u="none" strike="noStrike" dirty="0">
                          <a:solidFill>
                            <a:srgbClr val="000000"/>
                          </a:solidFill>
                          <a:effectLst/>
                          <a:latin typeface="+mn-lt"/>
                        </a:rPr>
                        <a:t>53 419</a:t>
                      </a:r>
                    </a:p>
                  </a:txBody>
                  <a:tcPr marL="9523" marR="9523" marT="9526" marB="0" anchor="ctr">
                    <a:solidFill>
                      <a:schemeClr val="tx2">
                        <a:lumMod val="40000"/>
                        <a:lumOff val="60000"/>
                      </a:schemeClr>
                    </a:solidFill>
                  </a:tcPr>
                </a:tc>
                <a:tc>
                  <a:txBody>
                    <a:bodyPr/>
                    <a:lstStyle/>
                    <a:p>
                      <a:pPr algn="r" fontAlgn="ctr"/>
                      <a:r>
                        <a:rPr lang="en-ZA" sz="1400" b="1" i="0" u="none" strike="noStrike" dirty="0" smtClean="0">
                          <a:solidFill>
                            <a:srgbClr val="000000"/>
                          </a:solidFill>
                          <a:effectLst/>
                          <a:latin typeface="+mn-lt"/>
                        </a:rPr>
                        <a:t>90%</a:t>
                      </a:r>
                      <a:endParaRPr lang="en-ZA" sz="1400" b="1" i="0" u="none" strike="noStrike" dirty="0">
                        <a:solidFill>
                          <a:srgbClr val="000000"/>
                        </a:solidFill>
                        <a:effectLst/>
                        <a:latin typeface="+mn-lt"/>
                      </a:endParaRPr>
                    </a:p>
                  </a:txBody>
                  <a:tcPr marL="9523" marR="9523" marT="9526" marB="0" anchor="ctr">
                    <a:solidFill>
                      <a:schemeClr val="tx2">
                        <a:lumMod val="40000"/>
                        <a:lumOff val="60000"/>
                      </a:schemeClr>
                    </a:solidFill>
                  </a:tcPr>
                </a:tc>
                <a:tc>
                  <a:txBody>
                    <a:bodyPr/>
                    <a:lstStyle/>
                    <a:p>
                      <a:pPr algn="r" fontAlgn="ctr"/>
                      <a:r>
                        <a:rPr lang="en-ZA" sz="1400" b="1" i="0" u="none" strike="noStrike" dirty="0">
                          <a:solidFill>
                            <a:srgbClr val="000000"/>
                          </a:solidFill>
                          <a:effectLst/>
                          <a:latin typeface="+mn-lt"/>
                        </a:rPr>
                        <a:t>5 112</a:t>
                      </a:r>
                    </a:p>
                  </a:txBody>
                  <a:tcPr marL="9523" marR="9523" marT="9526" marB="0" anchor="ctr">
                    <a:solidFill>
                      <a:schemeClr val="tx2">
                        <a:lumMod val="40000"/>
                        <a:lumOff val="60000"/>
                      </a:schemeClr>
                    </a:solidFill>
                  </a:tcPr>
                </a:tc>
                <a:tc>
                  <a:txBody>
                    <a:bodyPr/>
                    <a:lstStyle/>
                    <a:p>
                      <a:pPr algn="r" fontAlgn="ctr"/>
                      <a:r>
                        <a:rPr lang="en-ZA" sz="1400" b="1" i="0" u="none" strike="noStrike" dirty="0" smtClean="0">
                          <a:solidFill>
                            <a:srgbClr val="000000"/>
                          </a:solidFill>
                          <a:effectLst/>
                          <a:latin typeface="+mn-lt"/>
                        </a:rPr>
                        <a:t>9%</a:t>
                      </a:r>
                      <a:endParaRPr lang="en-ZA" sz="1400" b="1" i="0" u="none" strike="noStrike" dirty="0">
                        <a:solidFill>
                          <a:srgbClr val="000000"/>
                        </a:solidFill>
                        <a:effectLst/>
                        <a:latin typeface="+mn-lt"/>
                      </a:endParaRPr>
                    </a:p>
                  </a:txBody>
                  <a:tcPr marL="9523" marR="9523" marT="9526" marB="0" anchor="ctr">
                    <a:solidFill>
                      <a:schemeClr val="tx2">
                        <a:lumMod val="40000"/>
                        <a:lumOff val="60000"/>
                      </a:schemeClr>
                    </a:solidFill>
                  </a:tcPr>
                </a:tc>
                <a:tc>
                  <a:txBody>
                    <a:bodyPr/>
                    <a:lstStyle/>
                    <a:p>
                      <a:pPr algn="r" fontAlgn="ctr"/>
                      <a:r>
                        <a:rPr lang="en-ZA" sz="1400" b="1" i="0" u="none" strike="noStrike" dirty="0">
                          <a:solidFill>
                            <a:srgbClr val="000000"/>
                          </a:solidFill>
                          <a:effectLst/>
                          <a:latin typeface="+mn-lt"/>
                        </a:rPr>
                        <a:t>159</a:t>
                      </a:r>
                    </a:p>
                  </a:txBody>
                  <a:tcPr marL="9523" marR="9523" marT="9526" marB="0" anchor="ctr">
                    <a:solidFill>
                      <a:schemeClr val="tx2">
                        <a:lumMod val="40000"/>
                        <a:lumOff val="60000"/>
                      </a:schemeClr>
                    </a:solidFill>
                  </a:tcPr>
                </a:tc>
                <a:tc>
                  <a:txBody>
                    <a:bodyPr/>
                    <a:lstStyle/>
                    <a:p>
                      <a:pPr algn="r" fontAlgn="ctr"/>
                      <a:r>
                        <a:rPr lang="en-ZA" sz="1400" b="1" i="0" u="none" strike="noStrike" dirty="0" smtClean="0">
                          <a:solidFill>
                            <a:srgbClr val="000000"/>
                          </a:solidFill>
                          <a:effectLst/>
                          <a:latin typeface="+mn-lt"/>
                        </a:rPr>
                        <a:t>0%</a:t>
                      </a:r>
                      <a:endParaRPr lang="en-ZA" sz="1400" b="1" i="0" u="none" strike="noStrike" dirty="0">
                        <a:solidFill>
                          <a:srgbClr val="000000"/>
                        </a:solidFill>
                        <a:effectLst/>
                        <a:latin typeface="+mn-lt"/>
                      </a:endParaRPr>
                    </a:p>
                  </a:txBody>
                  <a:tcPr marL="9523" marR="9523" marT="9526" marB="0" anchor="ctr">
                    <a:solidFill>
                      <a:schemeClr val="tx2">
                        <a:lumMod val="40000"/>
                        <a:lumOff val="60000"/>
                      </a:schemeClr>
                    </a:solidFill>
                  </a:tcPr>
                </a:tc>
                <a:tc>
                  <a:txBody>
                    <a:bodyPr/>
                    <a:lstStyle/>
                    <a:p>
                      <a:pPr algn="r" fontAlgn="ctr"/>
                      <a:r>
                        <a:rPr lang="en-ZA" sz="1400" b="1" i="0" u="none" strike="noStrike" dirty="0">
                          <a:solidFill>
                            <a:srgbClr val="000000"/>
                          </a:solidFill>
                          <a:effectLst/>
                          <a:latin typeface="+mn-lt"/>
                        </a:rPr>
                        <a:t>360</a:t>
                      </a:r>
                    </a:p>
                  </a:txBody>
                  <a:tcPr marL="9523" marR="9523" marT="9526" marB="0" anchor="ctr">
                    <a:solidFill>
                      <a:schemeClr val="tx2">
                        <a:lumMod val="40000"/>
                        <a:lumOff val="60000"/>
                      </a:schemeClr>
                    </a:solidFill>
                  </a:tcPr>
                </a:tc>
                <a:tc>
                  <a:txBody>
                    <a:bodyPr/>
                    <a:lstStyle/>
                    <a:p>
                      <a:pPr algn="r" fontAlgn="ctr"/>
                      <a:r>
                        <a:rPr lang="en-ZA" sz="1400" b="1" i="0" u="none" strike="noStrike" dirty="0" smtClean="0">
                          <a:solidFill>
                            <a:srgbClr val="000000"/>
                          </a:solidFill>
                          <a:effectLst/>
                          <a:latin typeface="+mn-lt"/>
                        </a:rPr>
                        <a:t>1%</a:t>
                      </a:r>
                      <a:endParaRPr lang="en-ZA" sz="1400" b="1" i="0" u="none" strike="noStrike" dirty="0">
                        <a:solidFill>
                          <a:srgbClr val="000000"/>
                        </a:solidFill>
                        <a:effectLst/>
                        <a:latin typeface="+mn-lt"/>
                      </a:endParaRPr>
                    </a:p>
                  </a:txBody>
                  <a:tcPr marL="9523" marR="9523" marT="9526" marB="0" anchor="ctr">
                    <a:solidFill>
                      <a:schemeClr val="tx2">
                        <a:lumMod val="40000"/>
                        <a:lumOff val="60000"/>
                      </a:schemeClr>
                    </a:solidFill>
                  </a:tcPr>
                </a:tc>
                <a:tc>
                  <a:txBody>
                    <a:bodyPr/>
                    <a:lstStyle/>
                    <a:p>
                      <a:pPr algn="r" fontAlgn="ctr"/>
                      <a:r>
                        <a:rPr lang="en-ZA" sz="1400" b="1" i="0" u="none" strike="noStrike" dirty="0">
                          <a:solidFill>
                            <a:srgbClr val="000000"/>
                          </a:solidFill>
                          <a:effectLst/>
                          <a:latin typeface="+mn-lt"/>
                        </a:rPr>
                        <a:t>59 050</a:t>
                      </a:r>
                    </a:p>
                  </a:txBody>
                  <a:tcPr marL="9523" marR="9523" marT="9526" marB="0" anchor="ctr">
                    <a:solidFill>
                      <a:schemeClr val="tx2">
                        <a:lumMod val="40000"/>
                        <a:lumOff val="60000"/>
                      </a:schemeClr>
                    </a:solidFill>
                  </a:tcPr>
                </a:tc>
                <a:extLst>
                  <a:ext uri="{0D108BD9-81ED-4DB2-BD59-A6C34878D82A}">
                    <a16:rowId xmlns:a16="http://schemas.microsoft.com/office/drawing/2014/main" xmlns="" val="10011"/>
                  </a:ext>
                </a:extLst>
              </a:tr>
            </a:tbl>
          </a:graphicData>
        </a:graphic>
      </p:graphicFrame>
      <p:sp>
        <p:nvSpPr>
          <p:cNvPr id="45204" name="Slide Number Placeholder 3"/>
          <p:cNvSpPr>
            <a:spLocks noGrp="1"/>
          </p:cNvSpPr>
          <p:nvPr>
            <p:ph type="sldNum" sz="quarter" idx="12"/>
          </p:nvPr>
        </p:nvSpPr>
        <p:spPr bwMode="auto">
          <a:xfrm>
            <a:off x="6660232" y="6515256"/>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fld id="{26B88B80-2105-4635-BCE2-9DC3D067F952}" type="slidenum">
              <a:rPr lang="en-US" altLang="en-US" sz="1200" smtClean="0">
                <a:solidFill>
                  <a:srgbClr val="898989"/>
                </a:solidFill>
              </a:rPr>
              <a:pPr eaLnBrk="1" hangingPunct="1">
                <a:spcBef>
                  <a:spcPct val="0"/>
                </a:spcBef>
                <a:buFontTx/>
                <a:buNone/>
                <a:defRPr/>
              </a:pPr>
              <a:t>88</a:t>
            </a:fld>
            <a:endParaRPr lang="en-US" altLang="en-US" sz="1200" dirty="0" smtClean="0">
              <a:solidFill>
                <a:srgbClr val="898989"/>
              </a:solidFill>
            </a:endParaRPr>
          </a:p>
        </p:txBody>
      </p:sp>
    </p:spTree>
    <p:extLst>
      <p:ext uri="{BB962C8B-B14F-4D97-AF65-F5344CB8AC3E}">
        <p14:creationId xmlns:p14="http://schemas.microsoft.com/office/powerpoint/2010/main" xmlns="" val="43086991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39552" y="404664"/>
            <a:ext cx="8113712" cy="693737"/>
          </a:xfrm>
        </p:spPr>
        <p:txBody>
          <a:bodyPr/>
          <a:lstStyle/>
          <a:p>
            <a:r>
              <a:rPr lang="en-ZA" altLang="en-US" sz="2400" b="1" dirty="0" smtClean="0"/>
              <a:t>EMPLOYMENT COUNSELLING BY DISABILITY</a:t>
            </a:r>
          </a:p>
        </p:txBody>
      </p:sp>
      <p:sp>
        <p:nvSpPr>
          <p:cNvPr id="46083" name="Content Placeholder 3"/>
          <p:cNvSpPr>
            <a:spLocks noGrp="1"/>
          </p:cNvSpPr>
          <p:nvPr>
            <p:ph sz="half" idx="2"/>
          </p:nvPr>
        </p:nvSpPr>
        <p:spPr>
          <a:xfrm>
            <a:off x="5756275" y="1417638"/>
            <a:ext cx="3078163" cy="4708525"/>
          </a:xfrm>
        </p:spPr>
        <p:txBody>
          <a:bodyPr/>
          <a:lstStyle/>
          <a:p>
            <a:r>
              <a:rPr lang="en-ZA" altLang="en-US" sz="1600" smtClean="0"/>
              <a:t>A total of 666 (1%) registered work seekers who received employment counselling have different forms of disabilities:</a:t>
            </a:r>
          </a:p>
          <a:p>
            <a:pPr lvl="1"/>
            <a:r>
              <a:rPr lang="en-ZA" altLang="en-US" sz="1600" smtClean="0"/>
              <a:t>168 physical disability</a:t>
            </a:r>
          </a:p>
          <a:p>
            <a:pPr lvl="1"/>
            <a:r>
              <a:rPr lang="en-ZA" altLang="en-US" sz="1600" smtClean="0"/>
              <a:t>319 blindness</a:t>
            </a:r>
          </a:p>
          <a:p>
            <a:pPr lvl="1"/>
            <a:r>
              <a:rPr lang="en-ZA" altLang="en-US" sz="1600" smtClean="0"/>
              <a:t>81 chronic condition, e.t.c</a:t>
            </a:r>
          </a:p>
          <a:p>
            <a:endParaRPr lang="en-ZA" altLang="en-US" sz="1600" smtClean="0"/>
          </a:p>
        </p:txBody>
      </p:sp>
      <p:sp>
        <p:nvSpPr>
          <p:cNvPr id="46084" name="Slide Number Placeholder 4"/>
          <p:cNvSpPr>
            <a:spLocks noGrp="1"/>
          </p:cNvSpPr>
          <p:nvPr>
            <p:ph type="sldNum" sz="quarter" idx="12"/>
          </p:nvPr>
        </p:nvSpPr>
        <p:spPr bwMode="auto">
          <a:xfrm>
            <a:off x="6804248" y="64583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fld id="{45E5332F-279C-4A96-9EEA-102B442DAD59}" type="slidenum">
              <a:rPr lang="en-US" altLang="en-US" sz="1200" smtClean="0">
                <a:solidFill>
                  <a:srgbClr val="898989"/>
                </a:solidFill>
              </a:rPr>
              <a:pPr eaLnBrk="1" hangingPunct="1">
                <a:spcBef>
                  <a:spcPct val="0"/>
                </a:spcBef>
                <a:buFontTx/>
                <a:buNone/>
                <a:defRPr/>
              </a:pPr>
              <a:t>89</a:t>
            </a:fld>
            <a:endParaRPr lang="en-US" altLang="en-US" sz="1200" dirty="0" smtClean="0">
              <a:solidFill>
                <a:srgbClr val="898989"/>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xmlns="" val="2356458527"/>
              </p:ext>
            </p:extLst>
          </p:nvPr>
        </p:nvGraphicFramePr>
        <p:xfrm>
          <a:off x="272955" y="1417638"/>
          <a:ext cx="5883221" cy="51742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007603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8"/>
            <a:ext cx="8229600" cy="1058862"/>
          </a:xfrm>
        </p:spPr>
        <p:txBody>
          <a:bodyPr/>
          <a:lstStyle/>
          <a:p>
            <a:pPr>
              <a:defRPr/>
            </a:pPr>
            <a:r>
              <a:rPr lang="en-US" sz="1800" b="1" dirty="0" smtClean="0">
                <a:solidFill>
                  <a:prstClr val="black"/>
                </a:solidFill>
                <a:ea typeface="ＭＳ Ｐゴシック" pitchFamily="-80" charset="-128"/>
                <a:cs typeface="+mj-cs"/>
              </a:rPr>
              <a:t>QUARTER 1 PERFORMANCE </a:t>
            </a:r>
            <a:r>
              <a:rPr lang="en-US" sz="1800" b="1" dirty="0">
                <a:solidFill>
                  <a:prstClr val="black"/>
                </a:solidFill>
                <a:ea typeface="ＭＳ Ｐゴシック" pitchFamily="-80" charset="-128"/>
                <a:cs typeface="+mj-cs"/>
              </a:rPr>
              <a:t>PER STRATEGIC </a:t>
            </a:r>
            <a:r>
              <a:rPr lang="en-US" sz="1800" b="1" dirty="0" smtClean="0">
                <a:solidFill>
                  <a:prstClr val="black"/>
                </a:solidFill>
                <a:ea typeface="ＭＳ Ｐゴシック" pitchFamily="-80" charset="-128"/>
                <a:cs typeface="+mj-cs"/>
              </a:rPr>
              <a:t>OBJECTIVE 2018/19</a:t>
            </a:r>
            <a:endParaRPr lang="en-ZA" sz="1800" dirty="0"/>
          </a:p>
        </p:txBody>
      </p:sp>
      <p:sp>
        <p:nvSpPr>
          <p:cNvPr id="28675" name="Slide Number Placeholder 5"/>
          <p:cNvSpPr>
            <a:spLocks noGrp="1"/>
          </p:cNvSpPr>
          <p:nvPr>
            <p:ph type="sldNum" sz="quarter" idx="12"/>
          </p:nvPr>
        </p:nvSpPr>
        <p:spPr bwMode="auto">
          <a:xfrm>
            <a:off x="6831013" y="64246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1954FD14-77EA-4DAE-BA84-E6F311BA9C63}" type="slidenum">
              <a:rPr lang="en-US" altLang="en-US" sz="1200" smtClean="0">
                <a:solidFill>
                  <a:srgbClr val="898989"/>
                </a:solidFill>
              </a:rPr>
              <a:pPr/>
              <a:t>9</a:t>
            </a:fld>
            <a:endParaRPr lang="en-US" altLang="en-US" sz="1200" dirty="0" smtClean="0">
              <a:solidFill>
                <a:srgbClr val="898989"/>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3915798262"/>
              </p:ext>
            </p:extLst>
          </p:nvPr>
        </p:nvGraphicFramePr>
        <p:xfrm>
          <a:off x="219075" y="925286"/>
          <a:ext cx="8745539" cy="5699734"/>
        </p:xfrm>
        <a:graphic>
          <a:graphicData uri="http://schemas.openxmlformats.org/drawingml/2006/table">
            <a:tbl>
              <a:tblPr/>
              <a:tblGrid>
                <a:gridCol w="2396008">
                  <a:extLst>
                    <a:ext uri="{9D8B030D-6E8A-4147-A177-3AD203B41FA5}">
                      <a16:colId xmlns:a16="http://schemas.microsoft.com/office/drawing/2014/main" xmlns="" val="20000"/>
                    </a:ext>
                  </a:extLst>
                </a:gridCol>
                <a:gridCol w="1251897">
                  <a:extLst>
                    <a:ext uri="{9D8B030D-6E8A-4147-A177-3AD203B41FA5}">
                      <a16:colId xmlns:a16="http://schemas.microsoft.com/office/drawing/2014/main" xmlns="" val="20001"/>
                    </a:ext>
                  </a:extLst>
                </a:gridCol>
                <a:gridCol w="1282581">
                  <a:extLst>
                    <a:ext uri="{9D8B030D-6E8A-4147-A177-3AD203B41FA5}">
                      <a16:colId xmlns:a16="http://schemas.microsoft.com/office/drawing/2014/main" xmlns="" val="20002"/>
                    </a:ext>
                  </a:extLst>
                </a:gridCol>
                <a:gridCol w="1146137">
                  <a:extLst>
                    <a:ext uri="{9D8B030D-6E8A-4147-A177-3AD203B41FA5}">
                      <a16:colId xmlns:a16="http://schemas.microsoft.com/office/drawing/2014/main" xmlns="" val="20003"/>
                    </a:ext>
                  </a:extLst>
                </a:gridCol>
                <a:gridCol w="1146136">
                  <a:extLst>
                    <a:ext uri="{9D8B030D-6E8A-4147-A177-3AD203B41FA5}">
                      <a16:colId xmlns:a16="http://schemas.microsoft.com/office/drawing/2014/main" xmlns="" val="20004"/>
                    </a:ext>
                  </a:extLst>
                </a:gridCol>
                <a:gridCol w="1522780">
                  <a:extLst>
                    <a:ext uri="{9D8B030D-6E8A-4147-A177-3AD203B41FA5}">
                      <a16:colId xmlns:a16="http://schemas.microsoft.com/office/drawing/2014/main" xmlns="" val="20005"/>
                    </a:ext>
                  </a:extLst>
                </a:gridCol>
              </a:tblGrid>
              <a:tr h="611804">
                <a:tc>
                  <a:txBody>
                    <a:bodyPr/>
                    <a:lstStyle/>
                    <a:p>
                      <a:pPr marL="0" marR="0" algn="ctr" fontAlgn="b">
                        <a:spcBef>
                          <a:spcPts val="0"/>
                        </a:spcBef>
                        <a:spcAft>
                          <a:spcPts val="0"/>
                        </a:spcAft>
                      </a:pPr>
                      <a:r>
                        <a:rPr lang="en-GB" sz="1400" b="1" kern="1200" dirty="0" smtClean="0">
                          <a:solidFill>
                            <a:srgbClr val="000000"/>
                          </a:solidFill>
                          <a:effectLst/>
                          <a:latin typeface="+mn-lt"/>
                          <a:ea typeface="Times New Roman"/>
                          <a:cs typeface="Arial" pitchFamily="34" charset="0"/>
                        </a:rPr>
                        <a:t>Strategic  Objectives</a:t>
                      </a:r>
                      <a:endParaRPr lang="en-US" sz="14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400" b="1" kern="1200" dirty="0" smtClean="0">
                          <a:solidFill>
                            <a:srgbClr val="000000"/>
                          </a:solidFill>
                          <a:effectLst/>
                          <a:latin typeface="+mn-lt"/>
                          <a:ea typeface="Times New Roman"/>
                          <a:cs typeface="Arial" pitchFamily="34" charset="0"/>
                        </a:rPr>
                        <a:t>Annual Planned </a:t>
                      </a:r>
                      <a:r>
                        <a:rPr lang="en-GB" sz="1400" b="1" kern="1200" dirty="0">
                          <a:solidFill>
                            <a:srgbClr val="000000"/>
                          </a:solidFill>
                          <a:effectLst/>
                          <a:latin typeface="+mn-lt"/>
                          <a:ea typeface="Times New Roman"/>
                          <a:cs typeface="Arial" pitchFamily="34" charset="0"/>
                        </a:rPr>
                        <a:t>Indictors</a:t>
                      </a:r>
                      <a:endParaRPr lang="en-US" sz="14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400" b="1" kern="1200" dirty="0">
                          <a:effectLst/>
                          <a:latin typeface="+mn-lt"/>
                          <a:ea typeface="Times New Roman"/>
                          <a:cs typeface="Arial" pitchFamily="34" charset="0"/>
                        </a:rPr>
                        <a:t>Indicators </a:t>
                      </a:r>
                      <a:r>
                        <a:rPr lang="en-GB" sz="1400" b="1" kern="1200" dirty="0" smtClean="0">
                          <a:effectLst/>
                          <a:latin typeface="+mn-lt"/>
                          <a:ea typeface="Times New Roman"/>
                          <a:cs typeface="Arial" pitchFamily="34" charset="0"/>
                        </a:rPr>
                        <a:t>with targets reporting </a:t>
                      </a:r>
                      <a:r>
                        <a:rPr lang="en-GB" sz="1400" b="1" kern="1200" dirty="0">
                          <a:effectLst/>
                          <a:latin typeface="+mn-lt"/>
                          <a:ea typeface="Times New Roman"/>
                          <a:cs typeface="Arial" pitchFamily="34" charset="0"/>
                        </a:rPr>
                        <a:t>in </a:t>
                      </a:r>
                      <a:r>
                        <a:rPr lang="en-GB" sz="1400" b="1" u="sng" kern="1200" dirty="0" smtClean="0">
                          <a:solidFill>
                            <a:srgbClr val="FFFF00"/>
                          </a:solidFill>
                          <a:effectLst/>
                          <a:latin typeface="+mn-lt"/>
                          <a:ea typeface="Times New Roman"/>
                          <a:cs typeface="Arial" pitchFamily="34" charset="0"/>
                        </a:rPr>
                        <a:t>Q1 </a:t>
                      </a:r>
                      <a:endParaRPr lang="en-US" sz="1400" b="1" u="sng" dirty="0">
                        <a:solidFill>
                          <a:srgbClr val="FFFF00"/>
                        </a:solidFill>
                        <a:effectLst/>
                        <a:latin typeface="+mn-lt"/>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400" b="1" kern="1200" dirty="0">
                          <a:solidFill>
                            <a:srgbClr val="008000"/>
                          </a:solidFill>
                          <a:effectLst/>
                          <a:latin typeface="+mn-lt"/>
                          <a:ea typeface="Times New Roman"/>
                          <a:cs typeface="Arial" pitchFamily="34" charset="0"/>
                        </a:rPr>
                        <a:t>Achieved</a:t>
                      </a:r>
                      <a:endParaRPr lang="en-US" sz="14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400" b="1" kern="1200" dirty="0">
                          <a:solidFill>
                            <a:srgbClr val="FF0000"/>
                          </a:solidFill>
                          <a:effectLst/>
                          <a:latin typeface="+mn-lt"/>
                          <a:ea typeface="Times New Roman"/>
                          <a:cs typeface="Arial" pitchFamily="34" charset="0"/>
                        </a:rPr>
                        <a:t>Not Achieved</a:t>
                      </a:r>
                      <a:endParaRPr lang="en-US" sz="14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400" b="1" kern="1200" dirty="0">
                          <a:solidFill>
                            <a:srgbClr val="000000"/>
                          </a:solidFill>
                          <a:effectLst/>
                          <a:latin typeface="+mn-lt"/>
                          <a:ea typeface="Times New Roman"/>
                          <a:cs typeface="Arial" pitchFamily="34" charset="0"/>
                        </a:rPr>
                        <a:t>Overall </a:t>
                      </a:r>
                      <a:r>
                        <a:rPr lang="en-GB" sz="1400" b="1" kern="1200" dirty="0" smtClean="0">
                          <a:solidFill>
                            <a:srgbClr val="000000"/>
                          </a:solidFill>
                          <a:effectLst/>
                          <a:latin typeface="+mn-lt"/>
                          <a:ea typeface="Times New Roman"/>
                          <a:cs typeface="Arial" pitchFamily="34" charset="0"/>
                        </a:rPr>
                        <a:t>Achievement %</a:t>
                      </a:r>
                      <a:endParaRPr lang="en-US" sz="14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466977">
                <a:tc>
                  <a:txBody>
                    <a:bodyPr/>
                    <a:lstStyle/>
                    <a:p>
                      <a:pPr marL="0" marR="0" algn="l" fontAlgn="b">
                        <a:spcBef>
                          <a:spcPts val="0"/>
                        </a:spcBef>
                        <a:spcAft>
                          <a:spcPts val="0"/>
                        </a:spcAft>
                      </a:pPr>
                      <a:r>
                        <a:rPr lang="en-US" sz="1400" b="0" kern="1200" dirty="0" smtClean="0">
                          <a:solidFill>
                            <a:srgbClr val="000000"/>
                          </a:solidFill>
                          <a:effectLst/>
                          <a:latin typeface="+mn-lt"/>
                          <a:ea typeface="DengXian"/>
                          <a:cs typeface="Arial"/>
                        </a:rPr>
                        <a:t>Strengthening occupational safety protection</a:t>
                      </a:r>
                      <a:endParaRPr lang="en-US" sz="1400" b="0" dirty="0">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b">
                        <a:spcAft>
                          <a:spcPts val="0"/>
                        </a:spcAft>
                      </a:pPr>
                      <a:r>
                        <a:rPr lang="en-US" sz="1400" b="0" kern="1200" dirty="0" smtClean="0">
                          <a:solidFill>
                            <a:srgbClr val="000000"/>
                          </a:solidFill>
                          <a:effectLst/>
                          <a:latin typeface="+mn-lt"/>
                          <a:ea typeface="+mn-ea"/>
                          <a:cs typeface="+mn-cs"/>
                        </a:rPr>
                        <a:t>This strategic objective is covered in terms of indicators that are applicable in protecting vulnerable workers.</a:t>
                      </a:r>
                      <a:endParaRPr lang="en-ZA" sz="1400" b="0" dirty="0">
                        <a:effectLst/>
                        <a:latin typeface="Calibri"/>
                        <a:ea typeface="DengXian"/>
                        <a:cs typeface="Arial"/>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
                        <a:spcAft>
                          <a:spcPts val="0"/>
                        </a:spcAft>
                      </a:pPr>
                      <a:endParaRPr lang="en-ZA" sz="1600" dirty="0">
                        <a:effectLst/>
                        <a:latin typeface="Calibri"/>
                        <a:ea typeface="DengXi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
                        <a:spcAft>
                          <a:spcPts val="0"/>
                        </a:spcAft>
                      </a:pPr>
                      <a:endParaRPr lang="en-ZA" sz="1600" dirty="0">
                        <a:effectLst/>
                        <a:latin typeface="Calibri"/>
                        <a:ea typeface="DengXi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
                        <a:spcAft>
                          <a:spcPts val="0"/>
                        </a:spcAft>
                      </a:pPr>
                      <a:endParaRPr lang="en-ZA" sz="1600" dirty="0">
                        <a:effectLst/>
                        <a:latin typeface="Calibri"/>
                        <a:ea typeface="DengXi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
                        <a:spcAft>
                          <a:spcPts val="0"/>
                        </a:spcAft>
                      </a:pPr>
                      <a:endParaRPr lang="en-ZA" sz="1600" dirty="0">
                        <a:effectLst/>
                        <a:latin typeface="Calibri"/>
                        <a:ea typeface="DengXi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54007">
                <a:tc>
                  <a:txBody>
                    <a:bodyPr/>
                    <a:lstStyle/>
                    <a:p>
                      <a:pPr marL="0" marR="0" algn="l" fontAlgn="b">
                        <a:spcBef>
                          <a:spcPts val="0"/>
                        </a:spcBef>
                        <a:spcAft>
                          <a:spcPts val="0"/>
                        </a:spcAft>
                      </a:pPr>
                      <a:r>
                        <a:rPr lang="en-GB" sz="1400" b="0" kern="1200" dirty="0">
                          <a:solidFill>
                            <a:srgbClr val="000000"/>
                          </a:solidFill>
                          <a:effectLst/>
                          <a:latin typeface="+mn-lt"/>
                          <a:ea typeface="Times New Roman"/>
                        </a:rPr>
                        <a:t>Promote equity in the labour </a:t>
                      </a:r>
                      <a:r>
                        <a:rPr lang="en-GB" sz="1400" b="0" kern="1200" dirty="0" smtClean="0">
                          <a:solidFill>
                            <a:srgbClr val="000000"/>
                          </a:solidFill>
                          <a:effectLst/>
                          <a:latin typeface="+mn-lt"/>
                          <a:ea typeface="Times New Roman"/>
                        </a:rPr>
                        <a:t>market</a:t>
                      </a:r>
                      <a:endParaRPr lang="en-US" sz="1400" b="0" dirty="0">
                        <a:solidFill>
                          <a:srgbClr val="FF0000"/>
                        </a:solidFill>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1</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1</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solidFill>
                            <a:srgbClr val="00B050"/>
                          </a:solidFill>
                          <a:effectLst/>
                          <a:latin typeface="Calibri"/>
                          <a:ea typeface="Times New Roman"/>
                          <a:cs typeface="Arial"/>
                        </a:rPr>
                        <a:t>1</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FF0000"/>
                          </a:solidFill>
                          <a:effectLst/>
                          <a:latin typeface="Calibri"/>
                          <a:ea typeface="Times New Roman"/>
                          <a:cs typeface="Arial"/>
                        </a:rPr>
                        <a:t>0</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00B050"/>
                          </a:solidFill>
                          <a:effectLst/>
                          <a:latin typeface="Calibri"/>
                          <a:ea typeface="Times New Roman"/>
                          <a:cs typeface="Arial"/>
                        </a:rPr>
                        <a:t>100%</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17124">
                <a:tc>
                  <a:txBody>
                    <a:bodyPr/>
                    <a:lstStyle/>
                    <a:p>
                      <a:pPr marL="0" marR="0" algn="l" fontAlgn="b">
                        <a:spcBef>
                          <a:spcPts val="0"/>
                        </a:spcBef>
                        <a:spcAft>
                          <a:spcPts val="0"/>
                        </a:spcAft>
                      </a:pPr>
                      <a:r>
                        <a:rPr lang="en-GB" sz="1400" b="0" kern="1200" dirty="0">
                          <a:solidFill>
                            <a:srgbClr val="000000"/>
                          </a:solidFill>
                          <a:effectLst/>
                          <a:latin typeface="+mn-lt"/>
                          <a:ea typeface="Times New Roman"/>
                        </a:rPr>
                        <a:t>Protecting vulnerable </a:t>
                      </a:r>
                      <a:r>
                        <a:rPr lang="en-GB" sz="1400" b="0" kern="1200" dirty="0" smtClean="0">
                          <a:solidFill>
                            <a:srgbClr val="000000"/>
                          </a:solidFill>
                          <a:effectLst/>
                          <a:latin typeface="+mn-lt"/>
                          <a:ea typeface="Times New Roman"/>
                        </a:rPr>
                        <a:t>workers</a:t>
                      </a:r>
                      <a:endParaRPr lang="en-US" sz="1400" b="0" dirty="0">
                        <a:solidFill>
                          <a:srgbClr val="FF0000"/>
                        </a:solidFill>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5</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5</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smtClean="0">
                          <a:solidFill>
                            <a:srgbClr val="00B050"/>
                          </a:solidFill>
                          <a:effectLst/>
                          <a:latin typeface="Calibri"/>
                          <a:ea typeface="Times New Roman"/>
                          <a:cs typeface="Arial"/>
                        </a:rPr>
                        <a:t>3</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smtClean="0">
                          <a:solidFill>
                            <a:srgbClr val="FF0000"/>
                          </a:solidFill>
                          <a:effectLst/>
                          <a:latin typeface="Calibri"/>
                          <a:ea typeface="Times New Roman"/>
                          <a:cs typeface="Arial"/>
                        </a:rPr>
                        <a:t>2</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FF0000"/>
                          </a:solidFill>
                          <a:effectLst/>
                          <a:latin typeface="Calibri"/>
                          <a:ea typeface="Times New Roman"/>
                          <a:cs typeface="Arial"/>
                        </a:rPr>
                        <a:t>6</a:t>
                      </a:r>
                      <a:r>
                        <a:rPr lang="en-US" sz="1600" b="1" dirty="0" smtClean="0">
                          <a:solidFill>
                            <a:srgbClr val="FF0000"/>
                          </a:solidFill>
                          <a:effectLst/>
                          <a:latin typeface="Calibri"/>
                          <a:ea typeface="Times New Roman"/>
                          <a:cs typeface="Arial"/>
                        </a:rPr>
                        <a:t>0</a:t>
                      </a:r>
                      <a:r>
                        <a:rPr lang="en-US" sz="1600" b="1" dirty="0">
                          <a:solidFill>
                            <a:srgbClr val="FF0000"/>
                          </a:solidFill>
                          <a:effectLst/>
                          <a:latin typeface="Calibri"/>
                          <a:ea typeface="Times New Roman"/>
                          <a:cs typeface="Arial"/>
                        </a:rPr>
                        <a:t>%</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64577">
                <a:tc>
                  <a:txBody>
                    <a:bodyPr/>
                    <a:lstStyle/>
                    <a:p>
                      <a:pPr marL="0" marR="0" algn="l" fontAlgn="b">
                        <a:spcBef>
                          <a:spcPts val="0"/>
                        </a:spcBef>
                        <a:spcAft>
                          <a:spcPts val="0"/>
                        </a:spcAft>
                      </a:pPr>
                      <a:r>
                        <a:rPr lang="en-GB" sz="1400" b="0" kern="1200" dirty="0">
                          <a:solidFill>
                            <a:srgbClr val="000000"/>
                          </a:solidFill>
                          <a:effectLst/>
                          <a:latin typeface="+mn-lt"/>
                          <a:ea typeface="Times New Roman"/>
                        </a:rPr>
                        <a:t>Strengthening multilateral and bilateral </a:t>
                      </a:r>
                      <a:r>
                        <a:rPr lang="en-GB" sz="1400" b="0" kern="1200" dirty="0" smtClean="0">
                          <a:solidFill>
                            <a:srgbClr val="000000"/>
                          </a:solidFill>
                          <a:effectLst/>
                          <a:latin typeface="+mn-lt"/>
                          <a:ea typeface="Times New Roman"/>
                        </a:rPr>
                        <a:t>relations</a:t>
                      </a:r>
                      <a:endParaRPr lang="en-US" sz="1400" b="0" dirty="0">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1</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1</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solidFill>
                            <a:srgbClr val="00B050"/>
                          </a:solidFill>
                          <a:effectLst/>
                          <a:latin typeface="Calibri"/>
                          <a:ea typeface="Times New Roman"/>
                          <a:cs typeface="Arial"/>
                        </a:rPr>
                        <a:t>1</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FF0000"/>
                          </a:solidFill>
                          <a:effectLst/>
                          <a:latin typeface="Calibri"/>
                          <a:ea typeface="Times New Roman"/>
                          <a:cs typeface="Arial"/>
                        </a:rPr>
                        <a:t>0</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00B050"/>
                          </a:solidFill>
                          <a:effectLst/>
                          <a:latin typeface="Calibri"/>
                          <a:ea typeface="Times New Roman"/>
                          <a:cs typeface="Arial"/>
                        </a:rPr>
                        <a:t>100%</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75483">
                <a:tc>
                  <a:txBody>
                    <a:bodyPr/>
                    <a:lstStyle/>
                    <a:p>
                      <a:pPr marL="0" marR="0" algn="l" fontAlgn="b">
                        <a:spcBef>
                          <a:spcPts val="0"/>
                        </a:spcBef>
                        <a:spcAft>
                          <a:spcPts val="0"/>
                        </a:spcAft>
                      </a:pPr>
                      <a:r>
                        <a:rPr lang="en-GB" sz="1400" b="0" kern="1200" dirty="0">
                          <a:solidFill>
                            <a:srgbClr val="000000"/>
                          </a:solidFill>
                          <a:effectLst/>
                          <a:latin typeface="+mn-lt"/>
                          <a:ea typeface="Times New Roman"/>
                        </a:rPr>
                        <a:t>Contribute to employment creation</a:t>
                      </a:r>
                      <a:endParaRPr lang="en-US" sz="1400" b="0" dirty="0">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4</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4</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solidFill>
                            <a:srgbClr val="00B050"/>
                          </a:solidFill>
                          <a:effectLst/>
                          <a:latin typeface="Calibri"/>
                          <a:ea typeface="Times New Roman"/>
                          <a:cs typeface="Arial"/>
                        </a:rPr>
                        <a:t>4</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FF0000"/>
                          </a:solidFill>
                          <a:effectLst/>
                          <a:latin typeface="Calibri"/>
                          <a:ea typeface="Times New Roman"/>
                          <a:cs typeface="Arial"/>
                        </a:rPr>
                        <a:t>0</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00B050"/>
                          </a:solidFill>
                          <a:effectLst/>
                          <a:latin typeface="Calibri"/>
                          <a:ea typeface="Times New Roman"/>
                          <a:cs typeface="Arial"/>
                        </a:rPr>
                        <a:t>100%</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54007">
                <a:tc>
                  <a:txBody>
                    <a:bodyPr/>
                    <a:lstStyle/>
                    <a:p>
                      <a:pPr marL="0" marR="0" algn="l" fontAlgn="b">
                        <a:spcBef>
                          <a:spcPts val="0"/>
                        </a:spcBef>
                        <a:spcAft>
                          <a:spcPts val="0"/>
                        </a:spcAft>
                      </a:pPr>
                      <a:r>
                        <a:rPr lang="en-GB" sz="1400" b="0" kern="1200" dirty="0">
                          <a:solidFill>
                            <a:srgbClr val="000000"/>
                          </a:solidFill>
                          <a:effectLst/>
                          <a:latin typeface="+mn-lt"/>
                          <a:ea typeface="Times New Roman"/>
                        </a:rPr>
                        <a:t>Promoting sound labour relations</a:t>
                      </a:r>
                      <a:endParaRPr lang="en-US" sz="1400" b="0" dirty="0">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3</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3</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solidFill>
                            <a:srgbClr val="00B050"/>
                          </a:solidFill>
                          <a:effectLst/>
                          <a:latin typeface="Calibri"/>
                          <a:ea typeface="Times New Roman"/>
                          <a:cs typeface="Arial"/>
                        </a:rPr>
                        <a:t>2</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FF0000"/>
                          </a:solidFill>
                          <a:effectLst/>
                          <a:latin typeface="Calibri"/>
                          <a:ea typeface="Times New Roman"/>
                          <a:cs typeface="Arial"/>
                        </a:rPr>
                        <a:t>1</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FF0000"/>
                          </a:solidFill>
                          <a:effectLst/>
                          <a:latin typeface="Calibri"/>
                          <a:ea typeface="Times New Roman"/>
                          <a:cs typeface="Arial"/>
                        </a:rPr>
                        <a:t>67%</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54007">
                <a:tc>
                  <a:txBody>
                    <a:bodyPr/>
                    <a:lstStyle/>
                    <a:p>
                      <a:pPr marL="0" marR="0" algn="l" fontAlgn="b">
                        <a:spcBef>
                          <a:spcPts val="0"/>
                        </a:spcBef>
                        <a:spcAft>
                          <a:spcPts val="0"/>
                        </a:spcAft>
                      </a:pPr>
                      <a:r>
                        <a:rPr lang="en-GB" sz="1400" b="0" kern="1200" dirty="0">
                          <a:solidFill>
                            <a:srgbClr val="000000"/>
                          </a:solidFill>
                          <a:effectLst/>
                          <a:latin typeface="+mn-lt"/>
                          <a:ea typeface="Times New Roman"/>
                        </a:rPr>
                        <a:t>Monitoring the impact of legislations</a:t>
                      </a:r>
                      <a:endParaRPr lang="en-US" sz="1400" b="0" dirty="0">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2</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2</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solidFill>
                            <a:srgbClr val="00B050"/>
                          </a:solidFill>
                          <a:effectLst/>
                          <a:latin typeface="Calibri"/>
                          <a:ea typeface="Times New Roman"/>
                          <a:cs typeface="Arial"/>
                        </a:rPr>
                        <a:t>2</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FF0000"/>
                          </a:solidFill>
                          <a:effectLst/>
                          <a:latin typeface="Calibri"/>
                          <a:ea typeface="Times New Roman"/>
                          <a:cs typeface="Arial"/>
                        </a:rPr>
                        <a:t>0</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00B050"/>
                          </a:solidFill>
                          <a:effectLst/>
                          <a:latin typeface="Calibri"/>
                          <a:ea typeface="Times New Roman"/>
                          <a:cs typeface="Arial"/>
                        </a:rPr>
                        <a:t>100%</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46364">
                <a:tc>
                  <a:txBody>
                    <a:bodyPr/>
                    <a:lstStyle/>
                    <a:p>
                      <a:pPr marL="0" marR="0" algn="l" fontAlgn="b">
                        <a:spcBef>
                          <a:spcPts val="0"/>
                        </a:spcBef>
                        <a:spcAft>
                          <a:spcPts val="0"/>
                        </a:spcAft>
                      </a:pPr>
                      <a:r>
                        <a:rPr lang="en-GB" sz="1400" b="0" kern="1200" dirty="0">
                          <a:solidFill>
                            <a:srgbClr val="000000"/>
                          </a:solidFill>
                          <a:effectLst/>
                          <a:latin typeface="+mn-lt"/>
                          <a:ea typeface="Times New Roman"/>
                        </a:rPr>
                        <a:t>Strengthening the institutional capacity of the Department</a:t>
                      </a:r>
                      <a:endParaRPr lang="en-US" sz="1400" b="0" dirty="0">
                        <a:effectLst/>
                        <a:latin typeface="+mn-lt"/>
                        <a:ea typeface="Times New Roman"/>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4</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4</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solidFill>
                            <a:srgbClr val="00B050"/>
                          </a:solidFill>
                          <a:effectLst/>
                          <a:latin typeface="Calibri"/>
                          <a:ea typeface="Times New Roman"/>
                          <a:cs typeface="Arial"/>
                        </a:rPr>
                        <a:t>3</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FF0000"/>
                          </a:solidFill>
                          <a:effectLst/>
                          <a:latin typeface="Calibri"/>
                          <a:ea typeface="Times New Roman"/>
                          <a:cs typeface="Arial"/>
                        </a:rPr>
                        <a:t>1</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FF0000"/>
                          </a:solidFill>
                          <a:effectLst/>
                          <a:latin typeface="Calibri"/>
                          <a:ea typeface="Times New Roman"/>
                          <a:cs typeface="Arial"/>
                        </a:rPr>
                        <a:t>75%</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666733">
                <a:tc>
                  <a:txBody>
                    <a:bodyPr/>
                    <a:lstStyle/>
                    <a:p>
                      <a:pPr marL="0" marR="0" algn="l" fontAlgn="b">
                        <a:spcBef>
                          <a:spcPts val="0"/>
                        </a:spcBef>
                        <a:spcAft>
                          <a:spcPts val="0"/>
                        </a:spcAft>
                      </a:pPr>
                      <a:r>
                        <a:rPr lang="en-GB" sz="1400" b="1" dirty="0">
                          <a:effectLst/>
                          <a:latin typeface="+mn-lt"/>
                          <a:ea typeface="Times New Roman"/>
                        </a:rPr>
                        <a:t>Total number of Indicators</a:t>
                      </a:r>
                      <a:endParaRPr lang="en-US" sz="1400" b="1" dirty="0">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spcAft>
                          <a:spcPts val="0"/>
                        </a:spcAft>
                      </a:pPr>
                      <a:r>
                        <a:rPr lang="en-US" sz="1600" b="1" dirty="0">
                          <a:effectLst/>
                          <a:latin typeface="Calibri"/>
                          <a:ea typeface="Times New Roman"/>
                          <a:cs typeface="Arial"/>
                        </a:rPr>
                        <a:t>20</a:t>
                      </a:r>
                      <a:endParaRPr lang="en-ZA" sz="1600" dirty="0">
                        <a:effectLst/>
                        <a:latin typeface="Calibri"/>
                        <a:ea typeface="Times New Roman"/>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spcAft>
                          <a:spcPts val="0"/>
                        </a:spcAft>
                      </a:pPr>
                      <a:r>
                        <a:rPr lang="en-US" sz="1600" b="1" dirty="0">
                          <a:effectLst/>
                          <a:latin typeface="Calibri"/>
                          <a:ea typeface="Times New Roman"/>
                          <a:cs typeface="Arial"/>
                        </a:rPr>
                        <a:t>20</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spcAft>
                          <a:spcPts val="0"/>
                        </a:spcAft>
                      </a:pPr>
                      <a:r>
                        <a:rPr lang="en-US" sz="1600" b="1" kern="1200" dirty="0" smtClean="0">
                          <a:solidFill>
                            <a:srgbClr val="000000"/>
                          </a:solidFill>
                          <a:effectLst/>
                          <a:latin typeface="Calibri"/>
                          <a:ea typeface="Times New Roman"/>
                          <a:cs typeface="Calibri"/>
                        </a:rPr>
                        <a:t>16</a:t>
                      </a:r>
                      <a:endParaRPr lang="en-ZA" sz="1600" dirty="0">
                        <a:effectLst/>
                        <a:latin typeface="Calibri"/>
                        <a:ea typeface="Times New Roman"/>
                      </a:endParaRPr>
                    </a:p>
                  </a:txBody>
                  <a:tcPr marL="8890" marR="889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spcAft>
                          <a:spcPts val="0"/>
                        </a:spcAft>
                      </a:pPr>
                      <a:r>
                        <a:rPr lang="en-US" sz="1600" b="1" kern="1200" dirty="0" smtClean="0">
                          <a:solidFill>
                            <a:srgbClr val="000000"/>
                          </a:solidFill>
                          <a:effectLst/>
                          <a:latin typeface="Calibri"/>
                          <a:ea typeface="Times New Roman"/>
                        </a:rPr>
                        <a:t>4</a:t>
                      </a:r>
                      <a:endParaRPr lang="en-ZA" sz="1600" dirty="0">
                        <a:effectLst/>
                        <a:latin typeface="Calibri"/>
                        <a:ea typeface="Times New Roman"/>
                      </a:endParaRPr>
                    </a:p>
                  </a:txBody>
                  <a:tcPr marL="8890" marR="8890" marT="889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ctr" fontAlgn="b">
                        <a:spcAft>
                          <a:spcPts val="0"/>
                        </a:spcAft>
                      </a:pPr>
                      <a:r>
                        <a:rPr lang="en-US" sz="2000" b="1" kern="1200" dirty="0" smtClean="0">
                          <a:solidFill>
                            <a:srgbClr val="FF0000"/>
                          </a:solidFill>
                          <a:effectLst/>
                          <a:latin typeface="Calibri"/>
                          <a:ea typeface="Times New Roman"/>
                          <a:cs typeface="Calibri"/>
                        </a:rPr>
                        <a:t>80%</a:t>
                      </a:r>
                      <a:endParaRPr lang="en-ZA" sz="2000" dirty="0">
                        <a:effectLst/>
                        <a:latin typeface="Calibri"/>
                        <a:ea typeface="Times New Roman"/>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solidFill>
                  </a:tcPr>
                </a:tc>
                <a:extLst>
                  <a:ext uri="{0D108BD9-81ED-4DB2-BD59-A6C34878D82A}">
                    <a16:rowId xmlns:a16="http://schemas.microsoft.com/office/drawing/2014/main" xmlns="" val="10009"/>
                  </a:ext>
                </a:extLst>
              </a:tr>
              <a:tr h="760375">
                <a:tc>
                  <a:txBody>
                    <a:bodyPr/>
                    <a:lstStyle/>
                    <a:p>
                      <a:pPr marL="0" marR="0" algn="l" fontAlgn="b">
                        <a:spcBef>
                          <a:spcPts val="0"/>
                        </a:spcBef>
                        <a:spcAft>
                          <a:spcPts val="0"/>
                        </a:spcAft>
                      </a:pPr>
                      <a:r>
                        <a:rPr lang="en-GB" sz="1400" b="1" kern="1200" dirty="0">
                          <a:solidFill>
                            <a:srgbClr val="000000"/>
                          </a:solidFill>
                          <a:effectLst/>
                          <a:latin typeface="+mn-lt"/>
                          <a:ea typeface="Times New Roman"/>
                        </a:rPr>
                        <a:t>Overall  Performance</a:t>
                      </a:r>
                      <a:endParaRPr lang="en-US" sz="1400" b="1" dirty="0">
                        <a:effectLst/>
                        <a:latin typeface="+mn-lt"/>
                        <a:ea typeface="Times New Roman"/>
                      </a:endParaRPr>
                    </a:p>
                  </a:txBody>
                  <a:tcPr marL="8889" marR="8889" marT="8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l" fontAlgn="b">
                        <a:spcBef>
                          <a:spcPts val="0"/>
                        </a:spcBef>
                        <a:spcAft>
                          <a:spcPts val="0"/>
                        </a:spcAft>
                      </a:pPr>
                      <a:r>
                        <a:rPr lang="en-ZA" sz="1100" b="1" dirty="0" smtClean="0">
                          <a:effectLst/>
                          <a:latin typeface="+mn-lt"/>
                          <a:ea typeface="Times New Roman"/>
                        </a:rPr>
                        <a:t> </a:t>
                      </a:r>
                    </a:p>
                  </a:txBody>
                  <a:tcPr marL="8889" marR="77464" marT="8887"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l" fontAlgn="b">
                        <a:spcBef>
                          <a:spcPts val="0"/>
                        </a:spcBef>
                        <a:spcAft>
                          <a:spcPts val="0"/>
                        </a:spcAft>
                      </a:pPr>
                      <a:endParaRPr lang="en-ZA" sz="1100" b="1" dirty="0" smtClean="0">
                        <a:effectLst/>
                        <a:latin typeface="+mn-lt"/>
                        <a:ea typeface="Times New Roman"/>
                      </a:endParaRPr>
                    </a:p>
                  </a:txBody>
                  <a:tcPr marL="8889" marR="77464" marT="888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ZA" sz="1800" b="1" dirty="0" smtClean="0">
                          <a:effectLst/>
                          <a:latin typeface="Calibri"/>
                          <a:ea typeface="Calibri"/>
                          <a:cs typeface="Times New Roman"/>
                        </a:rPr>
                        <a:t>80%</a:t>
                      </a:r>
                      <a:endParaRPr lang="en-ZA" sz="18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800" b="1" dirty="0" smtClean="0">
                          <a:effectLst/>
                          <a:latin typeface="Calibri"/>
                          <a:ea typeface="Calibri"/>
                          <a:cs typeface="Times New Roman"/>
                        </a:rPr>
                        <a:t>20%</a:t>
                      </a:r>
                      <a:endParaRPr lang="en-ZA" sz="1800" b="1" dirty="0">
                        <a:effectLst/>
                        <a:latin typeface="Calibri"/>
                        <a:ea typeface="Calibri"/>
                        <a:cs typeface="Times New Roman"/>
                      </a:endParaRPr>
                    </a:p>
                  </a:txBody>
                  <a:tcPr marL="9524" marR="9524" marT="9524"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US" dirty="0"/>
                    </a:p>
                  </a:txBody>
                  <a:tcPr>
                    <a:solidFill>
                      <a:schemeClr val="bg1"/>
                    </a:solidFill>
                  </a:tcPr>
                </a:tc>
                <a:extLst>
                  <a:ext uri="{0D108BD9-81ED-4DB2-BD59-A6C34878D82A}">
                    <a16:rowId xmlns:a16="http://schemas.microsoft.com/office/drawing/2014/main" xmlns="" val="10010"/>
                  </a:ext>
                </a:extLst>
              </a:tr>
            </a:tbl>
          </a:graphicData>
        </a:graphic>
      </p:graphicFrame>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9</a:t>
            </a:fld>
            <a:endParaRPr lang="en-US" altLang="en-US" sz="1200" dirty="0" smtClean="0">
              <a:solidFill>
                <a:srgbClr val="898989"/>
              </a:solidFill>
            </a:endParaRPr>
          </a:p>
        </p:txBody>
      </p:sp>
    </p:spTree>
    <p:extLst>
      <p:ext uri="{BB962C8B-B14F-4D97-AF65-F5344CB8AC3E}">
        <p14:creationId xmlns:p14="http://schemas.microsoft.com/office/powerpoint/2010/main" xmlns="" val="2108555560"/>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ZA" altLang="en-US" sz="2000" b="1" dirty="0" smtClean="0"/>
              <a:t>EMPLOYMENT COUNSELLING BY DISABILITY AND PROVINCE</a:t>
            </a:r>
            <a:br>
              <a:rPr lang="en-ZA" altLang="en-US" sz="2000" b="1" dirty="0" smtClean="0"/>
            </a:br>
            <a:endParaRPr lang="en-ZA" altLang="en-US" sz="2000" b="1" dirty="0" smtClean="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xmlns="" val="2019446245"/>
              </p:ext>
            </p:extLst>
          </p:nvPr>
        </p:nvGraphicFramePr>
        <p:xfrm>
          <a:off x="232012" y="1417641"/>
          <a:ext cx="6204414" cy="5174228"/>
        </p:xfrm>
        <a:graphic>
          <a:graphicData uri="http://schemas.openxmlformats.org/drawingml/2006/table">
            <a:tbl>
              <a:tblPr firstRow="1" bandRow="1">
                <a:tableStyleId>{5C22544A-7EE6-4342-B048-85BDC9FD1C3A}</a:tableStyleId>
              </a:tblPr>
              <a:tblGrid>
                <a:gridCol w="1161232">
                  <a:extLst>
                    <a:ext uri="{9D8B030D-6E8A-4147-A177-3AD203B41FA5}">
                      <a16:colId xmlns:a16="http://schemas.microsoft.com/office/drawing/2014/main" xmlns="" val="20000"/>
                    </a:ext>
                  </a:extLst>
                </a:gridCol>
                <a:gridCol w="592191">
                  <a:extLst>
                    <a:ext uri="{9D8B030D-6E8A-4147-A177-3AD203B41FA5}">
                      <a16:colId xmlns:a16="http://schemas.microsoft.com/office/drawing/2014/main" xmlns="" val="20001"/>
                    </a:ext>
                  </a:extLst>
                </a:gridCol>
                <a:gridCol w="388426">
                  <a:extLst>
                    <a:ext uri="{9D8B030D-6E8A-4147-A177-3AD203B41FA5}">
                      <a16:colId xmlns:a16="http://schemas.microsoft.com/office/drawing/2014/main" xmlns="" val="20002"/>
                    </a:ext>
                  </a:extLst>
                </a:gridCol>
                <a:gridCol w="426634">
                  <a:extLst>
                    <a:ext uri="{9D8B030D-6E8A-4147-A177-3AD203B41FA5}">
                      <a16:colId xmlns:a16="http://schemas.microsoft.com/office/drawing/2014/main" xmlns="" val="20003"/>
                    </a:ext>
                  </a:extLst>
                </a:gridCol>
                <a:gridCol w="452104">
                  <a:extLst>
                    <a:ext uri="{9D8B030D-6E8A-4147-A177-3AD203B41FA5}">
                      <a16:colId xmlns:a16="http://schemas.microsoft.com/office/drawing/2014/main" xmlns="" val="20004"/>
                    </a:ext>
                  </a:extLst>
                </a:gridCol>
                <a:gridCol w="452104">
                  <a:extLst>
                    <a:ext uri="{9D8B030D-6E8A-4147-A177-3AD203B41FA5}">
                      <a16:colId xmlns:a16="http://schemas.microsoft.com/office/drawing/2014/main" xmlns="" val="20005"/>
                    </a:ext>
                  </a:extLst>
                </a:gridCol>
                <a:gridCol w="496677">
                  <a:extLst>
                    <a:ext uri="{9D8B030D-6E8A-4147-A177-3AD203B41FA5}">
                      <a16:colId xmlns:a16="http://schemas.microsoft.com/office/drawing/2014/main" xmlns="" val="20006"/>
                    </a:ext>
                  </a:extLst>
                </a:gridCol>
                <a:gridCol w="445737">
                  <a:extLst>
                    <a:ext uri="{9D8B030D-6E8A-4147-A177-3AD203B41FA5}">
                      <a16:colId xmlns:a16="http://schemas.microsoft.com/office/drawing/2014/main" xmlns="" val="20007"/>
                    </a:ext>
                  </a:extLst>
                </a:gridCol>
                <a:gridCol w="483941">
                  <a:extLst>
                    <a:ext uri="{9D8B030D-6E8A-4147-A177-3AD203B41FA5}">
                      <a16:colId xmlns:a16="http://schemas.microsoft.com/office/drawing/2014/main" xmlns="" val="20008"/>
                    </a:ext>
                  </a:extLst>
                </a:gridCol>
                <a:gridCol w="477574">
                  <a:extLst>
                    <a:ext uri="{9D8B030D-6E8A-4147-A177-3AD203B41FA5}">
                      <a16:colId xmlns:a16="http://schemas.microsoft.com/office/drawing/2014/main" xmlns="" val="20009"/>
                    </a:ext>
                  </a:extLst>
                </a:gridCol>
                <a:gridCol w="287201">
                  <a:extLst>
                    <a:ext uri="{9D8B030D-6E8A-4147-A177-3AD203B41FA5}">
                      <a16:colId xmlns:a16="http://schemas.microsoft.com/office/drawing/2014/main" xmlns="" val="20010"/>
                    </a:ext>
                  </a:extLst>
                </a:gridCol>
                <a:gridCol w="540593">
                  <a:extLst>
                    <a:ext uri="{9D8B030D-6E8A-4147-A177-3AD203B41FA5}">
                      <a16:colId xmlns:a16="http://schemas.microsoft.com/office/drawing/2014/main" xmlns="" val="20011"/>
                    </a:ext>
                  </a:extLst>
                </a:gridCol>
              </a:tblGrid>
              <a:tr h="1366502">
                <a:tc>
                  <a:txBody>
                    <a:bodyPr/>
                    <a:lstStyle/>
                    <a:p>
                      <a:pPr algn="l" fontAlgn="ctr"/>
                      <a:r>
                        <a:rPr lang="en-ZA" sz="1400" b="1" i="0" u="none" strike="noStrike" dirty="0">
                          <a:solidFill>
                            <a:srgbClr val="000000"/>
                          </a:solidFill>
                          <a:effectLst/>
                          <a:latin typeface="+mn-lt"/>
                        </a:rPr>
                        <a:t> </a:t>
                      </a:r>
                    </a:p>
                  </a:txBody>
                  <a:tcPr marL="85725" marR="9525" marT="9525" marB="0" anchor="ctr"/>
                </a:tc>
                <a:tc>
                  <a:txBody>
                    <a:bodyPr/>
                    <a:lstStyle/>
                    <a:p>
                      <a:pPr algn="l" fontAlgn="ctr"/>
                      <a:r>
                        <a:rPr lang="en-ZA" sz="1400" b="1" i="0" u="none" strike="noStrike" dirty="0">
                          <a:solidFill>
                            <a:srgbClr val="000000"/>
                          </a:solidFill>
                          <a:effectLst/>
                          <a:latin typeface="+mn-lt"/>
                        </a:rPr>
                        <a:t>None</a:t>
                      </a:r>
                    </a:p>
                  </a:txBody>
                  <a:tcPr marL="9525" marR="9525" marT="9525" marB="0" vert="vert270" anchor="ctr"/>
                </a:tc>
                <a:tc>
                  <a:txBody>
                    <a:bodyPr/>
                    <a:lstStyle/>
                    <a:p>
                      <a:pPr algn="l" fontAlgn="ctr"/>
                      <a:r>
                        <a:rPr lang="en-ZA" sz="1400" b="1" i="0" u="none" strike="noStrike" dirty="0">
                          <a:solidFill>
                            <a:srgbClr val="000000"/>
                          </a:solidFill>
                          <a:effectLst/>
                          <a:latin typeface="+mn-lt"/>
                        </a:rPr>
                        <a:t>Blindness</a:t>
                      </a:r>
                    </a:p>
                  </a:txBody>
                  <a:tcPr marL="9525" marR="9525" marT="9525" marB="0" vert="vert270" anchor="ctr"/>
                </a:tc>
                <a:tc>
                  <a:txBody>
                    <a:bodyPr/>
                    <a:lstStyle/>
                    <a:p>
                      <a:pPr algn="l" fontAlgn="ctr"/>
                      <a:r>
                        <a:rPr lang="en-ZA" sz="1400" b="1" i="0" u="none" strike="noStrike" dirty="0">
                          <a:solidFill>
                            <a:srgbClr val="000000"/>
                          </a:solidFill>
                          <a:effectLst/>
                          <a:latin typeface="+mn-lt"/>
                        </a:rPr>
                        <a:t>Deafness</a:t>
                      </a:r>
                    </a:p>
                  </a:txBody>
                  <a:tcPr marL="9525" marR="9525" marT="9525" marB="0" vert="vert270" anchor="ctr"/>
                </a:tc>
                <a:tc>
                  <a:txBody>
                    <a:bodyPr/>
                    <a:lstStyle/>
                    <a:p>
                      <a:pPr algn="l" fontAlgn="ctr"/>
                      <a:r>
                        <a:rPr lang="en-ZA" sz="1400" b="1" i="0" u="none" strike="noStrike" dirty="0">
                          <a:solidFill>
                            <a:srgbClr val="000000"/>
                          </a:solidFill>
                          <a:effectLst/>
                          <a:latin typeface="+mn-lt"/>
                        </a:rPr>
                        <a:t>Chronic Condition</a:t>
                      </a:r>
                    </a:p>
                  </a:txBody>
                  <a:tcPr marL="9525" marR="9525" marT="9525" marB="0" vert="vert270" anchor="ctr"/>
                </a:tc>
                <a:tc>
                  <a:txBody>
                    <a:bodyPr/>
                    <a:lstStyle/>
                    <a:p>
                      <a:pPr algn="l" fontAlgn="ctr"/>
                      <a:r>
                        <a:rPr lang="en-ZA" sz="1400" b="1" i="0" u="none" strike="noStrike">
                          <a:solidFill>
                            <a:srgbClr val="000000"/>
                          </a:solidFill>
                          <a:effectLst/>
                          <a:latin typeface="+mn-lt"/>
                        </a:rPr>
                        <a:t>Mental, Neurological</a:t>
                      </a:r>
                    </a:p>
                  </a:txBody>
                  <a:tcPr marL="9525" marR="9525" marT="9525" marB="0" vert="vert270" anchor="ctr"/>
                </a:tc>
                <a:tc>
                  <a:txBody>
                    <a:bodyPr/>
                    <a:lstStyle/>
                    <a:p>
                      <a:pPr algn="l" fontAlgn="ctr"/>
                      <a:r>
                        <a:rPr lang="en-ZA" sz="1400" b="1" i="0" u="none" strike="noStrike" dirty="0">
                          <a:solidFill>
                            <a:srgbClr val="000000"/>
                          </a:solidFill>
                          <a:effectLst/>
                          <a:latin typeface="+mn-lt"/>
                        </a:rPr>
                        <a:t>Physical Disability</a:t>
                      </a:r>
                    </a:p>
                  </a:txBody>
                  <a:tcPr marL="9525" marR="9525" marT="9525" marB="0" vert="vert270" anchor="ctr"/>
                </a:tc>
                <a:tc>
                  <a:txBody>
                    <a:bodyPr/>
                    <a:lstStyle/>
                    <a:p>
                      <a:pPr algn="l" fontAlgn="ctr"/>
                      <a:r>
                        <a:rPr lang="en-ZA" sz="1400" b="1" i="0" u="none" strike="noStrike" dirty="0">
                          <a:solidFill>
                            <a:srgbClr val="000000"/>
                          </a:solidFill>
                          <a:effectLst/>
                          <a:latin typeface="+mn-lt"/>
                        </a:rPr>
                        <a:t>Hard of Hearing</a:t>
                      </a:r>
                    </a:p>
                  </a:txBody>
                  <a:tcPr marL="9525" marR="9525" marT="9525" marB="0" vert="vert270" anchor="ctr"/>
                </a:tc>
                <a:tc>
                  <a:txBody>
                    <a:bodyPr/>
                    <a:lstStyle/>
                    <a:p>
                      <a:pPr algn="l" fontAlgn="ctr"/>
                      <a:r>
                        <a:rPr lang="en-ZA" sz="1400" b="1" i="0" u="none" strike="noStrike" dirty="0">
                          <a:solidFill>
                            <a:srgbClr val="000000"/>
                          </a:solidFill>
                          <a:effectLst/>
                          <a:latin typeface="+mn-lt"/>
                        </a:rPr>
                        <a:t>Partially Sighted</a:t>
                      </a:r>
                    </a:p>
                  </a:txBody>
                  <a:tcPr marL="9525" marR="9525" marT="9525" marB="0" vert="vert270" anchor="ctr"/>
                </a:tc>
                <a:tc>
                  <a:txBody>
                    <a:bodyPr/>
                    <a:lstStyle/>
                    <a:p>
                      <a:pPr algn="l" fontAlgn="ctr"/>
                      <a:r>
                        <a:rPr lang="en-ZA" sz="1400" b="1" i="0" u="none" strike="noStrike" dirty="0">
                          <a:solidFill>
                            <a:srgbClr val="000000"/>
                          </a:solidFill>
                          <a:effectLst/>
                          <a:latin typeface="+mn-lt"/>
                        </a:rPr>
                        <a:t>Speech Impaired</a:t>
                      </a:r>
                    </a:p>
                  </a:txBody>
                  <a:tcPr marL="9525" marR="9525" marT="9525" marB="0" vert="vert270" anchor="ctr"/>
                </a:tc>
                <a:tc>
                  <a:txBody>
                    <a:bodyPr/>
                    <a:lstStyle/>
                    <a:p>
                      <a:pPr algn="l" fontAlgn="ctr"/>
                      <a:r>
                        <a:rPr lang="en-ZA" sz="1400" b="1" i="0" u="none" strike="noStrike" dirty="0">
                          <a:solidFill>
                            <a:srgbClr val="000000"/>
                          </a:solidFill>
                          <a:effectLst/>
                          <a:latin typeface="+mn-lt"/>
                        </a:rPr>
                        <a:t>Visually Impaired</a:t>
                      </a:r>
                    </a:p>
                  </a:txBody>
                  <a:tcPr marL="9525" marR="9525" marT="9525" marB="0" vert="vert270" anchor="ctr"/>
                </a:tc>
                <a:tc>
                  <a:txBody>
                    <a:bodyPr/>
                    <a:lstStyle/>
                    <a:p>
                      <a:pPr algn="l" fontAlgn="ctr"/>
                      <a:r>
                        <a:rPr lang="en-ZA" sz="1400" b="1" i="0" u="none" strike="noStrike" dirty="0">
                          <a:solidFill>
                            <a:srgbClr val="000000"/>
                          </a:solidFill>
                          <a:effectLst/>
                          <a:latin typeface="+mn-lt"/>
                        </a:rPr>
                        <a:t>Total</a:t>
                      </a:r>
                    </a:p>
                  </a:txBody>
                  <a:tcPr marL="9525" marR="9525" marT="9525" marB="0" vert="vert270" anchor="ctr"/>
                </a:tc>
                <a:extLst>
                  <a:ext uri="{0D108BD9-81ED-4DB2-BD59-A6C34878D82A}">
                    <a16:rowId xmlns:a16="http://schemas.microsoft.com/office/drawing/2014/main" xmlns="" val="10000"/>
                  </a:ext>
                </a:extLst>
              </a:tr>
              <a:tr h="313899">
                <a:tc>
                  <a:txBody>
                    <a:bodyPr/>
                    <a:lstStyle/>
                    <a:p>
                      <a:pPr algn="l" fontAlgn="ctr"/>
                      <a:r>
                        <a:rPr lang="en-ZA" sz="1400" b="1" i="0" u="none" strike="noStrike" dirty="0">
                          <a:solidFill>
                            <a:srgbClr val="000000"/>
                          </a:solidFill>
                          <a:effectLst/>
                          <a:latin typeface="+mn-lt"/>
                        </a:rPr>
                        <a:t>Eastern Cape</a:t>
                      </a:r>
                    </a:p>
                  </a:txBody>
                  <a:tcPr marL="85725" marR="9525" marT="9525" marB="0" anchor="ctr"/>
                </a:tc>
                <a:tc>
                  <a:txBody>
                    <a:bodyPr/>
                    <a:lstStyle/>
                    <a:p>
                      <a:pPr algn="ctr" fontAlgn="ctr"/>
                      <a:r>
                        <a:rPr lang="en-ZA" sz="1200" b="0" i="0" u="none" strike="noStrike" dirty="0">
                          <a:solidFill>
                            <a:srgbClr val="000000"/>
                          </a:solidFill>
                          <a:effectLst/>
                          <a:latin typeface="+mn-lt"/>
                        </a:rPr>
                        <a:t>9 430</a:t>
                      </a:r>
                    </a:p>
                  </a:txBody>
                  <a:tcPr marL="9525" marR="9525" marT="9525" marB="0" anchor="ctr"/>
                </a:tc>
                <a:tc>
                  <a:txBody>
                    <a:bodyPr/>
                    <a:lstStyle/>
                    <a:p>
                      <a:pPr algn="ctr" fontAlgn="ctr"/>
                      <a:r>
                        <a:rPr lang="en-ZA" sz="1200" b="0" i="0" u="none" strike="noStrike">
                          <a:solidFill>
                            <a:srgbClr val="000000"/>
                          </a:solidFill>
                          <a:effectLst/>
                          <a:latin typeface="+mn-lt"/>
                        </a:rPr>
                        <a:t>78</a:t>
                      </a:r>
                    </a:p>
                  </a:txBody>
                  <a:tcPr marL="9525" marR="9525" marT="9525" marB="0" anchor="ctr"/>
                </a:tc>
                <a:tc>
                  <a:txBody>
                    <a:bodyPr/>
                    <a:lstStyle/>
                    <a:p>
                      <a:pPr algn="ctr" fontAlgn="ctr"/>
                      <a:r>
                        <a:rPr lang="en-ZA" sz="1200" b="0" i="0" u="none" strike="noStrike">
                          <a:solidFill>
                            <a:srgbClr val="000000"/>
                          </a:solidFill>
                          <a:effectLst/>
                          <a:latin typeface="+mn-lt"/>
                        </a:rPr>
                        <a:t>3</a:t>
                      </a:r>
                    </a:p>
                  </a:txBody>
                  <a:tcPr marL="9525" marR="9525" marT="9525" marB="0" anchor="ctr"/>
                </a:tc>
                <a:tc>
                  <a:txBody>
                    <a:bodyPr/>
                    <a:lstStyle/>
                    <a:p>
                      <a:pPr algn="ctr" fontAlgn="ctr"/>
                      <a:r>
                        <a:rPr lang="en-ZA" sz="1200" b="0" i="0" u="none" strike="noStrike" dirty="0">
                          <a:solidFill>
                            <a:srgbClr val="000000"/>
                          </a:solidFill>
                          <a:effectLst/>
                          <a:latin typeface="+mn-lt"/>
                        </a:rPr>
                        <a:t>22</a:t>
                      </a:r>
                    </a:p>
                  </a:txBody>
                  <a:tcPr marL="9525" marR="9525" marT="9525" marB="0" anchor="ctr"/>
                </a:tc>
                <a:tc>
                  <a:txBody>
                    <a:bodyPr/>
                    <a:lstStyle/>
                    <a:p>
                      <a:pPr algn="ctr" fontAlgn="ctr"/>
                      <a:r>
                        <a:rPr lang="en-ZA" sz="1200" b="0" i="0" u="none" strike="noStrike" dirty="0">
                          <a:solidFill>
                            <a:srgbClr val="000000"/>
                          </a:solidFill>
                          <a:effectLst/>
                          <a:latin typeface="+mn-lt"/>
                        </a:rPr>
                        <a:t>1</a:t>
                      </a:r>
                    </a:p>
                  </a:txBody>
                  <a:tcPr marL="9525" marR="9525" marT="9525" marB="0" anchor="ctr"/>
                </a:tc>
                <a:tc>
                  <a:txBody>
                    <a:bodyPr/>
                    <a:lstStyle/>
                    <a:p>
                      <a:pPr algn="ctr" fontAlgn="ctr"/>
                      <a:r>
                        <a:rPr lang="en-ZA" sz="1200" b="0" i="0" u="none" strike="noStrike">
                          <a:solidFill>
                            <a:srgbClr val="000000"/>
                          </a:solidFill>
                          <a:effectLst/>
                          <a:latin typeface="+mn-lt"/>
                        </a:rPr>
                        <a:t>18</a:t>
                      </a:r>
                    </a:p>
                  </a:txBody>
                  <a:tcPr marL="9525" marR="9525" marT="9525" marB="0" anchor="ctr"/>
                </a:tc>
                <a:tc>
                  <a:txBody>
                    <a:bodyPr/>
                    <a:lstStyle/>
                    <a:p>
                      <a:pPr algn="ctr" fontAlgn="ctr"/>
                      <a:r>
                        <a:rPr lang="en-ZA" sz="1200" b="0" i="0" u="none" strike="noStrike" dirty="0">
                          <a:solidFill>
                            <a:srgbClr val="000000"/>
                          </a:solidFill>
                          <a:effectLst/>
                          <a:latin typeface="+mn-lt"/>
                        </a:rPr>
                        <a:t>2</a:t>
                      </a:r>
                    </a:p>
                  </a:txBody>
                  <a:tcPr marL="9525" marR="9525" marT="9525" marB="0" anchor="ctr"/>
                </a:tc>
                <a:tc>
                  <a:txBody>
                    <a:bodyPr/>
                    <a:lstStyle/>
                    <a:p>
                      <a:pPr algn="ctr" fontAlgn="ctr"/>
                      <a:r>
                        <a:rPr lang="en-ZA" sz="1200" b="0" i="0" u="none" strike="noStrike">
                          <a:solidFill>
                            <a:srgbClr val="000000"/>
                          </a:solidFill>
                          <a:effectLst/>
                          <a:latin typeface="+mn-lt"/>
                        </a:rPr>
                        <a:t>2</a:t>
                      </a:r>
                    </a:p>
                  </a:txBody>
                  <a:tcPr marL="9525" marR="9525" marT="9525" marB="0" anchor="ctr"/>
                </a:tc>
                <a:tc>
                  <a:txBody>
                    <a:bodyPr/>
                    <a:lstStyle/>
                    <a:p>
                      <a:pPr algn="ctr" fontAlgn="ctr"/>
                      <a:r>
                        <a:rPr lang="en-ZA" sz="1200" b="0" i="0" u="none" strike="noStrike">
                          <a:solidFill>
                            <a:srgbClr val="000000"/>
                          </a:solidFill>
                          <a:effectLst/>
                          <a:latin typeface="+mn-lt"/>
                        </a:rPr>
                        <a:t>1</a:t>
                      </a: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ctr"/>
                      <a:r>
                        <a:rPr lang="en-ZA" sz="1200" b="1" i="0" u="none" strike="noStrike" dirty="0">
                          <a:solidFill>
                            <a:srgbClr val="000000"/>
                          </a:solidFill>
                          <a:effectLst/>
                          <a:latin typeface="+mn-lt"/>
                        </a:rPr>
                        <a:t>9 557</a:t>
                      </a:r>
                    </a:p>
                  </a:txBody>
                  <a:tcPr marL="9525" marR="9525" marT="9525" marB="0" anchor="ctr"/>
                </a:tc>
                <a:extLst>
                  <a:ext uri="{0D108BD9-81ED-4DB2-BD59-A6C34878D82A}">
                    <a16:rowId xmlns:a16="http://schemas.microsoft.com/office/drawing/2014/main" xmlns="" val="10001"/>
                  </a:ext>
                </a:extLst>
              </a:tr>
              <a:tr h="311938">
                <a:tc>
                  <a:txBody>
                    <a:bodyPr/>
                    <a:lstStyle/>
                    <a:p>
                      <a:pPr algn="l" fontAlgn="ctr"/>
                      <a:r>
                        <a:rPr lang="en-ZA" sz="1400" b="1" i="0" u="none" strike="noStrike" dirty="0">
                          <a:solidFill>
                            <a:srgbClr val="000000"/>
                          </a:solidFill>
                          <a:effectLst/>
                          <a:latin typeface="+mn-lt"/>
                        </a:rPr>
                        <a:t>Free State</a:t>
                      </a:r>
                    </a:p>
                  </a:txBody>
                  <a:tcPr marL="85725" marR="9525" marT="9525" marB="0" anchor="ctr"/>
                </a:tc>
                <a:tc>
                  <a:txBody>
                    <a:bodyPr/>
                    <a:lstStyle/>
                    <a:p>
                      <a:pPr algn="ctr" fontAlgn="ctr"/>
                      <a:r>
                        <a:rPr lang="en-ZA" sz="1200" b="0" i="0" u="none" strike="noStrike">
                          <a:solidFill>
                            <a:srgbClr val="000000"/>
                          </a:solidFill>
                          <a:effectLst/>
                          <a:latin typeface="+mn-lt"/>
                        </a:rPr>
                        <a:t>5 019</a:t>
                      </a:r>
                    </a:p>
                  </a:txBody>
                  <a:tcPr marL="9525" marR="9525" marT="9525" marB="0" anchor="ctr"/>
                </a:tc>
                <a:tc>
                  <a:txBody>
                    <a:bodyPr/>
                    <a:lstStyle/>
                    <a:p>
                      <a:pPr algn="ctr" fontAlgn="ctr"/>
                      <a:r>
                        <a:rPr lang="en-ZA" sz="1200" b="0" i="0" u="none" strike="noStrike" dirty="0">
                          <a:solidFill>
                            <a:srgbClr val="000000"/>
                          </a:solidFill>
                          <a:effectLst/>
                          <a:latin typeface="+mn-lt"/>
                        </a:rPr>
                        <a:t>20</a:t>
                      </a:r>
                    </a:p>
                  </a:txBody>
                  <a:tcPr marL="9525" marR="9525" marT="9525" marB="0" anchor="ctr"/>
                </a:tc>
                <a:tc>
                  <a:txBody>
                    <a:bodyPr/>
                    <a:lstStyle/>
                    <a:p>
                      <a:pPr algn="ctr" fontAlgn="ctr"/>
                      <a:r>
                        <a:rPr lang="en-ZA" sz="1200" b="0" i="0" u="none" strike="noStrike" dirty="0">
                          <a:solidFill>
                            <a:srgbClr val="000000"/>
                          </a:solidFill>
                          <a:effectLst/>
                          <a:latin typeface="+mn-lt"/>
                        </a:rPr>
                        <a:t> </a:t>
                      </a:r>
                    </a:p>
                  </a:txBody>
                  <a:tcPr marL="9525" marR="9525" marT="9525" marB="0" anchor="ctr"/>
                </a:tc>
                <a:tc>
                  <a:txBody>
                    <a:bodyPr/>
                    <a:lstStyle/>
                    <a:p>
                      <a:pPr algn="ctr" fontAlgn="ctr"/>
                      <a:r>
                        <a:rPr lang="en-ZA" sz="1200" b="0" i="0" u="none" strike="noStrike" dirty="0">
                          <a:solidFill>
                            <a:srgbClr val="000000"/>
                          </a:solidFill>
                          <a:effectLst/>
                          <a:latin typeface="+mn-lt"/>
                        </a:rPr>
                        <a:t>7</a:t>
                      </a:r>
                    </a:p>
                  </a:txBody>
                  <a:tcPr marL="9525" marR="9525" marT="9525" marB="0" anchor="ctr"/>
                </a:tc>
                <a:tc>
                  <a:txBody>
                    <a:bodyPr/>
                    <a:lstStyle/>
                    <a:p>
                      <a:pPr algn="ctr" fontAlgn="ctr"/>
                      <a:r>
                        <a:rPr lang="en-ZA" sz="1200" b="0" i="0" u="none" strike="noStrike" dirty="0">
                          <a:solidFill>
                            <a:srgbClr val="000000"/>
                          </a:solidFill>
                          <a:effectLst/>
                          <a:latin typeface="+mn-lt"/>
                        </a:rPr>
                        <a:t> </a:t>
                      </a:r>
                    </a:p>
                  </a:txBody>
                  <a:tcPr marL="9525" marR="9525" marT="9525" marB="0" anchor="ctr"/>
                </a:tc>
                <a:tc>
                  <a:txBody>
                    <a:bodyPr/>
                    <a:lstStyle/>
                    <a:p>
                      <a:pPr algn="ctr" fontAlgn="ctr"/>
                      <a:r>
                        <a:rPr lang="en-ZA" sz="1200" b="0" i="0" u="none" strike="noStrike" dirty="0">
                          <a:solidFill>
                            <a:srgbClr val="000000"/>
                          </a:solidFill>
                          <a:effectLst/>
                          <a:latin typeface="+mn-lt"/>
                        </a:rPr>
                        <a:t>9</a:t>
                      </a:r>
                    </a:p>
                  </a:txBody>
                  <a:tcPr marL="9525" marR="9525" marT="9525" marB="0" anchor="ctr"/>
                </a:tc>
                <a:tc>
                  <a:txBody>
                    <a:bodyPr/>
                    <a:lstStyle/>
                    <a:p>
                      <a:pPr algn="ctr" fontAlgn="ctr"/>
                      <a:r>
                        <a:rPr lang="en-ZA" sz="1200" b="0" i="0" u="none" strike="noStrike" dirty="0">
                          <a:solidFill>
                            <a:srgbClr val="000000"/>
                          </a:solidFill>
                          <a:effectLst/>
                          <a:latin typeface="+mn-lt"/>
                        </a:rPr>
                        <a:t>1</a:t>
                      </a:r>
                    </a:p>
                  </a:txBody>
                  <a:tcPr marL="9525" marR="9525" marT="9525" marB="0" anchor="ctr"/>
                </a:tc>
                <a:tc>
                  <a:txBody>
                    <a:bodyPr/>
                    <a:lstStyle/>
                    <a:p>
                      <a:pPr algn="ctr" fontAlgn="ctr"/>
                      <a:r>
                        <a:rPr lang="en-ZA" sz="1200" b="0" i="0" u="none" strike="noStrike">
                          <a:solidFill>
                            <a:srgbClr val="000000"/>
                          </a:solidFill>
                          <a:effectLst/>
                          <a:latin typeface="+mn-lt"/>
                        </a:rPr>
                        <a:t>3</a:t>
                      </a: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ctr"/>
                      <a:r>
                        <a:rPr lang="en-ZA" sz="1200" b="0" i="0" u="none" strike="noStrike">
                          <a:solidFill>
                            <a:srgbClr val="000000"/>
                          </a:solidFill>
                          <a:effectLst/>
                          <a:latin typeface="+mn-lt"/>
                        </a:rPr>
                        <a:t>2</a:t>
                      </a:r>
                    </a:p>
                  </a:txBody>
                  <a:tcPr marL="9525" marR="9525" marT="9525" marB="0" anchor="ctr"/>
                </a:tc>
                <a:tc>
                  <a:txBody>
                    <a:bodyPr/>
                    <a:lstStyle/>
                    <a:p>
                      <a:pPr algn="ctr" fontAlgn="ctr"/>
                      <a:r>
                        <a:rPr lang="en-ZA" sz="1200" b="1" i="0" u="none" strike="noStrike" dirty="0">
                          <a:solidFill>
                            <a:srgbClr val="000000"/>
                          </a:solidFill>
                          <a:effectLst/>
                          <a:latin typeface="+mn-lt"/>
                        </a:rPr>
                        <a:t>5 061</a:t>
                      </a:r>
                    </a:p>
                  </a:txBody>
                  <a:tcPr marL="9525" marR="9525" marT="9525" marB="0" anchor="ctr"/>
                </a:tc>
                <a:extLst>
                  <a:ext uri="{0D108BD9-81ED-4DB2-BD59-A6C34878D82A}">
                    <a16:rowId xmlns:a16="http://schemas.microsoft.com/office/drawing/2014/main" xmlns="" val="10002"/>
                  </a:ext>
                </a:extLst>
              </a:tr>
              <a:tr h="311938">
                <a:tc>
                  <a:txBody>
                    <a:bodyPr/>
                    <a:lstStyle/>
                    <a:p>
                      <a:pPr algn="l" fontAlgn="ctr"/>
                      <a:r>
                        <a:rPr lang="en-ZA" sz="1400" b="1" i="0" u="none" strike="noStrike" dirty="0">
                          <a:solidFill>
                            <a:srgbClr val="000000"/>
                          </a:solidFill>
                          <a:effectLst/>
                          <a:latin typeface="+mn-lt"/>
                        </a:rPr>
                        <a:t>Gauteng</a:t>
                      </a:r>
                    </a:p>
                  </a:txBody>
                  <a:tcPr marL="85725" marR="9525" marT="9525" marB="0" anchor="ctr"/>
                </a:tc>
                <a:tc>
                  <a:txBody>
                    <a:bodyPr/>
                    <a:lstStyle/>
                    <a:p>
                      <a:pPr algn="ctr" fontAlgn="ctr"/>
                      <a:r>
                        <a:rPr lang="en-ZA" sz="1200" b="0" i="0" u="none" strike="noStrike">
                          <a:solidFill>
                            <a:srgbClr val="000000"/>
                          </a:solidFill>
                          <a:effectLst/>
                          <a:latin typeface="+mn-lt"/>
                        </a:rPr>
                        <a:t>11 746</a:t>
                      </a:r>
                    </a:p>
                  </a:txBody>
                  <a:tcPr marL="9525" marR="9525" marT="9525" marB="0" anchor="ctr"/>
                </a:tc>
                <a:tc>
                  <a:txBody>
                    <a:bodyPr/>
                    <a:lstStyle/>
                    <a:p>
                      <a:pPr algn="ctr" fontAlgn="ctr"/>
                      <a:r>
                        <a:rPr lang="en-ZA" sz="1200" b="0" i="0" u="none" strike="noStrike">
                          <a:solidFill>
                            <a:srgbClr val="000000"/>
                          </a:solidFill>
                          <a:effectLst/>
                          <a:latin typeface="+mn-lt"/>
                        </a:rPr>
                        <a:t>39</a:t>
                      </a:r>
                    </a:p>
                  </a:txBody>
                  <a:tcPr marL="9525" marR="9525" marT="9525" marB="0" anchor="ctr"/>
                </a:tc>
                <a:tc>
                  <a:txBody>
                    <a:bodyPr/>
                    <a:lstStyle/>
                    <a:p>
                      <a:pPr algn="ctr" fontAlgn="ctr"/>
                      <a:r>
                        <a:rPr lang="en-ZA" sz="1200" b="0" i="0" u="none" strike="noStrike">
                          <a:solidFill>
                            <a:srgbClr val="000000"/>
                          </a:solidFill>
                          <a:effectLst/>
                          <a:latin typeface="+mn-lt"/>
                        </a:rPr>
                        <a:t>2</a:t>
                      </a:r>
                    </a:p>
                  </a:txBody>
                  <a:tcPr marL="9525" marR="9525" marT="9525" marB="0" anchor="ctr"/>
                </a:tc>
                <a:tc>
                  <a:txBody>
                    <a:bodyPr/>
                    <a:lstStyle/>
                    <a:p>
                      <a:pPr algn="ctr" fontAlgn="ctr"/>
                      <a:r>
                        <a:rPr lang="en-ZA" sz="1200" b="0" i="0" u="none" strike="noStrike" dirty="0">
                          <a:solidFill>
                            <a:srgbClr val="000000"/>
                          </a:solidFill>
                          <a:effectLst/>
                          <a:latin typeface="+mn-lt"/>
                        </a:rPr>
                        <a:t>5</a:t>
                      </a:r>
                    </a:p>
                  </a:txBody>
                  <a:tcPr marL="9525" marR="9525" marT="9525" marB="0" anchor="ctr"/>
                </a:tc>
                <a:tc>
                  <a:txBody>
                    <a:bodyPr/>
                    <a:lstStyle/>
                    <a:p>
                      <a:pPr algn="ctr" fontAlgn="ctr"/>
                      <a:r>
                        <a:rPr lang="en-ZA" sz="1200" b="0" i="0" u="none" strike="noStrike">
                          <a:solidFill>
                            <a:srgbClr val="000000"/>
                          </a:solidFill>
                          <a:effectLst/>
                          <a:latin typeface="+mn-lt"/>
                        </a:rPr>
                        <a:t>4</a:t>
                      </a:r>
                    </a:p>
                  </a:txBody>
                  <a:tcPr marL="9525" marR="9525" marT="9525" marB="0" anchor="ctr"/>
                </a:tc>
                <a:tc>
                  <a:txBody>
                    <a:bodyPr/>
                    <a:lstStyle/>
                    <a:p>
                      <a:pPr algn="ctr" fontAlgn="ctr"/>
                      <a:r>
                        <a:rPr lang="en-ZA" sz="1200" b="0" i="0" u="none" strike="noStrike">
                          <a:solidFill>
                            <a:srgbClr val="000000"/>
                          </a:solidFill>
                          <a:effectLst/>
                          <a:latin typeface="+mn-lt"/>
                        </a:rPr>
                        <a:t>32</a:t>
                      </a:r>
                    </a:p>
                  </a:txBody>
                  <a:tcPr marL="9525" marR="9525" marT="9525" marB="0" anchor="ctr"/>
                </a:tc>
                <a:tc>
                  <a:txBody>
                    <a:bodyPr/>
                    <a:lstStyle/>
                    <a:p>
                      <a:pPr algn="ctr" fontAlgn="ctr"/>
                      <a:r>
                        <a:rPr lang="en-ZA" sz="1200" b="0" i="0" u="none" strike="noStrike" dirty="0">
                          <a:solidFill>
                            <a:srgbClr val="000000"/>
                          </a:solidFill>
                          <a:effectLst/>
                          <a:latin typeface="+mn-lt"/>
                        </a:rPr>
                        <a:t>3</a:t>
                      </a:r>
                    </a:p>
                  </a:txBody>
                  <a:tcPr marL="9525" marR="9525" marT="9525" marB="0" anchor="ctr"/>
                </a:tc>
                <a:tc>
                  <a:txBody>
                    <a:bodyPr/>
                    <a:lstStyle/>
                    <a:p>
                      <a:pPr algn="ctr" fontAlgn="ctr"/>
                      <a:r>
                        <a:rPr lang="en-ZA" sz="1200" b="0" i="0" u="none" strike="noStrike" dirty="0">
                          <a:solidFill>
                            <a:srgbClr val="000000"/>
                          </a:solidFill>
                          <a:effectLst/>
                          <a:latin typeface="+mn-lt"/>
                        </a:rPr>
                        <a:t>18</a:t>
                      </a:r>
                    </a:p>
                  </a:txBody>
                  <a:tcPr marL="9525" marR="9525" marT="9525" marB="0" anchor="ctr"/>
                </a:tc>
                <a:tc>
                  <a:txBody>
                    <a:bodyPr/>
                    <a:lstStyle/>
                    <a:p>
                      <a:pPr algn="ctr" fontAlgn="ctr"/>
                      <a:r>
                        <a:rPr lang="en-ZA" sz="1200" b="0" i="0" u="none" strike="noStrike" dirty="0">
                          <a:solidFill>
                            <a:srgbClr val="000000"/>
                          </a:solidFill>
                          <a:effectLst/>
                          <a:latin typeface="+mn-lt"/>
                        </a:rPr>
                        <a:t> </a:t>
                      </a: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ctr"/>
                      <a:r>
                        <a:rPr lang="en-ZA" sz="1200" b="1" i="0" u="none" strike="noStrike" dirty="0">
                          <a:solidFill>
                            <a:srgbClr val="000000"/>
                          </a:solidFill>
                          <a:effectLst/>
                          <a:latin typeface="+mn-lt"/>
                        </a:rPr>
                        <a:t>11 849</a:t>
                      </a:r>
                    </a:p>
                  </a:txBody>
                  <a:tcPr marL="9525" marR="9525" marT="9525" marB="0" anchor="ctr"/>
                </a:tc>
                <a:extLst>
                  <a:ext uri="{0D108BD9-81ED-4DB2-BD59-A6C34878D82A}">
                    <a16:rowId xmlns:a16="http://schemas.microsoft.com/office/drawing/2014/main" xmlns="" val="10003"/>
                  </a:ext>
                </a:extLst>
              </a:tr>
              <a:tr h="311938">
                <a:tc>
                  <a:txBody>
                    <a:bodyPr/>
                    <a:lstStyle/>
                    <a:p>
                      <a:pPr algn="l" fontAlgn="ctr"/>
                      <a:r>
                        <a:rPr lang="en-ZA" sz="1400" b="1" i="0" u="none" strike="noStrike" dirty="0" err="1">
                          <a:solidFill>
                            <a:srgbClr val="000000"/>
                          </a:solidFill>
                          <a:effectLst/>
                          <a:latin typeface="+mn-lt"/>
                        </a:rPr>
                        <a:t>KwaZulu</a:t>
                      </a:r>
                      <a:r>
                        <a:rPr lang="en-ZA" sz="1400" b="1" i="0" u="none" strike="noStrike" dirty="0">
                          <a:solidFill>
                            <a:srgbClr val="000000"/>
                          </a:solidFill>
                          <a:effectLst/>
                          <a:latin typeface="+mn-lt"/>
                        </a:rPr>
                        <a:t> Natal</a:t>
                      </a:r>
                    </a:p>
                  </a:txBody>
                  <a:tcPr marL="85725" marR="9525" marT="9525" marB="0" anchor="ctr"/>
                </a:tc>
                <a:tc>
                  <a:txBody>
                    <a:bodyPr/>
                    <a:lstStyle/>
                    <a:p>
                      <a:pPr algn="ctr" fontAlgn="ctr"/>
                      <a:r>
                        <a:rPr lang="en-ZA" sz="1200" b="0" i="0" u="none" strike="noStrike">
                          <a:solidFill>
                            <a:srgbClr val="000000"/>
                          </a:solidFill>
                          <a:effectLst/>
                          <a:latin typeface="+mn-lt"/>
                        </a:rPr>
                        <a:t>7 616</a:t>
                      </a:r>
                    </a:p>
                  </a:txBody>
                  <a:tcPr marL="9525" marR="9525" marT="9525" marB="0" anchor="ctr"/>
                </a:tc>
                <a:tc>
                  <a:txBody>
                    <a:bodyPr/>
                    <a:lstStyle/>
                    <a:p>
                      <a:pPr algn="ctr" fontAlgn="ctr"/>
                      <a:r>
                        <a:rPr lang="en-ZA" sz="1200" b="0" i="0" u="none" strike="noStrike">
                          <a:solidFill>
                            <a:srgbClr val="000000"/>
                          </a:solidFill>
                          <a:effectLst/>
                          <a:latin typeface="+mn-lt"/>
                        </a:rPr>
                        <a:t>34</a:t>
                      </a:r>
                    </a:p>
                  </a:txBody>
                  <a:tcPr marL="9525" marR="9525" marT="9525" marB="0" anchor="ctr"/>
                </a:tc>
                <a:tc>
                  <a:txBody>
                    <a:bodyPr/>
                    <a:lstStyle/>
                    <a:p>
                      <a:pPr algn="ctr" fontAlgn="ctr"/>
                      <a:r>
                        <a:rPr lang="en-ZA" sz="1200" b="0" i="0" u="none" strike="noStrike">
                          <a:solidFill>
                            <a:srgbClr val="000000"/>
                          </a:solidFill>
                          <a:effectLst/>
                          <a:latin typeface="+mn-lt"/>
                        </a:rPr>
                        <a:t>1</a:t>
                      </a:r>
                    </a:p>
                  </a:txBody>
                  <a:tcPr marL="9525" marR="9525" marT="9525" marB="0" anchor="ctr"/>
                </a:tc>
                <a:tc>
                  <a:txBody>
                    <a:bodyPr/>
                    <a:lstStyle/>
                    <a:p>
                      <a:pPr algn="ctr" fontAlgn="ctr"/>
                      <a:r>
                        <a:rPr lang="en-ZA" sz="1200" b="0" i="0" u="none" strike="noStrike">
                          <a:solidFill>
                            <a:srgbClr val="000000"/>
                          </a:solidFill>
                          <a:effectLst/>
                          <a:latin typeface="+mn-lt"/>
                        </a:rPr>
                        <a:t>11</a:t>
                      </a:r>
                    </a:p>
                  </a:txBody>
                  <a:tcPr marL="9525" marR="9525" marT="9525" marB="0" anchor="ctr"/>
                </a:tc>
                <a:tc>
                  <a:txBody>
                    <a:bodyPr/>
                    <a:lstStyle/>
                    <a:p>
                      <a:pPr algn="ctr" fontAlgn="ctr"/>
                      <a:r>
                        <a:rPr lang="en-ZA" sz="1200" b="0" i="0" u="none" strike="noStrike" dirty="0">
                          <a:solidFill>
                            <a:srgbClr val="000000"/>
                          </a:solidFill>
                          <a:effectLst/>
                          <a:latin typeface="+mn-lt"/>
                        </a:rPr>
                        <a:t>1</a:t>
                      </a:r>
                    </a:p>
                  </a:txBody>
                  <a:tcPr marL="9525" marR="9525" marT="9525" marB="0" anchor="ctr"/>
                </a:tc>
                <a:tc>
                  <a:txBody>
                    <a:bodyPr/>
                    <a:lstStyle/>
                    <a:p>
                      <a:pPr algn="ctr" fontAlgn="ctr"/>
                      <a:r>
                        <a:rPr lang="en-ZA" sz="1200" b="0" i="0" u="none" strike="noStrike" dirty="0">
                          <a:solidFill>
                            <a:srgbClr val="000000"/>
                          </a:solidFill>
                          <a:effectLst/>
                          <a:latin typeface="+mn-lt"/>
                        </a:rPr>
                        <a:t>36</a:t>
                      </a:r>
                    </a:p>
                  </a:txBody>
                  <a:tcPr marL="9525" marR="9525" marT="9525" marB="0" anchor="ctr"/>
                </a:tc>
                <a:tc>
                  <a:txBody>
                    <a:bodyPr/>
                    <a:lstStyle/>
                    <a:p>
                      <a:pPr algn="ctr" fontAlgn="ctr"/>
                      <a:r>
                        <a:rPr lang="en-ZA" sz="1200" b="0" i="0" u="none" strike="noStrike">
                          <a:solidFill>
                            <a:srgbClr val="000000"/>
                          </a:solidFill>
                          <a:effectLst/>
                          <a:latin typeface="+mn-lt"/>
                        </a:rPr>
                        <a:t>1</a:t>
                      </a:r>
                    </a:p>
                  </a:txBody>
                  <a:tcPr marL="9525" marR="9525" marT="9525" marB="0" anchor="ctr"/>
                </a:tc>
                <a:tc>
                  <a:txBody>
                    <a:bodyPr/>
                    <a:lstStyle/>
                    <a:p>
                      <a:pPr algn="ctr" fontAlgn="ctr"/>
                      <a:r>
                        <a:rPr lang="en-ZA" sz="1200" b="0" i="0" u="none" strike="noStrike" dirty="0">
                          <a:solidFill>
                            <a:srgbClr val="000000"/>
                          </a:solidFill>
                          <a:effectLst/>
                          <a:latin typeface="+mn-lt"/>
                        </a:rPr>
                        <a:t>5</a:t>
                      </a:r>
                    </a:p>
                  </a:txBody>
                  <a:tcPr marL="9525" marR="9525" marT="9525" marB="0" anchor="ctr"/>
                </a:tc>
                <a:tc>
                  <a:txBody>
                    <a:bodyPr/>
                    <a:lstStyle/>
                    <a:p>
                      <a:pPr algn="ctr" fontAlgn="ctr"/>
                      <a:r>
                        <a:rPr lang="en-ZA" sz="1200" b="0" i="0" u="none" strike="noStrike" dirty="0">
                          <a:solidFill>
                            <a:srgbClr val="000000"/>
                          </a:solidFill>
                          <a:effectLst/>
                          <a:latin typeface="+mn-lt"/>
                        </a:rPr>
                        <a:t> </a:t>
                      </a:r>
                    </a:p>
                  </a:txBody>
                  <a:tcPr marL="9525" marR="9525" marT="9525" marB="0" anchor="ctr"/>
                </a:tc>
                <a:tc>
                  <a:txBody>
                    <a:bodyPr/>
                    <a:lstStyle/>
                    <a:p>
                      <a:pPr algn="ctr" fontAlgn="ctr"/>
                      <a:r>
                        <a:rPr lang="en-ZA" sz="1200" b="0" i="0" u="none" strike="noStrike" dirty="0">
                          <a:solidFill>
                            <a:srgbClr val="000000"/>
                          </a:solidFill>
                          <a:effectLst/>
                          <a:latin typeface="+mn-lt"/>
                        </a:rPr>
                        <a:t> </a:t>
                      </a:r>
                    </a:p>
                  </a:txBody>
                  <a:tcPr marL="9525" marR="9525" marT="9525" marB="0" anchor="ctr"/>
                </a:tc>
                <a:tc>
                  <a:txBody>
                    <a:bodyPr/>
                    <a:lstStyle/>
                    <a:p>
                      <a:pPr algn="ctr" fontAlgn="ctr"/>
                      <a:r>
                        <a:rPr lang="en-ZA" sz="1200" b="1" i="0" u="none" strike="noStrike" dirty="0">
                          <a:solidFill>
                            <a:srgbClr val="000000"/>
                          </a:solidFill>
                          <a:effectLst/>
                          <a:latin typeface="+mn-lt"/>
                        </a:rPr>
                        <a:t>7 705</a:t>
                      </a:r>
                    </a:p>
                  </a:txBody>
                  <a:tcPr marL="9525" marR="9525" marT="9525" marB="0" anchor="ctr"/>
                </a:tc>
                <a:extLst>
                  <a:ext uri="{0D108BD9-81ED-4DB2-BD59-A6C34878D82A}">
                    <a16:rowId xmlns:a16="http://schemas.microsoft.com/office/drawing/2014/main" xmlns="" val="10004"/>
                  </a:ext>
                </a:extLst>
              </a:tr>
              <a:tr h="311938">
                <a:tc>
                  <a:txBody>
                    <a:bodyPr/>
                    <a:lstStyle/>
                    <a:p>
                      <a:pPr algn="l" fontAlgn="ctr"/>
                      <a:r>
                        <a:rPr lang="en-ZA" sz="1400" b="1" i="0" u="none" strike="noStrike" dirty="0">
                          <a:solidFill>
                            <a:srgbClr val="000000"/>
                          </a:solidFill>
                          <a:effectLst/>
                          <a:latin typeface="+mn-lt"/>
                        </a:rPr>
                        <a:t>Limpopo</a:t>
                      </a:r>
                    </a:p>
                  </a:txBody>
                  <a:tcPr marL="85725" marR="9525" marT="9525" marB="0" anchor="ctr"/>
                </a:tc>
                <a:tc>
                  <a:txBody>
                    <a:bodyPr/>
                    <a:lstStyle/>
                    <a:p>
                      <a:pPr algn="ctr" fontAlgn="ctr"/>
                      <a:r>
                        <a:rPr lang="en-ZA" sz="1200" b="0" i="0" u="none" strike="noStrike">
                          <a:solidFill>
                            <a:srgbClr val="000000"/>
                          </a:solidFill>
                          <a:effectLst/>
                          <a:latin typeface="+mn-lt"/>
                        </a:rPr>
                        <a:t>5 756</a:t>
                      </a:r>
                    </a:p>
                  </a:txBody>
                  <a:tcPr marL="9525" marR="9525" marT="9525" marB="0" anchor="ctr"/>
                </a:tc>
                <a:tc>
                  <a:txBody>
                    <a:bodyPr/>
                    <a:lstStyle/>
                    <a:p>
                      <a:pPr algn="ctr" fontAlgn="ctr"/>
                      <a:r>
                        <a:rPr lang="en-ZA" sz="1200" b="0" i="0" u="none" strike="noStrike">
                          <a:solidFill>
                            <a:srgbClr val="000000"/>
                          </a:solidFill>
                          <a:effectLst/>
                          <a:latin typeface="+mn-lt"/>
                        </a:rPr>
                        <a:t>16</a:t>
                      </a:r>
                    </a:p>
                  </a:txBody>
                  <a:tcPr marL="9525" marR="9525" marT="9525" marB="0" anchor="ctr"/>
                </a:tc>
                <a:tc>
                  <a:txBody>
                    <a:bodyPr/>
                    <a:lstStyle/>
                    <a:p>
                      <a:pPr algn="ctr" fontAlgn="ctr"/>
                      <a:r>
                        <a:rPr lang="en-ZA" sz="1200" b="0" i="0" u="none" strike="noStrike">
                          <a:solidFill>
                            <a:srgbClr val="000000"/>
                          </a:solidFill>
                          <a:effectLst/>
                          <a:latin typeface="+mn-lt"/>
                        </a:rPr>
                        <a:t>3</a:t>
                      </a:r>
                    </a:p>
                  </a:txBody>
                  <a:tcPr marL="9525" marR="9525" marT="9525" marB="0" anchor="ctr"/>
                </a:tc>
                <a:tc>
                  <a:txBody>
                    <a:bodyPr/>
                    <a:lstStyle/>
                    <a:p>
                      <a:pPr algn="ctr" fontAlgn="ctr"/>
                      <a:r>
                        <a:rPr lang="en-ZA" sz="1200" b="0" i="0" u="none" strike="noStrike">
                          <a:solidFill>
                            <a:srgbClr val="000000"/>
                          </a:solidFill>
                          <a:effectLst/>
                          <a:latin typeface="+mn-lt"/>
                        </a:rPr>
                        <a:t>1</a:t>
                      </a:r>
                    </a:p>
                  </a:txBody>
                  <a:tcPr marL="9525" marR="9525" marT="9525" marB="0" anchor="ctr"/>
                </a:tc>
                <a:tc>
                  <a:txBody>
                    <a:bodyPr/>
                    <a:lstStyle/>
                    <a:p>
                      <a:pPr algn="ctr" fontAlgn="ctr"/>
                      <a:r>
                        <a:rPr lang="en-ZA" sz="1200" b="0" i="0" u="none" strike="noStrike">
                          <a:solidFill>
                            <a:srgbClr val="000000"/>
                          </a:solidFill>
                          <a:effectLst/>
                          <a:latin typeface="+mn-lt"/>
                        </a:rPr>
                        <a:t>3</a:t>
                      </a:r>
                    </a:p>
                  </a:txBody>
                  <a:tcPr marL="9525" marR="9525" marT="9525" marB="0" anchor="ctr"/>
                </a:tc>
                <a:tc>
                  <a:txBody>
                    <a:bodyPr/>
                    <a:lstStyle/>
                    <a:p>
                      <a:pPr algn="ctr" fontAlgn="ctr"/>
                      <a:r>
                        <a:rPr lang="en-ZA" sz="1200" b="0" i="0" u="none" strike="noStrike">
                          <a:solidFill>
                            <a:srgbClr val="000000"/>
                          </a:solidFill>
                          <a:effectLst/>
                          <a:latin typeface="+mn-lt"/>
                        </a:rPr>
                        <a:t>13</a:t>
                      </a:r>
                    </a:p>
                  </a:txBody>
                  <a:tcPr marL="9525" marR="9525" marT="9525" marB="0" anchor="ctr"/>
                </a:tc>
                <a:tc>
                  <a:txBody>
                    <a:bodyPr/>
                    <a:lstStyle/>
                    <a:p>
                      <a:pPr algn="ctr" fontAlgn="ctr"/>
                      <a:r>
                        <a:rPr lang="en-ZA" sz="1200" b="0" i="0" u="none" strike="noStrike" dirty="0">
                          <a:solidFill>
                            <a:srgbClr val="000000"/>
                          </a:solidFill>
                          <a:effectLst/>
                          <a:latin typeface="+mn-lt"/>
                        </a:rPr>
                        <a:t>1</a:t>
                      </a:r>
                    </a:p>
                  </a:txBody>
                  <a:tcPr marL="9525" marR="9525" marT="9525" marB="0" anchor="ctr"/>
                </a:tc>
                <a:tc>
                  <a:txBody>
                    <a:bodyPr/>
                    <a:lstStyle/>
                    <a:p>
                      <a:pPr algn="ctr" fontAlgn="ctr"/>
                      <a:r>
                        <a:rPr lang="en-ZA" sz="1200" b="0" i="0" u="none" strike="noStrike" dirty="0">
                          <a:solidFill>
                            <a:srgbClr val="000000"/>
                          </a:solidFill>
                          <a:effectLst/>
                          <a:latin typeface="+mn-lt"/>
                        </a:rPr>
                        <a:t>1</a:t>
                      </a: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ctr"/>
                      <a:r>
                        <a:rPr lang="en-ZA" sz="1200" b="0" i="0" u="none" strike="noStrike" dirty="0">
                          <a:solidFill>
                            <a:srgbClr val="000000"/>
                          </a:solidFill>
                          <a:effectLst/>
                          <a:latin typeface="+mn-lt"/>
                        </a:rPr>
                        <a:t>1</a:t>
                      </a:r>
                    </a:p>
                  </a:txBody>
                  <a:tcPr marL="9525" marR="9525" marT="9525" marB="0" anchor="ctr"/>
                </a:tc>
                <a:tc>
                  <a:txBody>
                    <a:bodyPr/>
                    <a:lstStyle/>
                    <a:p>
                      <a:pPr algn="ctr" fontAlgn="ctr"/>
                      <a:r>
                        <a:rPr lang="en-ZA" sz="1200" b="1" i="0" u="none" strike="noStrike" dirty="0">
                          <a:solidFill>
                            <a:srgbClr val="000000"/>
                          </a:solidFill>
                          <a:effectLst/>
                          <a:latin typeface="+mn-lt"/>
                        </a:rPr>
                        <a:t>5 795</a:t>
                      </a:r>
                    </a:p>
                  </a:txBody>
                  <a:tcPr marL="9525" marR="9525" marT="9525" marB="0" anchor="ctr"/>
                </a:tc>
                <a:extLst>
                  <a:ext uri="{0D108BD9-81ED-4DB2-BD59-A6C34878D82A}">
                    <a16:rowId xmlns:a16="http://schemas.microsoft.com/office/drawing/2014/main" xmlns="" val="10005"/>
                  </a:ext>
                </a:extLst>
              </a:tr>
              <a:tr h="311938">
                <a:tc>
                  <a:txBody>
                    <a:bodyPr/>
                    <a:lstStyle/>
                    <a:p>
                      <a:pPr algn="l" fontAlgn="ctr"/>
                      <a:r>
                        <a:rPr lang="en-ZA" sz="1400" b="1" i="0" u="none" strike="noStrike" dirty="0">
                          <a:solidFill>
                            <a:srgbClr val="000000"/>
                          </a:solidFill>
                          <a:effectLst/>
                          <a:latin typeface="+mn-lt"/>
                        </a:rPr>
                        <a:t>Mpumalanga</a:t>
                      </a:r>
                    </a:p>
                  </a:txBody>
                  <a:tcPr marL="85725" marR="9525" marT="9525" marB="0" anchor="ctr"/>
                </a:tc>
                <a:tc>
                  <a:txBody>
                    <a:bodyPr/>
                    <a:lstStyle/>
                    <a:p>
                      <a:pPr algn="ctr" fontAlgn="ctr"/>
                      <a:r>
                        <a:rPr lang="en-ZA" sz="1200" b="0" i="0" u="none" strike="noStrike">
                          <a:solidFill>
                            <a:srgbClr val="000000"/>
                          </a:solidFill>
                          <a:effectLst/>
                          <a:latin typeface="+mn-lt"/>
                        </a:rPr>
                        <a:t>4 675</a:t>
                      </a:r>
                    </a:p>
                  </a:txBody>
                  <a:tcPr marL="9525" marR="9525" marT="9525" marB="0" anchor="ctr"/>
                </a:tc>
                <a:tc>
                  <a:txBody>
                    <a:bodyPr/>
                    <a:lstStyle/>
                    <a:p>
                      <a:pPr algn="ctr" fontAlgn="ctr"/>
                      <a:r>
                        <a:rPr lang="en-ZA" sz="1200" b="0" i="0" u="none" strike="noStrike">
                          <a:solidFill>
                            <a:srgbClr val="000000"/>
                          </a:solidFill>
                          <a:effectLst/>
                          <a:latin typeface="+mn-lt"/>
                        </a:rPr>
                        <a:t>33</a:t>
                      </a:r>
                    </a:p>
                  </a:txBody>
                  <a:tcPr marL="9525" marR="9525" marT="9525" marB="0" anchor="ctr"/>
                </a:tc>
                <a:tc>
                  <a:txBody>
                    <a:bodyPr/>
                    <a:lstStyle/>
                    <a:p>
                      <a:pPr algn="ctr" fontAlgn="ctr"/>
                      <a:r>
                        <a:rPr lang="en-ZA" sz="1200" b="0" i="0" u="none" strike="noStrike">
                          <a:solidFill>
                            <a:srgbClr val="000000"/>
                          </a:solidFill>
                          <a:effectLst/>
                          <a:latin typeface="+mn-lt"/>
                        </a:rPr>
                        <a:t>1</a:t>
                      </a:r>
                    </a:p>
                  </a:txBody>
                  <a:tcPr marL="9525" marR="9525" marT="9525" marB="0" anchor="ctr"/>
                </a:tc>
                <a:tc>
                  <a:txBody>
                    <a:bodyPr/>
                    <a:lstStyle/>
                    <a:p>
                      <a:pPr algn="ctr" fontAlgn="ctr"/>
                      <a:r>
                        <a:rPr lang="en-ZA" sz="1200" b="0" i="0" u="none" strike="noStrike">
                          <a:solidFill>
                            <a:srgbClr val="000000"/>
                          </a:solidFill>
                          <a:effectLst/>
                          <a:latin typeface="+mn-lt"/>
                        </a:rPr>
                        <a:t>11</a:t>
                      </a: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ctr"/>
                      <a:r>
                        <a:rPr lang="en-ZA" sz="1200" b="0" i="0" u="none" strike="noStrike">
                          <a:solidFill>
                            <a:srgbClr val="000000"/>
                          </a:solidFill>
                          <a:effectLst/>
                          <a:latin typeface="+mn-lt"/>
                        </a:rPr>
                        <a:t>10</a:t>
                      </a: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ctr"/>
                      <a:r>
                        <a:rPr lang="en-ZA" sz="1200" b="0" i="0" u="none" strike="noStrike" dirty="0">
                          <a:solidFill>
                            <a:srgbClr val="000000"/>
                          </a:solidFill>
                          <a:effectLst/>
                          <a:latin typeface="+mn-lt"/>
                        </a:rPr>
                        <a:t>1</a:t>
                      </a: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ctr"/>
                      <a:r>
                        <a:rPr lang="en-ZA" sz="1200" b="0" i="0" u="none" strike="noStrike">
                          <a:solidFill>
                            <a:srgbClr val="000000"/>
                          </a:solidFill>
                          <a:effectLst/>
                          <a:latin typeface="+mn-lt"/>
                        </a:rPr>
                        <a:t>1</a:t>
                      </a:r>
                    </a:p>
                  </a:txBody>
                  <a:tcPr marL="9525" marR="9525" marT="9525" marB="0" anchor="ctr"/>
                </a:tc>
                <a:tc>
                  <a:txBody>
                    <a:bodyPr/>
                    <a:lstStyle/>
                    <a:p>
                      <a:pPr algn="ctr" fontAlgn="ctr"/>
                      <a:r>
                        <a:rPr lang="en-ZA" sz="1200" b="1" i="0" u="none" strike="noStrike" dirty="0">
                          <a:solidFill>
                            <a:srgbClr val="000000"/>
                          </a:solidFill>
                          <a:effectLst/>
                          <a:latin typeface="+mn-lt"/>
                        </a:rPr>
                        <a:t>4 732</a:t>
                      </a:r>
                    </a:p>
                  </a:txBody>
                  <a:tcPr marL="9525" marR="9525" marT="9525" marB="0" anchor="ctr"/>
                </a:tc>
                <a:extLst>
                  <a:ext uri="{0D108BD9-81ED-4DB2-BD59-A6C34878D82A}">
                    <a16:rowId xmlns:a16="http://schemas.microsoft.com/office/drawing/2014/main" xmlns="" val="10006"/>
                  </a:ext>
                </a:extLst>
              </a:tr>
              <a:tr h="311938">
                <a:tc>
                  <a:txBody>
                    <a:bodyPr/>
                    <a:lstStyle/>
                    <a:p>
                      <a:pPr algn="l" fontAlgn="ctr"/>
                      <a:r>
                        <a:rPr lang="en-ZA" sz="1400" b="1" i="0" u="none" strike="noStrike" dirty="0">
                          <a:solidFill>
                            <a:srgbClr val="000000"/>
                          </a:solidFill>
                          <a:effectLst/>
                          <a:latin typeface="+mn-lt"/>
                        </a:rPr>
                        <a:t>North West</a:t>
                      </a:r>
                    </a:p>
                  </a:txBody>
                  <a:tcPr marL="85725" marR="9525" marT="9525" marB="0" anchor="ctr"/>
                </a:tc>
                <a:tc>
                  <a:txBody>
                    <a:bodyPr/>
                    <a:lstStyle/>
                    <a:p>
                      <a:pPr algn="ctr" fontAlgn="ctr"/>
                      <a:r>
                        <a:rPr lang="en-ZA" sz="1200" b="0" i="0" u="none" strike="noStrike">
                          <a:solidFill>
                            <a:srgbClr val="000000"/>
                          </a:solidFill>
                          <a:effectLst/>
                          <a:latin typeface="+mn-lt"/>
                        </a:rPr>
                        <a:t>4 814</a:t>
                      </a:r>
                    </a:p>
                  </a:txBody>
                  <a:tcPr marL="9525" marR="9525" marT="9525" marB="0" anchor="ctr"/>
                </a:tc>
                <a:tc>
                  <a:txBody>
                    <a:bodyPr/>
                    <a:lstStyle/>
                    <a:p>
                      <a:pPr algn="ctr" fontAlgn="ctr"/>
                      <a:r>
                        <a:rPr lang="en-ZA" sz="1200" b="0" i="0" u="none" strike="noStrike">
                          <a:solidFill>
                            <a:srgbClr val="000000"/>
                          </a:solidFill>
                          <a:effectLst/>
                          <a:latin typeface="+mn-lt"/>
                        </a:rPr>
                        <a:t>62</a:t>
                      </a:r>
                    </a:p>
                  </a:txBody>
                  <a:tcPr marL="9525" marR="9525" marT="9525" marB="0" anchor="ctr"/>
                </a:tc>
                <a:tc>
                  <a:txBody>
                    <a:bodyPr/>
                    <a:lstStyle/>
                    <a:p>
                      <a:pPr algn="ctr" fontAlgn="ctr"/>
                      <a:r>
                        <a:rPr lang="en-ZA" sz="1200" b="0" i="0" u="none" strike="noStrike">
                          <a:solidFill>
                            <a:srgbClr val="000000"/>
                          </a:solidFill>
                          <a:effectLst/>
                          <a:latin typeface="+mn-lt"/>
                        </a:rPr>
                        <a:t>2</a:t>
                      </a:r>
                    </a:p>
                  </a:txBody>
                  <a:tcPr marL="9525" marR="9525" marT="9525" marB="0" anchor="ctr"/>
                </a:tc>
                <a:tc>
                  <a:txBody>
                    <a:bodyPr/>
                    <a:lstStyle/>
                    <a:p>
                      <a:pPr algn="ctr" fontAlgn="ctr"/>
                      <a:r>
                        <a:rPr lang="en-ZA" sz="1200" b="0" i="0" u="none" strike="noStrike">
                          <a:solidFill>
                            <a:srgbClr val="000000"/>
                          </a:solidFill>
                          <a:effectLst/>
                          <a:latin typeface="+mn-lt"/>
                        </a:rPr>
                        <a:t>12</a:t>
                      </a: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ctr"/>
                      <a:r>
                        <a:rPr lang="en-ZA" sz="1200" b="0" i="0" u="none" strike="noStrike" dirty="0">
                          <a:solidFill>
                            <a:srgbClr val="000000"/>
                          </a:solidFill>
                          <a:effectLst/>
                          <a:latin typeface="+mn-lt"/>
                        </a:rPr>
                        <a:t>1</a:t>
                      </a: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ctr"/>
                      <a:r>
                        <a:rPr lang="en-ZA" sz="1200" b="0" i="0" u="none" strike="noStrike">
                          <a:solidFill>
                            <a:srgbClr val="000000"/>
                          </a:solidFill>
                          <a:effectLst/>
                          <a:latin typeface="+mn-lt"/>
                        </a:rPr>
                        <a:t>1</a:t>
                      </a:r>
                    </a:p>
                  </a:txBody>
                  <a:tcPr marL="9525" marR="9525" marT="9525" marB="0" anchor="ctr"/>
                </a:tc>
                <a:tc>
                  <a:txBody>
                    <a:bodyPr/>
                    <a:lstStyle/>
                    <a:p>
                      <a:pPr algn="ctr" fontAlgn="ctr"/>
                      <a:r>
                        <a:rPr lang="en-ZA" sz="1200" b="1" i="0" u="none" strike="noStrike" dirty="0">
                          <a:solidFill>
                            <a:srgbClr val="000000"/>
                          </a:solidFill>
                          <a:effectLst/>
                          <a:latin typeface="+mn-lt"/>
                        </a:rPr>
                        <a:t>4 892</a:t>
                      </a:r>
                    </a:p>
                  </a:txBody>
                  <a:tcPr marL="9525" marR="9525" marT="9525" marB="0" anchor="ctr"/>
                </a:tc>
                <a:extLst>
                  <a:ext uri="{0D108BD9-81ED-4DB2-BD59-A6C34878D82A}">
                    <a16:rowId xmlns:a16="http://schemas.microsoft.com/office/drawing/2014/main" xmlns="" val="10007"/>
                  </a:ext>
                </a:extLst>
              </a:tr>
              <a:tr h="311938">
                <a:tc>
                  <a:txBody>
                    <a:bodyPr/>
                    <a:lstStyle/>
                    <a:p>
                      <a:pPr algn="l" fontAlgn="ctr"/>
                      <a:r>
                        <a:rPr lang="en-ZA" sz="1400" b="1" i="0" u="none" strike="noStrike" dirty="0">
                          <a:solidFill>
                            <a:srgbClr val="000000"/>
                          </a:solidFill>
                          <a:effectLst/>
                          <a:latin typeface="+mn-lt"/>
                        </a:rPr>
                        <a:t>Northern Cape</a:t>
                      </a:r>
                    </a:p>
                  </a:txBody>
                  <a:tcPr marL="85725" marR="9525" marT="9525" marB="0" anchor="ctr"/>
                </a:tc>
                <a:tc>
                  <a:txBody>
                    <a:bodyPr/>
                    <a:lstStyle/>
                    <a:p>
                      <a:pPr algn="ctr" fontAlgn="ctr"/>
                      <a:r>
                        <a:rPr lang="en-ZA" sz="1200" b="0" i="0" u="none" strike="noStrike" dirty="0">
                          <a:solidFill>
                            <a:srgbClr val="000000"/>
                          </a:solidFill>
                          <a:effectLst/>
                          <a:latin typeface="+mn-lt"/>
                        </a:rPr>
                        <a:t>4 000</a:t>
                      </a:r>
                    </a:p>
                  </a:txBody>
                  <a:tcPr marL="9525" marR="9525" marT="9525" marB="0" anchor="ctr"/>
                </a:tc>
                <a:tc>
                  <a:txBody>
                    <a:bodyPr/>
                    <a:lstStyle/>
                    <a:p>
                      <a:pPr algn="ctr" fontAlgn="ctr"/>
                      <a:r>
                        <a:rPr lang="en-ZA" sz="1200" b="0" i="0" u="none" strike="noStrike">
                          <a:solidFill>
                            <a:srgbClr val="000000"/>
                          </a:solidFill>
                          <a:effectLst/>
                          <a:latin typeface="+mn-lt"/>
                        </a:rPr>
                        <a:t>20</a:t>
                      </a:r>
                    </a:p>
                  </a:txBody>
                  <a:tcPr marL="9525" marR="9525" marT="9525" marB="0" anchor="ctr"/>
                </a:tc>
                <a:tc>
                  <a:txBody>
                    <a:bodyPr/>
                    <a:lstStyle/>
                    <a:p>
                      <a:pPr algn="ctr" fontAlgn="ctr"/>
                      <a:r>
                        <a:rPr lang="en-ZA" sz="1200" b="0" i="0" u="none" strike="noStrike">
                          <a:solidFill>
                            <a:srgbClr val="000000"/>
                          </a:solidFill>
                          <a:effectLst/>
                          <a:latin typeface="+mn-lt"/>
                        </a:rPr>
                        <a:t>4</a:t>
                      </a:r>
                    </a:p>
                  </a:txBody>
                  <a:tcPr marL="9525" marR="9525" marT="9525" marB="0" anchor="ctr"/>
                </a:tc>
                <a:tc>
                  <a:txBody>
                    <a:bodyPr/>
                    <a:lstStyle/>
                    <a:p>
                      <a:pPr algn="ctr" fontAlgn="ctr"/>
                      <a:r>
                        <a:rPr lang="en-ZA" sz="1200" b="0" i="0" u="none" strike="noStrike">
                          <a:solidFill>
                            <a:srgbClr val="000000"/>
                          </a:solidFill>
                          <a:effectLst/>
                          <a:latin typeface="+mn-lt"/>
                        </a:rPr>
                        <a:t>4</a:t>
                      </a:r>
                    </a:p>
                  </a:txBody>
                  <a:tcPr marL="9525" marR="9525" marT="9525" marB="0" anchor="ctr"/>
                </a:tc>
                <a:tc>
                  <a:txBody>
                    <a:bodyPr/>
                    <a:lstStyle/>
                    <a:p>
                      <a:pPr algn="ctr" fontAlgn="ctr"/>
                      <a:r>
                        <a:rPr lang="en-ZA" sz="1200" b="0" i="0" u="none" strike="noStrike" dirty="0">
                          <a:solidFill>
                            <a:srgbClr val="000000"/>
                          </a:solidFill>
                          <a:effectLst/>
                          <a:latin typeface="+mn-lt"/>
                        </a:rPr>
                        <a:t>1</a:t>
                      </a:r>
                    </a:p>
                  </a:txBody>
                  <a:tcPr marL="9525" marR="9525" marT="9525" marB="0" anchor="ctr"/>
                </a:tc>
                <a:tc>
                  <a:txBody>
                    <a:bodyPr/>
                    <a:lstStyle/>
                    <a:p>
                      <a:pPr algn="ctr" fontAlgn="ctr"/>
                      <a:r>
                        <a:rPr lang="en-ZA" sz="1200" b="0" i="0" u="none" strike="noStrike">
                          <a:solidFill>
                            <a:srgbClr val="000000"/>
                          </a:solidFill>
                          <a:effectLst/>
                          <a:latin typeface="+mn-lt"/>
                        </a:rPr>
                        <a:t>6</a:t>
                      </a: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ctr"/>
                      <a:r>
                        <a:rPr lang="en-ZA" sz="1200" b="0" i="0" u="none" strike="noStrike" dirty="0">
                          <a:solidFill>
                            <a:srgbClr val="000000"/>
                          </a:solidFill>
                          <a:effectLst/>
                          <a:latin typeface="+mn-lt"/>
                        </a:rPr>
                        <a:t> </a:t>
                      </a:r>
                    </a:p>
                  </a:txBody>
                  <a:tcPr marL="9525" marR="9525" marT="9525" marB="0" anchor="ctr"/>
                </a:tc>
                <a:tc>
                  <a:txBody>
                    <a:bodyPr/>
                    <a:lstStyle/>
                    <a:p>
                      <a:pPr algn="ctr" fontAlgn="ctr"/>
                      <a:r>
                        <a:rPr lang="en-ZA" sz="1200" b="0" i="0" u="none" strike="noStrike" dirty="0">
                          <a:solidFill>
                            <a:srgbClr val="000000"/>
                          </a:solidFill>
                          <a:effectLst/>
                          <a:latin typeface="+mn-lt"/>
                        </a:rPr>
                        <a:t> </a:t>
                      </a:r>
                    </a:p>
                  </a:txBody>
                  <a:tcPr marL="9525" marR="9525" marT="9525" marB="0" anchor="ctr"/>
                </a:tc>
                <a:tc>
                  <a:txBody>
                    <a:bodyPr/>
                    <a:lstStyle/>
                    <a:p>
                      <a:pPr algn="ctr" fontAlgn="ctr"/>
                      <a:r>
                        <a:rPr lang="en-ZA" sz="1200" b="0" i="0" u="none" strike="noStrike" dirty="0">
                          <a:solidFill>
                            <a:srgbClr val="000000"/>
                          </a:solidFill>
                          <a:effectLst/>
                          <a:latin typeface="+mn-lt"/>
                        </a:rPr>
                        <a:t> </a:t>
                      </a:r>
                    </a:p>
                  </a:txBody>
                  <a:tcPr marL="9525" marR="9525" marT="9525" marB="0" anchor="ctr"/>
                </a:tc>
                <a:tc>
                  <a:txBody>
                    <a:bodyPr/>
                    <a:lstStyle/>
                    <a:p>
                      <a:pPr algn="ctr" fontAlgn="ctr"/>
                      <a:r>
                        <a:rPr lang="en-ZA" sz="1200" b="1" i="0" u="none" strike="noStrike" dirty="0">
                          <a:solidFill>
                            <a:srgbClr val="000000"/>
                          </a:solidFill>
                          <a:effectLst/>
                          <a:latin typeface="+mn-lt"/>
                        </a:rPr>
                        <a:t>4 035</a:t>
                      </a:r>
                    </a:p>
                  </a:txBody>
                  <a:tcPr marL="9525" marR="9525" marT="9525" marB="0" anchor="ctr"/>
                </a:tc>
                <a:extLst>
                  <a:ext uri="{0D108BD9-81ED-4DB2-BD59-A6C34878D82A}">
                    <a16:rowId xmlns:a16="http://schemas.microsoft.com/office/drawing/2014/main" xmlns="" val="10008"/>
                  </a:ext>
                </a:extLst>
              </a:tr>
              <a:tr h="311938">
                <a:tc>
                  <a:txBody>
                    <a:bodyPr/>
                    <a:lstStyle/>
                    <a:p>
                      <a:pPr algn="l" fontAlgn="ctr"/>
                      <a:r>
                        <a:rPr lang="en-ZA" sz="1400" b="1" i="0" u="none" strike="noStrike" dirty="0">
                          <a:solidFill>
                            <a:srgbClr val="000000"/>
                          </a:solidFill>
                          <a:effectLst/>
                          <a:latin typeface="+mn-lt"/>
                        </a:rPr>
                        <a:t>Western Cape</a:t>
                      </a:r>
                    </a:p>
                  </a:txBody>
                  <a:tcPr marL="85725" marR="9525" marT="9525" marB="0" anchor="ctr"/>
                </a:tc>
                <a:tc>
                  <a:txBody>
                    <a:bodyPr/>
                    <a:lstStyle/>
                    <a:p>
                      <a:pPr algn="ctr" fontAlgn="ctr"/>
                      <a:r>
                        <a:rPr lang="en-ZA" sz="1200" b="0" i="0" u="none" strike="noStrike">
                          <a:solidFill>
                            <a:srgbClr val="000000"/>
                          </a:solidFill>
                          <a:effectLst/>
                          <a:latin typeface="+mn-lt"/>
                        </a:rPr>
                        <a:t>4 197</a:t>
                      </a:r>
                    </a:p>
                  </a:txBody>
                  <a:tcPr marL="9525" marR="9525" marT="9525" marB="0" anchor="ctr"/>
                </a:tc>
                <a:tc>
                  <a:txBody>
                    <a:bodyPr/>
                    <a:lstStyle/>
                    <a:p>
                      <a:pPr algn="ctr" fontAlgn="ctr"/>
                      <a:r>
                        <a:rPr lang="en-ZA" sz="1200" b="0" i="0" u="none" strike="noStrike">
                          <a:solidFill>
                            <a:srgbClr val="000000"/>
                          </a:solidFill>
                          <a:effectLst/>
                          <a:latin typeface="+mn-lt"/>
                        </a:rPr>
                        <a:t>11</a:t>
                      </a:r>
                    </a:p>
                  </a:txBody>
                  <a:tcPr marL="9525" marR="9525" marT="9525" marB="0" anchor="ctr"/>
                </a:tc>
                <a:tc>
                  <a:txBody>
                    <a:bodyPr/>
                    <a:lstStyle/>
                    <a:p>
                      <a:pPr algn="ctr" fontAlgn="ctr"/>
                      <a:r>
                        <a:rPr lang="en-ZA" sz="1200" b="0" i="0" u="none" strike="noStrike">
                          <a:solidFill>
                            <a:srgbClr val="000000"/>
                          </a:solidFill>
                          <a:effectLst/>
                          <a:latin typeface="+mn-lt"/>
                        </a:rPr>
                        <a:t>1</a:t>
                      </a:r>
                    </a:p>
                  </a:txBody>
                  <a:tcPr marL="9525" marR="9525" marT="9525" marB="0" anchor="ctr"/>
                </a:tc>
                <a:tc>
                  <a:txBody>
                    <a:bodyPr/>
                    <a:lstStyle/>
                    <a:p>
                      <a:pPr algn="ctr" fontAlgn="ctr"/>
                      <a:r>
                        <a:rPr lang="en-ZA" sz="1200" b="0" i="0" u="none" strike="noStrike">
                          <a:solidFill>
                            <a:srgbClr val="000000"/>
                          </a:solidFill>
                          <a:effectLst/>
                          <a:latin typeface="+mn-lt"/>
                        </a:rPr>
                        <a:t>6</a:t>
                      </a:r>
                    </a:p>
                  </a:txBody>
                  <a:tcPr marL="9525" marR="9525" marT="9525" marB="0" anchor="ctr"/>
                </a:tc>
                <a:tc>
                  <a:txBody>
                    <a:bodyPr/>
                    <a:lstStyle/>
                    <a:p>
                      <a:pPr algn="ctr" fontAlgn="ctr"/>
                      <a:r>
                        <a:rPr lang="en-ZA" sz="1200" b="0" i="0" u="none" strike="noStrike">
                          <a:solidFill>
                            <a:srgbClr val="000000"/>
                          </a:solidFill>
                          <a:effectLst/>
                          <a:latin typeface="+mn-lt"/>
                        </a:rPr>
                        <a:t>8</a:t>
                      </a:r>
                    </a:p>
                  </a:txBody>
                  <a:tcPr marL="9525" marR="9525" marT="9525" marB="0" anchor="ctr"/>
                </a:tc>
                <a:tc>
                  <a:txBody>
                    <a:bodyPr/>
                    <a:lstStyle/>
                    <a:p>
                      <a:pPr algn="ctr" fontAlgn="ctr"/>
                      <a:r>
                        <a:rPr lang="en-ZA" sz="1200" b="0" i="0" u="none" strike="noStrike">
                          <a:solidFill>
                            <a:srgbClr val="000000"/>
                          </a:solidFill>
                          <a:effectLst/>
                          <a:latin typeface="+mn-lt"/>
                        </a:rPr>
                        <a:t>42</a:t>
                      </a:r>
                    </a:p>
                  </a:txBody>
                  <a:tcPr marL="9525" marR="9525" marT="9525" marB="0" anchor="ctr"/>
                </a:tc>
                <a:tc>
                  <a:txBody>
                    <a:bodyPr/>
                    <a:lstStyle/>
                    <a:p>
                      <a:pPr algn="ctr" fontAlgn="ctr"/>
                      <a:r>
                        <a:rPr lang="en-ZA" sz="1200" b="0" i="0" u="none" strike="noStrike">
                          <a:solidFill>
                            <a:srgbClr val="000000"/>
                          </a:solidFill>
                          <a:effectLst/>
                          <a:latin typeface="+mn-lt"/>
                        </a:rPr>
                        <a:t>1</a:t>
                      </a:r>
                    </a:p>
                  </a:txBody>
                  <a:tcPr marL="9525" marR="9525" marT="9525" marB="0" anchor="ctr"/>
                </a:tc>
                <a:tc>
                  <a:txBody>
                    <a:bodyPr/>
                    <a:lstStyle/>
                    <a:p>
                      <a:pPr algn="ctr" fontAlgn="ctr"/>
                      <a:r>
                        <a:rPr lang="en-ZA" sz="1200" b="0" i="0" u="none" strike="noStrike" dirty="0">
                          <a:solidFill>
                            <a:srgbClr val="000000"/>
                          </a:solidFill>
                          <a:effectLst/>
                          <a:latin typeface="+mn-lt"/>
                        </a:rPr>
                        <a:t>11</a:t>
                      </a:r>
                    </a:p>
                  </a:txBody>
                  <a:tcPr marL="9525" marR="9525" marT="9525" marB="0" anchor="ctr"/>
                </a:tc>
                <a:tc>
                  <a:txBody>
                    <a:bodyPr/>
                    <a:lstStyle/>
                    <a:p>
                      <a:pPr algn="ctr" fontAlgn="ctr"/>
                      <a:r>
                        <a:rPr lang="en-ZA" sz="1200" b="0" i="0" u="none" strike="noStrike">
                          <a:solidFill>
                            <a:srgbClr val="000000"/>
                          </a:solidFill>
                          <a:effectLst/>
                          <a:latin typeface="+mn-lt"/>
                        </a:rPr>
                        <a:t>1</a:t>
                      </a:r>
                    </a:p>
                  </a:txBody>
                  <a:tcPr marL="9525" marR="9525" marT="9525" marB="0" anchor="ctr"/>
                </a:tc>
                <a:tc>
                  <a:txBody>
                    <a:bodyPr/>
                    <a:lstStyle/>
                    <a:p>
                      <a:pPr algn="ctr" fontAlgn="ctr"/>
                      <a:r>
                        <a:rPr lang="en-ZA" sz="1200" b="0" i="0" u="none" strike="noStrike" dirty="0">
                          <a:solidFill>
                            <a:srgbClr val="000000"/>
                          </a:solidFill>
                          <a:effectLst/>
                          <a:latin typeface="+mn-lt"/>
                        </a:rPr>
                        <a:t>1</a:t>
                      </a:r>
                    </a:p>
                  </a:txBody>
                  <a:tcPr marL="9525" marR="9525" marT="9525" marB="0" anchor="ctr"/>
                </a:tc>
                <a:tc>
                  <a:txBody>
                    <a:bodyPr/>
                    <a:lstStyle/>
                    <a:p>
                      <a:pPr algn="ctr" fontAlgn="ctr"/>
                      <a:r>
                        <a:rPr lang="en-ZA" sz="1200" b="1" i="0" u="none" strike="noStrike" dirty="0">
                          <a:solidFill>
                            <a:srgbClr val="000000"/>
                          </a:solidFill>
                          <a:effectLst/>
                          <a:latin typeface="+mn-lt"/>
                        </a:rPr>
                        <a:t>4 279</a:t>
                      </a:r>
                    </a:p>
                  </a:txBody>
                  <a:tcPr marL="9525" marR="9525" marT="9525" marB="0" anchor="ctr"/>
                </a:tc>
                <a:extLst>
                  <a:ext uri="{0D108BD9-81ED-4DB2-BD59-A6C34878D82A}">
                    <a16:rowId xmlns:a16="http://schemas.microsoft.com/office/drawing/2014/main" xmlns="" val="10009"/>
                  </a:ext>
                </a:extLst>
              </a:tr>
              <a:tr h="311938">
                <a:tc>
                  <a:txBody>
                    <a:bodyPr/>
                    <a:lstStyle/>
                    <a:p>
                      <a:pPr algn="l" fontAlgn="ctr"/>
                      <a:r>
                        <a:rPr lang="en-ZA" sz="1400" b="1" i="0" u="none" strike="noStrike" dirty="0">
                          <a:solidFill>
                            <a:srgbClr val="000000"/>
                          </a:solidFill>
                          <a:effectLst/>
                          <a:latin typeface="+mn-lt"/>
                        </a:rPr>
                        <a:t>Online</a:t>
                      </a:r>
                    </a:p>
                  </a:txBody>
                  <a:tcPr marL="85725" marR="9525" marT="9525" marB="0" anchor="ctr"/>
                </a:tc>
                <a:tc>
                  <a:txBody>
                    <a:bodyPr/>
                    <a:lstStyle/>
                    <a:p>
                      <a:pPr algn="ctr" fontAlgn="ctr"/>
                      <a:r>
                        <a:rPr lang="en-ZA" sz="1200" b="0" i="0" u="none" strike="noStrike">
                          <a:solidFill>
                            <a:srgbClr val="000000"/>
                          </a:solidFill>
                          <a:effectLst/>
                          <a:latin typeface="+mn-lt"/>
                        </a:rPr>
                        <a:t>1 131</a:t>
                      </a:r>
                    </a:p>
                  </a:txBody>
                  <a:tcPr marL="9525" marR="9525" marT="9525" marB="0" anchor="ctr"/>
                </a:tc>
                <a:tc>
                  <a:txBody>
                    <a:bodyPr/>
                    <a:lstStyle/>
                    <a:p>
                      <a:pPr algn="ctr" fontAlgn="ctr"/>
                      <a:r>
                        <a:rPr lang="en-ZA" sz="1200" b="0" i="0" u="none" strike="noStrike">
                          <a:solidFill>
                            <a:srgbClr val="000000"/>
                          </a:solidFill>
                          <a:effectLst/>
                          <a:latin typeface="+mn-lt"/>
                        </a:rPr>
                        <a:t>6</a:t>
                      </a: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ctr"/>
                      <a:r>
                        <a:rPr lang="en-ZA" sz="1200" b="0" i="0" u="none" strike="noStrike">
                          <a:solidFill>
                            <a:srgbClr val="000000"/>
                          </a:solidFill>
                          <a:effectLst/>
                          <a:latin typeface="+mn-lt"/>
                        </a:rPr>
                        <a:t>2</a:t>
                      </a:r>
                    </a:p>
                  </a:txBody>
                  <a:tcPr marL="9525" marR="9525" marT="9525" marB="0" anchor="ctr"/>
                </a:tc>
                <a:tc>
                  <a:txBody>
                    <a:bodyPr/>
                    <a:lstStyle/>
                    <a:p>
                      <a:pPr algn="ctr" fontAlgn="ctr"/>
                      <a:r>
                        <a:rPr lang="en-ZA" sz="1200" b="0" i="0" u="none" strike="noStrike">
                          <a:solidFill>
                            <a:srgbClr val="000000"/>
                          </a:solidFill>
                          <a:effectLst/>
                          <a:latin typeface="+mn-lt"/>
                        </a:rPr>
                        <a:t>1</a:t>
                      </a:r>
                    </a:p>
                  </a:txBody>
                  <a:tcPr marL="9525" marR="9525" marT="9525" marB="0" anchor="ctr"/>
                </a:tc>
                <a:tc>
                  <a:txBody>
                    <a:bodyPr/>
                    <a:lstStyle/>
                    <a:p>
                      <a:pPr algn="ctr" fontAlgn="ctr"/>
                      <a:r>
                        <a:rPr lang="en-ZA" sz="1200" b="0" i="0" u="none" strike="noStrike">
                          <a:solidFill>
                            <a:srgbClr val="000000"/>
                          </a:solidFill>
                          <a:effectLst/>
                          <a:latin typeface="+mn-lt"/>
                        </a:rPr>
                        <a:t>2</a:t>
                      </a: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ctr"/>
                      <a:r>
                        <a:rPr lang="en-ZA" sz="1200" b="0" i="0" u="none" strike="noStrike" dirty="0">
                          <a:solidFill>
                            <a:srgbClr val="000000"/>
                          </a:solidFill>
                          <a:effectLst/>
                          <a:latin typeface="+mn-lt"/>
                        </a:rPr>
                        <a:t>3</a:t>
                      </a: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ctr"/>
                      <a:r>
                        <a:rPr lang="en-ZA" sz="1200" b="1" i="0" u="none" strike="noStrike" dirty="0">
                          <a:solidFill>
                            <a:srgbClr val="000000"/>
                          </a:solidFill>
                          <a:effectLst/>
                          <a:latin typeface="+mn-lt"/>
                        </a:rPr>
                        <a:t>1 145</a:t>
                      </a:r>
                    </a:p>
                  </a:txBody>
                  <a:tcPr marL="9525" marR="9525" marT="9525" marB="0" anchor="ctr"/>
                </a:tc>
                <a:extLst>
                  <a:ext uri="{0D108BD9-81ED-4DB2-BD59-A6C34878D82A}">
                    <a16:rowId xmlns:a16="http://schemas.microsoft.com/office/drawing/2014/main" xmlns="" val="10010"/>
                  </a:ext>
                </a:extLst>
              </a:tr>
              <a:tr h="562078">
                <a:tc>
                  <a:txBody>
                    <a:bodyPr/>
                    <a:lstStyle/>
                    <a:p>
                      <a:pPr algn="l" fontAlgn="ctr"/>
                      <a:r>
                        <a:rPr lang="en-ZA" sz="1400" b="1" i="0" u="none" strike="noStrike" dirty="0" smtClean="0">
                          <a:solidFill>
                            <a:srgbClr val="000000"/>
                          </a:solidFill>
                          <a:effectLst/>
                          <a:latin typeface="+mn-lt"/>
                        </a:rPr>
                        <a:t>Total</a:t>
                      </a:r>
                      <a:endParaRPr lang="en-ZA" sz="1400" b="1" i="0" u="none" strike="noStrike" dirty="0">
                        <a:solidFill>
                          <a:srgbClr val="000000"/>
                        </a:solidFill>
                        <a:effectLst/>
                        <a:latin typeface="+mn-lt"/>
                      </a:endParaRPr>
                    </a:p>
                  </a:txBody>
                  <a:tcPr marL="85725" marR="9525" marT="9525" marB="0" anchor="ctr">
                    <a:solidFill>
                      <a:schemeClr val="tx2">
                        <a:lumMod val="40000"/>
                        <a:lumOff val="60000"/>
                      </a:schemeClr>
                    </a:solidFill>
                  </a:tcPr>
                </a:tc>
                <a:tc>
                  <a:txBody>
                    <a:bodyPr/>
                    <a:lstStyle/>
                    <a:p>
                      <a:pPr algn="ctr" fontAlgn="ctr"/>
                      <a:r>
                        <a:rPr lang="en-ZA" sz="1200" b="1" i="0" u="none" strike="noStrike" dirty="0">
                          <a:solidFill>
                            <a:srgbClr val="000000"/>
                          </a:solidFill>
                          <a:effectLst/>
                          <a:latin typeface="+mn-lt"/>
                        </a:rPr>
                        <a:t>58 384</a:t>
                      </a:r>
                    </a:p>
                  </a:txBody>
                  <a:tcPr marL="9525" marR="9525" marT="9525" marB="0" anchor="ctr">
                    <a:solidFill>
                      <a:schemeClr val="tx2">
                        <a:lumMod val="40000"/>
                        <a:lumOff val="60000"/>
                      </a:schemeClr>
                    </a:solidFill>
                  </a:tcPr>
                </a:tc>
                <a:tc>
                  <a:txBody>
                    <a:bodyPr/>
                    <a:lstStyle/>
                    <a:p>
                      <a:pPr algn="ctr" fontAlgn="ctr"/>
                      <a:r>
                        <a:rPr lang="en-ZA" sz="1200" b="1" i="0" u="none" strike="noStrike" dirty="0">
                          <a:solidFill>
                            <a:srgbClr val="000000"/>
                          </a:solidFill>
                          <a:effectLst/>
                          <a:latin typeface="+mn-lt"/>
                        </a:rPr>
                        <a:t>319</a:t>
                      </a:r>
                    </a:p>
                  </a:txBody>
                  <a:tcPr marL="9525" marR="9525" marT="9525" marB="0" anchor="ctr">
                    <a:solidFill>
                      <a:schemeClr val="tx2">
                        <a:lumMod val="40000"/>
                        <a:lumOff val="60000"/>
                      </a:schemeClr>
                    </a:solidFill>
                  </a:tcPr>
                </a:tc>
                <a:tc>
                  <a:txBody>
                    <a:bodyPr/>
                    <a:lstStyle/>
                    <a:p>
                      <a:pPr algn="ctr" fontAlgn="ctr"/>
                      <a:r>
                        <a:rPr lang="en-ZA" sz="1200" b="1" i="0" u="none" strike="noStrike" dirty="0">
                          <a:solidFill>
                            <a:srgbClr val="000000"/>
                          </a:solidFill>
                          <a:effectLst/>
                          <a:latin typeface="+mn-lt"/>
                        </a:rPr>
                        <a:t>17</a:t>
                      </a:r>
                    </a:p>
                  </a:txBody>
                  <a:tcPr marL="9525" marR="9525" marT="9525" marB="0" anchor="ctr">
                    <a:solidFill>
                      <a:schemeClr val="tx2">
                        <a:lumMod val="40000"/>
                        <a:lumOff val="60000"/>
                      </a:schemeClr>
                    </a:solidFill>
                  </a:tcPr>
                </a:tc>
                <a:tc>
                  <a:txBody>
                    <a:bodyPr/>
                    <a:lstStyle/>
                    <a:p>
                      <a:pPr algn="ctr" fontAlgn="ctr"/>
                      <a:r>
                        <a:rPr lang="en-ZA" sz="1200" b="1" i="0" u="none" strike="noStrike" dirty="0">
                          <a:solidFill>
                            <a:srgbClr val="000000"/>
                          </a:solidFill>
                          <a:effectLst/>
                          <a:latin typeface="+mn-lt"/>
                        </a:rPr>
                        <a:t>81</a:t>
                      </a:r>
                    </a:p>
                  </a:txBody>
                  <a:tcPr marL="9525" marR="9525" marT="9525" marB="0" anchor="ctr">
                    <a:solidFill>
                      <a:schemeClr val="tx2">
                        <a:lumMod val="40000"/>
                        <a:lumOff val="60000"/>
                      </a:schemeClr>
                    </a:solidFill>
                  </a:tcPr>
                </a:tc>
                <a:tc>
                  <a:txBody>
                    <a:bodyPr/>
                    <a:lstStyle/>
                    <a:p>
                      <a:pPr algn="ctr" fontAlgn="ctr"/>
                      <a:r>
                        <a:rPr lang="en-ZA" sz="1200" b="1" i="0" u="none" strike="noStrike" dirty="0">
                          <a:solidFill>
                            <a:srgbClr val="000000"/>
                          </a:solidFill>
                          <a:effectLst/>
                          <a:latin typeface="+mn-lt"/>
                        </a:rPr>
                        <a:t>19</a:t>
                      </a:r>
                    </a:p>
                  </a:txBody>
                  <a:tcPr marL="9525" marR="9525" marT="9525" marB="0" anchor="ctr">
                    <a:solidFill>
                      <a:schemeClr val="tx2">
                        <a:lumMod val="40000"/>
                        <a:lumOff val="60000"/>
                      </a:schemeClr>
                    </a:solidFill>
                  </a:tcPr>
                </a:tc>
                <a:tc>
                  <a:txBody>
                    <a:bodyPr/>
                    <a:lstStyle/>
                    <a:p>
                      <a:pPr algn="ctr" fontAlgn="ctr"/>
                      <a:r>
                        <a:rPr lang="en-ZA" sz="1200" b="1" i="0" u="none" strike="noStrike" dirty="0">
                          <a:solidFill>
                            <a:srgbClr val="000000"/>
                          </a:solidFill>
                          <a:effectLst/>
                          <a:latin typeface="+mn-lt"/>
                        </a:rPr>
                        <a:t>168</a:t>
                      </a:r>
                    </a:p>
                  </a:txBody>
                  <a:tcPr marL="9525" marR="9525" marT="9525" marB="0" anchor="ctr">
                    <a:solidFill>
                      <a:schemeClr val="tx2">
                        <a:lumMod val="40000"/>
                        <a:lumOff val="60000"/>
                      </a:schemeClr>
                    </a:solidFill>
                  </a:tcPr>
                </a:tc>
                <a:tc>
                  <a:txBody>
                    <a:bodyPr/>
                    <a:lstStyle/>
                    <a:p>
                      <a:pPr algn="ctr" fontAlgn="ctr"/>
                      <a:r>
                        <a:rPr lang="en-ZA" sz="1200" b="1" i="0" u="none" strike="noStrike" dirty="0">
                          <a:solidFill>
                            <a:srgbClr val="000000"/>
                          </a:solidFill>
                          <a:effectLst/>
                          <a:latin typeface="+mn-lt"/>
                        </a:rPr>
                        <a:t>9</a:t>
                      </a:r>
                    </a:p>
                  </a:txBody>
                  <a:tcPr marL="9525" marR="9525" marT="9525" marB="0" anchor="ctr">
                    <a:solidFill>
                      <a:schemeClr val="tx2">
                        <a:lumMod val="40000"/>
                        <a:lumOff val="60000"/>
                      </a:schemeClr>
                    </a:solidFill>
                  </a:tcPr>
                </a:tc>
                <a:tc>
                  <a:txBody>
                    <a:bodyPr/>
                    <a:lstStyle/>
                    <a:p>
                      <a:pPr algn="ctr" fontAlgn="ctr"/>
                      <a:r>
                        <a:rPr lang="en-ZA" sz="1200" b="1" i="0" u="none" strike="noStrike" dirty="0">
                          <a:solidFill>
                            <a:srgbClr val="000000"/>
                          </a:solidFill>
                          <a:effectLst/>
                          <a:latin typeface="+mn-lt"/>
                        </a:rPr>
                        <a:t>45</a:t>
                      </a:r>
                    </a:p>
                  </a:txBody>
                  <a:tcPr marL="9525" marR="9525" marT="9525" marB="0" anchor="ctr">
                    <a:solidFill>
                      <a:schemeClr val="tx2">
                        <a:lumMod val="40000"/>
                        <a:lumOff val="60000"/>
                      </a:schemeClr>
                    </a:solidFill>
                  </a:tcPr>
                </a:tc>
                <a:tc>
                  <a:txBody>
                    <a:bodyPr/>
                    <a:lstStyle/>
                    <a:p>
                      <a:pPr algn="ctr" fontAlgn="ctr"/>
                      <a:r>
                        <a:rPr lang="en-ZA" sz="1200" b="1" i="0" u="none" strike="noStrike" dirty="0">
                          <a:solidFill>
                            <a:srgbClr val="000000"/>
                          </a:solidFill>
                          <a:effectLst/>
                          <a:latin typeface="+mn-lt"/>
                        </a:rPr>
                        <a:t>2</a:t>
                      </a:r>
                    </a:p>
                  </a:txBody>
                  <a:tcPr marL="9525" marR="9525" marT="9525" marB="0" anchor="ctr">
                    <a:solidFill>
                      <a:schemeClr val="tx2">
                        <a:lumMod val="40000"/>
                        <a:lumOff val="60000"/>
                      </a:schemeClr>
                    </a:solidFill>
                  </a:tcPr>
                </a:tc>
                <a:tc>
                  <a:txBody>
                    <a:bodyPr/>
                    <a:lstStyle/>
                    <a:p>
                      <a:pPr algn="ctr" fontAlgn="ctr"/>
                      <a:r>
                        <a:rPr lang="en-ZA" sz="1200" b="1" i="0" u="none" strike="noStrike" dirty="0">
                          <a:solidFill>
                            <a:srgbClr val="000000"/>
                          </a:solidFill>
                          <a:effectLst/>
                          <a:latin typeface="+mn-lt"/>
                        </a:rPr>
                        <a:t>6</a:t>
                      </a:r>
                    </a:p>
                  </a:txBody>
                  <a:tcPr marL="9525" marR="9525" marT="9525" marB="0" anchor="ctr">
                    <a:solidFill>
                      <a:schemeClr val="tx2">
                        <a:lumMod val="40000"/>
                        <a:lumOff val="60000"/>
                      </a:schemeClr>
                    </a:solidFill>
                  </a:tcPr>
                </a:tc>
                <a:tc>
                  <a:txBody>
                    <a:bodyPr/>
                    <a:lstStyle/>
                    <a:p>
                      <a:pPr algn="ctr" fontAlgn="ctr"/>
                      <a:r>
                        <a:rPr lang="en-ZA" sz="1200" b="1" i="0" u="none" strike="noStrike" dirty="0">
                          <a:solidFill>
                            <a:srgbClr val="000000"/>
                          </a:solidFill>
                          <a:effectLst/>
                          <a:latin typeface="+mn-lt"/>
                        </a:rPr>
                        <a:t>59 050</a:t>
                      </a:r>
                    </a:p>
                  </a:txBody>
                  <a:tcPr marL="9525" marR="9525" marT="9525" marB="0" anchor="ctr">
                    <a:solidFill>
                      <a:schemeClr val="tx2">
                        <a:lumMod val="40000"/>
                        <a:lumOff val="60000"/>
                      </a:schemeClr>
                    </a:solidFill>
                  </a:tcPr>
                </a:tc>
                <a:extLst>
                  <a:ext uri="{0D108BD9-81ED-4DB2-BD59-A6C34878D82A}">
                    <a16:rowId xmlns:a16="http://schemas.microsoft.com/office/drawing/2014/main" xmlns="" val="10011"/>
                  </a:ext>
                </a:extLst>
              </a:tr>
            </a:tbl>
          </a:graphicData>
        </a:graphic>
      </p:graphicFrame>
      <p:sp>
        <p:nvSpPr>
          <p:cNvPr id="4" name="Content Placeholder 3"/>
          <p:cNvSpPr>
            <a:spLocks noGrp="1"/>
          </p:cNvSpPr>
          <p:nvPr>
            <p:ph sz="half" idx="2"/>
          </p:nvPr>
        </p:nvSpPr>
        <p:spPr>
          <a:xfrm>
            <a:off x="6553200" y="1343025"/>
            <a:ext cx="2360613" cy="5256213"/>
          </a:xfrm>
        </p:spPr>
        <p:txBody>
          <a:bodyPr/>
          <a:lstStyle/>
          <a:p>
            <a:pPr marL="0" indent="0">
              <a:buFont typeface="Arial" pitchFamily="34" charset="0"/>
              <a:buNone/>
              <a:defRPr/>
            </a:pPr>
            <a:r>
              <a:rPr lang="en-ZA" sz="1400" b="1" dirty="0"/>
              <a:t>Challenges and interventions</a:t>
            </a:r>
          </a:p>
          <a:p>
            <a:pPr>
              <a:defRPr/>
            </a:pPr>
            <a:r>
              <a:rPr lang="en-ZA" sz="1200" dirty="0"/>
              <a:t>There is a need for more counsellors to be appointed to cope with the large volume of unemployed work seekers. </a:t>
            </a:r>
          </a:p>
          <a:p>
            <a:pPr>
              <a:defRPr/>
            </a:pPr>
            <a:r>
              <a:rPr lang="en-ZA" sz="1200" dirty="0"/>
              <a:t>The Branch currently has less number of filled employment counsellors (93) than it needs. 31 newly positions for CCs and 9 posts for Principal Psychologists have been created, which are in the process of being  filled. </a:t>
            </a:r>
          </a:p>
          <a:p>
            <a:pPr>
              <a:defRPr/>
            </a:pPr>
            <a:r>
              <a:rPr lang="en-ZA" sz="1200" dirty="0"/>
              <a:t>A Work-seeker’s classification tool has been developed to ensure each work-seeker obtains the correct depth of intervention. </a:t>
            </a:r>
          </a:p>
          <a:p>
            <a:pPr>
              <a:defRPr/>
            </a:pPr>
            <a:r>
              <a:rPr lang="en-ZA" sz="1200" dirty="0"/>
              <a:t>The </a:t>
            </a:r>
            <a:r>
              <a:rPr lang="en-ZA" sz="1200" dirty="0" err="1"/>
              <a:t>Speex</a:t>
            </a:r>
            <a:r>
              <a:rPr lang="en-ZA" sz="1200" dirty="0"/>
              <a:t> assessment test has been acquired and is currently rolled out to the Provinces. </a:t>
            </a:r>
          </a:p>
          <a:p>
            <a:pPr>
              <a:defRPr/>
            </a:pPr>
            <a:r>
              <a:rPr lang="en-ZA" sz="1200" dirty="0"/>
              <a:t>No suitable environment </a:t>
            </a:r>
            <a:r>
              <a:rPr lang="en-ZA" sz="1400" dirty="0"/>
              <a:t>for </a:t>
            </a:r>
            <a:r>
              <a:rPr lang="en-ZA" sz="1200" dirty="0"/>
              <a:t>electronic testing and confidentiality</a:t>
            </a:r>
            <a:r>
              <a:rPr lang="en-ZA" sz="1400" dirty="0"/>
              <a:t>. </a:t>
            </a:r>
          </a:p>
          <a:p>
            <a:pPr marL="228600" indent="-228600">
              <a:buFont typeface="Arial" pitchFamily="34" charset="0"/>
              <a:buAutoNum type="arabicPeriod"/>
              <a:defRPr/>
            </a:pPr>
            <a:endParaRPr lang="en-ZA" sz="1600" dirty="0"/>
          </a:p>
        </p:txBody>
      </p:sp>
      <p:sp>
        <p:nvSpPr>
          <p:cNvPr id="47109" name="Slide Number Placeholder 4"/>
          <p:cNvSpPr>
            <a:spLocks noGrp="1"/>
          </p:cNvSpPr>
          <p:nvPr>
            <p:ph type="sldNum" sz="quarter" idx="12"/>
          </p:nvPr>
        </p:nvSpPr>
        <p:spPr bwMode="auto">
          <a:xfrm>
            <a:off x="6804248" y="6381328"/>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fld id="{324EB272-3F6F-4921-B48C-72B0F7E879DD}" type="slidenum">
              <a:rPr lang="en-US" altLang="en-US" sz="1200" smtClean="0">
                <a:solidFill>
                  <a:srgbClr val="898989"/>
                </a:solidFill>
              </a:rPr>
              <a:pPr eaLnBrk="1" hangingPunct="1">
                <a:spcBef>
                  <a:spcPct val="0"/>
                </a:spcBef>
                <a:buFontTx/>
                <a:buNone/>
                <a:defRPr/>
              </a:pPr>
              <a:t>90</a:t>
            </a:fld>
            <a:endParaRPr lang="en-US" altLang="en-US" sz="1200" dirty="0" smtClean="0">
              <a:solidFill>
                <a:srgbClr val="898989"/>
              </a:solidFill>
            </a:endParaRPr>
          </a:p>
        </p:txBody>
      </p:sp>
    </p:spTree>
    <p:extLst>
      <p:ext uri="{BB962C8B-B14F-4D97-AF65-F5344CB8AC3E}">
        <p14:creationId xmlns:p14="http://schemas.microsoft.com/office/powerpoint/2010/main" xmlns="" val="92248622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2"/>
          </p:nvPr>
        </p:nvSpPr>
        <p:spPr bwMode="auto">
          <a:xfrm>
            <a:off x="6372225" y="63087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fld id="{F893C726-7059-44DD-B875-5EDE22088D1E}" type="slidenum">
              <a:rPr lang="en-US" altLang="en-US" sz="1200" b="1" smtClean="0">
                <a:solidFill>
                  <a:srgbClr val="000000"/>
                </a:solidFill>
              </a:rPr>
              <a:pPr eaLnBrk="1" hangingPunct="1">
                <a:spcBef>
                  <a:spcPct val="0"/>
                </a:spcBef>
                <a:buFontTx/>
                <a:buNone/>
                <a:defRPr/>
              </a:pPr>
              <a:t>91</a:t>
            </a:fld>
            <a:endParaRPr lang="en-US" altLang="en-US" sz="1200" b="1" smtClean="0">
              <a:solidFill>
                <a:srgbClr val="000000"/>
              </a:solidFill>
            </a:endParaRPr>
          </a:p>
        </p:txBody>
      </p:sp>
      <p:sp>
        <p:nvSpPr>
          <p:cNvPr id="48131" name="Rectangle 3"/>
          <p:cNvSpPr>
            <a:spLocks noGrp="1" noChangeArrowheads="1"/>
          </p:cNvSpPr>
          <p:nvPr>
            <p:ph type="title"/>
          </p:nvPr>
        </p:nvSpPr>
        <p:spPr>
          <a:xfrm>
            <a:off x="457200" y="390594"/>
            <a:ext cx="8159750" cy="707886"/>
          </a:xfrm>
        </p:spPr>
        <p:txBody>
          <a:bodyPr>
            <a:spAutoFit/>
          </a:bodyPr>
          <a:lstStyle/>
          <a:p>
            <a:pPr eaLnBrk="1" hangingPunct="1"/>
            <a:r>
              <a:rPr lang="en-US" altLang="en-US" sz="2000" b="1" dirty="0" smtClean="0">
                <a:solidFill>
                  <a:srgbClr val="000000"/>
                </a:solidFill>
              </a:rPr>
              <a:t>IMPACT ANALYSIS PER INDICATOR</a:t>
            </a:r>
            <a:br>
              <a:rPr lang="en-US" altLang="en-US" sz="2000" b="1" dirty="0" smtClean="0">
                <a:solidFill>
                  <a:srgbClr val="000000"/>
                </a:solidFill>
              </a:rPr>
            </a:br>
            <a:r>
              <a:rPr lang="en-US" altLang="en-US" sz="2000" b="1" dirty="0" smtClean="0">
                <a:solidFill>
                  <a:srgbClr val="000000"/>
                </a:solidFill>
              </a:rPr>
              <a:t>EMPLOYMENT OPPORTUNITIES FILLED (PLACEMENTS)</a:t>
            </a:r>
            <a:endParaRPr lang="en-ZA" altLang="en-US" sz="2000" b="1" dirty="0" smtClean="0">
              <a:solidFill>
                <a:srgbClr val="000000"/>
              </a:solidFill>
            </a:endParaRPr>
          </a:p>
        </p:txBody>
      </p:sp>
      <p:graphicFrame>
        <p:nvGraphicFramePr>
          <p:cNvPr id="44212" name="Group 180"/>
          <p:cNvGraphicFramePr>
            <a:graphicFrameLocks noGrp="1"/>
          </p:cNvGraphicFramePr>
          <p:nvPr>
            <p:ph idx="1"/>
            <p:extLst>
              <p:ext uri="{D42A27DB-BD31-4B8C-83A1-F6EECF244321}">
                <p14:modId xmlns:p14="http://schemas.microsoft.com/office/powerpoint/2010/main" xmlns="" val="3710803014"/>
              </p:ext>
            </p:extLst>
          </p:nvPr>
        </p:nvGraphicFramePr>
        <p:xfrm>
          <a:off x="218365" y="1255594"/>
          <a:ext cx="8679976" cy="2320705"/>
        </p:xfrm>
        <a:graphic>
          <a:graphicData uri="http://schemas.openxmlformats.org/drawingml/2006/table">
            <a:tbl>
              <a:tblPr/>
              <a:tblGrid>
                <a:gridCol w="3263024">
                  <a:extLst>
                    <a:ext uri="{9D8B030D-6E8A-4147-A177-3AD203B41FA5}">
                      <a16:colId xmlns:a16="http://schemas.microsoft.com/office/drawing/2014/main" xmlns="" val="20000"/>
                    </a:ext>
                  </a:extLst>
                </a:gridCol>
                <a:gridCol w="2098723">
                  <a:extLst>
                    <a:ext uri="{9D8B030D-6E8A-4147-A177-3AD203B41FA5}">
                      <a16:colId xmlns:a16="http://schemas.microsoft.com/office/drawing/2014/main" xmlns="" val="20001"/>
                    </a:ext>
                  </a:extLst>
                </a:gridCol>
                <a:gridCol w="3318229">
                  <a:extLst>
                    <a:ext uri="{9D8B030D-6E8A-4147-A177-3AD203B41FA5}">
                      <a16:colId xmlns:a16="http://schemas.microsoft.com/office/drawing/2014/main" xmlns="" val="20002"/>
                    </a:ext>
                  </a:extLst>
                </a:gridCol>
              </a:tblGrid>
              <a:tr h="450376">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rgbClr val="FFFFFF"/>
                          </a:solidFill>
                          <a:effectLst/>
                          <a:latin typeface="+mn-lt"/>
                          <a:ea typeface="ＭＳ Ｐゴシック" pitchFamily="34" charset="-128"/>
                        </a:rPr>
                        <a:t>OUTCOME 4: </a:t>
                      </a:r>
                      <a:r>
                        <a:rPr kumimoji="0" lang="en-GB" sz="1400" b="1" i="0" u="none" strike="noStrike" cap="none" normalizeH="0" baseline="0" dirty="0" smtClean="0">
                          <a:ln>
                            <a:noFill/>
                          </a:ln>
                          <a:solidFill>
                            <a:schemeClr val="bg1"/>
                          </a:solidFill>
                          <a:effectLst/>
                          <a:latin typeface="+mn-lt"/>
                          <a:ea typeface="Times New Roman" pitchFamily="18" charset="0"/>
                          <a:cs typeface="Calibri" pitchFamily="34" charset="0"/>
                        </a:rPr>
                        <a:t>Improve the quality and accessibility of labour market services to contribute to </a:t>
                      </a:r>
                      <a:r>
                        <a:rPr kumimoji="0" lang="en-GB" sz="1400" b="1" i="0" u="sng" strike="noStrike" cap="none" normalizeH="0" baseline="0" dirty="0" smtClean="0">
                          <a:ln>
                            <a:noFill/>
                          </a:ln>
                          <a:solidFill>
                            <a:schemeClr val="bg1"/>
                          </a:solidFill>
                          <a:effectLst/>
                          <a:latin typeface="+mn-lt"/>
                          <a:ea typeface="Times New Roman" pitchFamily="18" charset="0"/>
                          <a:cs typeface="Calibri" pitchFamily="34" charset="0"/>
                        </a:rPr>
                        <a:t>decent employment through inclusive economic growth</a:t>
                      </a:r>
                      <a:endParaRPr kumimoji="0" lang="en-ZA" sz="1400" b="1" i="0" u="none" strike="noStrike" cap="none" normalizeH="0" baseline="0" dirty="0" smtClean="0">
                        <a:ln>
                          <a:noFill/>
                        </a:ln>
                        <a:solidFill>
                          <a:schemeClr val="bg1"/>
                        </a:solidFill>
                        <a:effectLst/>
                        <a:latin typeface="+mn-lt"/>
                        <a:ea typeface="Calibri" pitchFamily="34" charset="0"/>
                        <a:cs typeface="Times New Roman" pitchFamily="18" charset="0"/>
                      </a:endParaRPr>
                    </a:p>
                  </a:txBody>
                  <a:tcPr marL="18164" marR="18164"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6262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61988">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mn-lt"/>
                          <a:ea typeface="ＭＳ Ｐゴシック" pitchFamily="34" charset="-128"/>
                        </a:rPr>
                        <a:t>DoL Strategic Objective 1: Contribution to decent employment creation</a:t>
                      </a:r>
                      <a:endParaRPr kumimoji="0" lang="en-ZA" sz="1400" b="1" i="0" u="none" strike="noStrike" cap="none" normalizeH="0" baseline="0" dirty="0" smtClean="0">
                        <a:ln>
                          <a:noFill/>
                        </a:ln>
                        <a:solidFill>
                          <a:srgbClr val="FFFFFF"/>
                        </a:solidFill>
                        <a:effectLst/>
                        <a:latin typeface="+mn-lt"/>
                        <a:ea typeface="Calibri" pitchFamily="34" charset="0"/>
                        <a:cs typeface="Times New Roman" pitchFamily="18" charset="0"/>
                      </a:endParaRPr>
                    </a:p>
                  </a:txBody>
                  <a:tcPr marL="18164" marR="18164"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6262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27151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outerShdw blurRad="38100" dist="38100" dir="2700000" algn="tl">
                              <a:srgbClr val="000000"/>
                            </a:outerShdw>
                          </a:effectLst>
                          <a:latin typeface="+mn-lt"/>
                          <a:ea typeface="ＭＳ Ｐゴシック" pitchFamily="34" charset="-128"/>
                        </a:rPr>
                        <a:t>KEY PERFORMANCE INDICATORS</a:t>
                      </a:r>
                      <a:endParaRPr kumimoji="0" lang="en-ZA" sz="1400" b="1" i="0" u="none" strike="noStrike" cap="none" normalizeH="0" baseline="0" dirty="0" smtClean="0">
                        <a:ln>
                          <a:noFill/>
                        </a:ln>
                        <a:solidFill>
                          <a:schemeClr val="bg1"/>
                        </a:solidFill>
                        <a:effectLst/>
                        <a:latin typeface="+mn-lt"/>
                        <a:ea typeface="ＭＳ Ｐゴシック" pitchFamily="34" charset="-128"/>
                        <a:cs typeface="Times New Roman" pitchFamily="18" charset="0"/>
                      </a:endParaRPr>
                    </a:p>
                  </a:txBody>
                  <a:tcPr marL="18164" marR="18164"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62626"/>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outerShdw blurRad="38100" dist="38100" dir="2700000" algn="tl">
                              <a:srgbClr val="000000"/>
                            </a:outerShdw>
                          </a:effectLst>
                          <a:latin typeface="+mn-lt"/>
                          <a:ea typeface="ＭＳ Ｐゴシック" pitchFamily="34" charset="-128"/>
                        </a:rPr>
                        <a:t>QUARTER 1 TARGETS</a:t>
                      </a:r>
                      <a:endParaRPr kumimoji="0" lang="en-ZA" sz="1400" b="1" i="0" u="none" strike="noStrike" cap="none" normalizeH="0" baseline="0" dirty="0" smtClean="0">
                        <a:ln>
                          <a:noFill/>
                        </a:ln>
                        <a:solidFill>
                          <a:schemeClr val="bg1"/>
                        </a:solidFill>
                        <a:effectLst>
                          <a:outerShdw blurRad="38100" dist="38100" dir="2700000" algn="tl">
                            <a:srgbClr val="000000"/>
                          </a:outerShdw>
                        </a:effectLst>
                        <a:latin typeface="+mn-lt"/>
                        <a:ea typeface="ＭＳ Ｐゴシック" pitchFamily="34" charset="-128"/>
                        <a:cs typeface="Times New Roman" pitchFamily="18" charset="0"/>
                      </a:endParaRPr>
                    </a:p>
                  </a:txBody>
                  <a:tcPr marL="18164" marR="18164"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62626"/>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outerShdw blurRad="38100" dist="38100" dir="2700000" algn="tl">
                              <a:srgbClr val="000000"/>
                            </a:outerShdw>
                          </a:effectLst>
                          <a:latin typeface="+mn-lt"/>
                          <a:ea typeface="ＭＳ Ｐゴシック" pitchFamily="34" charset="-128"/>
                        </a:rPr>
                        <a:t>PROGRESS</a:t>
                      </a:r>
                      <a:endParaRPr kumimoji="0" lang="en-ZA" sz="1400" b="1" i="0" u="none" strike="noStrike" cap="none" normalizeH="0" baseline="0" dirty="0" smtClean="0">
                        <a:ln>
                          <a:noFill/>
                        </a:ln>
                        <a:solidFill>
                          <a:schemeClr val="bg1"/>
                        </a:solidFill>
                        <a:effectLst>
                          <a:outerShdw blurRad="38100" dist="38100" dir="2700000" algn="tl">
                            <a:srgbClr val="000000"/>
                          </a:outerShdw>
                        </a:effectLst>
                        <a:latin typeface="+mn-lt"/>
                        <a:ea typeface="Calibri" pitchFamily="34" charset="0"/>
                        <a:cs typeface="Times New Roman" pitchFamily="18" charset="0"/>
                      </a:endParaRPr>
                    </a:p>
                  </a:txBody>
                  <a:tcPr marL="18164" marR="18164"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62626"/>
                    </a:solidFill>
                  </a:tcPr>
                </a:tc>
                <a:extLst>
                  <a:ext uri="{0D108BD9-81ED-4DB2-BD59-A6C34878D82A}">
                    <a16:rowId xmlns:a16="http://schemas.microsoft.com/office/drawing/2014/main" xmlns="" val="10002"/>
                  </a:ext>
                </a:extLst>
              </a:tr>
              <a:tr h="13108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pitchFamily="34" charset="-128"/>
                        </a:rPr>
                        <a:t>4.1. Number of</a:t>
                      </a:r>
                      <a:endParaRPr kumimoji="0" lang="en-ZA" sz="1400" b="0" i="0" u="none" strike="noStrike" cap="none" normalizeH="0" baseline="0" dirty="0" smtClean="0">
                        <a:ln>
                          <a:noFill/>
                        </a:ln>
                        <a:solidFill>
                          <a:schemeClr val="tx1"/>
                        </a:solidFill>
                        <a:effectLst/>
                        <a:latin typeface="+mn-lt"/>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pitchFamily="34" charset="-128"/>
                        </a:rPr>
                        <a:t>registered work and learning opportunities filled by registered work seekers per year </a:t>
                      </a:r>
                      <a:endParaRPr kumimoji="0" lang="en-ZA" sz="1400" b="0" i="0" u="none" strike="noStrike" cap="none" normalizeH="0" baseline="0" dirty="0" smtClean="0">
                        <a:ln>
                          <a:noFill/>
                        </a:ln>
                        <a:solidFill>
                          <a:schemeClr val="tx1"/>
                        </a:solidFill>
                        <a:effectLst/>
                        <a:latin typeface="+mn-lt"/>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 typeface="+mj-lt"/>
                        <a:buNone/>
                        <a:tabLst/>
                      </a:pPr>
                      <a:endParaRPr kumimoji="0" lang="en-US" sz="1400" b="1" i="0" u="none" strike="noStrike" cap="none" normalizeH="0" baseline="0" dirty="0" smtClean="0">
                        <a:ln>
                          <a:noFill/>
                        </a:ln>
                        <a:solidFill>
                          <a:schemeClr val="tx1"/>
                        </a:solidFill>
                        <a:effectLst/>
                        <a:latin typeface="+mn-lt"/>
                        <a:ea typeface="ＭＳ Ｐゴシック" pitchFamily="34" charset="-128"/>
                      </a:endParaRPr>
                    </a:p>
                  </a:txBody>
                  <a:tcPr marL="18164" marR="18164"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chemeClr val="tx1"/>
                          </a:solidFill>
                          <a:effectLst/>
                          <a:latin typeface="+mn-lt"/>
                          <a:ea typeface="Calibri" pitchFamily="34" charset="0"/>
                          <a:cs typeface="Times New Roman" pitchFamily="18" charset="0"/>
                        </a:rPr>
                        <a:t>9 352</a:t>
                      </a:r>
                    </a:p>
                  </a:txBody>
                  <a:tcPr marL="18164" marR="18164"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B050"/>
                          </a:solidFill>
                          <a:effectLst/>
                          <a:latin typeface="+mn-lt"/>
                          <a:ea typeface="Times New Roman" pitchFamily="18" charset="0"/>
                          <a:cs typeface="Arial" pitchFamily="34" charset="0"/>
                        </a:rPr>
                        <a:t>Achieved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Times New Roman" pitchFamily="18" charset="0"/>
                          <a:cs typeface="Arial" pitchFamily="34" charset="0"/>
                        </a:rPr>
                        <a:t> 9 455 </a:t>
                      </a:r>
                      <a:r>
                        <a:rPr kumimoji="0" lang="en-US" sz="1400" b="0" i="0" u="none" strike="noStrike" cap="none" normalizeH="0" baseline="0" dirty="0" smtClean="0">
                          <a:ln>
                            <a:noFill/>
                          </a:ln>
                          <a:solidFill>
                            <a:schemeClr val="tx1"/>
                          </a:solidFill>
                          <a:effectLst/>
                          <a:latin typeface="+mn-lt"/>
                          <a:ea typeface="ＭＳ Ｐゴシック" pitchFamily="34" charset="-128"/>
                          <a:cs typeface="Arial" pitchFamily="34" charset="0"/>
                        </a:rPr>
                        <a:t>registered work and learning opportunities filled by registered work seekers, with a variance of </a:t>
                      </a:r>
                      <a:r>
                        <a:rPr kumimoji="0" lang="en-US" sz="1400" b="1" i="0" u="none" strike="noStrike" cap="none" normalizeH="0" baseline="0" dirty="0" smtClean="0">
                          <a:ln>
                            <a:noFill/>
                          </a:ln>
                          <a:solidFill>
                            <a:schemeClr val="tx1"/>
                          </a:solidFill>
                          <a:effectLst/>
                          <a:latin typeface="+mn-lt"/>
                          <a:ea typeface="ＭＳ Ｐゴシック" pitchFamily="34" charset="-128"/>
                          <a:cs typeface="Arial" pitchFamily="34" charset="0"/>
                        </a:rPr>
                        <a:t>103</a:t>
                      </a:r>
                      <a:r>
                        <a:rPr kumimoji="0" lang="en-US" sz="1400" b="0" i="0" u="none" strike="noStrike" cap="none" normalizeH="0" baseline="0" dirty="0" smtClean="0">
                          <a:ln>
                            <a:noFill/>
                          </a:ln>
                          <a:solidFill>
                            <a:schemeClr val="tx1"/>
                          </a:solidFill>
                          <a:effectLst/>
                          <a:latin typeface="+mn-lt"/>
                          <a:ea typeface="ＭＳ Ｐゴシック" pitchFamily="34" charset="-128"/>
                          <a:cs typeface="Arial" pitchFamily="34" charset="0"/>
                        </a:rPr>
                        <a:t>.</a:t>
                      </a:r>
                      <a:endParaRPr kumimoji="0" lang="en-ZA" sz="14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18164" marR="18164"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xmlns="" val="10003"/>
                  </a:ext>
                </a:extLst>
              </a:tr>
            </a:tbl>
          </a:graphicData>
        </a:graphic>
      </p:graphicFrame>
      <p:graphicFrame>
        <p:nvGraphicFramePr>
          <p:cNvPr id="44209" name="Group 177"/>
          <p:cNvGraphicFramePr>
            <a:graphicFrameLocks noGrp="1"/>
          </p:cNvGraphicFramePr>
          <p:nvPr>
            <p:extLst>
              <p:ext uri="{D42A27DB-BD31-4B8C-83A1-F6EECF244321}">
                <p14:modId xmlns:p14="http://schemas.microsoft.com/office/powerpoint/2010/main" xmlns="" val="2389269033"/>
              </p:ext>
            </p:extLst>
          </p:nvPr>
        </p:nvGraphicFramePr>
        <p:xfrm>
          <a:off x="191069" y="3138985"/>
          <a:ext cx="8775249" cy="3685852"/>
        </p:xfrm>
        <a:graphic>
          <a:graphicData uri="http://schemas.openxmlformats.org/drawingml/2006/table">
            <a:tbl>
              <a:tblPr/>
              <a:tblGrid>
                <a:gridCol w="1621851">
                  <a:extLst>
                    <a:ext uri="{9D8B030D-6E8A-4147-A177-3AD203B41FA5}">
                      <a16:colId xmlns:a16="http://schemas.microsoft.com/office/drawing/2014/main" xmlns="" val="20000"/>
                    </a:ext>
                  </a:extLst>
                </a:gridCol>
                <a:gridCol w="2324071">
                  <a:extLst>
                    <a:ext uri="{9D8B030D-6E8A-4147-A177-3AD203B41FA5}">
                      <a16:colId xmlns:a16="http://schemas.microsoft.com/office/drawing/2014/main" xmlns="" val="20001"/>
                    </a:ext>
                  </a:extLst>
                </a:gridCol>
                <a:gridCol w="2290594">
                  <a:extLst>
                    <a:ext uri="{9D8B030D-6E8A-4147-A177-3AD203B41FA5}">
                      <a16:colId xmlns:a16="http://schemas.microsoft.com/office/drawing/2014/main" xmlns="" val="20002"/>
                    </a:ext>
                  </a:extLst>
                </a:gridCol>
                <a:gridCol w="2538733">
                  <a:extLst>
                    <a:ext uri="{9D8B030D-6E8A-4147-A177-3AD203B41FA5}">
                      <a16:colId xmlns:a16="http://schemas.microsoft.com/office/drawing/2014/main" xmlns="" val="20003"/>
                    </a:ext>
                  </a:extLst>
                </a:gridCol>
              </a:tblGrid>
              <a:tr h="145121">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chemeClr val="tx1"/>
                          </a:solidFill>
                          <a:effectLst/>
                          <a:latin typeface="+mn-lt"/>
                          <a:ea typeface="Times New Roman" pitchFamily="18" charset="0"/>
                          <a:cs typeface="MyriadPro-LightSemiCn" charset="0"/>
                        </a:rPr>
                        <a:t>Table 4: Job-seekers placed</a:t>
                      </a:r>
                      <a:endParaRPr kumimoji="0" lang="en-ZA" sz="1400" b="0" i="0" u="sng" strike="noStrike" cap="none" normalizeH="0" baseline="0" dirty="0" smtClean="0">
                        <a:ln>
                          <a:noFill/>
                        </a:ln>
                        <a:solidFill>
                          <a:schemeClr val="tx1"/>
                        </a:solidFill>
                        <a:effectLst/>
                        <a:latin typeface="+mn-lt"/>
                        <a:ea typeface="Times New Roman" pitchFamily="18" charset="0"/>
                        <a:cs typeface="Arial" pitchFamily="34" charset="0"/>
                      </a:endParaRPr>
                    </a:p>
                  </a:txBody>
                  <a:tcPr marL="68577" marR="685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283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Times New Roman" pitchFamily="18" charset="0"/>
                          <a:cs typeface="Arial" pitchFamily="34" charset="0"/>
                        </a:rPr>
                        <a:t>Prov.</a:t>
                      </a:r>
                      <a:endParaRPr kumimoji="0" lang="en-ZA" sz="14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7" marR="685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Times New Roman" pitchFamily="18" charset="0"/>
                          <a:cs typeface="Arial" pitchFamily="34" charset="0"/>
                        </a:rPr>
                        <a:t>Target</a:t>
                      </a:r>
                      <a:endParaRPr kumimoji="0" lang="en-ZA" sz="14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7" marR="685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Times New Roman" pitchFamily="18" charset="0"/>
                          <a:cs typeface="Arial" pitchFamily="34" charset="0"/>
                        </a:rPr>
                        <a:t>Actual placed</a:t>
                      </a:r>
                      <a:endParaRPr kumimoji="0" lang="en-ZA" sz="14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7" marR="685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Times New Roman" pitchFamily="18" charset="0"/>
                          <a:cs typeface="Arial" pitchFamily="34" charset="0"/>
                        </a:rPr>
                        <a:t>Variance</a:t>
                      </a:r>
                      <a:endParaRPr kumimoji="0" lang="en-ZA" sz="14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7" marR="685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1"/>
                  </a:ext>
                </a:extLst>
              </a:tr>
              <a:tr h="192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Times New Roman" pitchFamily="18" charset="0"/>
                          <a:cs typeface="Arial" pitchFamily="34" charset="0"/>
                        </a:rPr>
                        <a:t>EC</a:t>
                      </a:r>
                      <a:endParaRPr kumimoji="0" lang="en-ZA" sz="14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7" marR="685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1 309</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1 684</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400" b="1" i="0" u="none" strike="noStrike" dirty="0">
                          <a:solidFill>
                            <a:srgbClr val="000000"/>
                          </a:solidFill>
                          <a:effectLst/>
                          <a:latin typeface="+mn-lt"/>
                        </a:rPr>
                        <a:t>375</a:t>
                      </a:r>
                    </a:p>
                  </a:txBody>
                  <a:tcPr marL="9525" marR="9525" marT="95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013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Times New Roman" pitchFamily="18" charset="0"/>
                          <a:cs typeface="Arial" pitchFamily="34" charset="0"/>
                        </a:rPr>
                        <a:t>FS</a:t>
                      </a:r>
                      <a:endParaRPr kumimoji="0" lang="en-ZA" sz="14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7" marR="685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748</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1 287</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400" b="1" i="0" u="none" strike="noStrike" dirty="0">
                          <a:solidFill>
                            <a:srgbClr val="000000"/>
                          </a:solidFill>
                          <a:effectLst/>
                          <a:latin typeface="+mn-lt"/>
                        </a:rPr>
                        <a:t>539</a:t>
                      </a:r>
                    </a:p>
                  </a:txBody>
                  <a:tcPr marL="9525" marR="9525" marT="95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92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Times New Roman" pitchFamily="18" charset="0"/>
                          <a:cs typeface="Arial" pitchFamily="34" charset="0"/>
                        </a:rPr>
                        <a:t>GP</a:t>
                      </a:r>
                      <a:endParaRPr kumimoji="0" lang="en-ZA" sz="14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7" marR="685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1 777</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solidFill>
                            <a:srgbClr val="FF0000"/>
                          </a:solidFill>
                          <a:effectLst/>
                          <a:latin typeface="+mn-lt"/>
                          <a:ea typeface="Times New Roman"/>
                        </a:rPr>
                        <a:t>1 280</a:t>
                      </a:r>
                      <a:endParaRPr lang="en-ZA" sz="1400" b="1" dirty="0">
                        <a:solidFill>
                          <a:srgbClr val="FF0000"/>
                        </a:solidFill>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400" b="1" i="0" u="none" strike="noStrike" dirty="0">
                          <a:solidFill>
                            <a:srgbClr val="000000"/>
                          </a:solidFill>
                          <a:effectLst/>
                          <a:latin typeface="+mn-lt"/>
                        </a:rPr>
                        <a:t>-497</a:t>
                      </a:r>
                    </a:p>
                  </a:txBody>
                  <a:tcPr marL="9525" marR="9525" marT="95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92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Times New Roman" pitchFamily="18" charset="0"/>
                          <a:cs typeface="Arial" pitchFamily="34" charset="0"/>
                        </a:rPr>
                        <a:t>KZN</a:t>
                      </a:r>
                      <a:endParaRPr kumimoji="0" lang="en-ZA" sz="14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7" marR="685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1 590</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solidFill>
                            <a:srgbClr val="FF0000"/>
                          </a:solidFill>
                          <a:effectLst/>
                          <a:latin typeface="+mn-lt"/>
                          <a:ea typeface="Times New Roman"/>
                        </a:rPr>
                        <a:t>1 483</a:t>
                      </a:r>
                      <a:endParaRPr lang="en-ZA" sz="1400" b="1" dirty="0">
                        <a:solidFill>
                          <a:srgbClr val="FF0000"/>
                        </a:solidFill>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400" b="1" i="0" u="none" strike="noStrike" dirty="0">
                          <a:solidFill>
                            <a:srgbClr val="000000"/>
                          </a:solidFill>
                          <a:effectLst/>
                          <a:latin typeface="+mn-lt"/>
                        </a:rPr>
                        <a:t>-107</a:t>
                      </a:r>
                    </a:p>
                  </a:txBody>
                  <a:tcPr marL="9525" marR="9525" marT="95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192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Times New Roman" pitchFamily="18" charset="0"/>
                          <a:cs typeface="Arial" pitchFamily="34" charset="0"/>
                        </a:rPr>
                        <a:t>LP</a:t>
                      </a:r>
                      <a:endParaRPr kumimoji="0" lang="en-ZA" sz="14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7" marR="685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842</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1 730</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400" b="1" i="0" u="none" strike="noStrike" dirty="0">
                          <a:solidFill>
                            <a:srgbClr val="000000"/>
                          </a:solidFill>
                          <a:effectLst/>
                          <a:latin typeface="+mn-lt"/>
                        </a:rPr>
                        <a:t>888</a:t>
                      </a:r>
                    </a:p>
                  </a:txBody>
                  <a:tcPr marL="9525" marR="9525" marT="95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192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Times New Roman" pitchFamily="18" charset="0"/>
                          <a:cs typeface="Arial" pitchFamily="34" charset="0"/>
                        </a:rPr>
                        <a:t>MP</a:t>
                      </a:r>
                      <a:endParaRPr kumimoji="0" lang="en-ZA" sz="14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7" marR="685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748</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solidFill>
                            <a:srgbClr val="FF0000"/>
                          </a:solidFill>
                          <a:effectLst/>
                          <a:latin typeface="+mn-lt"/>
                          <a:ea typeface="Times New Roman"/>
                        </a:rPr>
                        <a:t>599</a:t>
                      </a:r>
                      <a:endParaRPr lang="en-ZA" sz="1400" b="1" dirty="0">
                        <a:solidFill>
                          <a:srgbClr val="FF0000"/>
                        </a:solidFill>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400" b="1" i="0" u="none" strike="noStrike" dirty="0">
                          <a:solidFill>
                            <a:srgbClr val="000000"/>
                          </a:solidFill>
                          <a:effectLst/>
                          <a:latin typeface="+mn-lt"/>
                        </a:rPr>
                        <a:t>-149</a:t>
                      </a:r>
                    </a:p>
                  </a:txBody>
                  <a:tcPr marL="9525" marR="9525" marT="95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2111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Times New Roman" pitchFamily="18" charset="0"/>
                          <a:cs typeface="Arial" pitchFamily="34" charset="0"/>
                        </a:rPr>
                        <a:t>NC</a:t>
                      </a:r>
                      <a:endParaRPr kumimoji="0" lang="en-ZA" sz="14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7" marR="685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468</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634</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400" b="1" i="0" u="none" strike="noStrike" dirty="0">
                          <a:solidFill>
                            <a:srgbClr val="000000"/>
                          </a:solidFill>
                          <a:effectLst/>
                          <a:latin typeface="+mn-lt"/>
                        </a:rPr>
                        <a:t>166</a:t>
                      </a:r>
                    </a:p>
                  </a:txBody>
                  <a:tcPr marL="9525" marR="9525" marT="95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192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Times New Roman" pitchFamily="18" charset="0"/>
                          <a:cs typeface="Arial" pitchFamily="34" charset="0"/>
                        </a:rPr>
                        <a:t>NW</a:t>
                      </a:r>
                      <a:endParaRPr kumimoji="0" lang="en-ZA" sz="14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7" marR="685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561</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solidFill>
                            <a:srgbClr val="FF0000"/>
                          </a:solidFill>
                          <a:effectLst/>
                          <a:latin typeface="+mn-lt"/>
                          <a:ea typeface="Times New Roman"/>
                        </a:rPr>
                        <a:t>293</a:t>
                      </a:r>
                      <a:endParaRPr lang="en-ZA" sz="1400" b="1" dirty="0">
                        <a:solidFill>
                          <a:srgbClr val="FF0000"/>
                        </a:solidFill>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400" b="1" i="0" u="none" strike="noStrike" dirty="0">
                          <a:solidFill>
                            <a:srgbClr val="000000"/>
                          </a:solidFill>
                          <a:effectLst/>
                          <a:latin typeface="+mn-lt"/>
                        </a:rPr>
                        <a:t>-268</a:t>
                      </a:r>
                    </a:p>
                  </a:txBody>
                  <a:tcPr marL="9525" marR="9525" marT="95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192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Times New Roman" pitchFamily="18" charset="0"/>
                          <a:cs typeface="Arial" pitchFamily="34" charset="0"/>
                        </a:rPr>
                        <a:t>WC</a:t>
                      </a:r>
                      <a:endParaRPr kumimoji="0" lang="en-ZA" sz="14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7" marR="685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1 309</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solidFill>
                            <a:srgbClr val="FF0000"/>
                          </a:solidFill>
                          <a:effectLst/>
                          <a:latin typeface="+mn-lt"/>
                          <a:ea typeface="Times New Roman"/>
                        </a:rPr>
                        <a:t>332</a:t>
                      </a:r>
                      <a:endParaRPr lang="en-ZA" sz="1400" b="1" dirty="0">
                        <a:solidFill>
                          <a:srgbClr val="FF0000"/>
                        </a:solidFill>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400" b="1" i="0" u="none" strike="noStrike" dirty="0">
                          <a:solidFill>
                            <a:srgbClr val="000000"/>
                          </a:solidFill>
                          <a:effectLst/>
                          <a:latin typeface="+mn-lt"/>
                        </a:rPr>
                        <a:t>-977</a:t>
                      </a:r>
                    </a:p>
                  </a:txBody>
                  <a:tcPr marL="9525" marR="9525" marT="95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192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smtClean="0">
                          <a:ln>
                            <a:noFill/>
                          </a:ln>
                          <a:solidFill>
                            <a:schemeClr val="tx1"/>
                          </a:solidFill>
                          <a:effectLst/>
                          <a:latin typeface="+mn-lt"/>
                          <a:ea typeface="Times New Roman" pitchFamily="18" charset="0"/>
                          <a:cs typeface="Arial" pitchFamily="34" charset="0"/>
                        </a:rPr>
                        <a:t>*Online</a:t>
                      </a:r>
                    </a:p>
                  </a:txBody>
                  <a:tcPr marL="68577" marR="685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effectLst/>
                          <a:latin typeface="+mn-lt"/>
                          <a:ea typeface="Times New Roman"/>
                        </a:rPr>
                        <a:t>0</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400" b="1" dirty="0" smtClean="0">
                          <a:solidFill>
                            <a:schemeClr val="tx1"/>
                          </a:solidFill>
                          <a:effectLst/>
                          <a:latin typeface="+mn-lt"/>
                          <a:ea typeface="Times New Roman"/>
                        </a:rPr>
                        <a:t>133</a:t>
                      </a:r>
                      <a:endParaRPr lang="en-ZA" sz="1400" b="1" dirty="0">
                        <a:solidFill>
                          <a:schemeClr val="tx1"/>
                        </a:solidFill>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400" b="1" i="0" u="none" strike="noStrike" dirty="0">
                          <a:solidFill>
                            <a:srgbClr val="000000"/>
                          </a:solidFill>
                          <a:effectLst/>
                          <a:latin typeface="+mn-lt"/>
                        </a:rPr>
                        <a:t>133</a:t>
                      </a:r>
                    </a:p>
                  </a:txBody>
                  <a:tcPr marL="9525" marR="9525" marT="95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192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Times New Roman" pitchFamily="18" charset="0"/>
                          <a:cs typeface="Arial" pitchFamily="34" charset="0"/>
                        </a:rPr>
                        <a:t>TOTAL</a:t>
                      </a:r>
                      <a:endParaRPr kumimoji="0" lang="en-ZA" sz="14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7" marR="685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algn="ctr">
                        <a:spcAft>
                          <a:spcPts val="0"/>
                        </a:spcAft>
                      </a:pPr>
                      <a:r>
                        <a:rPr lang="en-ZA" sz="1400" b="1" dirty="0" smtClean="0">
                          <a:effectLst/>
                          <a:latin typeface="+mn-lt"/>
                          <a:ea typeface="Times New Roman"/>
                        </a:rPr>
                        <a:t>9 352</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algn="ctr">
                        <a:spcAft>
                          <a:spcPts val="0"/>
                        </a:spcAft>
                      </a:pPr>
                      <a:r>
                        <a:rPr lang="en-ZA" sz="1400" b="1" dirty="0" smtClean="0">
                          <a:effectLst/>
                          <a:latin typeface="+mn-lt"/>
                          <a:ea typeface="Times New Roman"/>
                        </a:rPr>
                        <a:t>9 455</a:t>
                      </a:r>
                      <a:endParaRPr lang="en-ZA" sz="1400" b="1" dirty="0">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algn="ctr" fontAlgn="b"/>
                      <a:r>
                        <a:rPr lang="en-ZA" sz="1400" b="1" i="0" u="none" strike="noStrike" dirty="0">
                          <a:solidFill>
                            <a:srgbClr val="000000"/>
                          </a:solidFill>
                          <a:effectLst/>
                          <a:latin typeface="+mn-lt"/>
                        </a:rPr>
                        <a:t>103</a:t>
                      </a:r>
                    </a:p>
                  </a:txBody>
                  <a:tcPr marL="9525" marR="9525" marT="95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12"/>
                  </a:ext>
                </a:extLst>
              </a:tr>
              <a:tr h="145074">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rPr>
                        <a:t>Verification Source: </a:t>
                      </a:r>
                      <a:r>
                        <a:rPr lang="en-US" sz="1200" b="0" kern="1200" dirty="0" smtClean="0">
                          <a:solidFill>
                            <a:schemeClr val="tx1"/>
                          </a:solidFill>
                          <a:effectLst/>
                          <a:latin typeface="+mn-lt"/>
                          <a:ea typeface="+mn-ea"/>
                          <a:cs typeface="+mn-cs"/>
                        </a:rPr>
                        <a:t>Opportunity and placement report from ESSA requested from April 2017 up to each end of the quarterly period. </a:t>
                      </a:r>
                      <a:endPar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7" marR="685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13"/>
                  </a:ext>
                </a:extLst>
              </a:tr>
              <a:tr h="453514">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400" b="0" i="0" u="none" strike="noStrike" cap="none" normalizeH="0" baseline="0" dirty="0" smtClean="0">
                          <a:ln>
                            <a:noFill/>
                          </a:ln>
                          <a:solidFill>
                            <a:schemeClr val="tx1"/>
                          </a:solidFill>
                          <a:effectLst/>
                          <a:latin typeface="+mn-lt"/>
                          <a:ea typeface="Times New Roman" pitchFamily="18" charset="0"/>
                          <a:cs typeface="Arial" pitchFamily="34" charset="0"/>
                        </a:rPr>
                        <a:t>*</a:t>
                      </a:r>
                      <a:r>
                        <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rPr>
                        <a:t>Online refers to registered opportunities through kiosks stations, PES bus and internet. statistics will be allocated to provinces as soon as enhancements are completed.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4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77" marR="685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algn="ctr">
                        <a:spcAft>
                          <a:spcPts val="0"/>
                        </a:spcAft>
                      </a:pPr>
                      <a:endParaRPr lang="en-ZA" sz="1200" b="1" dirty="0">
                        <a:effectLst/>
                        <a:latin typeface="Times New Roman"/>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algn="ctr">
                        <a:spcAft>
                          <a:spcPts val="0"/>
                        </a:spcAft>
                      </a:pPr>
                      <a:endParaRPr lang="en-ZA" sz="1200" b="1" dirty="0">
                        <a:effectLst/>
                        <a:latin typeface="Times New Roman"/>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algn="ctr">
                        <a:spcAft>
                          <a:spcPts val="0"/>
                        </a:spcAft>
                      </a:pPr>
                      <a:endParaRPr lang="en-ZA" sz="1200" b="1" dirty="0">
                        <a:effectLst/>
                        <a:latin typeface="Times New Roman"/>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4"/>
                  </a:ext>
                </a:extLst>
              </a:tr>
            </a:tbl>
          </a:graphicData>
        </a:graphic>
      </p:graphicFrame>
      <p:sp>
        <p:nvSpPr>
          <p:cNvPr id="6"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91</a:t>
            </a:fld>
            <a:endParaRPr lang="en-US" altLang="en-US" sz="1200" dirty="0" smtClean="0">
              <a:solidFill>
                <a:srgbClr val="898989"/>
              </a:solidFill>
            </a:endParaRPr>
          </a:p>
        </p:txBody>
      </p:sp>
    </p:spTree>
    <p:extLst>
      <p:ext uri="{BB962C8B-B14F-4D97-AF65-F5344CB8AC3E}">
        <p14:creationId xmlns:p14="http://schemas.microsoft.com/office/powerpoint/2010/main" xmlns="" val="287948071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67544" y="404664"/>
            <a:ext cx="8229600" cy="735296"/>
          </a:xfrm>
        </p:spPr>
        <p:txBody>
          <a:bodyPr/>
          <a:lstStyle/>
          <a:p>
            <a:r>
              <a:rPr lang="en-US" altLang="en-US" sz="2400" b="1" dirty="0" smtClean="0">
                <a:solidFill>
                  <a:srgbClr val="000000"/>
                </a:solidFill>
                <a:cs typeface="Arial" pitchFamily="34" charset="0"/>
              </a:rPr>
              <a:t>PLACEMENTS BY OPPORTUNITY TYPE </a:t>
            </a:r>
            <a:endParaRPr lang="en-ZA" altLang="en-US" sz="2400" dirty="0" smtClean="0"/>
          </a:p>
        </p:txBody>
      </p:sp>
      <p:sp>
        <p:nvSpPr>
          <p:cNvPr id="50179" name="Content Placeholder 3"/>
          <p:cNvSpPr>
            <a:spLocks noGrp="1"/>
          </p:cNvSpPr>
          <p:nvPr>
            <p:ph sz="half" idx="2"/>
          </p:nvPr>
        </p:nvSpPr>
        <p:spPr>
          <a:xfrm>
            <a:off x="5580112" y="1600200"/>
            <a:ext cx="3312368" cy="4525963"/>
          </a:xfrm>
        </p:spPr>
        <p:txBody>
          <a:bodyPr/>
          <a:lstStyle/>
          <a:p>
            <a:pPr>
              <a:defRPr/>
            </a:pPr>
            <a:endParaRPr lang="en-ZA" altLang="en-US" sz="1600" dirty="0" smtClean="0"/>
          </a:p>
          <a:p>
            <a:pPr>
              <a:defRPr/>
            </a:pPr>
            <a:r>
              <a:rPr lang="en-ZA" altLang="en-US" sz="1600" dirty="0" smtClean="0"/>
              <a:t>9 455 work and learning opportunities were filled by registered work seekers, of which </a:t>
            </a:r>
          </a:p>
          <a:p>
            <a:pPr lvl="1">
              <a:defRPr/>
            </a:pPr>
            <a:r>
              <a:rPr lang="en-ZA" altLang="en-US" sz="1600" dirty="0" smtClean="0"/>
              <a:t>61% (5 756) were formal jobs; </a:t>
            </a:r>
          </a:p>
          <a:p>
            <a:pPr lvl="1">
              <a:defRPr/>
            </a:pPr>
            <a:r>
              <a:rPr lang="en-ZA" altLang="en-US" sz="1600" dirty="0" smtClean="0"/>
              <a:t>27% (2 561) Projects, </a:t>
            </a:r>
          </a:p>
          <a:p>
            <a:pPr lvl="1">
              <a:defRPr/>
            </a:pPr>
            <a:r>
              <a:rPr lang="en-ZA" altLang="en-US" sz="1600" dirty="0" smtClean="0"/>
              <a:t>7% (683) Learnerships,</a:t>
            </a:r>
          </a:p>
          <a:p>
            <a:pPr lvl="1">
              <a:defRPr/>
            </a:pPr>
            <a:r>
              <a:rPr lang="en-ZA" altLang="en-US" sz="1600" dirty="0" smtClean="0"/>
              <a:t>3%(289) Internships</a:t>
            </a:r>
          </a:p>
          <a:p>
            <a:pPr marL="457200" lvl="1" indent="0">
              <a:buFont typeface="Arial" pitchFamily="34" charset="0"/>
              <a:buNone/>
              <a:defRPr/>
            </a:pPr>
            <a:r>
              <a:rPr lang="en-ZA" altLang="en-US" sz="1600" dirty="0" err="1" smtClean="0"/>
              <a:t>e.t.c</a:t>
            </a:r>
            <a:endParaRPr lang="en-ZA" altLang="en-US" sz="1600" dirty="0" smtClean="0"/>
          </a:p>
          <a:p>
            <a:pPr lvl="1">
              <a:defRPr/>
            </a:pPr>
            <a:endParaRPr lang="en-ZA" altLang="en-US" sz="1600" dirty="0" smtClean="0"/>
          </a:p>
        </p:txBody>
      </p:sp>
      <p:sp>
        <p:nvSpPr>
          <p:cNvPr id="49156" name="Slide Number Placeholder 4"/>
          <p:cNvSpPr>
            <a:spLocks noGrp="1"/>
          </p:cNvSpPr>
          <p:nvPr>
            <p:ph type="sldNum" sz="quarter" idx="12"/>
          </p:nvPr>
        </p:nvSpPr>
        <p:spPr bwMode="auto">
          <a:xfrm>
            <a:off x="6732240" y="6381328"/>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fld id="{CCCAE10B-CBC9-4004-B3F8-49DF25E81BEA}" type="slidenum">
              <a:rPr lang="en-US" altLang="en-US" sz="1200" smtClean="0">
                <a:solidFill>
                  <a:srgbClr val="898989"/>
                </a:solidFill>
              </a:rPr>
              <a:pPr eaLnBrk="1" hangingPunct="1">
                <a:spcBef>
                  <a:spcPct val="0"/>
                </a:spcBef>
                <a:buFontTx/>
                <a:buNone/>
                <a:defRPr/>
              </a:pPr>
              <a:t>92</a:t>
            </a:fld>
            <a:endParaRPr lang="en-US" altLang="en-US" sz="1200" dirty="0" smtClean="0">
              <a:solidFill>
                <a:srgbClr val="898989"/>
              </a:solidFill>
            </a:endParaRPr>
          </a:p>
        </p:txBody>
      </p:sp>
      <p:graphicFrame>
        <p:nvGraphicFramePr>
          <p:cNvPr id="6" name="Content Placeholder 5"/>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nvGraphicFramePr>
        <p:xfrm>
          <a:off x="457200" y="1741335"/>
          <a:ext cx="4038600" cy="4384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nvGraphicFramePr>
        <p:xfrm>
          <a:off x="947737" y="1417638"/>
          <a:ext cx="3791240" cy="44822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8"/>
          <p:cNvGraphicFramePr>
            <a:graphicFrameLocks/>
          </p:cNvGraphicFramePr>
          <p:nvPr>
            <p:extLst>
              <p:ext uri="{D42A27DB-BD31-4B8C-83A1-F6EECF244321}">
                <p14:modId xmlns:p14="http://schemas.microsoft.com/office/powerpoint/2010/main" xmlns="" val="1183452003"/>
              </p:ext>
            </p:extLst>
          </p:nvPr>
        </p:nvGraphicFramePr>
        <p:xfrm>
          <a:off x="296460" y="1468439"/>
          <a:ext cx="5016828" cy="50781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368375695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274638"/>
            <a:ext cx="8229600" cy="776240"/>
          </a:xfrm>
        </p:spPr>
        <p:txBody>
          <a:bodyPr/>
          <a:lstStyle/>
          <a:p>
            <a:r>
              <a:rPr lang="en-ZA" altLang="en-US" sz="2400" b="1" dirty="0" smtClean="0"/>
              <a:t>PLACEMENT BY OPPORTUNITY TYPE AND PROVINCE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526403860"/>
              </p:ext>
            </p:extLst>
          </p:nvPr>
        </p:nvGraphicFramePr>
        <p:xfrm>
          <a:off x="204951" y="1150882"/>
          <a:ext cx="8720678" cy="5502166"/>
        </p:xfrm>
        <a:graphic>
          <a:graphicData uri="http://schemas.openxmlformats.org/drawingml/2006/table">
            <a:tbl>
              <a:tblPr firstRow="1" bandRow="1">
                <a:tableStyleId>{5C22544A-7EE6-4342-B048-85BDC9FD1C3A}</a:tableStyleId>
              </a:tblPr>
              <a:tblGrid>
                <a:gridCol w="791335">
                  <a:extLst>
                    <a:ext uri="{9D8B030D-6E8A-4147-A177-3AD203B41FA5}">
                      <a16:colId xmlns:a16="http://schemas.microsoft.com/office/drawing/2014/main" xmlns="" val="20000"/>
                    </a:ext>
                  </a:extLst>
                </a:gridCol>
                <a:gridCol w="504967">
                  <a:extLst>
                    <a:ext uri="{9D8B030D-6E8A-4147-A177-3AD203B41FA5}">
                      <a16:colId xmlns:a16="http://schemas.microsoft.com/office/drawing/2014/main" xmlns="" val="20001"/>
                    </a:ext>
                  </a:extLst>
                </a:gridCol>
                <a:gridCol w="357619">
                  <a:extLst>
                    <a:ext uri="{9D8B030D-6E8A-4147-A177-3AD203B41FA5}">
                      <a16:colId xmlns:a16="http://schemas.microsoft.com/office/drawing/2014/main" xmlns="" val="20002"/>
                    </a:ext>
                  </a:extLst>
                </a:gridCol>
                <a:gridCol w="626089">
                  <a:extLst>
                    <a:ext uri="{9D8B030D-6E8A-4147-A177-3AD203B41FA5}">
                      <a16:colId xmlns:a16="http://schemas.microsoft.com/office/drawing/2014/main" xmlns="" val="20003"/>
                    </a:ext>
                  </a:extLst>
                </a:gridCol>
                <a:gridCol w="427724">
                  <a:extLst>
                    <a:ext uri="{9D8B030D-6E8A-4147-A177-3AD203B41FA5}">
                      <a16:colId xmlns:a16="http://schemas.microsoft.com/office/drawing/2014/main" xmlns="" val="20004"/>
                    </a:ext>
                  </a:extLst>
                </a:gridCol>
                <a:gridCol w="635732">
                  <a:extLst>
                    <a:ext uri="{9D8B030D-6E8A-4147-A177-3AD203B41FA5}">
                      <a16:colId xmlns:a16="http://schemas.microsoft.com/office/drawing/2014/main" xmlns="" val="20005"/>
                    </a:ext>
                  </a:extLst>
                </a:gridCol>
                <a:gridCol w="446231">
                  <a:extLst>
                    <a:ext uri="{9D8B030D-6E8A-4147-A177-3AD203B41FA5}">
                      <a16:colId xmlns:a16="http://schemas.microsoft.com/office/drawing/2014/main" xmlns="" val="20006"/>
                    </a:ext>
                  </a:extLst>
                </a:gridCol>
                <a:gridCol w="563703">
                  <a:extLst>
                    <a:ext uri="{9D8B030D-6E8A-4147-A177-3AD203B41FA5}">
                      <a16:colId xmlns:a16="http://schemas.microsoft.com/office/drawing/2014/main" xmlns="" val="20007"/>
                    </a:ext>
                  </a:extLst>
                </a:gridCol>
                <a:gridCol w="332839">
                  <a:extLst>
                    <a:ext uri="{9D8B030D-6E8A-4147-A177-3AD203B41FA5}">
                      <a16:colId xmlns:a16="http://schemas.microsoft.com/office/drawing/2014/main" xmlns="" val="20008"/>
                    </a:ext>
                  </a:extLst>
                </a:gridCol>
                <a:gridCol w="579444">
                  <a:extLst>
                    <a:ext uri="{9D8B030D-6E8A-4147-A177-3AD203B41FA5}">
                      <a16:colId xmlns:a16="http://schemas.microsoft.com/office/drawing/2014/main" xmlns="" val="20009"/>
                    </a:ext>
                  </a:extLst>
                </a:gridCol>
                <a:gridCol w="425669">
                  <a:extLst>
                    <a:ext uri="{9D8B030D-6E8A-4147-A177-3AD203B41FA5}">
                      <a16:colId xmlns:a16="http://schemas.microsoft.com/office/drawing/2014/main" xmlns="" val="20010"/>
                    </a:ext>
                  </a:extLst>
                </a:gridCol>
                <a:gridCol w="408962">
                  <a:extLst>
                    <a:ext uri="{9D8B030D-6E8A-4147-A177-3AD203B41FA5}">
                      <a16:colId xmlns:a16="http://schemas.microsoft.com/office/drawing/2014/main" xmlns="" val="20011"/>
                    </a:ext>
                  </a:extLst>
                </a:gridCol>
                <a:gridCol w="379009">
                  <a:extLst>
                    <a:ext uri="{9D8B030D-6E8A-4147-A177-3AD203B41FA5}">
                      <a16:colId xmlns:a16="http://schemas.microsoft.com/office/drawing/2014/main" xmlns="" val="20012"/>
                    </a:ext>
                  </a:extLst>
                </a:gridCol>
                <a:gridCol w="535391">
                  <a:extLst>
                    <a:ext uri="{9D8B030D-6E8A-4147-A177-3AD203B41FA5}">
                      <a16:colId xmlns:a16="http://schemas.microsoft.com/office/drawing/2014/main" xmlns="" val="20013"/>
                    </a:ext>
                  </a:extLst>
                </a:gridCol>
                <a:gridCol w="361151">
                  <a:extLst>
                    <a:ext uri="{9D8B030D-6E8A-4147-A177-3AD203B41FA5}">
                      <a16:colId xmlns:a16="http://schemas.microsoft.com/office/drawing/2014/main" xmlns="" val="20014"/>
                    </a:ext>
                  </a:extLst>
                </a:gridCol>
                <a:gridCol w="448271">
                  <a:extLst>
                    <a:ext uri="{9D8B030D-6E8A-4147-A177-3AD203B41FA5}">
                      <a16:colId xmlns:a16="http://schemas.microsoft.com/office/drawing/2014/main" xmlns="" val="20015"/>
                    </a:ext>
                  </a:extLst>
                </a:gridCol>
                <a:gridCol w="350637">
                  <a:extLst>
                    <a:ext uri="{9D8B030D-6E8A-4147-A177-3AD203B41FA5}">
                      <a16:colId xmlns:a16="http://schemas.microsoft.com/office/drawing/2014/main" xmlns="" val="20016"/>
                    </a:ext>
                  </a:extLst>
                </a:gridCol>
                <a:gridCol w="545905">
                  <a:extLst>
                    <a:ext uri="{9D8B030D-6E8A-4147-A177-3AD203B41FA5}">
                      <a16:colId xmlns:a16="http://schemas.microsoft.com/office/drawing/2014/main" xmlns="" val="20017"/>
                    </a:ext>
                  </a:extLst>
                </a:gridCol>
              </a:tblGrid>
              <a:tr h="510868">
                <a:tc>
                  <a:txBody>
                    <a:bodyPr/>
                    <a:lstStyle/>
                    <a:p>
                      <a:pPr algn="l" fontAlgn="ctr"/>
                      <a:r>
                        <a:rPr lang="en-ZA" sz="1200" b="0" i="0" u="none" strike="noStrike" dirty="0">
                          <a:solidFill>
                            <a:srgbClr val="000000"/>
                          </a:solidFill>
                          <a:effectLst/>
                          <a:latin typeface="+mn-lt"/>
                        </a:rPr>
                        <a:t> </a:t>
                      </a:r>
                    </a:p>
                  </a:txBody>
                  <a:tcPr marL="85725" marR="9525" marT="9525" marB="0" anchor="ctr"/>
                </a:tc>
                <a:tc>
                  <a:txBody>
                    <a:bodyPr/>
                    <a:lstStyle/>
                    <a:p>
                      <a:pPr algn="l" fontAlgn="ctr"/>
                      <a:r>
                        <a:rPr lang="en-ZA" sz="1200" b="1" i="0" u="none" strike="noStrike" dirty="0">
                          <a:solidFill>
                            <a:srgbClr val="000000"/>
                          </a:solidFill>
                          <a:effectLst/>
                          <a:latin typeface="+mn-lt"/>
                        </a:rPr>
                        <a:t>Formal Job</a:t>
                      </a:r>
                    </a:p>
                  </a:txBody>
                  <a:tcPr marL="85725" marR="9525" marT="9525" marB="0"/>
                </a:tc>
                <a:tc>
                  <a:txBody>
                    <a:bodyPr/>
                    <a:lstStyle/>
                    <a:p>
                      <a:pPr algn="l" fontAlgn="ctr"/>
                      <a:r>
                        <a:rPr lang="en-ZA" sz="1200" b="1" i="0" u="none" strike="noStrike" dirty="0">
                          <a:solidFill>
                            <a:srgbClr val="000000"/>
                          </a:solidFill>
                          <a:effectLst/>
                          <a:latin typeface="+mn-lt"/>
                        </a:rPr>
                        <a:t>%</a:t>
                      </a:r>
                    </a:p>
                  </a:txBody>
                  <a:tcPr marL="85725" marR="9525" marT="9525" marB="0"/>
                </a:tc>
                <a:tc>
                  <a:txBody>
                    <a:bodyPr/>
                    <a:lstStyle/>
                    <a:p>
                      <a:pPr algn="l" fontAlgn="ctr"/>
                      <a:r>
                        <a:rPr lang="en-ZA" sz="1200" b="1" i="0" u="none" strike="noStrike" dirty="0">
                          <a:solidFill>
                            <a:srgbClr val="000000"/>
                          </a:solidFill>
                          <a:effectLst/>
                          <a:latin typeface="+mn-lt"/>
                        </a:rPr>
                        <a:t>Apprenticeship</a:t>
                      </a:r>
                    </a:p>
                  </a:txBody>
                  <a:tcPr marL="85725" marR="9525" marT="9525" marB="0"/>
                </a:tc>
                <a:tc>
                  <a:txBody>
                    <a:bodyPr/>
                    <a:lstStyle/>
                    <a:p>
                      <a:pPr algn="l" fontAlgn="ctr"/>
                      <a:r>
                        <a:rPr lang="en-ZA" sz="1200" b="1" i="0" u="none" strike="noStrike" dirty="0">
                          <a:solidFill>
                            <a:srgbClr val="000000"/>
                          </a:solidFill>
                          <a:effectLst/>
                          <a:latin typeface="+mn-lt"/>
                        </a:rPr>
                        <a:t>%</a:t>
                      </a:r>
                    </a:p>
                  </a:txBody>
                  <a:tcPr marL="85725" marR="9525" marT="9525" marB="0"/>
                </a:tc>
                <a:tc>
                  <a:txBody>
                    <a:bodyPr/>
                    <a:lstStyle/>
                    <a:p>
                      <a:pPr algn="l" fontAlgn="ctr"/>
                      <a:r>
                        <a:rPr lang="en-ZA" sz="1200" b="1" i="0" u="none" strike="noStrike" dirty="0" err="1">
                          <a:solidFill>
                            <a:srgbClr val="000000"/>
                          </a:solidFill>
                          <a:effectLst/>
                          <a:latin typeface="+mn-lt"/>
                        </a:rPr>
                        <a:t>Learnership</a:t>
                      </a:r>
                      <a:endParaRPr lang="en-ZA" sz="1200" b="1" i="0" u="none" strike="noStrike" dirty="0">
                        <a:solidFill>
                          <a:srgbClr val="000000"/>
                        </a:solidFill>
                        <a:effectLst/>
                        <a:latin typeface="+mn-lt"/>
                      </a:endParaRPr>
                    </a:p>
                  </a:txBody>
                  <a:tcPr marL="85725" marR="9525" marT="9525" marB="0"/>
                </a:tc>
                <a:tc>
                  <a:txBody>
                    <a:bodyPr/>
                    <a:lstStyle/>
                    <a:p>
                      <a:pPr algn="l" fontAlgn="ctr"/>
                      <a:r>
                        <a:rPr lang="en-ZA" sz="1200" b="1" i="0" u="none" strike="noStrike" dirty="0">
                          <a:solidFill>
                            <a:srgbClr val="000000"/>
                          </a:solidFill>
                          <a:effectLst/>
                          <a:latin typeface="+mn-lt"/>
                        </a:rPr>
                        <a:t>%</a:t>
                      </a:r>
                    </a:p>
                  </a:txBody>
                  <a:tcPr marL="85725" marR="9525" marT="9525" marB="0"/>
                </a:tc>
                <a:tc>
                  <a:txBody>
                    <a:bodyPr/>
                    <a:lstStyle/>
                    <a:p>
                      <a:pPr algn="l" fontAlgn="ctr"/>
                      <a:r>
                        <a:rPr lang="en-ZA" sz="1200" b="1" i="0" u="none" strike="noStrike" dirty="0">
                          <a:solidFill>
                            <a:srgbClr val="000000"/>
                          </a:solidFill>
                          <a:effectLst/>
                          <a:latin typeface="+mn-lt"/>
                        </a:rPr>
                        <a:t>Internship</a:t>
                      </a:r>
                    </a:p>
                  </a:txBody>
                  <a:tcPr marL="85725" marR="9525" marT="9525" marB="0"/>
                </a:tc>
                <a:tc>
                  <a:txBody>
                    <a:bodyPr/>
                    <a:lstStyle/>
                    <a:p>
                      <a:pPr algn="l" fontAlgn="ctr"/>
                      <a:r>
                        <a:rPr lang="en-ZA" sz="1200" b="1" i="0" u="none" strike="noStrike" dirty="0">
                          <a:solidFill>
                            <a:srgbClr val="000000"/>
                          </a:solidFill>
                          <a:effectLst/>
                          <a:latin typeface="+mn-lt"/>
                        </a:rPr>
                        <a:t>%</a:t>
                      </a:r>
                    </a:p>
                  </a:txBody>
                  <a:tcPr marL="85725" marR="9525" marT="9525" marB="0"/>
                </a:tc>
                <a:tc>
                  <a:txBody>
                    <a:bodyPr/>
                    <a:lstStyle/>
                    <a:p>
                      <a:pPr algn="l" fontAlgn="ctr"/>
                      <a:r>
                        <a:rPr lang="en-ZA" sz="1200" b="1" i="0" u="none" strike="noStrike" dirty="0">
                          <a:solidFill>
                            <a:srgbClr val="000000"/>
                          </a:solidFill>
                          <a:effectLst/>
                          <a:latin typeface="+mn-lt"/>
                        </a:rPr>
                        <a:t>Projects</a:t>
                      </a:r>
                    </a:p>
                  </a:txBody>
                  <a:tcPr marL="85725" marR="9525" marT="9525" marB="0"/>
                </a:tc>
                <a:tc>
                  <a:txBody>
                    <a:bodyPr/>
                    <a:lstStyle/>
                    <a:p>
                      <a:pPr algn="l" fontAlgn="ctr"/>
                      <a:r>
                        <a:rPr lang="en-ZA" sz="1200" b="1" i="0" u="none" strike="noStrike" dirty="0">
                          <a:solidFill>
                            <a:srgbClr val="000000"/>
                          </a:solidFill>
                          <a:effectLst/>
                          <a:latin typeface="+mn-lt"/>
                        </a:rPr>
                        <a:t>%</a:t>
                      </a:r>
                    </a:p>
                  </a:txBody>
                  <a:tcPr marL="85725" marR="9525" marT="9525" marB="0"/>
                </a:tc>
                <a:tc>
                  <a:txBody>
                    <a:bodyPr/>
                    <a:lstStyle/>
                    <a:p>
                      <a:pPr algn="l" fontAlgn="ctr"/>
                      <a:r>
                        <a:rPr lang="en-ZA" sz="1200" b="1" i="0" u="none" strike="noStrike" dirty="0">
                          <a:solidFill>
                            <a:srgbClr val="000000"/>
                          </a:solidFill>
                          <a:effectLst/>
                          <a:latin typeface="+mn-lt"/>
                        </a:rPr>
                        <a:t>UIF-LAP</a:t>
                      </a:r>
                    </a:p>
                  </a:txBody>
                  <a:tcPr marL="85725" marR="9525" marT="9525" marB="0"/>
                </a:tc>
                <a:tc>
                  <a:txBody>
                    <a:bodyPr/>
                    <a:lstStyle/>
                    <a:p>
                      <a:pPr algn="l" fontAlgn="ctr"/>
                      <a:r>
                        <a:rPr lang="en-ZA" sz="1200" b="1" i="0" u="none" strike="noStrike" dirty="0">
                          <a:solidFill>
                            <a:srgbClr val="000000"/>
                          </a:solidFill>
                          <a:effectLst/>
                          <a:latin typeface="+mn-lt"/>
                        </a:rPr>
                        <a:t>%</a:t>
                      </a:r>
                    </a:p>
                  </a:txBody>
                  <a:tcPr marL="85725" marR="9525" marT="9525" marB="0"/>
                </a:tc>
                <a:tc>
                  <a:txBody>
                    <a:bodyPr/>
                    <a:lstStyle/>
                    <a:p>
                      <a:pPr algn="l" fontAlgn="ctr"/>
                      <a:r>
                        <a:rPr lang="en-ZA" sz="1200" b="1" i="0" u="none" strike="noStrike" dirty="0">
                          <a:solidFill>
                            <a:srgbClr val="000000"/>
                          </a:solidFill>
                          <a:effectLst/>
                          <a:latin typeface="+mn-lt"/>
                        </a:rPr>
                        <a:t>Will- Programme</a:t>
                      </a:r>
                    </a:p>
                  </a:txBody>
                  <a:tcPr marL="85725" marR="9525" marT="9525" marB="0"/>
                </a:tc>
                <a:tc>
                  <a:txBody>
                    <a:bodyPr/>
                    <a:lstStyle/>
                    <a:p>
                      <a:pPr algn="l" fontAlgn="ctr"/>
                      <a:r>
                        <a:rPr lang="en-ZA" sz="1200" b="1" i="0" u="none" strike="noStrike" dirty="0">
                          <a:solidFill>
                            <a:srgbClr val="000000"/>
                          </a:solidFill>
                          <a:effectLst/>
                          <a:latin typeface="+mn-lt"/>
                        </a:rPr>
                        <a:t>%</a:t>
                      </a:r>
                    </a:p>
                  </a:txBody>
                  <a:tcPr marL="85725" marR="9525" marT="9525" marB="0"/>
                </a:tc>
                <a:tc>
                  <a:txBody>
                    <a:bodyPr/>
                    <a:lstStyle/>
                    <a:p>
                      <a:pPr algn="l" fontAlgn="b"/>
                      <a:r>
                        <a:rPr lang="en-ZA" sz="1200" b="1" i="0" u="none" strike="noStrike" dirty="0">
                          <a:solidFill>
                            <a:srgbClr val="000000"/>
                          </a:solidFill>
                          <a:effectLst/>
                          <a:latin typeface="+mn-lt"/>
                        </a:rPr>
                        <a:t>Other</a:t>
                      </a:r>
                    </a:p>
                  </a:txBody>
                  <a:tcPr marL="9525" marR="9525" marT="9525" marB="0"/>
                </a:tc>
                <a:tc>
                  <a:txBody>
                    <a:bodyPr/>
                    <a:lstStyle/>
                    <a:p>
                      <a:pPr algn="l" fontAlgn="b"/>
                      <a:r>
                        <a:rPr lang="en-ZA" sz="1200" b="1" i="0" u="none" strike="noStrike" dirty="0">
                          <a:solidFill>
                            <a:srgbClr val="000000"/>
                          </a:solidFill>
                          <a:effectLst/>
                          <a:latin typeface="+mn-lt"/>
                        </a:rPr>
                        <a:t>%</a:t>
                      </a:r>
                    </a:p>
                  </a:txBody>
                  <a:tcPr marL="9525" marR="9525" marT="9525" marB="0"/>
                </a:tc>
                <a:tc>
                  <a:txBody>
                    <a:bodyPr/>
                    <a:lstStyle/>
                    <a:p>
                      <a:pPr algn="l" fontAlgn="ctr"/>
                      <a:r>
                        <a:rPr lang="en-ZA" sz="1200" b="1" i="0" u="none" strike="noStrike" dirty="0">
                          <a:solidFill>
                            <a:srgbClr val="000000"/>
                          </a:solidFill>
                          <a:effectLst/>
                          <a:latin typeface="+mn-lt"/>
                        </a:rPr>
                        <a:t>Total</a:t>
                      </a:r>
                    </a:p>
                  </a:txBody>
                  <a:tcPr marL="85725" marR="9525" marT="9525" marB="0"/>
                </a:tc>
                <a:extLst>
                  <a:ext uri="{0D108BD9-81ED-4DB2-BD59-A6C34878D82A}">
                    <a16:rowId xmlns:a16="http://schemas.microsoft.com/office/drawing/2014/main" xmlns="" val="10000"/>
                  </a:ext>
                </a:extLst>
              </a:tr>
              <a:tr h="487254">
                <a:tc>
                  <a:txBody>
                    <a:bodyPr/>
                    <a:lstStyle/>
                    <a:p>
                      <a:pPr algn="l" fontAlgn="ctr"/>
                      <a:r>
                        <a:rPr lang="en-ZA" sz="1200" b="1" i="0" u="none" strike="noStrike" dirty="0">
                          <a:solidFill>
                            <a:srgbClr val="000000"/>
                          </a:solidFill>
                          <a:effectLst/>
                          <a:latin typeface="+mn-lt"/>
                        </a:rPr>
                        <a:t>Eastern Cape</a:t>
                      </a:r>
                    </a:p>
                  </a:txBody>
                  <a:tcPr marL="85725" marR="9525" marT="9525" marB="0" anchor="ctr"/>
                </a:tc>
                <a:tc>
                  <a:txBody>
                    <a:bodyPr/>
                    <a:lstStyle/>
                    <a:p>
                      <a:pPr algn="ctr" fontAlgn="ctr"/>
                      <a:r>
                        <a:rPr lang="en-ZA" sz="1200" b="0" i="0" u="none" strike="noStrike" dirty="0">
                          <a:solidFill>
                            <a:srgbClr val="000000"/>
                          </a:solidFill>
                          <a:effectLst/>
                          <a:latin typeface="+mn-lt"/>
                        </a:rPr>
                        <a:t>1 209</a:t>
                      </a:r>
                    </a:p>
                  </a:txBody>
                  <a:tcPr marL="9525" marR="9525" marT="9525" marB="0" anchor="ctr"/>
                </a:tc>
                <a:tc>
                  <a:txBody>
                    <a:bodyPr/>
                    <a:lstStyle/>
                    <a:p>
                      <a:pPr algn="ctr" fontAlgn="ctr"/>
                      <a:r>
                        <a:rPr lang="en-ZA" sz="1200" b="0" i="0" u="none" strike="noStrike" dirty="0" smtClean="0">
                          <a:solidFill>
                            <a:srgbClr val="000000"/>
                          </a:solidFill>
                          <a:effectLst/>
                          <a:latin typeface="+mn-lt"/>
                        </a:rPr>
                        <a:t>72%</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dirty="0">
                          <a:solidFill>
                            <a:srgbClr val="000000"/>
                          </a:solidFill>
                          <a:effectLst/>
                          <a:latin typeface="+mn-lt"/>
                        </a:rPr>
                        <a:t>0</a:t>
                      </a:r>
                    </a:p>
                  </a:txBody>
                  <a:tcPr marL="9525" marR="9525" marT="9525" marB="0" anchor="ctr"/>
                </a:tc>
                <a:tc>
                  <a:txBody>
                    <a:bodyPr/>
                    <a:lstStyle/>
                    <a:p>
                      <a:pPr algn="ctr" fontAlgn="ctr"/>
                      <a:r>
                        <a:rPr lang="en-ZA" sz="1200" b="0" i="0" u="none" strike="noStrike" dirty="0" smtClean="0">
                          <a:solidFill>
                            <a:srgbClr val="000000"/>
                          </a:solidFill>
                          <a:effectLst/>
                          <a:latin typeface="+mn-lt"/>
                        </a:rPr>
                        <a:t>0%</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dirty="0">
                          <a:solidFill>
                            <a:srgbClr val="000000"/>
                          </a:solidFill>
                          <a:effectLst/>
                          <a:latin typeface="+mn-lt"/>
                        </a:rPr>
                        <a:t>140</a:t>
                      </a:r>
                    </a:p>
                  </a:txBody>
                  <a:tcPr marL="9525" marR="9525" marT="9525" marB="0" anchor="ctr"/>
                </a:tc>
                <a:tc>
                  <a:txBody>
                    <a:bodyPr/>
                    <a:lstStyle/>
                    <a:p>
                      <a:pPr algn="ctr" fontAlgn="ctr"/>
                      <a:r>
                        <a:rPr lang="en-ZA" sz="1200" b="0" i="0" u="none" strike="noStrike" dirty="0" smtClean="0">
                          <a:solidFill>
                            <a:srgbClr val="000000"/>
                          </a:solidFill>
                          <a:effectLst/>
                          <a:latin typeface="+mn-lt"/>
                        </a:rPr>
                        <a:t>8%</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dirty="0">
                          <a:solidFill>
                            <a:srgbClr val="000000"/>
                          </a:solidFill>
                          <a:effectLst/>
                          <a:latin typeface="+mn-lt"/>
                        </a:rPr>
                        <a:t>8</a:t>
                      </a:r>
                    </a:p>
                  </a:txBody>
                  <a:tcPr marL="9525" marR="9525" marT="9525" marB="0" anchor="ctr"/>
                </a:tc>
                <a:tc>
                  <a:txBody>
                    <a:bodyPr/>
                    <a:lstStyle/>
                    <a:p>
                      <a:pPr algn="ctr" fontAlgn="ctr"/>
                      <a:r>
                        <a:rPr lang="en-ZA" sz="1200" b="0" i="0" u="none" strike="noStrike" dirty="0" smtClean="0">
                          <a:solidFill>
                            <a:srgbClr val="000000"/>
                          </a:solidFill>
                          <a:effectLst/>
                          <a:latin typeface="+mn-lt"/>
                        </a:rPr>
                        <a:t>0%</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a:solidFill>
                            <a:srgbClr val="000000"/>
                          </a:solidFill>
                          <a:effectLst/>
                          <a:latin typeface="+mn-lt"/>
                        </a:rPr>
                        <a:t>327</a:t>
                      </a:r>
                    </a:p>
                  </a:txBody>
                  <a:tcPr marL="9525" marR="9525" marT="9525" marB="0" anchor="ctr"/>
                </a:tc>
                <a:tc>
                  <a:txBody>
                    <a:bodyPr/>
                    <a:lstStyle/>
                    <a:p>
                      <a:pPr algn="ctr" fontAlgn="ctr"/>
                      <a:r>
                        <a:rPr lang="en-ZA" sz="1200" b="0" i="0" u="none" strike="noStrike" dirty="0" smtClean="0">
                          <a:solidFill>
                            <a:srgbClr val="000000"/>
                          </a:solidFill>
                          <a:effectLst/>
                          <a:latin typeface="+mn-lt"/>
                        </a:rPr>
                        <a:t>19%</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b"/>
                      <a:r>
                        <a:rPr lang="en-ZA" sz="1200" b="0" i="0" u="none" strike="noStrike">
                          <a:solidFill>
                            <a:srgbClr val="000000"/>
                          </a:solidFill>
                          <a:effectLst/>
                          <a:latin typeface="+mn-lt"/>
                        </a:rPr>
                        <a:t> </a:t>
                      </a:r>
                    </a:p>
                  </a:txBody>
                  <a:tcPr marL="9525" marR="9525" marT="9525" marB="0" anchor="ctr"/>
                </a:tc>
                <a:tc>
                  <a:txBody>
                    <a:bodyPr/>
                    <a:lstStyle/>
                    <a:p>
                      <a:pPr algn="ctr" fontAlgn="b"/>
                      <a:r>
                        <a:rPr lang="en-ZA" sz="1200" b="0" i="0" u="none" strike="noStrike">
                          <a:solidFill>
                            <a:srgbClr val="000000"/>
                          </a:solidFill>
                          <a:effectLst/>
                          <a:latin typeface="+mn-lt"/>
                        </a:rPr>
                        <a:t> </a:t>
                      </a:r>
                    </a:p>
                  </a:txBody>
                  <a:tcPr marL="9525" marR="9525" marT="9525" marB="0" anchor="ctr"/>
                </a:tc>
                <a:tc>
                  <a:txBody>
                    <a:bodyPr/>
                    <a:lstStyle/>
                    <a:p>
                      <a:pPr algn="ctr" fontAlgn="b"/>
                      <a:r>
                        <a:rPr lang="en-ZA" sz="1200" b="1" i="0" u="none" strike="noStrike" dirty="0">
                          <a:solidFill>
                            <a:srgbClr val="000000"/>
                          </a:solidFill>
                          <a:effectLst/>
                          <a:latin typeface="+mn-lt"/>
                        </a:rPr>
                        <a:t>1 684</a:t>
                      </a:r>
                    </a:p>
                  </a:txBody>
                  <a:tcPr marL="9525" marR="9525" marT="9525" marB="0" anchor="ctr">
                    <a:solidFill>
                      <a:schemeClr val="tx2">
                        <a:lumMod val="40000"/>
                        <a:lumOff val="60000"/>
                      </a:schemeClr>
                    </a:solidFill>
                  </a:tcPr>
                </a:tc>
                <a:extLst>
                  <a:ext uri="{0D108BD9-81ED-4DB2-BD59-A6C34878D82A}">
                    <a16:rowId xmlns:a16="http://schemas.microsoft.com/office/drawing/2014/main" xmlns="" val="10001"/>
                  </a:ext>
                </a:extLst>
              </a:tr>
              <a:tr h="368490">
                <a:tc>
                  <a:txBody>
                    <a:bodyPr/>
                    <a:lstStyle/>
                    <a:p>
                      <a:pPr algn="l" fontAlgn="ctr"/>
                      <a:r>
                        <a:rPr lang="en-ZA" sz="1200" b="1" i="0" u="none" strike="noStrike" dirty="0">
                          <a:solidFill>
                            <a:srgbClr val="000000"/>
                          </a:solidFill>
                          <a:effectLst/>
                          <a:latin typeface="+mn-lt"/>
                        </a:rPr>
                        <a:t>Free State</a:t>
                      </a:r>
                    </a:p>
                  </a:txBody>
                  <a:tcPr marL="85725" marR="9525" marT="9525" marB="0" anchor="ctr"/>
                </a:tc>
                <a:tc>
                  <a:txBody>
                    <a:bodyPr/>
                    <a:lstStyle/>
                    <a:p>
                      <a:pPr algn="ctr" fontAlgn="ctr"/>
                      <a:r>
                        <a:rPr lang="en-ZA" sz="1200" b="0" i="0" u="none" strike="noStrike">
                          <a:solidFill>
                            <a:srgbClr val="000000"/>
                          </a:solidFill>
                          <a:effectLst/>
                          <a:latin typeface="+mn-lt"/>
                        </a:rPr>
                        <a:t>343</a:t>
                      </a:r>
                    </a:p>
                  </a:txBody>
                  <a:tcPr marL="9525" marR="9525" marT="9525" marB="0" anchor="ctr"/>
                </a:tc>
                <a:tc>
                  <a:txBody>
                    <a:bodyPr/>
                    <a:lstStyle/>
                    <a:p>
                      <a:pPr algn="ctr" fontAlgn="ctr"/>
                      <a:r>
                        <a:rPr lang="en-ZA" sz="1200" b="0" i="0" u="none" strike="noStrike" dirty="0" smtClean="0">
                          <a:solidFill>
                            <a:srgbClr val="000000"/>
                          </a:solidFill>
                          <a:effectLst/>
                          <a:latin typeface="+mn-lt"/>
                        </a:rPr>
                        <a:t>27%</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a:solidFill>
                            <a:srgbClr val="000000"/>
                          </a:solidFill>
                          <a:effectLst/>
                          <a:latin typeface="+mn-lt"/>
                        </a:rPr>
                        <a:t>23</a:t>
                      </a:r>
                    </a:p>
                  </a:txBody>
                  <a:tcPr marL="9525" marR="9525" marT="9525" marB="0" anchor="ctr"/>
                </a:tc>
                <a:tc>
                  <a:txBody>
                    <a:bodyPr/>
                    <a:lstStyle/>
                    <a:p>
                      <a:pPr algn="ctr" fontAlgn="ctr"/>
                      <a:r>
                        <a:rPr lang="en-ZA" sz="1200" b="0" i="0" u="none" strike="noStrike" dirty="0" smtClean="0">
                          <a:solidFill>
                            <a:srgbClr val="000000"/>
                          </a:solidFill>
                          <a:effectLst/>
                          <a:latin typeface="+mn-lt"/>
                        </a:rPr>
                        <a:t>2%</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a:solidFill>
                            <a:srgbClr val="000000"/>
                          </a:solidFill>
                          <a:effectLst/>
                          <a:latin typeface="+mn-lt"/>
                        </a:rPr>
                        <a:t>117</a:t>
                      </a:r>
                    </a:p>
                  </a:txBody>
                  <a:tcPr marL="9525" marR="9525" marT="9525" marB="0" anchor="ctr"/>
                </a:tc>
                <a:tc>
                  <a:txBody>
                    <a:bodyPr/>
                    <a:lstStyle/>
                    <a:p>
                      <a:pPr algn="ctr" fontAlgn="ctr"/>
                      <a:r>
                        <a:rPr lang="en-ZA" sz="1200" b="0" i="0" u="none" strike="noStrike" dirty="0" smtClean="0">
                          <a:solidFill>
                            <a:srgbClr val="000000"/>
                          </a:solidFill>
                          <a:effectLst/>
                          <a:latin typeface="+mn-lt"/>
                        </a:rPr>
                        <a:t>9%</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a:solidFill>
                            <a:srgbClr val="000000"/>
                          </a:solidFill>
                          <a:effectLst/>
                          <a:latin typeface="+mn-lt"/>
                        </a:rPr>
                        <a:t>210</a:t>
                      </a:r>
                    </a:p>
                  </a:txBody>
                  <a:tcPr marL="9525" marR="9525" marT="9525" marB="0" anchor="ctr"/>
                </a:tc>
                <a:tc>
                  <a:txBody>
                    <a:bodyPr/>
                    <a:lstStyle/>
                    <a:p>
                      <a:pPr algn="ctr" fontAlgn="ctr"/>
                      <a:r>
                        <a:rPr lang="en-ZA" sz="1200" b="0" i="0" u="none" strike="noStrike" dirty="0" smtClean="0">
                          <a:solidFill>
                            <a:srgbClr val="000000"/>
                          </a:solidFill>
                          <a:effectLst/>
                          <a:latin typeface="+mn-lt"/>
                        </a:rPr>
                        <a:t>16%</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a:solidFill>
                            <a:srgbClr val="000000"/>
                          </a:solidFill>
                          <a:effectLst/>
                          <a:latin typeface="+mn-lt"/>
                        </a:rPr>
                        <a:t>594</a:t>
                      </a:r>
                    </a:p>
                  </a:txBody>
                  <a:tcPr marL="9525" marR="9525" marT="9525" marB="0" anchor="ctr"/>
                </a:tc>
                <a:tc>
                  <a:txBody>
                    <a:bodyPr/>
                    <a:lstStyle/>
                    <a:p>
                      <a:pPr algn="ctr" fontAlgn="ctr"/>
                      <a:r>
                        <a:rPr lang="en-ZA" sz="1200" b="0" i="0" u="none" strike="noStrike" dirty="0" smtClean="0">
                          <a:solidFill>
                            <a:srgbClr val="000000"/>
                          </a:solidFill>
                          <a:effectLst/>
                          <a:latin typeface="+mn-lt"/>
                        </a:rPr>
                        <a:t>46%</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b"/>
                      <a:r>
                        <a:rPr lang="en-ZA" sz="1200" b="0" i="0" u="none" strike="noStrike">
                          <a:solidFill>
                            <a:srgbClr val="000000"/>
                          </a:solidFill>
                          <a:effectLst/>
                          <a:latin typeface="+mn-lt"/>
                        </a:rPr>
                        <a:t> </a:t>
                      </a:r>
                    </a:p>
                  </a:txBody>
                  <a:tcPr marL="9525" marR="9525" marT="9525" marB="0" anchor="ctr"/>
                </a:tc>
                <a:tc>
                  <a:txBody>
                    <a:bodyPr/>
                    <a:lstStyle/>
                    <a:p>
                      <a:pPr algn="ctr" fontAlgn="b"/>
                      <a:r>
                        <a:rPr lang="en-ZA" sz="1200" b="0" i="0" u="none" strike="noStrike">
                          <a:solidFill>
                            <a:srgbClr val="000000"/>
                          </a:solidFill>
                          <a:effectLst/>
                          <a:latin typeface="+mn-lt"/>
                        </a:rPr>
                        <a:t> </a:t>
                      </a:r>
                    </a:p>
                  </a:txBody>
                  <a:tcPr marL="9525" marR="9525" marT="9525" marB="0" anchor="ctr"/>
                </a:tc>
                <a:tc>
                  <a:txBody>
                    <a:bodyPr/>
                    <a:lstStyle/>
                    <a:p>
                      <a:pPr algn="ctr" fontAlgn="b"/>
                      <a:r>
                        <a:rPr lang="en-ZA" sz="1200" b="1" i="0" u="none" strike="noStrike" dirty="0">
                          <a:solidFill>
                            <a:srgbClr val="000000"/>
                          </a:solidFill>
                          <a:effectLst/>
                          <a:latin typeface="+mn-lt"/>
                        </a:rPr>
                        <a:t>1 287</a:t>
                      </a:r>
                    </a:p>
                  </a:txBody>
                  <a:tcPr marL="9525" marR="9525" marT="9525" marB="0" anchor="ctr">
                    <a:solidFill>
                      <a:schemeClr val="tx2">
                        <a:lumMod val="40000"/>
                        <a:lumOff val="60000"/>
                      </a:schemeClr>
                    </a:solidFill>
                  </a:tcPr>
                </a:tc>
                <a:extLst>
                  <a:ext uri="{0D108BD9-81ED-4DB2-BD59-A6C34878D82A}">
                    <a16:rowId xmlns:a16="http://schemas.microsoft.com/office/drawing/2014/main" xmlns="" val="10002"/>
                  </a:ext>
                </a:extLst>
              </a:tr>
              <a:tr h="443664">
                <a:tc>
                  <a:txBody>
                    <a:bodyPr/>
                    <a:lstStyle/>
                    <a:p>
                      <a:pPr algn="l" fontAlgn="ctr"/>
                      <a:r>
                        <a:rPr lang="en-ZA" sz="1200" b="1" i="0" u="none" strike="noStrike" dirty="0">
                          <a:solidFill>
                            <a:srgbClr val="000000"/>
                          </a:solidFill>
                          <a:effectLst/>
                          <a:latin typeface="+mn-lt"/>
                        </a:rPr>
                        <a:t>Gauteng</a:t>
                      </a:r>
                    </a:p>
                  </a:txBody>
                  <a:tcPr marL="85725" marR="9525" marT="9525" marB="0" anchor="ctr"/>
                </a:tc>
                <a:tc>
                  <a:txBody>
                    <a:bodyPr/>
                    <a:lstStyle/>
                    <a:p>
                      <a:pPr algn="ctr" fontAlgn="ctr"/>
                      <a:r>
                        <a:rPr lang="en-ZA" sz="1200" b="0" i="0" u="none" strike="noStrike">
                          <a:solidFill>
                            <a:srgbClr val="000000"/>
                          </a:solidFill>
                          <a:effectLst/>
                          <a:latin typeface="+mn-lt"/>
                        </a:rPr>
                        <a:t>688</a:t>
                      </a:r>
                    </a:p>
                  </a:txBody>
                  <a:tcPr marL="9525" marR="9525" marT="9525" marB="0" anchor="ctr"/>
                </a:tc>
                <a:tc>
                  <a:txBody>
                    <a:bodyPr/>
                    <a:lstStyle/>
                    <a:p>
                      <a:pPr algn="ctr" fontAlgn="ctr"/>
                      <a:r>
                        <a:rPr lang="en-ZA" sz="1200" b="0" i="0" u="none" strike="noStrike" dirty="0" smtClean="0">
                          <a:solidFill>
                            <a:srgbClr val="000000"/>
                          </a:solidFill>
                          <a:effectLst/>
                          <a:latin typeface="+mn-lt"/>
                        </a:rPr>
                        <a:t>54%</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a:solidFill>
                            <a:srgbClr val="000000"/>
                          </a:solidFill>
                          <a:effectLst/>
                          <a:latin typeface="+mn-lt"/>
                        </a:rPr>
                        <a:t>27</a:t>
                      </a:r>
                    </a:p>
                  </a:txBody>
                  <a:tcPr marL="9525" marR="9525" marT="9525" marB="0" anchor="ctr"/>
                </a:tc>
                <a:tc>
                  <a:txBody>
                    <a:bodyPr/>
                    <a:lstStyle/>
                    <a:p>
                      <a:pPr algn="ctr" fontAlgn="ctr"/>
                      <a:r>
                        <a:rPr lang="en-ZA" sz="1200" b="0" i="0" u="none" strike="noStrike" dirty="0" smtClean="0">
                          <a:solidFill>
                            <a:srgbClr val="000000"/>
                          </a:solidFill>
                          <a:effectLst/>
                          <a:latin typeface="+mn-lt"/>
                        </a:rPr>
                        <a:t>2%</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dirty="0">
                          <a:solidFill>
                            <a:srgbClr val="000000"/>
                          </a:solidFill>
                          <a:effectLst/>
                          <a:latin typeface="+mn-lt"/>
                        </a:rPr>
                        <a:t>136</a:t>
                      </a:r>
                    </a:p>
                  </a:txBody>
                  <a:tcPr marL="9525" marR="9525" marT="9525" marB="0" anchor="ctr"/>
                </a:tc>
                <a:tc>
                  <a:txBody>
                    <a:bodyPr/>
                    <a:lstStyle/>
                    <a:p>
                      <a:pPr algn="ctr" fontAlgn="ctr"/>
                      <a:r>
                        <a:rPr lang="en-ZA" sz="1200" b="0" i="0" u="none" strike="noStrike" dirty="0" smtClean="0">
                          <a:solidFill>
                            <a:srgbClr val="000000"/>
                          </a:solidFill>
                          <a:effectLst/>
                          <a:latin typeface="+mn-lt"/>
                        </a:rPr>
                        <a:t>11%</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dirty="0">
                          <a:solidFill>
                            <a:srgbClr val="000000"/>
                          </a:solidFill>
                          <a:effectLst/>
                          <a:latin typeface="+mn-lt"/>
                        </a:rPr>
                        <a:t>29</a:t>
                      </a:r>
                    </a:p>
                  </a:txBody>
                  <a:tcPr marL="9525" marR="9525" marT="9525" marB="0" anchor="ctr"/>
                </a:tc>
                <a:tc>
                  <a:txBody>
                    <a:bodyPr/>
                    <a:lstStyle/>
                    <a:p>
                      <a:pPr algn="ctr" fontAlgn="ctr"/>
                      <a:r>
                        <a:rPr lang="en-ZA" sz="1200" b="0" i="0" u="none" strike="noStrike" dirty="0" smtClean="0">
                          <a:solidFill>
                            <a:srgbClr val="000000"/>
                          </a:solidFill>
                          <a:effectLst/>
                          <a:latin typeface="+mn-lt"/>
                        </a:rPr>
                        <a:t>2%</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dirty="0">
                          <a:solidFill>
                            <a:srgbClr val="000000"/>
                          </a:solidFill>
                          <a:effectLst/>
                          <a:latin typeface="+mn-lt"/>
                        </a:rPr>
                        <a:t>400</a:t>
                      </a:r>
                    </a:p>
                  </a:txBody>
                  <a:tcPr marL="9525" marR="9525" marT="9525" marB="0" anchor="ctr"/>
                </a:tc>
                <a:tc>
                  <a:txBody>
                    <a:bodyPr/>
                    <a:lstStyle/>
                    <a:p>
                      <a:pPr algn="ctr" fontAlgn="ctr"/>
                      <a:r>
                        <a:rPr lang="en-ZA" sz="1200" b="0" i="0" u="none" strike="noStrike" dirty="0" smtClean="0">
                          <a:solidFill>
                            <a:srgbClr val="000000"/>
                          </a:solidFill>
                          <a:effectLst/>
                          <a:latin typeface="+mn-lt"/>
                        </a:rPr>
                        <a:t>31%</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dirty="0">
                          <a:solidFill>
                            <a:srgbClr val="000000"/>
                          </a:solidFill>
                          <a:effectLst/>
                          <a:latin typeface="+mn-lt"/>
                        </a:rPr>
                        <a:t>0</a:t>
                      </a: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b"/>
                      <a:r>
                        <a:rPr lang="en-ZA" sz="1200" b="0" i="0" u="none" strike="noStrike">
                          <a:solidFill>
                            <a:srgbClr val="000000"/>
                          </a:solidFill>
                          <a:effectLst/>
                          <a:latin typeface="+mn-lt"/>
                        </a:rPr>
                        <a:t> </a:t>
                      </a:r>
                    </a:p>
                  </a:txBody>
                  <a:tcPr marL="9525" marR="9525" marT="9525" marB="0" anchor="ctr"/>
                </a:tc>
                <a:tc>
                  <a:txBody>
                    <a:bodyPr/>
                    <a:lstStyle/>
                    <a:p>
                      <a:pPr algn="ctr" fontAlgn="b"/>
                      <a:r>
                        <a:rPr lang="en-ZA" sz="1200" b="0" i="0" u="none" strike="noStrike">
                          <a:solidFill>
                            <a:srgbClr val="000000"/>
                          </a:solidFill>
                          <a:effectLst/>
                          <a:latin typeface="+mn-lt"/>
                        </a:rPr>
                        <a:t> </a:t>
                      </a:r>
                    </a:p>
                  </a:txBody>
                  <a:tcPr marL="9525" marR="9525" marT="9525" marB="0" anchor="ctr"/>
                </a:tc>
                <a:tc>
                  <a:txBody>
                    <a:bodyPr/>
                    <a:lstStyle/>
                    <a:p>
                      <a:pPr algn="ctr" fontAlgn="b"/>
                      <a:r>
                        <a:rPr lang="en-ZA" sz="1200" b="1" i="0" u="none" strike="noStrike" dirty="0">
                          <a:solidFill>
                            <a:srgbClr val="000000"/>
                          </a:solidFill>
                          <a:effectLst/>
                          <a:latin typeface="+mn-lt"/>
                        </a:rPr>
                        <a:t>1 280</a:t>
                      </a:r>
                    </a:p>
                  </a:txBody>
                  <a:tcPr marL="9525" marR="9525" marT="9525" marB="0" anchor="ctr">
                    <a:solidFill>
                      <a:schemeClr val="tx2">
                        <a:lumMod val="40000"/>
                        <a:lumOff val="60000"/>
                      </a:schemeClr>
                    </a:solidFill>
                  </a:tcPr>
                </a:tc>
                <a:extLst>
                  <a:ext uri="{0D108BD9-81ED-4DB2-BD59-A6C34878D82A}">
                    <a16:rowId xmlns:a16="http://schemas.microsoft.com/office/drawing/2014/main" xmlns="" val="10003"/>
                  </a:ext>
                </a:extLst>
              </a:tr>
              <a:tr h="443664">
                <a:tc>
                  <a:txBody>
                    <a:bodyPr/>
                    <a:lstStyle/>
                    <a:p>
                      <a:pPr algn="l" fontAlgn="ctr"/>
                      <a:r>
                        <a:rPr lang="en-ZA" sz="1200" b="1" i="0" u="none" strike="noStrike" dirty="0" err="1">
                          <a:solidFill>
                            <a:srgbClr val="000000"/>
                          </a:solidFill>
                          <a:effectLst/>
                          <a:latin typeface="+mn-lt"/>
                        </a:rPr>
                        <a:t>KwaZulu</a:t>
                      </a:r>
                      <a:r>
                        <a:rPr lang="en-ZA" sz="1200" b="1" i="0" u="none" strike="noStrike" dirty="0">
                          <a:solidFill>
                            <a:srgbClr val="000000"/>
                          </a:solidFill>
                          <a:effectLst/>
                          <a:latin typeface="+mn-lt"/>
                        </a:rPr>
                        <a:t> Natal</a:t>
                      </a:r>
                    </a:p>
                  </a:txBody>
                  <a:tcPr marL="85725" marR="9525" marT="9525" marB="0" anchor="ctr"/>
                </a:tc>
                <a:tc>
                  <a:txBody>
                    <a:bodyPr/>
                    <a:lstStyle/>
                    <a:p>
                      <a:pPr algn="ctr" fontAlgn="ctr"/>
                      <a:r>
                        <a:rPr lang="en-ZA" sz="1200" b="0" i="0" u="none" strike="noStrike">
                          <a:solidFill>
                            <a:srgbClr val="000000"/>
                          </a:solidFill>
                          <a:effectLst/>
                          <a:latin typeface="+mn-lt"/>
                        </a:rPr>
                        <a:t>730</a:t>
                      </a:r>
                    </a:p>
                  </a:txBody>
                  <a:tcPr marL="9525" marR="9525" marT="9525" marB="0" anchor="ctr"/>
                </a:tc>
                <a:tc>
                  <a:txBody>
                    <a:bodyPr/>
                    <a:lstStyle/>
                    <a:p>
                      <a:pPr algn="ctr" fontAlgn="ctr"/>
                      <a:r>
                        <a:rPr lang="en-ZA" sz="1200" b="0" i="0" u="none" strike="noStrike" dirty="0" smtClean="0">
                          <a:solidFill>
                            <a:srgbClr val="000000"/>
                          </a:solidFill>
                          <a:effectLst/>
                          <a:latin typeface="+mn-lt"/>
                        </a:rPr>
                        <a:t>49%</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a:solidFill>
                            <a:srgbClr val="000000"/>
                          </a:solidFill>
                          <a:effectLst/>
                          <a:latin typeface="+mn-lt"/>
                        </a:rPr>
                        <a:t>0</a:t>
                      </a:r>
                    </a:p>
                  </a:txBody>
                  <a:tcPr marL="9525" marR="9525" marT="9525" marB="0" anchor="ctr"/>
                </a:tc>
                <a:tc>
                  <a:txBody>
                    <a:bodyPr/>
                    <a:lstStyle/>
                    <a:p>
                      <a:pPr algn="ctr" fontAlgn="ctr"/>
                      <a:r>
                        <a:rPr lang="en-ZA" sz="1200" b="0" i="0" u="none" strike="noStrike" dirty="0" smtClean="0">
                          <a:solidFill>
                            <a:srgbClr val="000000"/>
                          </a:solidFill>
                          <a:effectLst/>
                          <a:latin typeface="+mn-lt"/>
                        </a:rPr>
                        <a:t>0%</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a:solidFill>
                            <a:srgbClr val="000000"/>
                          </a:solidFill>
                          <a:effectLst/>
                          <a:latin typeface="+mn-lt"/>
                        </a:rPr>
                        <a:t>121</a:t>
                      </a:r>
                    </a:p>
                  </a:txBody>
                  <a:tcPr marL="9525" marR="9525" marT="9525" marB="0" anchor="ctr"/>
                </a:tc>
                <a:tc>
                  <a:txBody>
                    <a:bodyPr/>
                    <a:lstStyle/>
                    <a:p>
                      <a:pPr algn="ctr" fontAlgn="ctr"/>
                      <a:r>
                        <a:rPr lang="en-ZA" sz="1200" b="0" i="0" u="none" strike="noStrike" dirty="0" smtClean="0">
                          <a:solidFill>
                            <a:srgbClr val="000000"/>
                          </a:solidFill>
                          <a:effectLst/>
                          <a:latin typeface="+mn-lt"/>
                        </a:rPr>
                        <a:t>8%</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dirty="0">
                          <a:solidFill>
                            <a:srgbClr val="000000"/>
                          </a:solidFill>
                          <a:effectLst/>
                          <a:latin typeface="+mn-lt"/>
                        </a:rPr>
                        <a:t>14</a:t>
                      </a:r>
                    </a:p>
                  </a:txBody>
                  <a:tcPr marL="9525" marR="9525" marT="9525" marB="0" anchor="ctr"/>
                </a:tc>
                <a:tc>
                  <a:txBody>
                    <a:bodyPr/>
                    <a:lstStyle/>
                    <a:p>
                      <a:pPr algn="ctr" fontAlgn="ctr"/>
                      <a:r>
                        <a:rPr lang="en-ZA" sz="1200" b="0" i="0" u="none" strike="noStrike" dirty="0" smtClean="0">
                          <a:solidFill>
                            <a:srgbClr val="000000"/>
                          </a:solidFill>
                          <a:effectLst/>
                          <a:latin typeface="+mn-lt"/>
                        </a:rPr>
                        <a:t>1%</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dirty="0">
                          <a:solidFill>
                            <a:srgbClr val="000000"/>
                          </a:solidFill>
                          <a:effectLst/>
                          <a:latin typeface="+mn-lt"/>
                        </a:rPr>
                        <a:t>618</a:t>
                      </a:r>
                    </a:p>
                  </a:txBody>
                  <a:tcPr marL="9525" marR="9525" marT="9525" marB="0" anchor="ctr"/>
                </a:tc>
                <a:tc>
                  <a:txBody>
                    <a:bodyPr/>
                    <a:lstStyle/>
                    <a:p>
                      <a:pPr algn="ctr" fontAlgn="ctr"/>
                      <a:r>
                        <a:rPr lang="en-ZA" sz="1200" b="0" i="0" u="none" strike="noStrike" dirty="0" smtClean="0">
                          <a:solidFill>
                            <a:srgbClr val="000000"/>
                          </a:solidFill>
                          <a:effectLst/>
                          <a:latin typeface="+mn-lt"/>
                        </a:rPr>
                        <a:t>42%</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ctr"/>
                      <a:r>
                        <a:rPr lang="en-ZA" sz="1200" b="0" i="0" u="none" strike="noStrike" dirty="0">
                          <a:solidFill>
                            <a:srgbClr val="000000"/>
                          </a:solidFill>
                          <a:effectLst/>
                          <a:latin typeface="+mn-lt"/>
                        </a:rPr>
                        <a:t> </a:t>
                      </a:r>
                    </a:p>
                  </a:txBody>
                  <a:tcPr marL="9525" marR="9525" marT="9525" marB="0" anchor="ctr"/>
                </a:tc>
                <a:tc>
                  <a:txBody>
                    <a:bodyPr/>
                    <a:lstStyle/>
                    <a:p>
                      <a:pPr algn="ctr" fontAlgn="ctr"/>
                      <a:r>
                        <a:rPr lang="en-ZA" sz="1200" b="0" i="0" u="none" strike="noStrike" dirty="0">
                          <a:solidFill>
                            <a:srgbClr val="000000"/>
                          </a:solidFill>
                          <a:effectLst/>
                          <a:latin typeface="+mn-lt"/>
                        </a:rPr>
                        <a:t> </a:t>
                      </a: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b"/>
                      <a:r>
                        <a:rPr lang="en-ZA" sz="1200" b="0" i="0" u="none" strike="noStrike">
                          <a:solidFill>
                            <a:srgbClr val="000000"/>
                          </a:solidFill>
                          <a:effectLst/>
                          <a:latin typeface="+mn-lt"/>
                        </a:rPr>
                        <a:t> </a:t>
                      </a:r>
                    </a:p>
                  </a:txBody>
                  <a:tcPr marL="9525" marR="9525" marT="9525" marB="0" anchor="ctr"/>
                </a:tc>
                <a:tc>
                  <a:txBody>
                    <a:bodyPr/>
                    <a:lstStyle/>
                    <a:p>
                      <a:pPr algn="ctr" fontAlgn="b"/>
                      <a:r>
                        <a:rPr lang="en-ZA" sz="1200" b="0" i="0" u="none" strike="noStrike">
                          <a:solidFill>
                            <a:srgbClr val="000000"/>
                          </a:solidFill>
                          <a:effectLst/>
                          <a:latin typeface="+mn-lt"/>
                        </a:rPr>
                        <a:t> </a:t>
                      </a:r>
                    </a:p>
                  </a:txBody>
                  <a:tcPr marL="9525" marR="9525" marT="9525" marB="0" anchor="ctr"/>
                </a:tc>
                <a:tc>
                  <a:txBody>
                    <a:bodyPr/>
                    <a:lstStyle/>
                    <a:p>
                      <a:pPr algn="ctr" fontAlgn="b"/>
                      <a:r>
                        <a:rPr lang="en-ZA" sz="1200" b="1" i="0" u="none" strike="noStrike" dirty="0">
                          <a:solidFill>
                            <a:srgbClr val="000000"/>
                          </a:solidFill>
                          <a:effectLst/>
                          <a:latin typeface="+mn-lt"/>
                        </a:rPr>
                        <a:t>1 483</a:t>
                      </a:r>
                    </a:p>
                  </a:txBody>
                  <a:tcPr marL="9525" marR="9525" marT="9525" marB="0" anchor="ctr">
                    <a:solidFill>
                      <a:schemeClr val="tx2">
                        <a:lumMod val="40000"/>
                        <a:lumOff val="60000"/>
                      </a:schemeClr>
                    </a:solidFill>
                  </a:tcPr>
                </a:tc>
                <a:extLst>
                  <a:ext uri="{0D108BD9-81ED-4DB2-BD59-A6C34878D82A}">
                    <a16:rowId xmlns:a16="http://schemas.microsoft.com/office/drawing/2014/main" xmlns="" val="10004"/>
                  </a:ext>
                </a:extLst>
              </a:tr>
              <a:tr h="395561">
                <a:tc>
                  <a:txBody>
                    <a:bodyPr/>
                    <a:lstStyle/>
                    <a:p>
                      <a:pPr algn="l" fontAlgn="ctr"/>
                      <a:r>
                        <a:rPr lang="en-ZA" sz="1200" b="1" i="0" u="none" strike="noStrike" dirty="0">
                          <a:solidFill>
                            <a:srgbClr val="000000"/>
                          </a:solidFill>
                          <a:effectLst/>
                          <a:latin typeface="+mn-lt"/>
                        </a:rPr>
                        <a:t>Limpopo</a:t>
                      </a:r>
                    </a:p>
                  </a:txBody>
                  <a:tcPr marL="85725" marR="9525" marT="9525" marB="0" anchor="ctr"/>
                </a:tc>
                <a:tc>
                  <a:txBody>
                    <a:bodyPr/>
                    <a:lstStyle/>
                    <a:p>
                      <a:pPr algn="ctr" fontAlgn="ctr"/>
                      <a:r>
                        <a:rPr lang="en-ZA" sz="1200" b="0" i="0" u="none" strike="noStrike">
                          <a:solidFill>
                            <a:srgbClr val="000000"/>
                          </a:solidFill>
                          <a:effectLst/>
                          <a:latin typeface="+mn-lt"/>
                        </a:rPr>
                        <a:t>1 572</a:t>
                      </a:r>
                    </a:p>
                  </a:txBody>
                  <a:tcPr marL="9525" marR="9525" marT="9525" marB="0" anchor="ctr"/>
                </a:tc>
                <a:tc>
                  <a:txBody>
                    <a:bodyPr/>
                    <a:lstStyle/>
                    <a:p>
                      <a:pPr algn="ctr" fontAlgn="ctr"/>
                      <a:r>
                        <a:rPr lang="en-ZA" sz="1200" b="0" i="0" u="none" strike="noStrike" dirty="0" smtClean="0">
                          <a:solidFill>
                            <a:srgbClr val="000000"/>
                          </a:solidFill>
                          <a:effectLst/>
                          <a:latin typeface="+mn-lt"/>
                        </a:rPr>
                        <a:t>91%</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ctr"/>
                      <a:r>
                        <a:rPr lang="en-ZA" sz="1200" b="0" i="0" u="none" strike="noStrike" dirty="0" smtClean="0">
                          <a:solidFill>
                            <a:srgbClr val="000000"/>
                          </a:solidFill>
                          <a:effectLst/>
                          <a:latin typeface="+mn-lt"/>
                        </a:rPr>
                        <a:t>0%</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ctr"/>
                      <a:r>
                        <a:rPr lang="en-ZA" sz="1200" b="0" i="0" u="none" strike="noStrike" dirty="0" smtClean="0">
                          <a:solidFill>
                            <a:srgbClr val="000000"/>
                          </a:solidFill>
                          <a:effectLst/>
                          <a:latin typeface="+mn-lt"/>
                        </a:rPr>
                        <a:t>0%</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a:solidFill>
                            <a:srgbClr val="000000"/>
                          </a:solidFill>
                          <a:effectLst/>
                          <a:latin typeface="+mn-lt"/>
                        </a:rPr>
                        <a:t>3</a:t>
                      </a:r>
                    </a:p>
                  </a:txBody>
                  <a:tcPr marL="9525" marR="9525" marT="9525" marB="0" anchor="ctr"/>
                </a:tc>
                <a:tc>
                  <a:txBody>
                    <a:bodyPr/>
                    <a:lstStyle/>
                    <a:p>
                      <a:pPr algn="ctr" fontAlgn="ctr"/>
                      <a:r>
                        <a:rPr lang="en-ZA" sz="1200" b="0" i="0" u="none" strike="noStrike" dirty="0" smtClean="0">
                          <a:solidFill>
                            <a:srgbClr val="000000"/>
                          </a:solidFill>
                          <a:effectLst/>
                          <a:latin typeface="+mn-lt"/>
                        </a:rPr>
                        <a:t>0%</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dirty="0">
                          <a:solidFill>
                            <a:srgbClr val="000000"/>
                          </a:solidFill>
                          <a:effectLst/>
                          <a:latin typeface="+mn-lt"/>
                        </a:rPr>
                        <a:t>145</a:t>
                      </a:r>
                    </a:p>
                  </a:txBody>
                  <a:tcPr marL="9525" marR="9525" marT="9525" marB="0" anchor="ctr"/>
                </a:tc>
                <a:tc>
                  <a:txBody>
                    <a:bodyPr/>
                    <a:lstStyle/>
                    <a:p>
                      <a:pPr algn="ctr" fontAlgn="ctr"/>
                      <a:r>
                        <a:rPr lang="en-ZA" sz="1200" b="0" i="0" u="none" strike="noStrike" dirty="0" smtClean="0">
                          <a:solidFill>
                            <a:srgbClr val="000000"/>
                          </a:solidFill>
                          <a:effectLst/>
                          <a:latin typeface="+mn-lt"/>
                        </a:rPr>
                        <a:t>8%</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a:solidFill>
                            <a:srgbClr val="000000"/>
                          </a:solidFill>
                          <a:effectLst/>
                          <a:latin typeface="+mn-lt"/>
                        </a:rPr>
                        <a:t>10</a:t>
                      </a:r>
                    </a:p>
                  </a:txBody>
                  <a:tcPr marL="9525" marR="9525" marT="9525" marB="0" anchor="ctr"/>
                </a:tc>
                <a:tc>
                  <a:txBody>
                    <a:bodyPr/>
                    <a:lstStyle/>
                    <a:p>
                      <a:pPr algn="ctr" fontAlgn="ctr"/>
                      <a:r>
                        <a:rPr lang="en-ZA" sz="1200" b="0" i="0" u="none" strike="noStrike" dirty="0" smtClean="0">
                          <a:solidFill>
                            <a:srgbClr val="000000"/>
                          </a:solidFill>
                          <a:effectLst/>
                          <a:latin typeface="+mn-lt"/>
                        </a:rPr>
                        <a:t>1%</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b"/>
                      <a:r>
                        <a:rPr lang="en-ZA" sz="1200" b="0" i="0" u="none" strike="noStrike">
                          <a:solidFill>
                            <a:srgbClr val="000000"/>
                          </a:solidFill>
                          <a:effectLst/>
                          <a:latin typeface="+mn-lt"/>
                        </a:rPr>
                        <a:t> </a:t>
                      </a:r>
                    </a:p>
                  </a:txBody>
                  <a:tcPr marL="9525" marR="9525" marT="9525" marB="0" anchor="ctr"/>
                </a:tc>
                <a:tc>
                  <a:txBody>
                    <a:bodyPr/>
                    <a:lstStyle/>
                    <a:p>
                      <a:pPr algn="ctr" fontAlgn="b"/>
                      <a:r>
                        <a:rPr lang="en-ZA" sz="1200" b="0" i="0" u="none" strike="noStrike" dirty="0">
                          <a:solidFill>
                            <a:srgbClr val="000000"/>
                          </a:solidFill>
                          <a:effectLst/>
                          <a:latin typeface="+mn-lt"/>
                        </a:rPr>
                        <a:t> </a:t>
                      </a:r>
                    </a:p>
                  </a:txBody>
                  <a:tcPr marL="9525" marR="9525" marT="9525" marB="0" anchor="ctr"/>
                </a:tc>
                <a:tc>
                  <a:txBody>
                    <a:bodyPr/>
                    <a:lstStyle/>
                    <a:p>
                      <a:pPr algn="ctr" fontAlgn="b"/>
                      <a:r>
                        <a:rPr lang="en-ZA" sz="1200" b="1" i="0" u="none" strike="noStrike" dirty="0">
                          <a:solidFill>
                            <a:srgbClr val="000000"/>
                          </a:solidFill>
                          <a:effectLst/>
                          <a:latin typeface="+mn-lt"/>
                        </a:rPr>
                        <a:t>1 730</a:t>
                      </a:r>
                    </a:p>
                  </a:txBody>
                  <a:tcPr marL="9525" marR="9525" marT="9525" marB="0" anchor="ctr">
                    <a:solidFill>
                      <a:schemeClr val="tx2">
                        <a:lumMod val="40000"/>
                        <a:lumOff val="60000"/>
                      </a:schemeClr>
                    </a:solidFill>
                  </a:tcPr>
                </a:tc>
                <a:extLst>
                  <a:ext uri="{0D108BD9-81ED-4DB2-BD59-A6C34878D82A}">
                    <a16:rowId xmlns:a16="http://schemas.microsoft.com/office/drawing/2014/main" xmlns="" val="10005"/>
                  </a:ext>
                </a:extLst>
              </a:tr>
              <a:tr h="443664">
                <a:tc>
                  <a:txBody>
                    <a:bodyPr/>
                    <a:lstStyle/>
                    <a:p>
                      <a:pPr algn="l" fontAlgn="ctr"/>
                      <a:r>
                        <a:rPr lang="en-ZA" sz="1200" b="1" i="0" u="none" strike="noStrike" dirty="0">
                          <a:solidFill>
                            <a:srgbClr val="000000"/>
                          </a:solidFill>
                          <a:effectLst/>
                          <a:latin typeface="+mn-lt"/>
                        </a:rPr>
                        <a:t>Mpumalanga</a:t>
                      </a:r>
                    </a:p>
                  </a:txBody>
                  <a:tcPr marL="85725" marR="9525" marT="9525" marB="0" anchor="ctr"/>
                </a:tc>
                <a:tc>
                  <a:txBody>
                    <a:bodyPr/>
                    <a:lstStyle/>
                    <a:p>
                      <a:pPr algn="ctr" fontAlgn="ctr"/>
                      <a:r>
                        <a:rPr lang="en-ZA" sz="1200" b="0" i="0" u="none" strike="noStrike">
                          <a:solidFill>
                            <a:srgbClr val="000000"/>
                          </a:solidFill>
                          <a:effectLst/>
                          <a:latin typeface="+mn-lt"/>
                        </a:rPr>
                        <a:t>429</a:t>
                      </a:r>
                    </a:p>
                  </a:txBody>
                  <a:tcPr marL="9525" marR="9525" marT="9525" marB="0" anchor="ctr"/>
                </a:tc>
                <a:tc>
                  <a:txBody>
                    <a:bodyPr/>
                    <a:lstStyle/>
                    <a:p>
                      <a:pPr algn="ctr" fontAlgn="ctr"/>
                      <a:r>
                        <a:rPr lang="en-ZA" sz="1200" b="0" i="0" u="none" strike="noStrike" dirty="0" smtClean="0">
                          <a:solidFill>
                            <a:srgbClr val="000000"/>
                          </a:solidFill>
                          <a:effectLst/>
                          <a:latin typeface="+mn-lt"/>
                        </a:rPr>
                        <a:t>72%</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ctr"/>
                      <a:r>
                        <a:rPr lang="en-ZA" sz="1200" b="0" i="0" u="none" strike="noStrike" dirty="0" smtClean="0">
                          <a:solidFill>
                            <a:srgbClr val="000000"/>
                          </a:solidFill>
                          <a:effectLst/>
                          <a:latin typeface="+mn-lt"/>
                        </a:rPr>
                        <a:t>05</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a:solidFill>
                            <a:srgbClr val="000000"/>
                          </a:solidFill>
                          <a:effectLst/>
                          <a:latin typeface="+mn-lt"/>
                        </a:rPr>
                        <a:t>4</a:t>
                      </a:r>
                    </a:p>
                  </a:txBody>
                  <a:tcPr marL="9525" marR="9525" marT="9525" marB="0" anchor="ctr"/>
                </a:tc>
                <a:tc>
                  <a:txBody>
                    <a:bodyPr/>
                    <a:lstStyle/>
                    <a:p>
                      <a:pPr algn="ctr" fontAlgn="ctr"/>
                      <a:r>
                        <a:rPr lang="en-ZA" sz="1200" b="0" i="0" u="none" strike="noStrike" dirty="0" smtClean="0">
                          <a:solidFill>
                            <a:srgbClr val="000000"/>
                          </a:solidFill>
                          <a:effectLst/>
                          <a:latin typeface="+mn-lt"/>
                        </a:rPr>
                        <a:t>1%</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dirty="0">
                          <a:solidFill>
                            <a:srgbClr val="000000"/>
                          </a:solidFill>
                          <a:effectLst/>
                          <a:latin typeface="+mn-lt"/>
                        </a:rPr>
                        <a:t>0</a:t>
                      </a:r>
                    </a:p>
                  </a:txBody>
                  <a:tcPr marL="9525" marR="9525" marT="9525" marB="0" anchor="ctr"/>
                </a:tc>
                <a:tc>
                  <a:txBody>
                    <a:bodyPr/>
                    <a:lstStyle/>
                    <a:p>
                      <a:pPr algn="ctr" fontAlgn="ctr"/>
                      <a:r>
                        <a:rPr lang="en-ZA" sz="1200" b="0" i="0" u="none" strike="noStrike" dirty="0" smtClean="0">
                          <a:solidFill>
                            <a:srgbClr val="000000"/>
                          </a:solidFill>
                          <a:effectLst/>
                          <a:latin typeface="+mn-lt"/>
                        </a:rPr>
                        <a:t>0%</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a:solidFill>
                            <a:srgbClr val="000000"/>
                          </a:solidFill>
                          <a:effectLst/>
                          <a:latin typeface="+mn-lt"/>
                        </a:rPr>
                        <a:t>166</a:t>
                      </a:r>
                    </a:p>
                  </a:txBody>
                  <a:tcPr marL="9525" marR="9525" marT="9525" marB="0" anchor="ctr"/>
                </a:tc>
                <a:tc>
                  <a:txBody>
                    <a:bodyPr/>
                    <a:lstStyle/>
                    <a:p>
                      <a:pPr algn="ctr" fontAlgn="ctr"/>
                      <a:r>
                        <a:rPr lang="en-ZA" sz="1200" b="0" i="0" u="none" strike="noStrike" dirty="0" smtClean="0">
                          <a:solidFill>
                            <a:srgbClr val="000000"/>
                          </a:solidFill>
                          <a:effectLst/>
                          <a:latin typeface="+mn-lt"/>
                        </a:rPr>
                        <a:t>28%</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dirty="0">
                          <a:solidFill>
                            <a:srgbClr val="000000"/>
                          </a:solidFill>
                          <a:effectLst/>
                          <a:latin typeface="+mn-lt"/>
                        </a:rPr>
                        <a:t> </a:t>
                      </a:r>
                    </a:p>
                  </a:txBody>
                  <a:tcPr marL="9525" marR="9525" marT="9525" marB="0" anchor="ctr"/>
                </a:tc>
                <a:tc>
                  <a:txBody>
                    <a:bodyPr/>
                    <a:lstStyle/>
                    <a:p>
                      <a:pPr algn="ctr" fontAlgn="ctr"/>
                      <a:r>
                        <a:rPr lang="en-ZA" sz="1200" b="0" i="0" u="none" strike="noStrike" dirty="0">
                          <a:solidFill>
                            <a:srgbClr val="000000"/>
                          </a:solidFill>
                          <a:effectLst/>
                          <a:latin typeface="+mn-lt"/>
                        </a:rPr>
                        <a:t> </a:t>
                      </a: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b"/>
                      <a:r>
                        <a:rPr lang="en-ZA" sz="1200" b="0" i="0" u="none" strike="noStrike">
                          <a:solidFill>
                            <a:srgbClr val="000000"/>
                          </a:solidFill>
                          <a:effectLst/>
                          <a:latin typeface="+mn-lt"/>
                        </a:rPr>
                        <a:t> </a:t>
                      </a:r>
                    </a:p>
                  </a:txBody>
                  <a:tcPr marL="9525" marR="9525" marT="9525" marB="0" anchor="ctr"/>
                </a:tc>
                <a:tc>
                  <a:txBody>
                    <a:bodyPr/>
                    <a:lstStyle/>
                    <a:p>
                      <a:pPr algn="ctr" fontAlgn="b"/>
                      <a:r>
                        <a:rPr lang="en-ZA" sz="1200" b="0" i="0" u="none" strike="noStrike">
                          <a:solidFill>
                            <a:srgbClr val="000000"/>
                          </a:solidFill>
                          <a:effectLst/>
                          <a:latin typeface="+mn-lt"/>
                        </a:rPr>
                        <a:t> </a:t>
                      </a:r>
                    </a:p>
                  </a:txBody>
                  <a:tcPr marL="9525" marR="9525" marT="9525" marB="0" anchor="ctr"/>
                </a:tc>
                <a:tc>
                  <a:txBody>
                    <a:bodyPr/>
                    <a:lstStyle/>
                    <a:p>
                      <a:pPr algn="ctr" fontAlgn="b"/>
                      <a:r>
                        <a:rPr lang="en-ZA" sz="1200" b="1" i="0" u="none" strike="noStrike" dirty="0">
                          <a:solidFill>
                            <a:srgbClr val="000000"/>
                          </a:solidFill>
                          <a:effectLst/>
                          <a:latin typeface="+mn-lt"/>
                        </a:rPr>
                        <a:t>599</a:t>
                      </a:r>
                    </a:p>
                  </a:txBody>
                  <a:tcPr marL="9525" marR="9525" marT="9525" marB="0" anchor="ctr">
                    <a:solidFill>
                      <a:schemeClr val="tx2">
                        <a:lumMod val="40000"/>
                        <a:lumOff val="60000"/>
                      </a:schemeClr>
                    </a:solidFill>
                  </a:tcPr>
                </a:tc>
                <a:extLst>
                  <a:ext uri="{0D108BD9-81ED-4DB2-BD59-A6C34878D82A}">
                    <a16:rowId xmlns:a16="http://schemas.microsoft.com/office/drawing/2014/main" xmlns="" val="10006"/>
                  </a:ext>
                </a:extLst>
              </a:tr>
              <a:tr h="443664">
                <a:tc>
                  <a:txBody>
                    <a:bodyPr/>
                    <a:lstStyle/>
                    <a:p>
                      <a:pPr algn="l" fontAlgn="ctr"/>
                      <a:r>
                        <a:rPr lang="en-ZA" sz="1200" b="1" i="0" u="none" strike="noStrike" dirty="0">
                          <a:solidFill>
                            <a:srgbClr val="000000"/>
                          </a:solidFill>
                          <a:effectLst/>
                          <a:latin typeface="+mn-lt"/>
                        </a:rPr>
                        <a:t>North West</a:t>
                      </a:r>
                    </a:p>
                  </a:txBody>
                  <a:tcPr marL="85725" marR="9525" marT="9525" marB="0" anchor="ctr"/>
                </a:tc>
                <a:tc>
                  <a:txBody>
                    <a:bodyPr/>
                    <a:lstStyle/>
                    <a:p>
                      <a:pPr algn="ctr" fontAlgn="ctr"/>
                      <a:r>
                        <a:rPr lang="en-ZA" sz="1200" b="0" i="0" u="none" strike="noStrike">
                          <a:solidFill>
                            <a:srgbClr val="000000"/>
                          </a:solidFill>
                          <a:effectLst/>
                          <a:latin typeface="+mn-lt"/>
                        </a:rPr>
                        <a:t>213</a:t>
                      </a:r>
                    </a:p>
                  </a:txBody>
                  <a:tcPr marL="9525" marR="9525" marT="9525" marB="0" anchor="ctr"/>
                </a:tc>
                <a:tc>
                  <a:txBody>
                    <a:bodyPr/>
                    <a:lstStyle/>
                    <a:p>
                      <a:pPr algn="ctr" fontAlgn="ctr"/>
                      <a:r>
                        <a:rPr lang="en-ZA" sz="1200" b="0" i="0" u="none" strike="noStrike" dirty="0" smtClean="0">
                          <a:solidFill>
                            <a:srgbClr val="000000"/>
                          </a:solidFill>
                          <a:effectLst/>
                          <a:latin typeface="+mn-lt"/>
                        </a:rPr>
                        <a:t>73%</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a:solidFill>
                            <a:srgbClr val="000000"/>
                          </a:solidFill>
                          <a:effectLst/>
                          <a:latin typeface="+mn-lt"/>
                        </a:rPr>
                        <a:t>0</a:t>
                      </a:r>
                    </a:p>
                  </a:txBody>
                  <a:tcPr marL="9525" marR="9525" marT="9525" marB="0" anchor="ctr"/>
                </a:tc>
                <a:tc>
                  <a:txBody>
                    <a:bodyPr/>
                    <a:lstStyle/>
                    <a:p>
                      <a:pPr algn="ctr" fontAlgn="ctr"/>
                      <a:r>
                        <a:rPr lang="en-ZA" sz="1200" b="0" i="0" u="none" strike="noStrike" dirty="0" smtClean="0">
                          <a:solidFill>
                            <a:srgbClr val="000000"/>
                          </a:solidFill>
                          <a:effectLst/>
                          <a:latin typeface="+mn-lt"/>
                        </a:rPr>
                        <a:t>0%</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a:solidFill>
                            <a:srgbClr val="000000"/>
                          </a:solidFill>
                          <a:effectLst/>
                          <a:latin typeface="+mn-lt"/>
                        </a:rPr>
                        <a:t>60</a:t>
                      </a:r>
                    </a:p>
                  </a:txBody>
                  <a:tcPr marL="9525" marR="9525" marT="9525" marB="0" anchor="ctr"/>
                </a:tc>
                <a:tc>
                  <a:txBody>
                    <a:bodyPr/>
                    <a:lstStyle/>
                    <a:p>
                      <a:pPr algn="ctr" fontAlgn="ctr"/>
                      <a:r>
                        <a:rPr lang="en-ZA" sz="1200" b="0" i="0" u="none" strike="noStrike" dirty="0" smtClean="0">
                          <a:solidFill>
                            <a:srgbClr val="000000"/>
                          </a:solidFill>
                          <a:effectLst/>
                          <a:latin typeface="+mn-lt"/>
                        </a:rPr>
                        <a:t>20%</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a:solidFill>
                            <a:srgbClr val="000000"/>
                          </a:solidFill>
                          <a:effectLst/>
                          <a:latin typeface="+mn-lt"/>
                        </a:rPr>
                        <a:t>1</a:t>
                      </a:r>
                    </a:p>
                  </a:txBody>
                  <a:tcPr marL="9525" marR="9525" marT="9525" marB="0" anchor="ctr"/>
                </a:tc>
                <a:tc>
                  <a:txBody>
                    <a:bodyPr/>
                    <a:lstStyle/>
                    <a:p>
                      <a:pPr algn="ctr" fontAlgn="ctr"/>
                      <a:r>
                        <a:rPr lang="en-ZA" sz="1200" b="0" i="0" u="none" strike="noStrike" dirty="0" smtClean="0">
                          <a:solidFill>
                            <a:srgbClr val="000000"/>
                          </a:solidFill>
                          <a:effectLst/>
                          <a:latin typeface="+mn-lt"/>
                        </a:rPr>
                        <a:t>0%</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a:solidFill>
                            <a:srgbClr val="000000"/>
                          </a:solidFill>
                          <a:effectLst/>
                          <a:latin typeface="+mn-lt"/>
                        </a:rPr>
                        <a:t>19</a:t>
                      </a:r>
                    </a:p>
                  </a:txBody>
                  <a:tcPr marL="9525" marR="9525" marT="9525" marB="0" anchor="ctr"/>
                </a:tc>
                <a:tc>
                  <a:txBody>
                    <a:bodyPr/>
                    <a:lstStyle/>
                    <a:p>
                      <a:pPr algn="ctr" fontAlgn="ctr"/>
                      <a:r>
                        <a:rPr lang="en-ZA" sz="1200" b="0" i="0" u="none" strike="noStrike" dirty="0" smtClean="0">
                          <a:solidFill>
                            <a:srgbClr val="000000"/>
                          </a:solidFill>
                          <a:effectLst/>
                          <a:latin typeface="+mn-lt"/>
                        </a:rPr>
                        <a:t>6%</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ctr"/>
                      <a:r>
                        <a:rPr lang="en-ZA" sz="1200" b="0" i="0" u="none" strike="noStrike" dirty="0">
                          <a:solidFill>
                            <a:srgbClr val="000000"/>
                          </a:solidFill>
                          <a:effectLst/>
                          <a:latin typeface="+mn-lt"/>
                        </a:rPr>
                        <a:t> </a:t>
                      </a: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b"/>
                      <a:r>
                        <a:rPr lang="en-ZA" sz="1200" b="0" i="0" u="none" strike="noStrike">
                          <a:solidFill>
                            <a:srgbClr val="000000"/>
                          </a:solidFill>
                          <a:effectLst/>
                          <a:latin typeface="+mn-lt"/>
                        </a:rPr>
                        <a:t> </a:t>
                      </a:r>
                    </a:p>
                  </a:txBody>
                  <a:tcPr marL="9525" marR="9525" marT="9525" marB="0" anchor="ctr"/>
                </a:tc>
                <a:tc>
                  <a:txBody>
                    <a:bodyPr/>
                    <a:lstStyle/>
                    <a:p>
                      <a:pPr algn="ctr" fontAlgn="b"/>
                      <a:r>
                        <a:rPr lang="en-ZA" sz="1200" b="0" i="0" u="none" strike="noStrike">
                          <a:solidFill>
                            <a:srgbClr val="000000"/>
                          </a:solidFill>
                          <a:effectLst/>
                          <a:latin typeface="+mn-lt"/>
                        </a:rPr>
                        <a:t> </a:t>
                      </a:r>
                    </a:p>
                  </a:txBody>
                  <a:tcPr marL="9525" marR="9525" marT="9525" marB="0" anchor="ctr"/>
                </a:tc>
                <a:tc>
                  <a:txBody>
                    <a:bodyPr/>
                    <a:lstStyle/>
                    <a:p>
                      <a:pPr algn="ctr" fontAlgn="b"/>
                      <a:r>
                        <a:rPr lang="en-ZA" sz="1200" b="1" i="0" u="none" strike="noStrike" dirty="0">
                          <a:solidFill>
                            <a:srgbClr val="000000"/>
                          </a:solidFill>
                          <a:effectLst/>
                          <a:latin typeface="+mn-lt"/>
                        </a:rPr>
                        <a:t>293</a:t>
                      </a:r>
                    </a:p>
                  </a:txBody>
                  <a:tcPr marL="9525" marR="9525" marT="9525" marB="0" anchor="ctr">
                    <a:solidFill>
                      <a:schemeClr val="tx2">
                        <a:lumMod val="40000"/>
                        <a:lumOff val="60000"/>
                      </a:schemeClr>
                    </a:solidFill>
                  </a:tcPr>
                </a:tc>
                <a:extLst>
                  <a:ext uri="{0D108BD9-81ED-4DB2-BD59-A6C34878D82A}">
                    <a16:rowId xmlns:a16="http://schemas.microsoft.com/office/drawing/2014/main" xmlns="" val="10007"/>
                  </a:ext>
                </a:extLst>
              </a:tr>
              <a:tr h="586631">
                <a:tc>
                  <a:txBody>
                    <a:bodyPr/>
                    <a:lstStyle/>
                    <a:p>
                      <a:pPr algn="l" fontAlgn="ctr"/>
                      <a:r>
                        <a:rPr lang="en-ZA" sz="1200" b="1" i="0" u="none" strike="noStrike" dirty="0">
                          <a:solidFill>
                            <a:srgbClr val="000000"/>
                          </a:solidFill>
                          <a:effectLst/>
                          <a:latin typeface="+mn-lt"/>
                        </a:rPr>
                        <a:t>Northern Cape</a:t>
                      </a:r>
                    </a:p>
                  </a:txBody>
                  <a:tcPr marL="85725" marR="9525" marT="9525" marB="0" anchor="ctr"/>
                </a:tc>
                <a:tc>
                  <a:txBody>
                    <a:bodyPr/>
                    <a:lstStyle/>
                    <a:p>
                      <a:pPr algn="ctr" fontAlgn="ctr"/>
                      <a:r>
                        <a:rPr lang="en-ZA" sz="1200" b="0" i="0" u="none" strike="noStrike">
                          <a:solidFill>
                            <a:srgbClr val="000000"/>
                          </a:solidFill>
                          <a:effectLst/>
                          <a:latin typeface="+mn-lt"/>
                        </a:rPr>
                        <a:t>273</a:t>
                      </a:r>
                    </a:p>
                  </a:txBody>
                  <a:tcPr marL="9525" marR="9525" marT="9525" marB="0" anchor="ctr"/>
                </a:tc>
                <a:tc>
                  <a:txBody>
                    <a:bodyPr/>
                    <a:lstStyle/>
                    <a:p>
                      <a:pPr algn="ctr" fontAlgn="ctr"/>
                      <a:r>
                        <a:rPr lang="en-ZA" sz="1200" b="0" i="0" u="none" strike="noStrike" dirty="0" smtClean="0">
                          <a:solidFill>
                            <a:srgbClr val="000000"/>
                          </a:solidFill>
                          <a:effectLst/>
                          <a:latin typeface="+mn-lt"/>
                        </a:rPr>
                        <a:t>43%</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a:solidFill>
                            <a:srgbClr val="000000"/>
                          </a:solidFill>
                          <a:effectLst/>
                          <a:latin typeface="+mn-lt"/>
                        </a:rPr>
                        <a:t>28</a:t>
                      </a:r>
                    </a:p>
                  </a:txBody>
                  <a:tcPr marL="9525" marR="9525" marT="9525" marB="0" anchor="ctr"/>
                </a:tc>
                <a:tc>
                  <a:txBody>
                    <a:bodyPr/>
                    <a:lstStyle/>
                    <a:p>
                      <a:pPr algn="ctr" fontAlgn="ctr"/>
                      <a:r>
                        <a:rPr lang="en-ZA" sz="1200" b="0" i="0" u="none" strike="noStrike" dirty="0" smtClean="0">
                          <a:solidFill>
                            <a:srgbClr val="000000"/>
                          </a:solidFill>
                          <a:effectLst/>
                          <a:latin typeface="+mn-lt"/>
                        </a:rPr>
                        <a:t>4%</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a:solidFill>
                            <a:srgbClr val="000000"/>
                          </a:solidFill>
                          <a:effectLst/>
                          <a:latin typeface="+mn-lt"/>
                        </a:rPr>
                        <a:t>75</a:t>
                      </a:r>
                    </a:p>
                  </a:txBody>
                  <a:tcPr marL="9525" marR="9525" marT="9525" marB="0" anchor="ctr"/>
                </a:tc>
                <a:tc>
                  <a:txBody>
                    <a:bodyPr/>
                    <a:lstStyle/>
                    <a:p>
                      <a:pPr algn="ctr" fontAlgn="ctr"/>
                      <a:r>
                        <a:rPr lang="en-ZA" sz="1200" b="0" i="0" u="none" strike="noStrike" dirty="0" smtClean="0">
                          <a:solidFill>
                            <a:srgbClr val="000000"/>
                          </a:solidFill>
                          <a:effectLst/>
                          <a:latin typeface="+mn-lt"/>
                        </a:rPr>
                        <a:t>12%</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a:solidFill>
                            <a:srgbClr val="000000"/>
                          </a:solidFill>
                          <a:effectLst/>
                          <a:latin typeface="+mn-lt"/>
                        </a:rPr>
                        <a:t>6</a:t>
                      </a:r>
                    </a:p>
                  </a:txBody>
                  <a:tcPr marL="9525" marR="9525" marT="9525" marB="0" anchor="ctr"/>
                </a:tc>
                <a:tc>
                  <a:txBody>
                    <a:bodyPr/>
                    <a:lstStyle/>
                    <a:p>
                      <a:pPr algn="ctr" fontAlgn="ctr"/>
                      <a:r>
                        <a:rPr lang="en-ZA" sz="1200" b="0" i="0" u="none" strike="noStrike" dirty="0" smtClean="0">
                          <a:solidFill>
                            <a:srgbClr val="000000"/>
                          </a:solidFill>
                          <a:effectLst/>
                          <a:latin typeface="+mn-lt"/>
                        </a:rPr>
                        <a:t>1%</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a:solidFill>
                            <a:srgbClr val="000000"/>
                          </a:solidFill>
                          <a:effectLst/>
                          <a:latin typeface="+mn-lt"/>
                        </a:rPr>
                        <a:t>252</a:t>
                      </a:r>
                    </a:p>
                  </a:txBody>
                  <a:tcPr marL="9525" marR="9525" marT="9525" marB="0" anchor="ctr"/>
                </a:tc>
                <a:tc>
                  <a:txBody>
                    <a:bodyPr/>
                    <a:lstStyle/>
                    <a:p>
                      <a:pPr algn="ctr" fontAlgn="ctr"/>
                      <a:r>
                        <a:rPr lang="en-ZA" sz="1200" b="0" i="0" u="none" strike="noStrike" dirty="0" smtClean="0">
                          <a:solidFill>
                            <a:srgbClr val="000000"/>
                          </a:solidFill>
                          <a:effectLst/>
                          <a:latin typeface="+mn-lt"/>
                        </a:rPr>
                        <a:t>40%</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dirty="0">
                          <a:solidFill>
                            <a:srgbClr val="000000"/>
                          </a:solidFill>
                          <a:effectLst/>
                          <a:latin typeface="+mn-lt"/>
                        </a:rPr>
                        <a:t> </a:t>
                      </a:r>
                    </a:p>
                  </a:txBody>
                  <a:tcPr marL="9525" marR="9525" marT="9525" marB="0" anchor="ctr"/>
                </a:tc>
                <a:tc>
                  <a:txBody>
                    <a:bodyPr/>
                    <a:lstStyle/>
                    <a:p>
                      <a:pPr algn="ctr" fontAlgn="ctr"/>
                      <a:r>
                        <a:rPr lang="en-ZA" sz="1200" b="0" i="0" u="none" strike="noStrike" dirty="0">
                          <a:solidFill>
                            <a:srgbClr val="000000"/>
                          </a:solidFill>
                          <a:effectLst/>
                          <a:latin typeface="+mn-lt"/>
                        </a:rPr>
                        <a:t> </a:t>
                      </a:r>
                    </a:p>
                  </a:txBody>
                  <a:tcPr marL="9525" marR="9525" marT="9525" marB="0" anchor="ctr"/>
                </a:tc>
                <a:tc>
                  <a:txBody>
                    <a:bodyPr/>
                    <a:lstStyle/>
                    <a:p>
                      <a:pPr algn="ctr" fontAlgn="ctr"/>
                      <a:r>
                        <a:rPr lang="en-ZA" sz="1200" b="0" i="0" u="none" strike="noStrike" dirty="0">
                          <a:solidFill>
                            <a:srgbClr val="000000"/>
                          </a:solidFill>
                          <a:effectLst/>
                          <a:latin typeface="+mn-lt"/>
                        </a:rPr>
                        <a:t>0</a:t>
                      </a:r>
                    </a:p>
                  </a:txBody>
                  <a:tcPr marL="9525" marR="9525" marT="9525" marB="0" anchor="ctr"/>
                </a:tc>
                <a:tc>
                  <a:txBody>
                    <a:bodyPr/>
                    <a:lstStyle/>
                    <a:p>
                      <a:pPr algn="ctr" fontAlgn="ctr"/>
                      <a:r>
                        <a:rPr lang="en-ZA" sz="1200" b="0" i="0" u="none" strike="noStrike" dirty="0">
                          <a:solidFill>
                            <a:srgbClr val="000000"/>
                          </a:solidFill>
                          <a:effectLst/>
                          <a:latin typeface="+mn-lt"/>
                        </a:rPr>
                        <a:t> </a:t>
                      </a:r>
                    </a:p>
                  </a:txBody>
                  <a:tcPr marL="9525" marR="9525" marT="9525" marB="0" anchor="ctr"/>
                </a:tc>
                <a:tc>
                  <a:txBody>
                    <a:bodyPr/>
                    <a:lstStyle/>
                    <a:p>
                      <a:pPr algn="ctr" fontAlgn="b"/>
                      <a:r>
                        <a:rPr lang="en-ZA" sz="1200" b="0" i="0" u="none" strike="noStrike" dirty="0">
                          <a:solidFill>
                            <a:srgbClr val="000000"/>
                          </a:solidFill>
                          <a:effectLst/>
                          <a:latin typeface="+mn-lt"/>
                        </a:rPr>
                        <a:t> </a:t>
                      </a:r>
                    </a:p>
                  </a:txBody>
                  <a:tcPr marL="9525" marR="9525" marT="9525" marB="0" anchor="ctr"/>
                </a:tc>
                <a:tc>
                  <a:txBody>
                    <a:bodyPr/>
                    <a:lstStyle/>
                    <a:p>
                      <a:pPr algn="ctr" fontAlgn="b"/>
                      <a:r>
                        <a:rPr lang="en-ZA" sz="1200" b="0" i="0" u="none" strike="noStrike">
                          <a:solidFill>
                            <a:srgbClr val="000000"/>
                          </a:solidFill>
                          <a:effectLst/>
                          <a:latin typeface="+mn-lt"/>
                        </a:rPr>
                        <a:t> </a:t>
                      </a:r>
                    </a:p>
                  </a:txBody>
                  <a:tcPr marL="9525" marR="9525" marT="9525" marB="0" anchor="ctr"/>
                </a:tc>
                <a:tc>
                  <a:txBody>
                    <a:bodyPr/>
                    <a:lstStyle/>
                    <a:p>
                      <a:pPr algn="ctr" fontAlgn="b"/>
                      <a:r>
                        <a:rPr lang="en-ZA" sz="1200" b="1" i="0" u="none" strike="noStrike" dirty="0">
                          <a:solidFill>
                            <a:srgbClr val="000000"/>
                          </a:solidFill>
                          <a:effectLst/>
                          <a:latin typeface="+mn-lt"/>
                        </a:rPr>
                        <a:t>634</a:t>
                      </a:r>
                    </a:p>
                  </a:txBody>
                  <a:tcPr marL="9525" marR="9525" marT="9525" marB="0" anchor="ctr">
                    <a:solidFill>
                      <a:schemeClr val="tx2">
                        <a:lumMod val="40000"/>
                        <a:lumOff val="60000"/>
                      </a:schemeClr>
                    </a:solidFill>
                  </a:tcPr>
                </a:tc>
                <a:extLst>
                  <a:ext uri="{0D108BD9-81ED-4DB2-BD59-A6C34878D82A}">
                    <a16:rowId xmlns:a16="http://schemas.microsoft.com/office/drawing/2014/main" xmlns="" val="10008"/>
                  </a:ext>
                </a:extLst>
              </a:tr>
              <a:tr h="443664">
                <a:tc>
                  <a:txBody>
                    <a:bodyPr/>
                    <a:lstStyle/>
                    <a:p>
                      <a:pPr algn="l" fontAlgn="ctr"/>
                      <a:r>
                        <a:rPr lang="en-ZA" sz="1200" b="1" i="0" u="none" strike="noStrike" dirty="0">
                          <a:solidFill>
                            <a:srgbClr val="000000"/>
                          </a:solidFill>
                          <a:effectLst/>
                          <a:latin typeface="+mn-lt"/>
                        </a:rPr>
                        <a:t>Western Cape</a:t>
                      </a:r>
                    </a:p>
                  </a:txBody>
                  <a:tcPr marL="85725" marR="9525" marT="9525" marB="0" anchor="ctr"/>
                </a:tc>
                <a:tc>
                  <a:txBody>
                    <a:bodyPr/>
                    <a:lstStyle/>
                    <a:p>
                      <a:pPr algn="ctr" fontAlgn="ctr"/>
                      <a:r>
                        <a:rPr lang="en-ZA" sz="1200" b="0" i="0" u="none" strike="noStrike">
                          <a:solidFill>
                            <a:srgbClr val="000000"/>
                          </a:solidFill>
                          <a:effectLst/>
                          <a:latin typeface="+mn-lt"/>
                        </a:rPr>
                        <a:t>298</a:t>
                      </a:r>
                    </a:p>
                  </a:txBody>
                  <a:tcPr marL="9525" marR="9525" marT="9525" marB="0" anchor="ctr"/>
                </a:tc>
                <a:tc>
                  <a:txBody>
                    <a:bodyPr/>
                    <a:lstStyle/>
                    <a:p>
                      <a:pPr algn="ctr" fontAlgn="ctr"/>
                      <a:r>
                        <a:rPr lang="en-ZA" sz="1200" b="0" i="0" u="none" strike="noStrike" dirty="0" smtClean="0">
                          <a:solidFill>
                            <a:srgbClr val="000000"/>
                          </a:solidFill>
                          <a:effectLst/>
                          <a:latin typeface="+mn-lt"/>
                        </a:rPr>
                        <a:t>90%</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a:solidFill>
                            <a:srgbClr val="000000"/>
                          </a:solidFill>
                          <a:effectLst/>
                          <a:latin typeface="+mn-lt"/>
                        </a:rPr>
                        <a:t>3</a:t>
                      </a:r>
                    </a:p>
                  </a:txBody>
                  <a:tcPr marL="9525" marR="9525" marT="9525" marB="0" anchor="ctr"/>
                </a:tc>
                <a:tc>
                  <a:txBody>
                    <a:bodyPr/>
                    <a:lstStyle/>
                    <a:p>
                      <a:pPr algn="ctr" fontAlgn="ctr"/>
                      <a:r>
                        <a:rPr lang="en-ZA" sz="1200" b="0" i="0" u="none" strike="noStrike" dirty="0" smtClean="0">
                          <a:solidFill>
                            <a:srgbClr val="000000"/>
                          </a:solidFill>
                          <a:effectLst/>
                          <a:latin typeface="+mn-lt"/>
                        </a:rPr>
                        <a:t>1%</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a:solidFill>
                            <a:srgbClr val="000000"/>
                          </a:solidFill>
                          <a:effectLst/>
                          <a:latin typeface="+mn-lt"/>
                        </a:rPr>
                        <a:t>-22</a:t>
                      </a:r>
                    </a:p>
                  </a:txBody>
                  <a:tcPr marL="9525" marR="9525" marT="9525" marB="0" anchor="ctr"/>
                </a:tc>
                <a:tc>
                  <a:txBody>
                    <a:bodyPr/>
                    <a:lstStyle/>
                    <a:p>
                      <a:pPr algn="ctr" fontAlgn="ctr"/>
                      <a:r>
                        <a:rPr lang="en-ZA" sz="1200" b="0" i="0" u="none" strike="noStrike" dirty="0">
                          <a:solidFill>
                            <a:srgbClr val="000000"/>
                          </a:solidFill>
                          <a:effectLst/>
                          <a:latin typeface="+mn-lt"/>
                        </a:rPr>
                        <a:t>-</a:t>
                      </a:r>
                      <a:r>
                        <a:rPr lang="en-ZA" sz="1200" b="0" i="0" u="none" strike="noStrike" dirty="0" smtClean="0">
                          <a:solidFill>
                            <a:srgbClr val="000000"/>
                          </a:solidFill>
                          <a:effectLst/>
                          <a:latin typeface="+mn-lt"/>
                        </a:rPr>
                        <a:t>7%</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a:solidFill>
                            <a:srgbClr val="000000"/>
                          </a:solidFill>
                          <a:effectLst/>
                          <a:latin typeface="+mn-lt"/>
                        </a:rPr>
                        <a:t>13</a:t>
                      </a:r>
                    </a:p>
                  </a:txBody>
                  <a:tcPr marL="9525" marR="9525" marT="9525" marB="0" anchor="ctr"/>
                </a:tc>
                <a:tc>
                  <a:txBody>
                    <a:bodyPr/>
                    <a:lstStyle/>
                    <a:p>
                      <a:pPr algn="ctr" fontAlgn="ctr"/>
                      <a:r>
                        <a:rPr lang="en-ZA" sz="1200" b="0" i="0" u="none" strike="noStrike" dirty="0" smtClean="0">
                          <a:solidFill>
                            <a:srgbClr val="000000"/>
                          </a:solidFill>
                          <a:effectLst/>
                          <a:latin typeface="+mn-lt"/>
                        </a:rPr>
                        <a:t>4%</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a:solidFill>
                            <a:srgbClr val="000000"/>
                          </a:solidFill>
                          <a:effectLst/>
                          <a:latin typeface="+mn-lt"/>
                        </a:rPr>
                        <a:t>40</a:t>
                      </a:r>
                    </a:p>
                  </a:txBody>
                  <a:tcPr marL="9525" marR="9525" marT="9525" marB="0" anchor="ctr"/>
                </a:tc>
                <a:tc>
                  <a:txBody>
                    <a:bodyPr/>
                    <a:lstStyle/>
                    <a:p>
                      <a:pPr algn="ctr" fontAlgn="ctr"/>
                      <a:r>
                        <a:rPr lang="en-ZA" sz="1200" b="0" i="0" u="none" strike="noStrike" dirty="0" smtClean="0">
                          <a:solidFill>
                            <a:srgbClr val="000000"/>
                          </a:solidFill>
                          <a:effectLst/>
                          <a:latin typeface="+mn-lt"/>
                        </a:rPr>
                        <a:t>12%</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dirty="0">
                          <a:solidFill>
                            <a:srgbClr val="000000"/>
                          </a:solidFill>
                          <a:effectLst/>
                          <a:latin typeface="+mn-lt"/>
                        </a:rPr>
                        <a:t> </a:t>
                      </a:r>
                    </a:p>
                  </a:txBody>
                  <a:tcPr marL="9525" marR="9525" marT="9525" marB="0" anchor="ctr"/>
                </a:tc>
                <a:tc>
                  <a:txBody>
                    <a:bodyPr/>
                    <a:lstStyle/>
                    <a:p>
                      <a:pPr algn="ctr" fontAlgn="ctr"/>
                      <a:r>
                        <a:rPr lang="en-ZA" sz="1200" b="0" i="0" u="none" strike="noStrike" dirty="0">
                          <a:solidFill>
                            <a:srgbClr val="000000"/>
                          </a:solidFill>
                          <a:effectLst/>
                          <a:latin typeface="+mn-lt"/>
                        </a:rPr>
                        <a:t> </a:t>
                      </a: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ctr"/>
                      <a:r>
                        <a:rPr lang="en-ZA" sz="1200" b="0" i="0" u="none" strike="noStrike" dirty="0">
                          <a:solidFill>
                            <a:srgbClr val="000000"/>
                          </a:solidFill>
                          <a:effectLst/>
                          <a:latin typeface="+mn-lt"/>
                        </a:rPr>
                        <a:t> </a:t>
                      </a:r>
                    </a:p>
                  </a:txBody>
                  <a:tcPr marL="9525" marR="9525" marT="9525" marB="0" anchor="ctr"/>
                </a:tc>
                <a:tc>
                  <a:txBody>
                    <a:bodyPr/>
                    <a:lstStyle/>
                    <a:p>
                      <a:pPr algn="ctr" fontAlgn="b"/>
                      <a:r>
                        <a:rPr lang="en-ZA" sz="1200" b="0" i="0" u="none" strike="noStrike" dirty="0">
                          <a:solidFill>
                            <a:srgbClr val="000000"/>
                          </a:solidFill>
                          <a:effectLst/>
                          <a:latin typeface="+mn-lt"/>
                        </a:rPr>
                        <a:t> </a:t>
                      </a:r>
                    </a:p>
                  </a:txBody>
                  <a:tcPr marL="9525" marR="9525" marT="9525" marB="0" anchor="ctr"/>
                </a:tc>
                <a:tc>
                  <a:txBody>
                    <a:bodyPr/>
                    <a:lstStyle/>
                    <a:p>
                      <a:pPr algn="ctr" fontAlgn="b"/>
                      <a:r>
                        <a:rPr lang="en-ZA" sz="1200" b="0" i="0" u="none" strike="noStrike">
                          <a:solidFill>
                            <a:srgbClr val="000000"/>
                          </a:solidFill>
                          <a:effectLst/>
                          <a:latin typeface="+mn-lt"/>
                        </a:rPr>
                        <a:t> </a:t>
                      </a:r>
                    </a:p>
                  </a:txBody>
                  <a:tcPr marL="9525" marR="9525" marT="9525" marB="0" anchor="ctr"/>
                </a:tc>
                <a:tc>
                  <a:txBody>
                    <a:bodyPr/>
                    <a:lstStyle/>
                    <a:p>
                      <a:pPr algn="ctr" fontAlgn="b"/>
                      <a:r>
                        <a:rPr lang="en-ZA" sz="1200" b="1" i="0" u="none" strike="noStrike" dirty="0">
                          <a:solidFill>
                            <a:srgbClr val="000000"/>
                          </a:solidFill>
                          <a:effectLst/>
                          <a:latin typeface="+mn-lt"/>
                        </a:rPr>
                        <a:t>332</a:t>
                      </a:r>
                    </a:p>
                  </a:txBody>
                  <a:tcPr marL="9525" marR="9525" marT="9525" marB="0" anchor="ctr">
                    <a:solidFill>
                      <a:schemeClr val="tx2">
                        <a:lumMod val="40000"/>
                        <a:lumOff val="60000"/>
                      </a:schemeClr>
                    </a:solidFill>
                  </a:tcPr>
                </a:tc>
                <a:extLst>
                  <a:ext uri="{0D108BD9-81ED-4DB2-BD59-A6C34878D82A}">
                    <a16:rowId xmlns:a16="http://schemas.microsoft.com/office/drawing/2014/main" xmlns="" val="10009"/>
                  </a:ext>
                </a:extLst>
              </a:tr>
              <a:tr h="328742">
                <a:tc>
                  <a:txBody>
                    <a:bodyPr/>
                    <a:lstStyle/>
                    <a:p>
                      <a:pPr algn="l" fontAlgn="ctr"/>
                      <a:r>
                        <a:rPr lang="en-ZA" sz="1200" b="1" i="0" u="none" strike="noStrike" dirty="0">
                          <a:solidFill>
                            <a:srgbClr val="000000"/>
                          </a:solidFill>
                          <a:effectLst/>
                          <a:latin typeface="+mn-lt"/>
                        </a:rPr>
                        <a:t>Online</a:t>
                      </a:r>
                    </a:p>
                  </a:txBody>
                  <a:tcPr marL="85725" marR="9525" marT="9525" marB="0" anchor="ctr"/>
                </a:tc>
                <a:tc>
                  <a:txBody>
                    <a:bodyPr/>
                    <a:lstStyle/>
                    <a:p>
                      <a:pPr algn="ctr" fontAlgn="ctr"/>
                      <a:r>
                        <a:rPr lang="en-ZA" sz="1200" b="0" i="0" u="none" strike="noStrike">
                          <a:solidFill>
                            <a:srgbClr val="000000"/>
                          </a:solidFill>
                          <a:effectLst/>
                          <a:latin typeface="+mn-lt"/>
                        </a:rPr>
                        <a:t>1</a:t>
                      </a:r>
                    </a:p>
                  </a:txBody>
                  <a:tcPr marL="9525" marR="9525" marT="9525" marB="0" anchor="ctr"/>
                </a:tc>
                <a:tc>
                  <a:txBody>
                    <a:bodyPr/>
                    <a:lstStyle/>
                    <a:p>
                      <a:pPr algn="ctr" fontAlgn="ctr"/>
                      <a:r>
                        <a:rPr lang="en-ZA" sz="1200" b="0" i="0" u="none" strike="noStrike" dirty="0" smtClean="0">
                          <a:solidFill>
                            <a:srgbClr val="000000"/>
                          </a:solidFill>
                          <a:effectLst/>
                          <a:latin typeface="+mn-lt"/>
                        </a:rPr>
                        <a:t>1%</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ctr"/>
                      <a:r>
                        <a:rPr lang="en-ZA" sz="1200" b="0" i="0" u="none" strike="noStrike" dirty="0" smtClean="0">
                          <a:solidFill>
                            <a:srgbClr val="000000"/>
                          </a:solidFill>
                          <a:effectLst/>
                          <a:latin typeface="+mn-lt"/>
                        </a:rPr>
                        <a:t>0%</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a:solidFill>
                            <a:srgbClr val="000000"/>
                          </a:solidFill>
                          <a:effectLst/>
                          <a:latin typeface="+mn-lt"/>
                        </a:rPr>
                        <a:t>52</a:t>
                      </a:r>
                    </a:p>
                  </a:txBody>
                  <a:tcPr marL="9525" marR="9525" marT="9525" marB="0" anchor="ctr"/>
                </a:tc>
                <a:tc>
                  <a:txBody>
                    <a:bodyPr/>
                    <a:lstStyle/>
                    <a:p>
                      <a:pPr algn="ctr" fontAlgn="ctr"/>
                      <a:r>
                        <a:rPr lang="en-ZA" sz="1200" b="0" i="0" u="none" strike="noStrike" dirty="0" smtClean="0">
                          <a:solidFill>
                            <a:srgbClr val="000000"/>
                          </a:solidFill>
                          <a:effectLst/>
                          <a:latin typeface="+mn-lt"/>
                        </a:rPr>
                        <a:t>39%</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a:solidFill>
                            <a:srgbClr val="000000"/>
                          </a:solidFill>
                          <a:effectLst/>
                          <a:latin typeface="+mn-lt"/>
                        </a:rPr>
                        <a:t>5</a:t>
                      </a:r>
                    </a:p>
                  </a:txBody>
                  <a:tcPr marL="9525" marR="9525" marT="9525" marB="0" anchor="ctr"/>
                </a:tc>
                <a:tc>
                  <a:txBody>
                    <a:bodyPr/>
                    <a:lstStyle/>
                    <a:p>
                      <a:pPr algn="ctr" fontAlgn="ctr"/>
                      <a:r>
                        <a:rPr lang="en-ZA" sz="1200" b="0" i="0" u="none" strike="noStrike" dirty="0" smtClean="0">
                          <a:solidFill>
                            <a:srgbClr val="000000"/>
                          </a:solidFill>
                          <a:effectLst/>
                          <a:latin typeface="+mn-lt"/>
                        </a:rPr>
                        <a:t>4%</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a:solidFill>
                            <a:srgbClr val="000000"/>
                          </a:solidFill>
                          <a:effectLst/>
                          <a:latin typeface="+mn-lt"/>
                        </a:rPr>
                        <a:t>0</a:t>
                      </a:r>
                    </a:p>
                  </a:txBody>
                  <a:tcPr marL="9525" marR="9525" marT="9525" marB="0" anchor="ctr"/>
                </a:tc>
                <a:tc>
                  <a:txBody>
                    <a:bodyPr/>
                    <a:lstStyle/>
                    <a:p>
                      <a:pPr algn="ctr" fontAlgn="ctr"/>
                      <a:r>
                        <a:rPr lang="en-ZA" sz="1200" b="0" i="0" u="none" strike="noStrike" dirty="0" smtClean="0">
                          <a:solidFill>
                            <a:srgbClr val="000000"/>
                          </a:solidFill>
                          <a:effectLst/>
                          <a:latin typeface="+mn-lt"/>
                        </a:rPr>
                        <a:t>0%</a:t>
                      </a:r>
                      <a:endParaRPr lang="en-ZA" sz="1200" b="0" i="0" u="none" strike="noStrike" dirty="0">
                        <a:solidFill>
                          <a:srgbClr val="000000"/>
                        </a:solidFill>
                        <a:effectLst/>
                        <a:latin typeface="+mn-lt"/>
                      </a:endParaRP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ctr"/>
                      <a:r>
                        <a:rPr lang="en-ZA" sz="1200" b="0" i="0" u="none" strike="noStrike">
                          <a:solidFill>
                            <a:srgbClr val="000000"/>
                          </a:solidFill>
                          <a:effectLst/>
                          <a:latin typeface="+mn-lt"/>
                        </a:rPr>
                        <a:t> </a:t>
                      </a:r>
                    </a:p>
                  </a:txBody>
                  <a:tcPr marL="9525" marR="9525" marT="9525" marB="0" anchor="ctr"/>
                </a:tc>
                <a:tc>
                  <a:txBody>
                    <a:bodyPr/>
                    <a:lstStyle/>
                    <a:p>
                      <a:pPr algn="ctr" fontAlgn="b"/>
                      <a:r>
                        <a:rPr lang="en-ZA" sz="1200" b="0" i="0" u="none" strike="noStrike" dirty="0">
                          <a:solidFill>
                            <a:srgbClr val="000000"/>
                          </a:solidFill>
                          <a:effectLst/>
                          <a:latin typeface="+mn-lt"/>
                        </a:rPr>
                        <a:t>75</a:t>
                      </a:r>
                    </a:p>
                  </a:txBody>
                  <a:tcPr marL="9525" marR="9525" marT="9525" marB="0" anchor="ctr"/>
                </a:tc>
                <a:tc>
                  <a:txBody>
                    <a:bodyPr/>
                    <a:lstStyle/>
                    <a:p>
                      <a:pPr algn="ctr" fontAlgn="b"/>
                      <a:r>
                        <a:rPr lang="en-ZA" sz="1200" b="0" i="0" u="none" strike="noStrike" dirty="0" smtClean="0">
                          <a:solidFill>
                            <a:srgbClr val="000000"/>
                          </a:solidFill>
                          <a:effectLst/>
                          <a:latin typeface="+mn-lt"/>
                        </a:rPr>
                        <a:t>56%</a:t>
                      </a:r>
                      <a:endParaRPr lang="en-ZA" sz="1200" b="0" i="0" u="none" strike="noStrike" dirty="0">
                        <a:solidFill>
                          <a:srgbClr val="000000"/>
                        </a:solidFill>
                        <a:effectLst/>
                        <a:latin typeface="+mn-lt"/>
                      </a:endParaRPr>
                    </a:p>
                  </a:txBody>
                  <a:tcPr marL="9525" marR="9525" marT="9525" marB="0" anchor="ctr"/>
                </a:tc>
                <a:tc>
                  <a:txBody>
                    <a:bodyPr/>
                    <a:lstStyle/>
                    <a:p>
                      <a:pPr algn="ctr" fontAlgn="b"/>
                      <a:r>
                        <a:rPr lang="en-ZA" sz="1200" b="1" i="0" u="none" strike="noStrike" dirty="0">
                          <a:solidFill>
                            <a:srgbClr val="000000"/>
                          </a:solidFill>
                          <a:effectLst/>
                          <a:latin typeface="+mn-lt"/>
                        </a:rPr>
                        <a:t>133</a:t>
                      </a:r>
                    </a:p>
                  </a:txBody>
                  <a:tcPr marL="9525" marR="9525" marT="9525" marB="0" anchor="ctr">
                    <a:solidFill>
                      <a:schemeClr val="tx2">
                        <a:lumMod val="40000"/>
                        <a:lumOff val="60000"/>
                      </a:schemeClr>
                    </a:solidFill>
                  </a:tcPr>
                </a:tc>
                <a:extLst>
                  <a:ext uri="{0D108BD9-81ED-4DB2-BD59-A6C34878D82A}">
                    <a16:rowId xmlns:a16="http://schemas.microsoft.com/office/drawing/2014/main" xmlns="" val="10010"/>
                  </a:ext>
                </a:extLst>
              </a:tr>
              <a:tr h="559003">
                <a:tc>
                  <a:txBody>
                    <a:bodyPr/>
                    <a:lstStyle/>
                    <a:p>
                      <a:pPr algn="l" fontAlgn="ctr"/>
                      <a:endParaRPr lang="en-ZA" sz="1200" b="1" i="0" u="none" strike="noStrike" dirty="0" smtClean="0">
                        <a:solidFill>
                          <a:srgbClr val="000000"/>
                        </a:solidFill>
                        <a:effectLst/>
                        <a:latin typeface="+mn-lt"/>
                      </a:endParaRPr>
                    </a:p>
                    <a:p>
                      <a:pPr algn="l" fontAlgn="ctr"/>
                      <a:r>
                        <a:rPr lang="en-ZA" sz="1200" b="1" i="0" u="none" strike="noStrike" dirty="0" smtClean="0">
                          <a:solidFill>
                            <a:srgbClr val="000000"/>
                          </a:solidFill>
                          <a:effectLst/>
                          <a:latin typeface="+mn-lt"/>
                        </a:rPr>
                        <a:t>Total</a:t>
                      </a:r>
                      <a:endParaRPr lang="en-ZA" sz="1200" b="1" i="0" u="none" strike="noStrike" dirty="0">
                        <a:solidFill>
                          <a:srgbClr val="000000"/>
                        </a:solidFill>
                        <a:effectLst/>
                        <a:latin typeface="+mn-lt"/>
                      </a:endParaRPr>
                    </a:p>
                  </a:txBody>
                  <a:tcPr marL="85725" marR="9525" marT="9525" marB="0">
                    <a:solidFill>
                      <a:schemeClr val="tx2">
                        <a:lumMod val="40000"/>
                        <a:lumOff val="60000"/>
                      </a:schemeClr>
                    </a:solidFill>
                  </a:tcPr>
                </a:tc>
                <a:tc>
                  <a:txBody>
                    <a:bodyPr/>
                    <a:lstStyle/>
                    <a:p>
                      <a:pPr algn="ctr" fontAlgn="ctr"/>
                      <a:endParaRPr lang="en-ZA" sz="1200" b="1" i="0" u="none" strike="noStrike" dirty="0" smtClean="0">
                        <a:solidFill>
                          <a:srgbClr val="000000"/>
                        </a:solidFill>
                        <a:effectLst/>
                        <a:latin typeface="+mn-lt"/>
                      </a:endParaRPr>
                    </a:p>
                    <a:p>
                      <a:pPr algn="ctr" fontAlgn="ctr"/>
                      <a:r>
                        <a:rPr lang="en-ZA" sz="1200" b="1" i="0" u="none" strike="noStrike" dirty="0" smtClean="0">
                          <a:solidFill>
                            <a:srgbClr val="000000"/>
                          </a:solidFill>
                          <a:effectLst/>
                          <a:latin typeface="+mn-lt"/>
                        </a:rPr>
                        <a:t>5 </a:t>
                      </a:r>
                      <a:r>
                        <a:rPr lang="en-ZA" sz="1200" b="1" i="0" u="none" strike="noStrike" dirty="0">
                          <a:solidFill>
                            <a:srgbClr val="000000"/>
                          </a:solidFill>
                          <a:effectLst/>
                          <a:latin typeface="+mn-lt"/>
                        </a:rPr>
                        <a:t>756</a:t>
                      </a:r>
                    </a:p>
                  </a:txBody>
                  <a:tcPr marL="9525" marR="9525" marT="9525" marB="0">
                    <a:solidFill>
                      <a:schemeClr val="tx2">
                        <a:lumMod val="40000"/>
                        <a:lumOff val="60000"/>
                      </a:schemeClr>
                    </a:solidFill>
                  </a:tcPr>
                </a:tc>
                <a:tc>
                  <a:txBody>
                    <a:bodyPr/>
                    <a:lstStyle/>
                    <a:p>
                      <a:pPr algn="ctr" fontAlgn="ctr"/>
                      <a:endParaRPr lang="en-ZA" sz="1200" b="1" i="0" u="none" strike="noStrike" dirty="0" smtClean="0">
                        <a:solidFill>
                          <a:srgbClr val="000000"/>
                        </a:solidFill>
                        <a:effectLst/>
                        <a:latin typeface="+mn-lt"/>
                      </a:endParaRPr>
                    </a:p>
                    <a:p>
                      <a:pPr algn="ctr" fontAlgn="ctr"/>
                      <a:r>
                        <a:rPr lang="en-ZA" sz="1200" b="1" i="0" u="none" strike="noStrike" dirty="0" smtClean="0">
                          <a:solidFill>
                            <a:srgbClr val="000000"/>
                          </a:solidFill>
                          <a:effectLst/>
                          <a:latin typeface="+mn-lt"/>
                        </a:rPr>
                        <a:t>61%</a:t>
                      </a:r>
                      <a:endParaRPr lang="en-ZA" sz="1200" b="1" i="0" u="none" strike="noStrike" dirty="0">
                        <a:solidFill>
                          <a:srgbClr val="000000"/>
                        </a:solidFill>
                        <a:effectLst/>
                        <a:latin typeface="+mn-lt"/>
                      </a:endParaRPr>
                    </a:p>
                  </a:txBody>
                  <a:tcPr marL="9525" marR="9525" marT="9525" marB="0">
                    <a:solidFill>
                      <a:schemeClr val="tx2">
                        <a:lumMod val="40000"/>
                        <a:lumOff val="60000"/>
                      </a:schemeClr>
                    </a:solidFill>
                  </a:tcPr>
                </a:tc>
                <a:tc>
                  <a:txBody>
                    <a:bodyPr/>
                    <a:lstStyle/>
                    <a:p>
                      <a:pPr algn="ctr" fontAlgn="ctr"/>
                      <a:endParaRPr lang="en-ZA" sz="1200" b="1" i="0" u="none" strike="noStrike" dirty="0" smtClean="0">
                        <a:solidFill>
                          <a:srgbClr val="000000"/>
                        </a:solidFill>
                        <a:effectLst/>
                        <a:latin typeface="+mn-lt"/>
                      </a:endParaRPr>
                    </a:p>
                    <a:p>
                      <a:pPr algn="ctr" fontAlgn="ctr"/>
                      <a:r>
                        <a:rPr lang="en-ZA" sz="1200" b="1" i="0" u="none" strike="noStrike" dirty="0" smtClean="0">
                          <a:solidFill>
                            <a:srgbClr val="000000"/>
                          </a:solidFill>
                          <a:effectLst/>
                          <a:latin typeface="+mn-lt"/>
                        </a:rPr>
                        <a:t>81</a:t>
                      </a:r>
                      <a:endParaRPr lang="en-ZA" sz="1200" b="1" i="0" u="none" strike="noStrike" dirty="0">
                        <a:solidFill>
                          <a:srgbClr val="000000"/>
                        </a:solidFill>
                        <a:effectLst/>
                        <a:latin typeface="+mn-lt"/>
                      </a:endParaRPr>
                    </a:p>
                  </a:txBody>
                  <a:tcPr marL="9525" marR="9525" marT="9525" marB="0">
                    <a:solidFill>
                      <a:schemeClr val="tx2">
                        <a:lumMod val="40000"/>
                        <a:lumOff val="60000"/>
                      </a:schemeClr>
                    </a:solidFill>
                  </a:tcPr>
                </a:tc>
                <a:tc>
                  <a:txBody>
                    <a:bodyPr/>
                    <a:lstStyle/>
                    <a:p>
                      <a:pPr algn="ctr" fontAlgn="ctr"/>
                      <a:endParaRPr lang="en-ZA" sz="1200" b="1" i="0" u="none" strike="noStrike" dirty="0" smtClean="0">
                        <a:solidFill>
                          <a:srgbClr val="000000"/>
                        </a:solidFill>
                        <a:effectLst/>
                        <a:latin typeface="+mn-lt"/>
                      </a:endParaRPr>
                    </a:p>
                    <a:p>
                      <a:pPr algn="ctr" fontAlgn="ctr"/>
                      <a:r>
                        <a:rPr lang="en-ZA" sz="1200" b="1" i="0" u="none" strike="noStrike" dirty="0" smtClean="0">
                          <a:solidFill>
                            <a:srgbClr val="000000"/>
                          </a:solidFill>
                          <a:effectLst/>
                          <a:latin typeface="+mn-lt"/>
                        </a:rPr>
                        <a:t>1%</a:t>
                      </a:r>
                      <a:endParaRPr lang="en-ZA" sz="1200" b="1" i="0" u="none" strike="noStrike" dirty="0">
                        <a:solidFill>
                          <a:srgbClr val="000000"/>
                        </a:solidFill>
                        <a:effectLst/>
                        <a:latin typeface="+mn-lt"/>
                      </a:endParaRPr>
                    </a:p>
                  </a:txBody>
                  <a:tcPr marL="9525" marR="9525" marT="9525" marB="0">
                    <a:solidFill>
                      <a:schemeClr val="tx2">
                        <a:lumMod val="40000"/>
                        <a:lumOff val="60000"/>
                      </a:schemeClr>
                    </a:solidFill>
                  </a:tcPr>
                </a:tc>
                <a:tc>
                  <a:txBody>
                    <a:bodyPr/>
                    <a:lstStyle/>
                    <a:p>
                      <a:pPr algn="ctr" fontAlgn="ctr"/>
                      <a:endParaRPr lang="en-ZA" sz="1200" b="1" i="0" u="none" strike="noStrike" dirty="0" smtClean="0">
                        <a:solidFill>
                          <a:srgbClr val="000000"/>
                        </a:solidFill>
                        <a:effectLst/>
                        <a:latin typeface="+mn-lt"/>
                      </a:endParaRPr>
                    </a:p>
                    <a:p>
                      <a:pPr algn="ctr" fontAlgn="ctr"/>
                      <a:r>
                        <a:rPr lang="en-ZA" sz="1200" b="1" i="0" u="none" strike="noStrike" dirty="0" smtClean="0">
                          <a:solidFill>
                            <a:srgbClr val="000000"/>
                          </a:solidFill>
                          <a:effectLst/>
                          <a:latin typeface="+mn-lt"/>
                        </a:rPr>
                        <a:t>683</a:t>
                      </a:r>
                      <a:endParaRPr lang="en-ZA" sz="1200" b="1" i="0" u="none" strike="noStrike" dirty="0">
                        <a:solidFill>
                          <a:srgbClr val="000000"/>
                        </a:solidFill>
                        <a:effectLst/>
                        <a:latin typeface="+mn-lt"/>
                      </a:endParaRPr>
                    </a:p>
                  </a:txBody>
                  <a:tcPr marL="9525" marR="9525" marT="9525" marB="0">
                    <a:solidFill>
                      <a:schemeClr val="tx2">
                        <a:lumMod val="40000"/>
                        <a:lumOff val="60000"/>
                      </a:schemeClr>
                    </a:solidFill>
                  </a:tcPr>
                </a:tc>
                <a:tc>
                  <a:txBody>
                    <a:bodyPr/>
                    <a:lstStyle/>
                    <a:p>
                      <a:pPr algn="ctr" fontAlgn="ctr"/>
                      <a:endParaRPr lang="en-ZA" sz="1200" b="1" i="0" u="none" strike="noStrike" dirty="0" smtClean="0">
                        <a:solidFill>
                          <a:srgbClr val="000000"/>
                        </a:solidFill>
                        <a:effectLst/>
                        <a:latin typeface="+mn-lt"/>
                      </a:endParaRPr>
                    </a:p>
                    <a:p>
                      <a:pPr algn="ctr" fontAlgn="ctr"/>
                      <a:r>
                        <a:rPr lang="en-ZA" sz="1200" b="1" i="0" u="none" strike="noStrike" dirty="0" smtClean="0">
                          <a:solidFill>
                            <a:srgbClr val="000000"/>
                          </a:solidFill>
                          <a:effectLst/>
                          <a:latin typeface="+mn-lt"/>
                        </a:rPr>
                        <a:t>7%</a:t>
                      </a:r>
                      <a:endParaRPr lang="en-ZA" sz="1200" b="1" i="0" u="none" strike="noStrike" dirty="0">
                        <a:solidFill>
                          <a:srgbClr val="000000"/>
                        </a:solidFill>
                        <a:effectLst/>
                        <a:latin typeface="+mn-lt"/>
                      </a:endParaRPr>
                    </a:p>
                  </a:txBody>
                  <a:tcPr marL="9525" marR="9525" marT="9525" marB="0">
                    <a:solidFill>
                      <a:schemeClr val="tx2">
                        <a:lumMod val="40000"/>
                        <a:lumOff val="60000"/>
                      </a:schemeClr>
                    </a:solidFill>
                  </a:tcPr>
                </a:tc>
                <a:tc>
                  <a:txBody>
                    <a:bodyPr/>
                    <a:lstStyle/>
                    <a:p>
                      <a:pPr algn="ctr" fontAlgn="ctr"/>
                      <a:endParaRPr lang="en-ZA" sz="1200" b="1" i="0" u="none" strike="noStrike" dirty="0" smtClean="0">
                        <a:solidFill>
                          <a:srgbClr val="000000"/>
                        </a:solidFill>
                        <a:effectLst/>
                        <a:latin typeface="+mn-lt"/>
                      </a:endParaRPr>
                    </a:p>
                    <a:p>
                      <a:pPr algn="ctr" fontAlgn="ctr"/>
                      <a:r>
                        <a:rPr lang="en-ZA" sz="1200" b="1" i="0" u="none" strike="noStrike" dirty="0" smtClean="0">
                          <a:solidFill>
                            <a:srgbClr val="000000"/>
                          </a:solidFill>
                          <a:effectLst/>
                          <a:latin typeface="+mn-lt"/>
                        </a:rPr>
                        <a:t>289</a:t>
                      </a:r>
                      <a:endParaRPr lang="en-ZA" sz="1200" b="1" i="0" u="none" strike="noStrike" dirty="0">
                        <a:solidFill>
                          <a:srgbClr val="000000"/>
                        </a:solidFill>
                        <a:effectLst/>
                        <a:latin typeface="+mn-lt"/>
                      </a:endParaRPr>
                    </a:p>
                  </a:txBody>
                  <a:tcPr marL="9525" marR="9525" marT="9525" marB="0">
                    <a:solidFill>
                      <a:schemeClr val="tx2">
                        <a:lumMod val="40000"/>
                        <a:lumOff val="60000"/>
                      </a:schemeClr>
                    </a:solidFill>
                  </a:tcPr>
                </a:tc>
                <a:tc>
                  <a:txBody>
                    <a:bodyPr/>
                    <a:lstStyle/>
                    <a:p>
                      <a:pPr algn="ctr" fontAlgn="ctr"/>
                      <a:endParaRPr lang="en-ZA" sz="1200" b="1" i="0" u="none" strike="noStrike" dirty="0" smtClean="0">
                        <a:solidFill>
                          <a:srgbClr val="000000"/>
                        </a:solidFill>
                        <a:effectLst/>
                        <a:latin typeface="+mn-lt"/>
                      </a:endParaRPr>
                    </a:p>
                    <a:p>
                      <a:pPr algn="ctr" fontAlgn="ctr"/>
                      <a:r>
                        <a:rPr lang="en-ZA" sz="1200" b="1" i="0" u="none" strike="noStrike" dirty="0" smtClean="0">
                          <a:solidFill>
                            <a:srgbClr val="000000"/>
                          </a:solidFill>
                          <a:effectLst/>
                          <a:latin typeface="+mn-lt"/>
                        </a:rPr>
                        <a:t>3%</a:t>
                      </a:r>
                      <a:endParaRPr lang="en-ZA" sz="1200" b="1" i="0" u="none" strike="noStrike" dirty="0">
                        <a:solidFill>
                          <a:srgbClr val="000000"/>
                        </a:solidFill>
                        <a:effectLst/>
                        <a:latin typeface="+mn-lt"/>
                      </a:endParaRPr>
                    </a:p>
                  </a:txBody>
                  <a:tcPr marL="9525" marR="9525" marT="9525" marB="0">
                    <a:solidFill>
                      <a:schemeClr val="tx2">
                        <a:lumMod val="40000"/>
                        <a:lumOff val="60000"/>
                      </a:schemeClr>
                    </a:solidFill>
                  </a:tcPr>
                </a:tc>
                <a:tc>
                  <a:txBody>
                    <a:bodyPr/>
                    <a:lstStyle/>
                    <a:p>
                      <a:pPr algn="ctr" fontAlgn="ctr"/>
                      <a:endParaRPr lang="en-ZA" sz="1200" b="1" i="0" u="none" strike="noStrike" dirty="0" smtClean="0">
                        <a:solidFill>
                          <a:srgbClr val="000000"/>
                        </a:solidFill>
                        <a:effectLst/>
                        <a:latin typeface="+mn-lt"/>
                      </a:endParaRPr>
                    </a:p>
                    <a:p>
                      <a:pPr algn="ctr" fontAlgn="ctr"/>
                      <a:r>
                        <a:rPr lang="en-ZA" sz="1200" b="1" i="0" u="none" strike="noStrike" dirty="0" smtClean="0">
                          <a:solidFill>
                            <a:srgbClr val="000000"/>
                          </a:solidFill>
                          <a:effectLst/>
                          <a:latin typeface="+mn-lt"/>
                        </a:rPr>
                        <a:t>2 </a:t>
                      </a:r>
                      <a:r>
                        <a:rPr lang="en-ZA" sz="1200" b="1" i="0" u="none" strike="noStrike" dirty="0">
                          <a:solidFill>
                            <a:srgbClr val="000000"/>
                          </a:solidFill>
                          <a:effectLst/>
                          <a:latin typeface="+mn-lt"/>
                        </a:rPr>
                        <a:t>561</a:t>
                      </a:r>
                    </a:p>
                  </a:txBody>
                  <a:tcPr marL="9525" marR="9525" marT="9525" marB="0">
                    <a:solidFill>
                      <a:schemeClr val="tx2">
                        <a:lumMod val="40000"/>
                        <a:lumOff val="60000"/>
                      </a:schemeClr>
                    </a:solidFill>
                  </a:tcPr>
                </a:tc>
                <a:tc>
                  <a:txBody>
                    <a:bodyPr/>
                    <a:lstStyle/>
                    <a:p>
                      <a:pPr algn="ctr" fontAlgn="ctr"/>
                      <a:endParaRPr lang="en-ZA" sz="1200" b="1" i="0" u="none" strike="noStrike" dirty="0" smtClean="0">
                        <a:solidFill>
                          <a:srgbClr val="000000"/>
                        </a:solidFill>
                        <a:effectLst/>
                        <a:latin typeface="+mn-lt"/>
                      </a:endParaRPr>
                    </a:p>
                    <a:p>
                      <a:pPr algn="ctr" fontAlgn="ctr"/>
                      <a:r>
                        <a:rPr lang="en-ZA" sz="1200" b="1" i="0" u="none" strike="noStrike" dirty="0" smtClean="0">
                          <a:solidFill>
                            <a:srgbClr val="000000"/>
                          </a:solidFill>
                          <a:effectLst/>
                          <a:latin typeface="+mn-lt"/>
                        </a:rPr>
                        <a:t>27%</a:t>
                      </a:r>
                      <a:endParaRPr lang="en-ZA" sz="1200" b="1" i="0" u="none" strike="noStrike" dirty="0">
                        <a:solidFill>
                          <a:srgbClr val="000000"/>
                        </a:solidFill>
                        <a:effectLst/>
                        <a:latin typeface="+mn-lt"/>
                      </a:endParaRPr>
                    </a:p>
                  </a:txBody>
                  <a:tcPr marL="9525" marR="9525" marT="9525" marB="0">
                    <a:solidFill>
                      <a:schemeClr val="tx2">
                        <a:lumMod val="40000"/>
                        <a:lumOff val="60000"/>
                      </a:schemeClr>
                    </a:solidFill>
                  </a:tcPr>
                </a:tc>
                <a:tc>
                  <a:txBody>
                    <a:bodyPr/>
                    <a:lstStyle/>
                    <a:p>
                      <a:pPr algn="ctr" fontAlgn="ctr"/>
                      <a:endParaRPr lang="en-ZA" sz="1200" b="1" i="0" u="none" strike="noStrike" dirty="0" smtClean="0">
                        <a:solidFill>
                          <a:srgbClr val="000000"/>
                        </a:solidFill>
                        <a:effectLst/>
                        <a:latin typeface="+mn-lt"/>
                      </a:endParaRPr>
                    </a:p>
                    <a:p>
                      <a:pPr algn="ctr" fontAlgn="ctr"/>
                      <a:r>
                        <a:rPr lang="en-ZA" sz="1200" b="1" i="0" u="none" strike="noStrike" dirty="0" smtClean="0">
                          <a:solidFill>
                            <a:srgbClr val="000000"/>
                          </a:solidFill>
                          <a:effectLst/>
                          <a:latin typeface="+mn-lt"/>
                        </a:rPr>
                        <a:t>10</a:t>
                      </a:r>
                      <a:endParaRPr lang="en-ZA" sz="1200" b="1" i="0" u="none" strike="noStrike" dirty="0">
                        <a:solidFill>
                          <a:srgbClr val="000000"/>
                        </a:solidFill>
                        <a:effectLst/>
                        <a:latin typeface="+mn-lt"/>
                      </a:endParaRPr>
                    </a:p>
                  </a:txBody>
                  <a:tcPr marL="9525" marR="9525" marT="9525" marB="0">
                    <a:solidFill>
                      <a:schemeClr val="tx2">
                        <a:lumMod val="40000"/>
                        <a:lumOff val="60000"/>
                      </a:schemeClr>
                    </a:solidFill>
                  </a:tcPr>
                </a:tc>
                <a:tc>
                  <a:txBody>
                    <a:bodyPr/>
                    <a:lstStyle/>
                    <a:p>
                      <a:pPr algn="ctr" fontAlgn="ctr"/>
                      <a:r>
                        <a:rPr lang="en-ZA" sz="1200" b="1" i="0" u="none" strike="noStrike" dirty="0">
                          <a:solidFill>
                            <a:srgbClr val="000000"/>
                          </a:solidFill>
                          <a:effectLst/>
                          <a:latin typeface="+mn-lt"/>
                        </a:rPr>
                        <a:t> </a:t>
                      </a:r>
                    </a:p>
                  </a:txBody>
                  <a:tcPr marL="9525" marR="9525" marT="9525" marB="0">
                    <a:solidFill>
                      <a:schemeClr val="tx2">
                        <a:lumMod val="40000"/>
                        <a:lumOff val="60000"/>
                      </a:schemeClr>
                    </a:solidFill>
                  </a:tcPr>
                </a:tc>
                <a:tc>
                  <a:txBody>
                    <a:bodyPr/>
                    <a:lstStyle/>
                    <a:p>
                      <a:pPr algn="ctr" fontAlgn="ctr"/>
                      <a:endParaRPr lang="en-ZA" sz="1200" b="1" i="0" u="none" strike="noStrike" dirty="0" smtClean="0">
                        <a:solidFill>
                          <a:srgbClr val="000000"/>
                        </a:solidFill>
                        <a:effectLst/>
                        <a:latin typeface="+mn-lt"/>
                      </a:endParaRPr>
                    </a:p>
                    <a:p>
                      <a:pPr algn="ctr" fontAlgn="ctr"/>
                      <a:r>
                        <a:rPr lang="en-ZA" sz="1200" b="1" i="0" u="none" strike="noStrike" dirty="0" smtClean="0">
                          <a:solidFill>
                            <a:srgbClr val="000000"/>
                          </a:solidFill>
                          <a:effectLst/>
                          <a:latin typeface="+mn-lt"/>
                        </a:rPr>
                        <a:t>0</a:t>
                      </a:r>
                      <a:endParaRPr lang="en-ZA" sz="1200" b="1" i="0" u="none" strike="noStrike" dirty="0">
                        <a:solidFill>
                          <a:srgbClr val="000000"/>
                        </a:solidFill>
                        <a:effectLst/>
                        <a:latin typeface="+mn-lt"/>
                      </a:endParaRPr>
                    </a:p>
                  </a:txBody>
                  <a:tcPr marL="9525" marR="9525" marT="9525" marB="0">
                    <a:solidFill>
                      <a:schemeClr val="tx2">
                        <a:lumMod val="40000"/>
                        <a:lumOff val="60000"/>
                      </a:schemeClr>
                    </a:solidFill>
                  </a:tcPr>
                </a:tc>
                <a:tc>
                  <a:txBody>
                    <a:bodyPr/>
                    <a:lstStyle/>
                    <a:p>
                      <a:pPr algn="ctr" fontAlgn="ctr"/>
                      <a:r>
                        <a:rPr lang="en-ZA" sz="1200" b="1" i="0" u="none" strike="noStrike" dirty="0">
                          <a:solidFill>
                            <a:srgbClr val="000000"/>
                          </a:solidFill>
                          <a:effectLst/>
                          <a:latin typeface="+mn-lt"/>
                        </a:rPr>
                        <a:t> </a:t>
                      </a:r>
                    </a:p>
                  </a:txBody>
                  <a:tcPr marL="9525" marR="9525" marT="9525" marB="0">
                    <a:solidFill>
                      <a:schemeClr val="tx2">
                        <a:lumMod val="40000"/>
                        <a:lumOff val="60000"/>
                      </a:schemeClr>
                    </a:solidFill>
                  </a:tcPr>
                </a:tc>
                <a:tc>
                  <a:txBody>
                    <a:bodyPr/>
                    <a:lstStyle/>
                    <a:p>
                      <a:pPr algn="ctr" fontAlgn="ctr"/>
                      <a:endParaRPr lang="en-ZA" sz="1200" b="1" i="0" u="none" strike="noStrike" dirty="0" smtClean="0">
                        <a:solidFill>
                          <a:srgbClr val="000000"/>
                        </a:solidFill>
                        <a:effectLst/>
                        <a:latin typeface="+mn-lt"/>
                      </a:endParaRPr>
                    </a:p>
                    <a:p>
                      <a:pPr algn="ctr" fontAlgn="ctr"/>
                      <a:r>
                        <a:rPr lang="en-ZA" sz="1200" b="1" i="0" u="none" strike="noStrike" dirty="0" smtClean="0">
                          <a:solidFill>
                            <a:srgbClr val="000000"/>
                          </a:solidFill>
                          <a:effectLst/>
                          <a:latin typeface="+mn-lt"/>
                        </a:rPr>
                        <a:t>75</a:t>
                      </a:r>
                    </a:p>
                  </a:txBody>
                  <a:tcPr marL="9525" marR="9525" marT="9525" marB="0">
                    <a:solidFill>
                      <a:schemeClr val="tx2">
                        <a:lumMod val="40000"/>
                        <a:lumOff val="60000"/>
                      </a:schemeClr>
                    </a:solidFill>
                  </a:tcPr>
                </a:tc>
                <a:tc>
                  <a:txBody>
                    <a:bodyPr/>
                    <a:lstStyle/>
                    <a:p>
                      <a:pPr algn="ctr" fontAlgn="b"/>
                      <a:endParaRPr lang="en-ZA" sz="1200" b="1" i="0" u="none" strike="noStrike" dirty="0" smtClean="0">
                        <a:solidFill>
                          <a:srgbClr val="000000"/>
                        </a:solidFill>
                        <a:effectLst/>
                        <a:latin typeface="+mn-lt"/>
                      </a:endParaRPr>
                    </a:p>
                    <a:p>
                      <a:pPr algn="ctr" fontAlgn="b"/>
                      <a:r>
                        <a:rPr lang="en-ZA" sz="1200" b="1" i="0" u="none" strike="noStrike" dirty="0" smtClean="0">
                          <a:solidFill>
                            <a:srgbClr val="000000"/>
                          </a:solidFill>
                          <a:effectLst/>
                          <a:latin typeface="+mn-lt"/>
                        </a:rPr>
                        <a:t>1%</a:t>
                      </a:r>
                      <a:endParaRPr lang="en-ZA" sz="1200" b="1" i="0" u="none" strike="noStrike" dirty="0">
                        <a:solidFill>
                          <a:srgbClr val="000000"/>
                        </a:solidFill>
                        <a:effectLst/>
                        <a:latin typeface="+mn-lt"/>
                      </a:endParaRPr>
                    </a:p>
                  </a:txBody>
                  <a:tcPr marL="9525" marR="9525" marT="9525" marB="0">
                    <a:solidFill>
                      <a:schemeClr val="tx2">
                        <a:lumMod val="40000"/>
                        <a:lumOff val="60000"/>
                      </a:schemeClr>
                    </a:solidFill>
                  </a:tcPr>
                </a:tc>
                <a:tc>
                  <a:txBody>
                    <a:bodyPr/>
                    <a:lstStyle/>
                    <a:p>
                      <a:pPr algn="ctr" fontAlgn="b"/>
                      <a:endParaRPr lang="en-ZA" sz="1200" b="1" i="0" u="none" strike="noStrike" dirty="0" smtClean="0">
                        <a:solidFill>
                          <a:srgbClr val="000000"/>
                        </a:solidFill>
                        <a:effectLst/>
                        <a:latin typeface="+mn-lt"/>
                      </a:endParaRPr>
                    </a:p>
                    <a:p>
                      <a:pPr algn="ctr" fontAlgn="b"/>
                      <a:r>
                        <a:rPr lang="en-ZA" sz="1200" b="1" i="0" u="none" strike="noStrike" dirty="0" smtClean="0">
                          <a:solidFill>
                            <a:srgbClr val="000000"/>
                          </a:solidFill>
                          <a:effectLst/>
                          <a:latin typeface="+mn-lt"/>
                        </a:rPr>
                        <a:t>9 </a:t>
                      </a:r>
                      <a:r>
                        <a:rPr lang="en-ZA" sz="1200" b="1" i="0" u="none" strike="noStrike" dirty="0">
                          <a:solidFill>
                            <a:srgbClr val="000000"/>
                          </a:solidFill>
                          <a:effectLst/>
                          <a:latin typeface="+mn-lt"/>
                        </a:rPr>
                        <a:t>455</a:t>
                      </a:r>
                    </a:p>
                  </a:txBody>
                  <a:tcPr marL="9525" marR="9525" marT="9525" marB="0">
                    <a:solidFill>
                      <a:schemeClr val="tx2">
                        <a:lumMod val="40000"/>
                        <a:lumOff val="60000"/>
                      </a:schemeClr>
                    </a:solidFill>
                  </a:tcPr>
                </a:tc>
                <a:extLst>
                  <a:ext uri="{0D108BD9-81ED-4DB2-BD59-A6C34878D82A}">
                    <a16:rowId xmlns:a16="http://schemas.microsoft.com/office/drawing/2014/main" xmlns="" val="10011"/>
                  </a:ext>
                </a:extLst>
              </a:tr>
            </a:tbl>
          </a:graphicData>
        </a:graphic>
      </p:graphicFrame>
      <p:sp>
        <p:nvSpPr>
          <p:cNvPr id="50428" name="Slide Number Placeholder 3"/>
          <p:cNvSpPr>
            <a:spLocks noGrp="1"/>
          </p:cNvSpPr>
          <p:nvPr>
            <p:ph type="sldNum" sz="quarter" idx="12"/>
          </p:nvPr>
        </p:nvSpPr>
        <p:spPr bwMode="auto">
          <a:xfrm>
            <a:off x="6732240" y="6381328"/>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fld id="{1DB7B111-8077-4265-A497-CB1D9B6ADC3A}" type="slidenum">
              <a:rPr lang="en-US" altLang="en-US" sz="1200" smtClean="0">
                <a:solidFill>
                  <a:srgbClr val="898989"/>
                </a:solidFill>
              </a:rPr>
              <a:pPr eaLnBrk="1" hangingPunct="1">
                <a:spcBef>
                  <a:spcPct val="0"/>
                </a:spcBef>
                <a:buFontTx/>
                <a:buNone/>
                <a:defRPr/>
              </a:pPr>
              <a:t>93</a:t>
            </a:fld>
            <a:endParaRPr lang="en-US" altLang="en-US" sz="1200" dirty="0" smtClean="0">
              <a:solidFill>
                <a:srgbClr val="898989"/>
              </a:solidFill>
            </a:endParaRPr>
          </a:p>
        </p:txBody>
      </p:sp>
    </p:spTree>
    <p:extLst>
      <p:ext uri="{BB962C8B-B14F-4D97-AF65-F5344CB8AC3E}">
        <p14:creationId xmlns:p14="http://schemas.microsoft.com/office/powerpoint/2010/main" xmlns="" val="104738541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67544" y="404664"/>
            <a:ext cx="8229600" cy="765886"/>
          </a:xfrm>
        </p:spPr>
        <p:txBody>
          <a:bodyPr/>
          <a:lstStyle/>
          <a:p>
            <a:r>
              <a:rPr lang="en-ZA" altLang="en-US" sz="2400" b="1" dirty="0" smtClean="0"/>
              <a:t>PLACEMENT BY ECONOMIC SECTOR</a:t>
            </a:r>
          </a:p>
        </p:txBody>
      </p:sp>
      <p:sp>
        <p:nvSpPr>
          <p:cNvPr id="52227" name="Content Placeholder 3"/>
          <p:cNvSpPr>
            <a:spLocks noGrp="1"/>
          </p:cNvSpPr>
          <p:nvPr>
            <p:ph sz="half" idx="2"/>
          </p:nvPr>
        </p:nvSpPr>
        <p:spPr>
          <a:xfrm>
            <a:off x="4932040" y="1340768"/>
            <a:ext cx="3888432" cy="5101307"/>
          </a:xfrm>
        </p:spPr>
        <p:txBody>
          <a:bodyPr/>
          <a:lstStyle/>
          <a:p>
            <a:pPr>
              <a:defRPr/>
            </a:pPr>
            <a:r>
              <a:rPr lang="en-ZA" sz="1600" dirty="0" smtClean="0"/>
              <a:t>Only 2 938 (31%) opportunities filled were classified by economic sector</a:t>
            </a:r>
            <a:r>
              <a:rPr lang="en-ZA" sz="1600" dirty="0"/>
              <a:t> </a:t>
            </a:r>
            <a:r>
              <a:rPr lang="en-ZA" sz="1600" dirty="0" smtClean="0"/>
              <a:t>and  6 517 (69%) were not classified.</a:t>
            </a:r>
          </a:p>
          <a:p>
            <a:pPr>
              <a:defRPr/>
            </a:pPr>
            <a:r>
              <a:rPr lang="en-ZA" sz="1600" dirty="0" smtClean="0"/>
              <a:t>Most of the placement were from Agriculture (1 082) followed by banking (510)safety and security (383), construction (290) </a:t>
            </a:r>
            <a:r>
              <a:rPr lang="en-ZA" sz="1600" dirty="0" err="1" smtClean="0"/>
              <a:t>e.t.c</a:t>
            </a:r>
            <a:endParaRPr lang="en-ZA" sz="1600" dirty="0"/>
          </a:p>
          <a:p>
            <a:pPr marL="0" indent="0">
              <a:buNone/>
              <a:defRPr/>
            </a:pPr>
            <a:endParaRPr lang="en-ZA" sz="800" b="1" dirty="0"/>
          </a:p>
          <a:p>
            <a:pPr marL="0" indent="0">
              <a:buFont typeface="Arial" pitchFamily="34" charset="0"/>
              <a:buNone/>
              <a:defRPr/>
            </a:pPr>
            <a:r>
              <a:rPr lang="en-ZA" sz="1600" b="1" dirty="0"/>
              <a:t>Challenges include the following </a:t>
            </a:r>
            <a:r>
              <a:rPr lang="en-ZA" sz="1600" dirty="0"/>
              <a:t>:</a:t>
            </a:r>
          </a:p>
          <a:p>
            <a:pPr>
              <a:defRPr/>
            </a:pPr>
            <a:r>
              <a:rPr lang="en-ZA" sz="1600" dirty="0"/>
              <a:t>Skills mismatch</a:t>
            </a:r>
            <a:r>
              <a:rPr lang="en-ZA" sz="1600" dirty="0" smtClean="0"/>
              <a:t>.</a:t>
            </a:r>
          </a:p>
          <a:p>
            <a:pPr>
              <a:defRPr/>
            </a:pPr>
            <a:r>
              <a:rPr lang="en-ZA" sz="1600" dirty="0" smtClean="0"/>
              <a:t>Number of work </a:t>
            </a:r>
            <a:r>
              <a:rPr lang="en-ZA" sz="1600" dirty="0"/>
              <a:t>seekers lack required experience.</a:t>
            </a:r>
          </a:p>
          <a:p>
            <a:pPr marL="0" indent="0">
              <a:buFont typeface="Arial" pitchFamily="34" charset="0"/>
              <a:buNone/>
              <a:defRPr/>
            </a:pPr>
            <a:r>
              <a:rPr lang="en-US" sz="1600" b="1" dirty="0"/>
              <a:t>Interventions :</a:t>
            </a:r>
          </a:p>
          <a:p>
            <a:pPr>
              <a:defRPr/>
            </a:pPr>
            <a:r>
              <a:rPr lang="en-ZA" sz="1600" dirty="0" smtClean="0"/>
              <a:t>Profiling of work seekers on ESSA database</a:t>
            </a:r>
          </a:p>
          <a:p>
            <a:pPr>
              <a:defRPr/>
            </a:pPr>
            <a:r>
              <a:rPr lang="en-ZA" sz="1600" dirty="0" smtClean="0"/>
              <a:t>Establishment of </a:t>
            </a:r>
            <a:r>
              <a:rPr lang="en-ZA" sz="1600" dirty="0"/>
              <a:t>employment schemes for the low </a:t>
            </a:r>
            <a:r>
              <a:rPr lang="en-ZA" sz="1600" dirty="0" smtClean="0"/>
              <a:t>skills </a:t>
            </a:r>
            <a:r>
              <a:rPr lang="en-ZA" sz="1600" dirty="0"/>
              <a:t>work seekers</a:t>
            </a:r>
          </a:p>
          <a:p>
            <a:pPr>
              <a:defRPr/>
            </a:pPr>
            <a:r>
              <a:rPr lang="en-ZA" sz="1600" dirty="0" smtClean="0"/>
              <a:t>Provisioning </a:t>
            </a:r>
            <a:r>
              <a:rPr lang="en-ZA" sz="1600" dirty="0"/>
              <a:t>of funding from UIF &amp; CF </a:t>
            </a:r>
            <a:r>
              <a:rPr lang="en-ZA" sz="1600" dirty="0" smtClean="0"/>
              <a:t>for the </a:t>
            </a:r>
            <a:r>
              <a:rPr lang="en-ZA" sz="1600" dirty="0"/>
              <a:t>implementation </a:t>
            </a:r>
            <a:r>
              <a:rPr lang="en-ZA" sz="1600" dirty="0" smtClean="0"/>
              <a:t>of employment </a:t>
            </a:r>
            <a:r>
              <a:rPr lang="en-ZA" sz="1600" dirty="0"/>
              <a:t>schemes </a:t>
            </a:r>
            <a:endParaRPr lang="en-ZA" sz="1600" b="1" i="1" dirty="0"/>
          </a:p>
          <a:p>
            <a:pPr>
              <a:defRPr/>
            </a:pPr>
            <a:endParaRPr lang="en-ZA" altLang="en-US" dirty="0" smtClean="0">
              <a:solidFill>
                <a:srgbClr val="FF0000"/>
              </a:solidFill>
            </a:endParaRPr>
          </a:p>
        </p:txBody>
      </p:sp>
      <p:sp>
        <p:nvSpPr>
          <p:cNvPr id="51204" name="Slide Number Placeholder 4"/>
          <p:cNvSpPr>
            <a:spLocks noGrp="1"/>
          </p:cNvSpPr>
          <p:nvPr>
            <p:ph type="sldNum" sz="quarter" idx="12"/>
          </p:nvPr>
        </p:nvSpPr>
        <p:spPr bwMode="auto">
          <a:xfrm>
            <a:off x="6660232" y="6381328"/>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fld id="{B1D2944C-64A7-4030-AEB1-90D46715AB3F}" type="slidenum">
              <a:rPr lang="en-US" altLang="en-US" sz="1200" smtClean="0">
                <a:solidFill>
                  <a:srgbClr val="898989"/>
                </a:solidFill>
              </a:rPr>
              <a:pPr eaLnBrk="1" hangingPunct="1">
                <a:spcBef>
                  <a:spcPct val="0"/>
                </a:spcBef>
                <a:buFontTx/>
                <a:buNone/>
                <a:defRPr/>
              </a:pPr>
              <a:t>94</a:t>
            </a:fld>
            <a:endParaRPr lang="en-US" altLang="en-US" sz="1200" dirty="0" smtClean="0">
              <a:solidFill>
                <a:srgbClr val="898989"/>
              </a:solidFill>
            </a:endParaRPr>
          </a:p>
        </p:txBody>
      </p:sp>
      <p:graphicFrame>
        <p:nvGraphicFramePr>
          <p:cNvPr id="7" name="Content Placeholder 6"/>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xmlns="" val="110621165"/>
              </p:ext>
            </p:extLst>
          </p:nvPr>
        </p:nvGraphicFramePr>
        <p:xfrm>
          <a:off x="302150" y="1426368"/>
          <a:ext cx="4346050" cy="51493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52491001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274638"/>
            <a:ext cx="8229600" cy="776240"/>
          </a:xfrm>
        </p:spPr>
        <p:txBody>
          <a:bodyPr/>
          <a:lstStyle/>
          <a:p>
            <a:r>
              <a:rPr lang="en-ZA" altLang="en-US" sz="2400" b="1" dirty="0" smtClean="0"/>
              <a:t>PLACEMENT BY ECONOMIC SECTOR AND PROVINCE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3239435984"/>
              </p:ext>
            </p:extLst>
          </p:nvPr>
        </p:nvGraphicFramePr>
        <p:xfrm>
          <a:off x="163774" y="980729"/>
          <a:ext cx="8748214" cy="5688631"/>
        </p:xfrm>
        <a:graphic>
          <a:graphicData uri="http://schemas.openxmlformats.org/drawingml/2006/table">
            <a:tbl>
              <a:tblPr firstRow="1" bandRow="1">
                <a:tableStyleId>{5C22544A-7EE6-4342-B048-85BDC9FD1C3A}</a:tableStyleId>
              </a:tblPr>
              <a:tblGrid>
                <a:gridCol w="709684">
                  <a:extLst>
                    <a:ext uri="{9D8B030D-6E8A-4147-A177-3AD203B41FA5}">
                      <a16:colId xmlns:a16="http://schemas.microsoft.com/office/drawing/2014/main" xmlns="" val="20000"/>
                    </a:ext>
                  </a:extLst>
                </a:gridCol>
                <a:gridCol w="368488">
                  <a:extLst>
                    <a:ext uri="{9D8B030D-6E8A-4147-A177-3AD203B41FA5}">
                      <a16:colId xmlns:a16="http://schemas.microsoft.com/office/drawing/2014/main" xmlns="" val="20001"/>
                    </a:ext>
                  </a:extLst>
                </a:gridCol>
                <a:gridCol w="272955">
                  <a:extLst>
                    <a:ext uri="{9D8B030D-6E8A-4147-A177-3AD203B41FA5}">
                      <a16:colId xmlns:a16="http://schemas.microsoft.com/office/drawing/2014/main" xmlns="" val="20002"/>
                    </a:ext>
                  </a:extLst>
                </a:gridCol>
                <a:gridCol w="286603">
                  <a:extLst>
                    <a:ext uri="{9D8B030D-6E8A-4147-A177-3AD203B41FA5}">
                      <a16:colId xmlns:a16="http://schemas.microsoft.com/office/drawing/2014/main" xmlns="" val="20003"/>
                    </a:ext>
                  </a:extLst>
                </a:gridCol>
                <a:gridCol w="313899">
                  <a:extLst>
                    <a:ext uri="{9D8B030D-6E8A-4147-A177-3AD203B41FA5}">
                      <a16:colId xmlns:a16="http://schemas.microsoft.com/office/drawing/2014/main" xmlns="" val="20004"/>
                    </a:ext>
                  </a:extLst>
                </a:gridCol>
                <a:gridCol w="341194">
                  <a:extLst>
                    <a:ext uri="{9D8B030D-6E8A-4147-A177-3AD203B41FA5}">
                      <a16:colId xmlns:a16="http://schemas.microsoft.com/office/drawing/2014/main" xmlns="" val="20005"/>
                    </a:ext>
                  </a:extLst>
                </a:gridCol>
                <a:gridCol w="300251">
                  <a:extLst>
                    <a:ext uri="{9D8B030D-6E8A-4147-A177-3AD203B41FA5}">
                      <a16:colId xmlns:a16="http://schemas.microsoft.com/office/drawing/2014/main" xmlns="" val="20006"/>
                    </a:ext>
                  </a:extLst>
                </a:gridCol>
                <a:gridCol w="327546">
                  <a:extLst>
                    <a:ext uri="{9D8B030D-6E8A-4147-A177-3AD203B41FA5}">
                      <a16:colId xmlns:a16="http://schemas.microsoft.com/office/drawing/2014/main" xmlns="" val="20007"/>
                    </a:ext>
                  </a:extLst>
                </a:gridCol>
                <a:gridCol w="382137">
                  <a:extLst>
                    <a:ext uri="{9D8B030D-6E8A-4147-A177-3AD203B41FA5}">
                      <a16:colId xmlns:a16="http://schemas.microsoft.com/office/drawing/2014/main" xmlns="" val="20008"/>
                    </a:ext>
                  </a:extLst>
                </a:gridCol>
                <a:gridCol w="354842">
                  <a:extLst>
                    <a:ext uri="{9D8B030D-6E8A-4147-A177-3AD203B41FA5}">
                      <a16:colId xmlns:a16="http://schemas.microsoft.com/office/drawing/2014/main" xmlns="" val="20009"/>
                    </a:ext>
                  </a:extLst>
                </a:gridCol>
                <a:gridCol w="341194">
                  <a:extLst>
                    <a:ext uri="{9D8B030D-6E8A-4147-A177-3AD203B41FA5}">
                      <a16:colId xmlns:a16="http://schemas.microsoft.com/office/drawing/2014/main" xmlns="" val="20010"/>
                    </a:ext>
                  </a:extLst>
                </a:gridCol>
                <a:gridCol w="341194">
                  <a:extLst>
                    <a:ext uri="{9D8B030D-6E8A-4147-A177-3AD203B41FA5}">
                      <a16:colId xmlns:a16="http://schemas.microsoft.com/office/drawing/2014/main" xmlns="" val="20011"/>
                    </a:ext>
                  </a:extLst>
                </a:gridCol>
                <a:gridCol w="368490">
                  <a:extLst>
                    <a:ext uri="{9D8B030D-6E8A-4147-A177-3AD203B41FA5}">
                      <a16:colId xmlns:a16="http://schemas.microsoft.com/office/drawing/2014/main" xmlns="" val="20012"/>
                    </a:ext>
                  </a:extLst>
                </a:gridCol>
                <a:gridCol w="313899">
                  <a:extLst>
                    <a:ext uri="{9D8B030D-6E8A-4147-A177-3AD203B41FA5}">
                      <a16:colId xmlns:a16="http://schemas.microsoft.com/office/drawing/2014/main" xmlns="" val="20013"/>
                    </a:ext>
                  </a:extLst>
                </a:gridCol>
                <a:gridCol w="354842">
                  <a:extLst>
                    <a:ext uri="{9D8B030D-6E8A-4147-A177-3AD203B41FA5}">
                      <a16:colId xmlns:a16="http://schemas.microsoft.com/office/drawing/2014/main" xmlns="" val="20014"/>
                    </a:ext>
                  </a:extLst>
                </a:gridCol>
                <a:gridCol w="409433">
                  <a:extLst>
                    <a:ext uri="{9D8B030D-6E8A-4147-A177-3AD203B41FA5}">
                      <a16:colId xmlns:a16="http://schemas.microsoft.com/office/drawing/2014/main" xmlns="" val="20015"/>
                    </a:ext>
                  </a:extLst>
                </a:gridCol>
                <a:gridCol w="423080">
                  <a:extLst>
                    <a:ext uri="{9D8B030D-6E8A-4147-A177-3AD203B41FA5}">
                      <a16:colId xmlns:a16="http://schemas.microsoft.com/office/drawing/2014/main" xmlns="" val="20016"/>
                    </a:ext>
                  </a:extLst>
                </a:gridCol>
                <a:gridCol w="423081">
                  <a:extLst>
                    <a:ext uri="{9D8B030D-6E8A-4147-A177-3AD203B41FA5}">
                      <a16:colId xmlns:a16="http://schemas.microsoft.com/office/drawing/2014/main" xmlns="" val="20017"/>
                    </a:ext>
                  </a:extLst>
                </a:gridCol>
                <a:gridCol w="409433">
                  <a:extLst>
                    <a:ext uri="{9D8B030D-6E8A-4147-A177-3AD203B41FA5}">
                      <a16:colId xmlns:a16="http://schemas.microsoft.com/office/drawing/2014/main" xmlns="" val="20018"/>
                    </a:ext>
                  </a:extLst>
                </a:gridCol>
                <a:gridCol w="436728">
                  <a:extLst>
                    <a:ext uri="{9D8B030D-6E8A-4147-A177-3AD203B41FA5}">
                      <a16:colId xmlns:a16="http://schemas.microsoft.com/office/drawing/2014/main" xmlns="" val="20019"/>
                    </a:ext>
                  </a:extLst>
                </a:gridCol>
                <a:gridCol w="407064">
                  <a:extLst>
                    <a:ext uri="{9D8B030D-6E8A-4147-A177-3AD203B41FA5}">
                      <a16:colId xmlns:a16="http://schemas.microsoft.com/office/drawing/2014/main" xmlns="" val="20020"/>
                    </a:ext>
                  </a:extLst>
                </a:gridCol>
                <a:gridCol w="407864">
                  <a:extLst>
                    <a:ext uri="{9D8B030D-6E8A-4147-A177-3AD203B41FA5}">
                      <a16:colId xmlns:a16="http://schemas.microsoft.com/office/drawing/2014/main" xmlns="" val="20021"/>
                    </a:ext>
                  </a:extLst>
                </a:gridCol>
                <a:gridCol w="454313">
                  <a:extLst>
                    <a:ext uri="{9D8B030D-6E8A-4147-A177-3AD203B41FA5}">
                      <a16:colId xmlns:a16="http://schemas.microsoft.com/office/drawing/2014/main" xmlns="" val="20022"/>
                    </a:ext>
                  </a:extLst>
                </a:gridCol>
              </a:tblGrid>
              <a:tr h="1021476">
                <a:tc>
                  <a:txBody>
                    <a:bodyPr/>
                    <a:lstStyle/>
                    <a:p>
                      <a:pPr algn="l" fontAlgn="ctr"/>
                      <a:r>
                        <a:rPr lang="en-ZA" sz="1200" b="1" i="0" u="none" strike="noStrike" dirty="0">
                          <a:solidFill>
                            <a:srgbClr val="000000"/>
                          </a:solidFill>
                          <a:effectLst/>
                          <a:latin typeface="+mn-lt"/>
                        </a:rPr>
                        <a:t> </a:t>
                      </a:r>
                    </a:p>
                  </a:txBody>
                  <a:tcPr marL="857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l" fontAlgn="ctr"/>
                      <a:r>
                        <a:rPr lang="en-ZA" sz="1200" b="1" i="0" u="none" strike="noStrike" dirty="0">
                          <a:solidFill>
                            <a:srgbClr val="000000"/>
                          </a:solidFill>
                          <a:effectLst/>
                          <a:latin typeface="+mn-lt"/>
                        </a:rPr>
                        <a:t>Financial accounting</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l" fontAlgn="ctr"/>
                      <a:r>
                        <a:rPr lang="en-ZA" sz="1200" b="1" i="0" u="none" strike="noStrike" dirty="0">
                          <a:solidFill>
                            <a:srgbClr val="000000"/>
                          </a:solidFill>
                          <a:effectLst/>
                          <a:latin typeface="+mn-lt"/>
                        </a:rPr>
                        <a:t>Banking</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l" fontAlgn="ctr"/>
                      <a:r>
                        <a:rPr lang="en-ZA" sz="1200" b="1" i="0" u="none" strike="noStrike" dirty="0">
                          <a:solidFill>
                            <a:srgbClr val="000000"/>
                          </a:solidFill>
                          <a:effectLst/>
                          <a:latin typeface="+mn-lt"/>
                        </a:rPr>
                        <a:t>Chemical</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l" fontAlgn="ctr"/>
                      <a:r>
                        <a:rPr lang="en-ZA" sz="1200" b="1" i="0" u="none" strike="noStrike" dirty="0" smtClean="0">
                          <a:solidFill>
                            <a:srgbClr val="000000"/>
                          </a:solidFill>
                          <a:effectLst/>
                          <a:latin typeface="+mn-lt"/>
                        </a:rPr>
                        <a:t>Clothing  </a:t>
                      </a:r>
                      <a:r>
                        <a:rPr lang="en-ZA" sz="1200" b="1" i="0" u="none" strike="noStrike" dirty="0">
                          <a:solidFill>
                            <a:srgbClr val="000000"/>
                          </a:solidFill>
                          <a:effectLst/>
                          <a:latin typeface="+mn-lt"/>
                        </a:rPr>
                        <a:t>and Textile</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l" fontAlgn="ctr"/>
                      <a:r>
                        <a:rPr lang="en-ZA" sz="1200" b="1" i="0" u="none" strike="noStrike" dirty="0">
                          <a:solidFill>
                            <a:srgbClr val="000000"/>
                          </a:solidFill>
                          <a:effectLst/>
                          <a:latin typeface="+mn-lt"/>
                        </a:rPr>
                        <a:t>Construction</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l" fontAlgn="ctr"/>
                      <a:r>
                        <a:rPr lang="en-ZA" sz="1200" b="1" i="0" u="none" strike="noStrike" dirty="0">
                          <a:solidFill>
                            <a:srgbClr val="000000"/>
                          </a:solidFill>
                          <a:effectLst/>
                          <a:latin typeface="+mn-lt"/>
                        </a:rPr>
                        <a:t>Education</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l" fontAlgn="ctr"/>
                      <a:r>
                        <a:rPr lang="en-ZA" sz="1200" b="1" i="0" u="none" strike="noStrike" dirty="0">
                          <a:solidFill>
                            <a:srgbClr val="000000"/>
                          </a:solidFill>
                          <a:effectLst/>
                          <a:latin typeface="+mn-lt"/>
                        </a:rPr>
                        <a:t>Energy</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l" fontAlgn="ctr"/>
                      <a:r>
                        <a:rPr lang="en-ZA" sz="1200" b="1" i="0" u="none" strike="noStrike" dirty="0">
                          <a:solidFill>
                            <a:srgbClr val="000000"/>
                          </a:solidFill>
                          <a:effectLst/>
                          <a:latin typeface="+mn-lt"/>
                        </a:rPr>
                        <a:t>Forestry</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l" fontAlgn="ctr"/>
                      <a:r>
                        <a:rPr lang="en-ZA" sz="1200" b="1" i="0" u="none" strike="noStrike" dirty="0">
                          <a:solidFill>
                            <a:srgbClr val="000000"/>
                          </a:solidFill>
                          <a:effectLst/>
                          <a:latin typeface="+mn-lt"/>
                        </a:rPr>
                        <a:t>Health and Welfare</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l" fontAlgn="ctr"/>
                      <a:r>
                        <a:rPr lang="en-ZA" sz="1200" b="1" i="0" u="none" strike="noStrike" dirty="0">
                          <a:solidFill>
                            <a:srgbClr val="000000"/>
                          </a:solidFill>
                          <a:effectLst/>
                          <a:latin typeface="+mn-lt"/>
                        </a:rPr>
                        <a:t>Information Technology</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l" fontAlgn="ctr"/>
                      <a:r>
                        <a:rPr lang="en-ZA" sz="1200" b="1" i="0" u="none" strike="noStrike" dirty="0">
                          <a:solidFill>
                            <a:srgbClr val="000000"/>
                          </a:solidFill>
                          <a:effectLst/>
                          <a:latin typeface="+mn-lt"/>
                        </a:rPr>
                        <a:t>Insurance</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l" fontAlgn="ctr"/>
                      <a:r>
                        <a:rPr lang="en-ZA" sz="1200" b="1" i="0" u="none" strike="noStrike" dirty="0">
                          <a:solidFill>
                            <a:srgbClr val="000000"/>
                          </a:solidFill>
                          <a:effectLst/>
                          <a:latin typeface="+mn-lt"/>
                        </a:rPr>
                        <a:t>Local government</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l" fontAlgn="ctr"/>
                      <a:r>
                        <a:rPr lang="en-ZA" sz="1200" b="1" i="0" u="none" strike="noStrike" dirty="0">
                          <a:solidFill>
                            <a:srgbClr val="000000"/>
                          </a:solidFill>
                          <a:effectLst/>
                          <a:latin typeface="+mn-lt"/>
                        </a:rPr>
                        <a:t>Media</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l" fontAlgn="ctr"/>
                      <a:r>
                        <a:rPr lang="en-ZA" sz="1200" b="1" i="0" u="none" strike="noStrike" dirty="0">
                          <a:solidFill>
                            <a:srgbClr val="000000"/>
                          </a:solidFill>
                          <a:effectLst/>
                          <a:latin typeface="+mn-lt"/>
                        </a:rPr>
                        <a:t>Mining</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l" fontAlgn="ctr"/>
                      <a:r>
                        <a:rPr lang="en-ZA" sz="1200" b="1" i="0" u="none" strike="noStrike" dirty="0">
                          <a:solidFill>
                            <a:srgbClr val="000000"/>
                          </a:solidFill>
                          <a:effectLst/>
                          <a:latin typeface="+mn-lt"/>
                        </a:rPr>
                        <a:t>Manufacturing</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l" fontAlgn="ctr"/>
                      <a:r>
                        <a:rPr lang="en-ZA" sz="1200" b="1" i="0" u="none" strike="noStrike" dirty="0">
                          <a:solidFill>
                            <a:srgbClr val="000000"/>
                          </a:solidFill>
                          <a:effectLst/>
                          <a:latin typeface="+mn-lt"/>
                        </a:rPr>
                        <a:t>Safety and security</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l" fontAlgn="ctr"/>
                      <a:r>
                        <a:rPr lang="en-ZA" sz="1200" b="1" i="0" u="none" strike="noStrike" dirty="0">
                          <a:solidFill>
                            <a:srgbClr val="000000"/>
                          </a:solidFill>
                          <a:effectLst/>
                          <a:latin typeface="+mn-lt"/>
                        </a:rPr>
                        <a:t>Agriculture</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l" fontAlgn="ctr"/>
                      <a:r>
                        <a:rPr lang="en-ZA" sz="1200" b="1" i="0" u="none" strike="noStrike" dirty="0">
                          <a:solidFill>
                            <a:srgbClr val="000000"/>
                          </a:solidFill>
                          <a:effectLst/>
                          <a:latin typeface="+mn-lt"/>
                        </a:rPr>
                        <a:t>Public Service</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l" fontAlgn="ctr"/>
                      <a:r>
                        <a:rPr lang="en-ZA" sz="1200" b="1" i="0" u="none" strike="noStrike" dirty="0">
                          <a:solidFill>
                            <a:srgbClr val="000000"/>
                          </a:solidFill>
                          <a:effectLst/>
                          <a:latin typeface="+mn-lt"/>
                        </a:rPr>
                        <a:t>Transport</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l" fontAlgn="ctr"/>
                      <a:r>
                        <a:rPr lang="en-ZA" sz="1200" b="1" i="0" u="none" strike="noStrike" dirty="0">
                          <a:solidFill>
                            <a:srgbClr val="000000"/>
                          </a:solidFill>
                          <a:effectLst/>
                          <a:latin typeface="+mn-lt"/>
                        </a:rPr>
                        <a:t>Services</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l" fontAlgn="ctr"/>
                      <a:r>
                        <a:rPr lang="en-ZA" sz="1200" b="1" i="0" u="none" strike="noStrike" dirty="0">
                          <a:solidFill>
                            <a:srgbClr val="000000"/>
                          </a:solidFill>
                          <a:effectLst/>
                          <a:latin typeface="+mn-lt"/>
                        </a:rPr>
                        <a:t>Unspecified</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l" fontAlgn="ctr"/>
                      <a:r>
                        <a:rPr lang="en-ZA" sz="1200" b="1" i="0" u="none" strike="noStrike" dirty="0">
                          <a:solidFill>
                            <a:srgbClr val="000000"/>
                          </a:solidFill>
                          <a:effectLst/>
                          <a:latin typeface="+mn-lt"/>
                        </a:rPr>
                        <a:t>Total</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70175">
                <a:tc>
                  <a:txBody>
                    <a:bodyPr/>
                    <a:lstStyle/>
                    <a:p>
                      <a:pPr algn="l" fontAlgn="ctr"/>
                      <a:r>
                        <a:rPr lang="en-ZA" sz="1200" b="1" i="0" u="none" strike="noStrike" dirty="0">
                          <a:solidFill>
                            <a:srgbClr val="000000"/>
                          </a:solidFill>
                          <a:effectLst/>
                          <a:latin typeface="+mn-lt"/>
                        </a:rPr>
                        <a:t>Eastern Cape</a:t>
                      </a:r>
                    </a:p>
                  </a:txBody>
                  <a:tcPr marL="857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504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116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14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25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992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mn-lt"/>
                        </a:rPr>
                        <a:t>1 684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01"/>
                  </a:ext>
                </a:extLst>
              </a:tr>
              <a:tr h="383657">
                <a:tc>
                  <a:txBody>
                    <a:bodyPr/>
                    <a:lstStyle/>
                    <a:p>
                      <a:pPr algn="l" fontAlgn="ctr"/>
                      <a:r>
                        <a:rPr lang="en-ZA" sz="1200" b="1" i="0" u="none" strike="noStrike" dirty="0">
                          <a:solidFill>
                            <a:srgbClr val="000000"/>
                          </a:solidFill>
                          <a:effectLst/>
                          <a:latin typeface="+mn-lt"/>
                        </a:rPr>
                        <a:t>Free State</a:t>
                      </a:r>
                    </a:p>
                  </a:txBody>
                  <a:tcPr marL="857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45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31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460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744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mn-lt"/>
                        </a:rPr>
                        <a:t>1 287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02"/>
                  </a:ext>
                </a:extLst>
              </a:tr>
              <a:tr h="359454">
                <a:tc>
                  <a:txBody>
                    <a:bodyPr/>
                    <a:lstStyle/>
                    <a:p>
                      <a:pPr algn="l" fontAlgn="ctr"/>
                      <a:r>
                        <a:rPr lang="en-ZA" sz="1200" b="1" i="0" u="none" strike="noStrike" dirty="0">
                          <a:solidFill>
                            <a:srgbClr val="000000"/>
                          </a:solidFill>
                          <a:effectLst/>
                          <a:latin typeface="+mn-lt"/>
                        </a:rPr>
                        <a:t>Gauteng</a:t>
                      </a:r>
                    </a:p>
                  </a:txBody>
                  <a:tcPr marL="857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85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18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42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45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37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185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36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772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mn-lt"/>
                        </a:rPr>
                        <a:t>1 280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03"/>
                  </a:ext>
                </a:extLst>
              </a:tr>
              <a:tr h="520588">
                <a:tc>
                  <a:txBody>
                    <a:bodyPr/>
                    <a:lstStyle/>
                    <a:p>
                      <a:pPr algn="l" fontAlgn="ctr"/>
                      <a:r>
                        <a:rPr lang="en-ZA" sz="1200" b="1" i="0" u="none" strike="noStrike" dirty="0" err="1">
                          <a:solidFill>
                            <a:srgbClr val="000000"/>
                          </a:solidFill>
                          <a:effectLst/>
                          <a:latin typeface="+mn-lt"/>
                        </a:rPr>
                        <a:t>KwaZulu</a:t>
                      </a:r>
                      <a:r>
                        <a:rPr lang="en-ZA" sz="1200" b="1" i="0" u="none" strike="noStrike" dirty="0">
                          <a:solidFill>
                            <a:srgbClr val="000000"/>
                          </a:solidFill>
                          <a:effectLst/>
                          <a:latin typeface="+mn-lt"/>
                        </a:rPr>
                        <a:t> Natal</a:t>
                      </a:r>
                    </a:p>
                  </a:txBody>
                  <a:tcPr marL="857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30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20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1 394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mn-lt"/>
                        </a:rPr>
                        <a:t>1 483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04"/>
                  </a:ext>
                </a:extLst>
              </a:tr>
              <a:tr h="378228">
                <a:tc>
                  <a:txBody>
                    <a:bodyPr/>
                    <a:lstStyle/>
                    <a:p>
                      <a:pPr algn="l" fontAlgn="ctr"/>
                      <a:r>
                        <a:rPr lang="en-ZA" sz="1200" b="1" i="0" u="none" strike="noStrike" dirty="0">
                          <a:solidFill>
                            <a:srgbClr val="000000"/>
                          </a:solidFill>
                          <a:effectLst/>
                          <a:latin typeface="+mn-lt"/>
                        </a:rPr>
                        <a:t>Limpopo</a:t>
                      </a:r>
                    </a:p>
                  </a:txBody>
                  <a:tcPr marL="857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18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146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1 558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mn-lt"/>
                        </a:rPr>
                        <a:t>1 730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05"/>
                  </a:ext>
                </a:extLst>
              </a:tr>
              <a:tr h="380260">
                <a:tc>
                  <a:txBody>
                    <a:bodyPr/>
                    <a:lstStyle/>
                    <a:p>
                      <a:pPr algn="l" fontAlgn="ctr"/>
                      <a:r>
                        <a:rPr lang="en-ZA" sz="1200" b="1" i="0" u="none" strike="noStrike">
                          <a:solidFill>
                            <a:srgbClr val="000000"/>
                          </a:solidFill>
                          <a:effectLst/>
                          <a:latin typeface="+mn-lt"/>
                        </a:rPr>
                        <a:t>Mpumalanga</a:t>
                      </a:r>
                    </a:p>
                  </a:txBody>
                  <a:tcPr marL="857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104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101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151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241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mn-lt"/>
                        </a:rPr>
                        <a:t>599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06"/>
                  </a:ext>
                </a:extLst>
              </a:tr>
              <a:tr h="385609">
                <a:tc>
                  <a:txBody>
                    <a:bodyPr/>
                    <a:lstStyle/>
                    <a:p>
                      <a:pPr algn="l" fontAlgn="ctr"/>
                      <a:r>
                        <a:rPr lang="en-ZA" sz="1200" b="1" i="0" u="none" strike="noStrike" dirty="0">
                          <a:solidFill>
                            <a:srgbClr val="000000"/>
                          </a:solidFill>
                          <a:effectLst/>
                          <a:latin typeface="+mn-lt"/>
                        </a:rPr>
                        <a:t>North West</a:t>
                      </a:r>
                    </a:p>
                  </a:txBody>
                  <a:tcPr marL="857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88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183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mn-lt"/>
                        </a:rPr>
                        <a:t>293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07"/>
                  </a:ext>
                </a:extLst>
              </a:tr>
              <a:tr h="529025">
                <a:tc>
                  <a:txBody>
                    <a:bodyPr/>
                    <a:lstStyle/>
                    <a:p>
                      <a:pPr algn="l" fontAlgn="ctr"/>
                      <a:r>
                        <a:rPr lang="en-ZA" sz="1200" b="1" i="0" u="none" strike="noStrike" dirty="0">
                          <a:solidFill>
                            <a:srgbClr val="000000"/>
                          </a:solidFill>
                          <a:effectLst/>
                          <a:latin typeface="+mn-lt"/>
                        </a:rPr>
                        <a:t>Northern Cape</a:t>
                      </a:r>
                    </a:p>
                  </a:txBody>
                  <a:tcPr marL="857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ctr" fontAlgn="ctr"/>
                      <a:r>
                        <a:rPr lang="en-ZA" sz="1200" b="0" i="0" u="none" strike="noStrike">
                          <a:solidFill>
                            <a:srgbClr val="000000"/>
                          </a:solidFill>
                          <a:effectLst/>
                          <a:latin typeface="+mn-lt"/>
                        </a:rPr>
                        <a:t>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ctr" fontAlgn="ctr"/>
                      <a:r>
                        <a:rPr lang="en-ZA" sz="1200" b="0" i="0" u="none" strike="noStrike">
                          <a:solidFill>
                            <a:srgbClr val="000000"/>
                          </a:solidFill>
                          <a:effectLst/>
                          <a:latin typeface="+mn-lt"/>
                        </a:rPr>
                        <a:t>37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ctr" fontAlgn="ctr"/>
                      <a:r>
                        <a:rPr lang="en-ZA" sz="1200" b="0"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ctr" fontAlgn="ctr"/>
                      <a:r>
                        <a:rPr lang="en-ZA" sz="1200" b="0" i="0" u="none" strike="noStrike" dirty="0">
                          <a:solidFill>
                            <a:srgbClr val="000000"/>
                          </a:solidFill>
                          <a:effectLst/>
                          <a:latin typeface="+mn-lt"/>
                        </a:rPr>
                        <a:t>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ctr" fontAlgn="ctr"/>
                      <a:r>
                        <a:rPr lang="en-ZA" sz="1200" b="0" i="0" u="none" strike="noStrike" dirty="0">
                          <a:solidFill>
                            <a:srgbClr val="000000"/>
                          </a:solidFill>
                          <a:effectLst/>
                          <a:latin typeface="+mn-lt"/>
                        </a:rPr>
                        <a:t>37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ctr" fontAlgn="ctr"/>
                      <a:r>
                        <a:rPr lang="en-ZA" sz="1200" b="0" i="0" u="none" strike="noStrike">
                          <a:solidFill>
                            <a:srgbClr val="000000"/>
                          </a:solidFill>
                          <a:effectLst/>
                          <a:latin typeface="+mn-lt"/>
                        </a:rPr>
                        <a:t>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ctr" fontAlgn="ctr"/>
                      <a:r>
                        <a:rPr lang="en-ZA" sz="1200" b="0" i="0" u="none" strike="noStrike">
                          <a:solidFill>
                            <a:srgbClr val="000000"/>
                          </a:solidFill>
                          <a:effectLst/>
                          <a:latin typeface="+mn-lt"/>
                        </a:rPr>
                        <a:t>18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ctr" fontAlgn="ctr"/>
                      <a:r>
                        <a:rPr lang="en-ZA" sz="1200" b="0"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ctr" fontAlgn="ctr"/>
                      <a:r>
                        <a:rPr lang="en-ZA" sz="1200" b="0" i="0" u="none" strike="noStrike">
                          <a:solidFill>
                            <a:srgbClr val="000000"/>
                          </a:solidFill>
                          <a:effectLst/>
                          <a:latin typeface="+mn-lt"/>
                        </a:rPr>
                        <a:t>129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ctr" fontAlgn="ctr"/>
                      <a:r>
                        <a:rPr lang="en-ZA" sz="1200" b="0" i="0" u="none" strike="noStrike">
                          <a:solidFill>
                            <a:srgbClr val="000000"/>
                          </a:solidFill>
                          <a:effectLst/>
                          <a:latin typeface="+mn-lt"/>
                        </a:rPr>
                        <a:t>12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ctr" fontAlgn="ctr"/>
                      <a:r>
                        <a:rPr lang="en-ZA" sz="1200" b="0" i="0" u="none" strike="noStrike">
                          <a:solidFill>
                            <a:srgbClr val="000000"/>
                          </a:solidFill>
                          <a:effectLst/>
                          <a:latin typeface="+mn-lt"/>
                        </a:rPr>
                        <a:t>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ctr" fontAlgn="ctr"/>
                      <a:r>
                        <a:rPr lang="en-ZA" sz="1200" b="0" i="0" u="none" strike="noStrike">
                          <a:solidFill>
                            <a:srgbClr val="000000"/>
                          </a:solidFill>
                          <a:effectLst/>
                          <a:latin typeface="+mn-lt"/>
                        </a:rPr>
                        <a:t>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ctr" fontAlgn="ctr"/>
                      <a:r>
                        <a:rPr lang="en-ZA" sz="1200" b="0" i="0" u="none" strike="noStrike" dirty="0">
                          <a:solidFill>
                            <a:srgbClr val="000000"/>
                          </a:solidFill>
                          <a:effectLst/>
                          <a:latin typeface="+mn-lt"/>
                        </a:rPr>
                        <a:t>390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ctr" fontAlgn="b"/>
                      <a:r>
                        <a:rPr lang="en-ZA" sz="1200" b="1" i="0" u="none" strike="noStrike" dirty="0">
                          <a:solidFill>
                            <a:srgbClr val="000000"/>
                          </a:solidFill>
                          <a:effectLst/>
                          <a:latin typeface="+mn-lt"/>
                        </a:rPr>
                        <a:t>634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tx2">
                        <a:lumMod val="40000"/>
                        <a:lumOff val="60000"/>
                      </a:schemeClr>
                    </a:solidFill>
                  </a:tcPr>
                </a:tc>
                <a:extLst>
                  <a:ext uri="{0D108BD9-81ED-4DB2-BD59-A6C34878D82A}">
                    <a16:rowId xmlns:a16="http://schemas.microsoft.com/office/drawing/2014/main" xmlns="" val="10008"/>
                  </a:ext>
                </a:extLst>
              </a:tr>
              <a:tr h="529025">
                <a:tc>
                  <a:txBody>
                    <a:bodyPr/>
                    <a:lstStyle/>
                    <a:p>
                      <a:pPr algn="l" fontAlgn="ctr"/>
                      <a:r>
                        <a:rPr lang="en-ZA" sz="1200" b="1" i="0" u="none" strike="noStrike" dirty="0">
                          <a:solidFill>
                            <a:srgbClr val="000000"/>
                          </a:solidFill>
                          <a:effectLst/>
                          <a:latin typeface="+mn-lt"/>
                        </a:rPr>
                        <a:t>Western Cape</a:t>
                      </a:r>
                    </a:p>
                  </a:txBody>
                  <a:tcPr marL="857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121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48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10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13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124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mn-lt"/>
                        </a:rPr>
                        <a:t>332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09"/>
                  </a:ext>
                </a:extLst>
              </a:tr>
              <a:tr h="350874">
                <a:tc>
                  <a:txBody>
                    <a:bodyPr/>
                    <a:lstStyle/>
                    <a:p>
                      <a:pPr algn="l" fontAlgn="ctr"/>
                      <a:r>
                        <a:rPr lang="en-ZA" sz="1200" b="1" i="0" u="none" strike="noStrike" dirty="0">
                          <a:solidFill>
                            <a:srgbClr val="000000"/>
                          </a:solidFill>
                          <a:effectLst/>
                          <a:latin typeface="+mn-lt"/>
                        </a:rPr>
                        <a:t>Online</a:t>
                      </a:r>
                    </a:p>
                  </a:txBody>
                  <a:tcPr marL="857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119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mn-lt"/>
                        </a:rPr>
                        <a:t>133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10"/>
                  </a:ext>
                </a:extLst>
              </a:tr>
              <a:tr h="380260">
                <a:tc>
                  <a:txBody>
                    <a:bodyPr/>
                    <a:lstStyle/>
                    <a:p>
                      <a:pPr algn="l" fontAlgn="ctr"/>
                      <a:r>
                        <a:rPr lang="en-ZA" sz="1200" b="1" i="0" u="none" strike="noStrike" dirty="0" smtClean="0">
                          <a:solidFill>
                            <a:srgbClr val="000000"/>
                          </a:solidFill>
                          <a:effectLst/>
                          <a:latin typeface="+mn-lt"/>
                        </a:rPr>
                        <a:t>Total</a:t>
                      </a:r>
                    </a:p>
                    <a:p>
                      <a:pPr algn="l" fontAlgn="ctr"/>
                      <a:endParaRPr lang="en-ZA" sz="1200" b="1" i="0" u="none" strike="noStrike" dirty="0">
                        <a:solidFill>
                          <a:srgbClr val="000000"/>
                        </a:solidFill>
                        <a:effectLst/>
                        <a:latin typeface="+mn-lt"/>
                      </a:endParaRPr>
                    </a:p>
                  </a:txBody>
                  <a:tcPr marL="85725" marR="9525"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ZA" sz="1200" b="1" i="0" u="none" strike="noStrike" dirty="0">
                          <a:solidFill>
                            <a:srgbClr val="000000"/>
                          </a:solidFill>
                          <a:effectLst/>
                          <a:latin typeface="+mn-lt"/>
                        </a:rPr>
                        <a:t>20</a:t>
                      </a:r>
                    </a:p>
                  </a:txBody>
                  <a:tcPr marL="9525" marR="9525"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ZA" sz="1200" b="1" i="0" u="none" strike="noStrike" dirty="0">
                          <a:solidFill>
                            <a:srgbClr val="000000"/>
                          </a:solidFill>
                          <a:effectLst/>
                          <a:latin typeface="+mn-lt"/>
                        </a:rPr>
                        <a:t>510</a:t>
                      </a:r>
                    </a:p>
                  </a:txBody>
                  <a:tcPr marL="9525" marR="9525"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ZA" sz="1200" b="1" i="0" u="none" strike="noStrike">
                          <a:solidFill>
                            <a:srgbClr val="000000"/>
                          </a:solidFill>
                          <a:effectLst/>
                          <a:latin typeface="+mn-lt"/>
                        </a:rPr>
                        <a:t>0</a:t>
                      </a:r>
                    </a:p>
                  </a:txBody>
                  <a:tcPr marL="9525" marR="9525"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ZA" sz="1200" b="1" i="0" u="none" strike="noStrike" dirty="0">
                          <a:solidFill>
                            <a:srgbClr val="000000"/>
                          </a:solidFill>
                          <a:effectLst/>
                          <a:latin typeface="+mn-lt"/>
                        </a:rPr>
                        <a:t>89</a:t>
                      </a:r>
                    </a:p>
                  </a:txBody>
                  <a:tcPr marL="9525" marR="9525"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ZA" sz="1200" b="1" i="0" u="none" strike="noStrike" dirty="0">
                          <a:solidFill>
                            <a:srgbClr val="000000"/>
                          </a:solidFill>
                          <a:effectLst/>
                          <a:latin typeface="+mn-lt"/>
                        </a:rPr>
                        <a:t>290</a:t>
                      </a:r>
                    </a:p>
                  </a:txBody>
                  <a:tcPr marL="9525" marR="9525"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ZA" sz="1200" b="1" i="0" u="none" strike="noStrike">
                          <a:solidFill>
                            <a:srgbClr val="000000"/>
                          </a:solidFill>
                          <a:effectLst/>
                          <a:latin typeface="+mn-lt"/>
                        </a:rPr>
                        <a:t>56</a:t>
                      </a:r>
                    </a:p>
                  </a:txBody>
                  <a:tcPr marL="9525" marR="9525"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ZA" sz="1200" b="1" i="0" u="none" strike="noStrike" dirty="0">
                          <a:solidFill>
                            <a:srgbClr val="000000"/>
                          </a:solidFill>
                          <a:effectLst/>
                          <a:latin typeface="+mn-lt"/>
                        </a:rPr>
                        <a:t>30</a:t>
                      </a:r>
                    </a:p>
                  </a:txBody>
                  <a:tcPr marL="9525" marR="9525"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ZA" sz="1200" b="1" i="0" u="none" strike="noStrike" dirty="0">
                          <a:solidFill>
                            <a:srgbClr val="000000"/>
                          </a:solidFill>
                          <a:effectLst/>
                          <a:latin typeface="+mn-lt"/>
                        </a:rPr>
                        <a:t>49</a:t>
                      </a:r>
                    </a:p>
                  </a:txBody>
                  <a:tcPr marL="9525" marR="9525"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ZA" sz="1200" b="1" i="0" u="none" strike="noStrike" dirty="0">
                          <a:solidFill>
                            <a:srgbClr val="000000"/>
                          </a:solidFill>
                          <a:effectLst/>
                          <a:latin typeface="+mn-lt"/>
                        </a:rPr>
                        <a:t>6</a:t>
                      </a:r>
                    </a:p>
                  </a:txBody>
                  <a:tcPr marL="9525" marR="9525"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ZA" sz="1200" b="1" i="0" u="none" strike="noStrike" dirty="0">
                          <a:solidFill>
                            <a:srgbClr val="000000"/>
                          </a:solidFill>
                          <a:effectLst/>
                          <a:latin typeface="+mn-lt"/>
                        </a:rPr>
                        <a:t>19</a:t>
                      </a:r>
                    </a:p>
                  </a:txBody>
                  <a:tcPr marL="9525" marR="9525"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ZA" sz="1200" b="1" i="0" u="none" strike="noStrike" dirty="0">
                          <a:solidFill>
                            <a:srgbClr val="000000"/>
                          </a:solidFill>
                          <a:effectLst/>
                          <a:latin typeface="+mn-lt"/>
                        </a:rPr>
                        <a:t>37</a:t>
                      </a:r>
                    </a:p>
                  </a:txBody>
                  <a:tcPr marL="9525" marR="9525"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ZA" sz="1200" b="1" i="0" u="none" strike="noStrike" dirty="0">
                          <a:solidFill>
                            <a:srgbClr val="000000"/>
                          </a:solidFill>
                          <a:effectLst/>
                          <a:latin typeface="+mn-lt"/>
                        </a:rPr>
                        <a:t>10</a:t>
                      </a:r>
                    </a:p>
                  </a:txBody>
                  <a:tcPr marL="9525" marR="9525"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ZA" sz="1200" b="1" i="0" u="none" strike="noStrike" dirty="0">
                          <a:solidFill>
                            <a:srgbClr val="000000"/>
                          </a:solidFill>
                          <a:effectLst/>
                          <a:latin typeface="+mn-lt"/>
                        </a:rPr>
                        <a:t>63</a:t>
                      </a:r>
                    </a:p>
                  </a:txBody>
                  <a:tcPr marL="9525" marR="9525"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ZA" sz="1200" b="1" i="0" u="none" strike="noStrike" dirty="0">
                          <a:solidFill>
                            <a:srgbClr val="000000"/>
                          </a:solidFill>
                          <a:effectLst/>
                          <a:latin typeface="+mn-lt"/>
                        </a:rPr>
                        <a:t>16</a:t>
                      </a:r>
                    </a:p>
                  </a:txBody>
                  <a:tcPr marL="9525" marR="9525"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ZA" sz="1200" b="1" i="0" u="none" strike="noStrike" dirty="0">
                          <a:solidFill>
                            <a:srgbClr val="000000"/>
                          </a:solidFill>
                          <a:effectLst/>
                          <a:latin typeface="+mn-lt"/>
                        </a:rPr>
                        <a:t>125</a:t>
                      </a:r>
                    </a:p>
                  </a:txBody>
                  <a:tcPr marL="9525" marR="9525"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ZA" sz="1200" b="1" i="0" u="none" strike="noStrike" dirty="0">
                          <a:solidFill>
                            <a:srgbClr val="000000"/>
                          </a:solidFill>
                          <a:effectLst/>
                          <a:latin typeface="+mn-lt"/>
                        </a:rPr>
                        <a:t>383</a:t>
                      </a:r>
                    </a:p>
                  </a:txBody>
                  <a:tcPr marL="9525" marR="9525"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ZA" sz="1200" b="1" i="0" u="none" strike="noStrike" dirty="0">
                          <a:solidFill>
                            <a:srgbClr val="000000"/>
                          </a:solidFill>
                          <a:effectLst/>
                          <a:latin typeface="+mn-lt"/>
                        </a:rPr>
                        <a:t>1 082</a:t>
                      </a:r>
                    </a:p>
                  </a:txBody>
                  <a:tcPr marL="9525" marR="9525"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ZA" sz="1200" b="1" i="0" u="none" strike="noStrike" dirty="0">
                          <a:solidFill>
                            <a:srgbClr val="000000"/>
                          </a:solidFill>
                          <a:effectLst/>
                          <a:latin typeface="+mn-lt"/>
                        </a:rPr>
                        <a:t>109</a:t>
                      </a:r>
                    </a:p>
                  </a:txBody>
                  <a:tcPr marL="9525" marR="9525"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ZA" sz="1200" b="1" i="0" u="none" strike="noStrike" dirty="0">
                          <a:solidFill>
                            <a:srgbClr val="000000"/>
                          </a:solidFill>
                          <a:effectLst/>
                          <a:latin typeface="+mn-lt"/>
                        </a:rPr>
                        <a:t>2</a:t>
                      </a:r>
                    </a:p>
                  </a:txBody>
                  <a:tcPr marL="9525" marR="9525"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ZA" sz="1200" b="1" i="0" u="none" strike="noStrike" dirty="0">
                          <a:solidFill>
                            <a:srgbClr val="000000"/>
                          </a:solidFill>
                          <a:effectLst/>
                          <a:latin typeface="+mn-lt"/>
                        </a:rPr>
                        <a:t>42</a:t>
                      </a:r>
                    </a:p>
                  </a:txBody>
                  <a:tcPr marL="9525" marR="9525"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ZA" sz="1200" b="1" i="0" u="none" strike="noStrike" dirty="0">
                          <a:solidFill>
                            <a:srgbClr val="000000"/>
                          </a:solidFill>
                          <a:effectLst/>
                          <a:latin typeface="+mn-lt"/>
                        </a:rPr>
                        <a:t>6 517</a:t>
                      </a:r>
                    </a:p>
                  </a:txBody>
                  <a:tcPr marL="9525" marR="9525"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ZA" sz="1200" b="1" i="0" u="none" strike="noStrike" dirty="0">
                          <a:solidFill>
                            <a:srgbClr val="000000"/>
                          </a:solidFill>
                          <a:effectLst/>
                          <a:latin typeface="+mn-lt"/>
                        </a:rPr>
                        <a:t>9 455</a:t>
                      </a:r>
                    </a:p>
                  </a:txBody>
                  <a:tcPr marL="9525" marR="9525"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11"/>
                  </a:ext>
                </a:extLst>
              </a:tr>
            </a:tbl>
          </a:graphicData>
        </a:graphic>
      </p:graphicFrame>
      <p:sp>
        <p:nvSpPr>
          <p:cNvPr id="52228" name="Slide Number Placeholder 3"/>
          <p:cNvSpPr>
            <a:spLocks noGrp="1"/>
          </p:cNvSpPr>
          <p:nvPr>
            <p:ph type="sldNum" sz="quarter" idx="12"/>
          </p:nvPr>
        </p:nvSpPr>
        <p:spPr bwMode="auto">
          <a:xfrm>
            <a:off x="6660232" y="6381328"/>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fld id="{57909829-80E9-442C-B0AF-0B4EF0759168}" type="slidenum">
              <a:rPr lang="en-US" altLang="en-US" sz="1200" smtClean="0">
                <a:solidFill>
                  <a:srgbClr val="898989"/>
                </a:solidFill>
              </a:rPr>
              <a:pPr eaLnBrk="1" hangingPunct="1">
                <a:spcBef>
                  <a:spcPct val="0"/>
                </a:spcBef>
                <a:buFontTx/>
                <a:buNone/>
                <a:defRPr/>
              </a:pPr>
              <a:t>95</a:t>
            </a:fld>
            <a:endParaRPr lang="en-US" altLang="en-US" sz="1200" dirty="0" smtClean="0">
              <a:solidFill>
                <a:srgbClr val="898989"/>
              </a:solidFill>
            </a:endParaRPr>
          </a:p>
        </p:txBody>
      </p:sp>
    </p:spTree>
    <p:extLst>
      <p:ext uri="{BB962C8B-B14F-4D97-AF65-F5344CB8AC3E}">
        <p14:creationId xmlns:p14="http://schemas.microsoft.com/office/powerpoint/2010/main" xmlns="" val="373892168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539552" y="332656"/>
            <a:ext cx="8229600" cy="1143000"/>
          </a:xfrm>
        </p:spPr>
        <p:txBody>
          <a:bodyPr/>
          <a:lstStyle/>
          <a:p>
            <a:r>
              <a:rPr lang="en-ZA" altLang="en-US" sz="2400" b="1" dirty="0" smtClean="0"/>
              <a:t>PLACEMENT BY AGE GROUP</a:t>
            </a:r>
            <a:br>
              <a:rPr lang="en-ZA" altLang="en-US" sz="2400" b="1" dirty="0" smtClean="0"/>
            </a:br>
            <a:endParaRPr lang="en-ZA" altLang="en-US" sz="2400" b="1" dirty="0" smtClean="0"/>
          </a:p>
        </p:txBody>
      </p:sp>
      <p:sp>
        <p:nvSpPr>
          <p:cNvPr id="53251" name="Content Placeholder 3"/>
          <p:cNvSpPr>
            <a:spLocks noGrp="1"/>
          </p:cNvSpPr>
          <p:nvPr>
            <p:ph sz="half" idx="2"/>
          </p:nvPr>
        </p:nvSpPr>
        <p:spPr>
          <a:xfrm>
            <a:off x="5436096" y="1417638"/>
            <a:ext cx="3398342" cy="4708525"/>
          </a:xfrm>
        </p:spPr>
        <p:txBody>
          <a:bodyPr/>
          <a:lstStyle/>
          <a:p>
            <a:endParaRPr lang="en-ZA" altLang="en-US" sz="1600" dirty="0" smtClean="0"/>
          </a:p>
          <a:p>
            <a:r>
              <a:rPr lang="en-ZA" altLang="en-US" sz="1600" dirty="0" smtClean="0"/>
              <a:t>A total of 9 455 work seekers were placed this reporting period.</a:t>
            </a:r>
          </a:p>
          <a:p>
            <a:r>
              <a:rPr lang="en-ZA" altLang="en-US" sz="1600" dirty="0" smtClean="0"/>
              <a:t>Almost three quarters (6 856) of work seekers placed are young people aged 16-35 years</a:t>
            </a:r>
          </a:p>
          <a:p>
            <a:r>
              <a:rPr lang="en-ZA" altLang="en-US" sz="1600" dirty="0" smtClean="0"/>
              <a:t>The remaining  2 599 are work seekers, aged 36 years and above. </a:t>
            </a:r>
          </a:p>
        </p:txBody>
      </p:sp>
      <p:sp>
        <p:nvSpPr>
          <p:cNvPr id="53252" name="Slide Number Placeholder 4"/>
          <p:cNvSpPr>
            <a:spLocks noGrp="1"/>
          </p:cNvSpPr>
          <p:nvPr>
            <p:ph type="sldNum" sz="quarter" idx="12"/>
          </p:nvPr>
        </p:nvSpPr>
        <p:spPr bwMode="auto">
          <a:xfrm>
            <a:off x="6732240" y="6381328"/>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fld id="{D3744174-CC38-4DE1-A94C-53D5FAE524AD}" type="slidenum">
              <a:rPr lang="en-US" altLang="en-US" sz="1200" smtClean="0">
                <a:solidFill>
                  <a:srgbClr val="898989"/>
                </a:solidFill>
              </a:rPr>
              <a:pPr eaLnBrk="1" hangingPunct="1">
                <a:spcBef>
                  <a:spcPct val="0"/>
                </a:spcBef>
                <a:buFontTx/>
                <a:buNone/>
                <a:defRPr/>
              </a:pPr>
              <a:t>96</a:t>
            </a:fld>
            <a:endParaRPr lang="en-US" altLang="en-US" sz="1200" dirty="0" smtClean="0">
              <a:solidFill>
                <a:srgbClr val="898989"/>
              </a:solidFill>
            </a:endParaRP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xmlns="" val="738079867"/>
              </p:ext>
            </p:extLst>
          </p:nvPr>
        </p:nvGraphicFramePr>
        <p:xfrm>
          <a:off x="179512" y="1340768"/>
          <a:ext cx="5328591" cy="53285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38119124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11560" y="404664"/>
            <a:ext cx="8229600" cy="1143000"/>
          </a:xfrm>
        </p:spPr>
        <p:txBody>
          <a:bodyPr/>
          <a:lstStyle/>
          <a:p>
            <a:r>
              <a:rPr lang="en-ZA" altLang="en-US" sz="2400" b="1" dirty="0" smtClean="0"/>
              <a:t>PLACEMENT BY AGE GROUP AND PROVINCE</a:t>
            </a:r>
            <a:r>
              <a:rPr lang="en-ZA" altLang="en-US" sz="2400" dirty="0" smtClean="0"/>
              <a:t/>
            </a:r>
            <a:br>
              <a:rPr lang="en-ZA" altLang="en-US" sz="2400" dirty="0" smtClean="0"/>
            </a:br>
            <a:endParaRPr lang="en-ZA" altLang="en-US" sz="2400" dirty="0" smtClean="0">
              <a:solidFill>
                <a:srgbClr val="00B0F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364217296"/>
              </p:ext>
            </p:extLst>
          </p:nvPr>
        </p:nvGraphicFramePr>
        <p:xfrm>
          <a:off x="218364" y="1378424"/>
          <a:ext cx="8679974" cy="5263143"/>
        </p:xfrm>
        <a:graphic>
          <a:graphicData uri="http://schemas.openxmlformats.org/drawingml/2006/table">
            <a:tbl>
              <a:tblPr firstRow="1" bandRow="1">
                <a:tableStyleId>{5C22544A-7EE6-4342-B048-85BDC9FD1C3A}</a:tableStyleId>
              </a:tblPr>
              <a:tblGrid>
                <a:gridCol w="1050878">
                  <a:extLst>
                    <a:ext uri="{9D8B030D-6E8A-4147-A177-3AD203B41FA5}">
                      <a16:colId xmlns:a16="http://schemas.microsoft.com/office/drawing/2014/main" xmlns="" val="20000"/>
                    </a:ext>
                  </a:extLst>
                </a:gridCol>
                <a:gridCol w="696036">
                  <a:extLst>
                    <a:ext uri="{9D8B030D-6E8A-4147-A177-3AD203B41FA5}">
                      <a16:colId xmlns:a16="http://schemas.microsoft.com/office/drawing/2014/main" xmlns="" val="20001"/>
                    </a:ext>
                  </a:extLst>
                </a:gridCol>
                <a:gridCol w="682388">
                  <a:extLst>
                    <a:ext uri="{9D8B030D-6E8A-4147-A177-3AD203B41FA5}">
                      <a16:colId xmlns:a16="http://schemas.microsoft.com/office/drawing/2014/main" xmlns="" val="20002"/>
                    </a:ext>
                  </a:extLst>
                </a:gridCol>
                <a:gridCol w="668740">
                  <a:extLst>
                    <a:ext uri="{9D8B030D-6E8A-4147-A177-3AD203B41FA5}">
                      <a16:colId xmlns:a16="http://schemas.microsoft.com/office/drawing/2014/main" xmlns="" val="20003"/>
                    </a:ext>
                  </a:extLst>
                </a:gridCol>
                <a:gridCol w="655093">
                  <a:extLst>
                    <a:ext uri="{9D8B030D-6E8A-4147-A177-3AD203B41FA5}">
                      <a16:colId xmlns:a16="http://schemas.microsoft.com/office/drawing/2014/main" xmlns="" val="20004"/>
                    </a:ext>
                  </a:extLst>
                </a:gridCol>
                <a:gridCol w="750626">
                  <a:extLst>
                    <a:ext uri="{9D8B030D-6E8A-4147-A177-3AD203B41FA5}">
                      <a16:colId xmlns:a16="http://schemas.microsoft.com/office/drawing/2014/main" xmlns="" val="20005"/>
                    </a:ext>
                  </a:extLst>
                </a:gridCol>
                <a:gridCol w="682388">
                  <a:extLst>
                    <a:ext uri="{9D8B030D-6E8A-4147-A177-3AD203B41FA5}">
                      <a16:colId xmlns:a16="http://schemas.microsoft.com/office/drawing/2014/main" xmlns="" val="20006"/>
                    </a:ext>
                  </a:extLst>
                </a:gridCol>
                <a:gridCol w="723332">
                  <a:extLst>
                    <a:ext uri="{9D8B030D-6E8A-4147-A177-3AD203B41FA5}">
                      <a16:colId xmlns:a16="http://schemas.microsoft.com/office/drawing/2014/main" xmlns="" val="20007"/>
                    </a:ext>
                  </a:extLst>
                </a:gridCol>
                <a:gridCol w="696036">
                  <a:extLst>
                    <a:ext uri="{9D8B030D-6E8A-4147-A177-3AD203B41FA5}">
                      <a16:colId xmlns:a16="http://schemas.microsoft.com/office/drawing/2014/main" xmlns="" val="20008"/>
                    </a:ext>
                  </a:extLst>
                </a:gridCol>
                <a:gridCol w="642331">
                  <a:extLst>
                    <a:ext uri="{9D8B030D-6E8A-4147-A177-3AD203B41FA5}">
                      <a16:colId xmlns:a16="http://schemas.microsoft.com/office/drawing/2014/main" xmlns="" val="20009"/>
                    </a:ext>
                  </a:extLst>
                </a:gridCol>
                <a:gridCol w="716063">
                  <a:extLst>
                    <a:ext uri="{9D8B030D-6E8A-4147-A177-3AD203B41FA5}">
                      <a16:colId xmlns:a16="http://schemas.microsoft.com/office/drawing/2014/main" xmlns="" val="20010"/>
                    </a:ext>
                  </a:extLst>
                </a:gridCol>
                <a:gridCol w="716063">
                  <a:extLst>
                    <a:ext uri="{9D8B030D-6E8A-4147-A177-3AD203B41FA5}">
                      <a16:colId xmlns:a16="http://schemas.microsoft.com/office/drawing/2014/main" xmlns="" val="20011"/>
                    </a:ext>
                  </a:extLst>
                </a:gridCol>
              </a:tblGrid>
              <a:tr h="463440">
                <a:tc>
                  <a:txBody>
                    <a:bodyPr/>
                    <a:lstStyle/>
                    <a:p>
                      <a:pPr algn="l" fontAlgn="b"/>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1" i="0" u="none" strike="noStrike" dirty="0" smtClean="0">
                          <a:solidFill>
                            <a:srgbClr val="000000"/>
                          </a:solidFill>
                          <a:effectLst/>
                          <a:latin typeface="+mn-lt"/>
                        </a:rPr>
                        <a:t>16-25</a:t>
                      </a:r>
                      <a:endParaRPr lang="en-ZA" sz="1400" b="1" i="0" u="none" strike="noStrike" dirty="0">
                        <a:solidFill>
                          <a:srgbClr val="000000"/>
                        </a:solidFill>
                        <a:effectLst/>
                        <a:latin typeface="+mn-lt"/>
                      </a:endParaRPr>
                    </a:p>
                  </a:txBody>
                  <a:tcPr marL="9526" marR="9526" marT="9526" marB="0"/>
                </a:tc>
                <a:tc>
                  <a:txBody>
                    <a:bodyPr/>
                    <a:lstStyle/>
                    <a:p>
                      <a:pPr algn="ctr" fontAlgn="b"/>
                      <a:r>
                        <a:rPr lang="en-ZA" sz="1400" b="1" i="0" u="none" strike="noStrike" dirty="0" smtClean="0">
                          <a:solidFill>
                            <a:srgbClr val="000000"/>
                          </a:solidFill>
                          <a:effectLst/>
                          <a:latin typeface="+mn-lt"/>
                        </a:rPr>
                        <a:t>%</a:t>
                      </a:r>
                      <a:endParaRPr lang="en-ZA" sz="1400" b="1" i="0" u="none" strike="noStrike" dirty="0">
                        <a:solidFill>
                          <a:srgbClr val="000000"/>
                        </a:solidFill>
                        <a:effectLst/>
                        <a:latin typeface="+mn-lt"/>
                      </a:endParaRPr>
                    </a:p>
                  </a:txBody>
                  <a:tcPr marL="9526" marR="9526" marT="9526" marB="0"/>
                </a:tc>
                <a:tc>
                  <a:txBody>
                    <a:bodyPr/>
                    <a:lstStyle/>
                    <a:p>
                      <a:pPr algn="ctr" fontAlgn="b"/>
                      <a:r>
                        <a:rPr lang="en-ZA" sz="1400" b="1" i="0" u="none" strike="noStrike" dirty="0" smtClean="0">
                          <a:solidFill>
                            <a:srgbClr val="000000"/>
                          </a:solidFill>
                          <a:effectLst/>
                          <a:latin typeface="+mn-lt"/>
                        </a:rPr>
                        <a:t>26-35</a:t>
                      </a:r>
                      <a:endParaRPr lang="en-ZA" sz="1400" b="1" i="0" u="none" strike="noStrike" dirty="0">
                        <a:solidFill>
                          <a:srgbClr val="000000"/>
                        </a:solidFill>
                        <a:effectLst/>
                        <a:latin typeface="+mn-lt"/>
                      </a:endParaRPr>
                    </a:p>
                  </a:txBody>
                  <a:tcPr marL="9526" marR="9526" marT="9526" marB="0"/>
                </a:tc>
                <a:tc>
                  <a:txBody>
                    <a:bodyPr/>
                    <a:lstStyle/>
                    <a:p>
                      <a:pPr algn="ctr" fontAlgn="b"/>
                      <a:r>
                        <a:rPr lang="en-ZA" sz="1400" b="1" i="0" u="none" strike="noStrike" dirty="0" smtClean="0">
                          <a:solidFill>
                            <a:srgbClr val="000000"/>
                          </a:solidFill>
                          <a:effectLst/>
                          <a:latin typeface="+mn-lt"/>
                        </a:rPr>
                        <a:t>%</a:t>
                      </a:r>
                      <a:endParaRPr lang="en-ZA" sz="1400" b="1" i="0" u="none" strike="noStrike" dirty="0">
                        <a:solidFill>
                          <a:srgbClr val="000000"/>
                        </a:solidFill>
                        <a:effectLst/>
                        <a:latin typeface="+mn-lt"/>
                      </a:endParaRPr>
                    </a:p>
                  </a:txBody>
                  <a:tcPr marL="9526" marR="9526" marT="9526" marB="0"/>
                </a:tc>
                <a:tc>
                  <a:txBody>
                    <a:bodyPr/>
                    <a:lstStyle/>
                    <a:p>
                      <a:pPr algn="ctr" fontAlgn="b"/>
                      <a:r>
                        <a:rPr lang="en-ZA" sz="1400" b="1" i="0" u="none" strike="noStrike" dirty="0" smtClean="0">
                          <a:solidFill>
                            <a:srgbClr val="000000"/>
                          </a:solidFill>
                          <a:effectLst/>
                          <a:latin typeface="+mn-lt"/>
                        </a:rPr>
                        <a:t>36-45</a:t>
                      </a:r>
                      <a:endParaRPr lang="en-ZA" sz="1400" b="1" i="0" u="none" strike="noStrike" dirty="0">
                        <a:solidFill>
                          <a:srgbClr val="000000"/>
                        </a:solidFill>
                        <a:effectLst/>
                        <a:latin typeface="+mn-lt"/>
                      </a:endParaRPr>
                    </a:p>
                  </a:txBody>
                  <a:tcPr marL="9526" marR="9526" marT="9526" marB="0"/>
                </a:tc>
                <a:tc>
                  <a:txBody>
                    <a:bodyPr/>
                    <a:lstStyle/>
                    <a:p>
                      <a:pPr algn="ctr" fontAlgn="b"/>
                      <a:r>
                        <a:rPr lang="en-ZA" sz="1400" b="1" i="0" u="none" strike="noStrike" dirty="0" smtClean="0">
                          <a:solidFill>
                            <a:srgbClr val="000000"/>
                          </a:solidFill>
                          <a:effectLst/>
                          <a:latin typeface="+mn-lt"/>
                        </a:rPr>
                        <a:t>%</a:t>
                      </a:r>
                      <a:endParaRPr lang="en-ZA" sz="1400" b="1" i="0" u="none" strike="noStrike" dirty="0">
                        <a:solidFill>
                          <a:srgbClr val="000000"/>
                        </a:solidFill>
                        <a:effectLst/>
                        <a:latin typeface="+mn-lt"/>
                      </a:endParaRPr>
                    </a:p>
                  </a:txBody>
                  <a:tcPr marL="9526" marR="9526" marT="9526" marB="0"/>
                </a:tc>
                <a:tc>
                  <a:txBody>
                    <a:bodyPr/>
                    <a:lstStyle/>
                    <a:p>
                      <a:pPr algn="ctr" fontAlgn="b"/>
                      <a:r>
                        <a:rPr lang="en-ZA" sz="1400" b="1" i="0" u="none" strike="noStrike" dirty="0" smtClean="0">
                          <a:solidFill>
                            <a:srgbClr val="000000"/>
                          </a:solidFill>
                          <a:effectLst/>
                          <a:latin typeface="+mn-lt"/>
                        </a:rPr>
                        <a:t>46-60</a:t>
                      </a:r>
                      <a:endParaRPr lang="en-ZA" sz="1400" b="1" i="0" u="none" strike="noStrike" dirty="0">
                        <a:solidFill>
                          <a:srgbClr val="000000"/>
                        </a:solidFill>
                        <a:effectLst/>
                        <a:latin typeface="+mn-lt"/>
                      </a:endParaRPr>
                    </a:p>
                  </a:txBody>
                  <a:tcPr marL="9526" marR="9526" marT="9526" marB="0"/>
                </a:tc>
                <a:tc>
                  <a:txBody>
                    <a:bodyPr/>
                    <a:lstStyle/>
                    <a:p>
                      <a:pPr algn="ctr" fontAlgn="b"/>
                      <a:r>
                        <a:rPr lang="en-ZA" sz="1400" b="1" i="0" u="none" strike="noStrike" dirty="0" smtClean="0">
                          <a:solidFill>
                            <a:srgbClr val="000000"/>
                          </a:solidFill>
                          <a:effectLst/>
                          <a:latin typeface="+mn-lt"/>
                        </a:rPr>
                        <a:t>%</a:t>
                      </a:r>
                      <a:endParaRPr lang="en-ZA" sz="1400" b="1" i="0" u="none" strike="noStrike" dirty="0">
                        <a:solidFill>
                          <a:srgbClr val="000000"/>
                        </a:solidFill>
                        <a:effectLst/>
                        <a:latin typeface="+mn-lt"/>
                      </a:endParaRPr>
                    </a:p>
                  </a:txBody>
                  <a:tcPr marL="9526" marR="9526" marT="9526" marB="0"/>
                </a:tc>
                <a:tc>
                  <a:txBody>
                    <a:bodyPr/>
                    <a:lstStyle/>
                    <a:p>
                      <a:pPr algn="ctr" fontAlgn="b"/>
                      <a:r>
                        <a:rPr lang="en-ZA" sz="1400" b="1" i="0" u="none" strike="noStrike" dirty="0" smtClean="0">
                          <a:solidFill>
                            <a:srgbClr val="000000"/>
                          </a:solidFill>
                          <a:effectLst/>
                          <a:latin typeface="+mn-lt"/>
                        </a:rPr>
                        <a:t>61+</a:t>
                      </a:r>
                      <a:endParaRPr lang="en-ZA" sz="1400" b="1" i="0" u="none" strike="noStrike" dirty="0">
                        <a:solidFill>
                          <a:srgbClr val="000000"/>
                        </a:solidFill>
                        <a:effectLst/>
                        <a:latin typeface="+mn-lt"/>
                      </a:endParaRPr>
                    </a:p>
                  </a:txBody>
                  <a:tcPr marL="9526" marR="9526" marT="9526" marB="0"/>
                </a:tc>
                <a:tc>
                  <a:txBody>
                    <a:bodyPr/>
                    <a:lstStyle/>
                    <a:p>
                      <a:pPr algn="ctr" fontAlgn="b"/>
                      <a:r>
                        <a:rPr lang="en-ZA" sz="1400" b="1" i="0" u="none" strike="noStrike" dirty="0" smtClean="0">
                          <a:solidFill>
                            <a:srgbClr val="000000"/>
                          </a:solidFill>
                          <a:effectLst/>
                          <a:latin typeface="+mn-lt"/>
                        </a:rPr>
                        <a:t>%</a:t>
                      </a:r>
                      <a:endParaRPr lang="en-ZA" sz="1400" b="1" i="0" u="none" strike="noStrike" dirty="0">
                        <a:solidFill>
                          <a:srgbClr val="000000"/>
                        </a:solidFill>
                        <a:effectLst/>
                        <a:latin typeface="+mn-lt"/>
                      </a:endParaRPr>
                    </a:p>
                  </a:txBody>
                  <a:tcPr marL="9526" marR="9526" marT="9526" marB="0"/>
                </a:tc>
                <a:tc>
                  <a:txBody>
                    <a:bodyPr/>
                    <a:lstStyle/>
                    <a:p>
                      <a:pPr algn="ctr" fontAlgn="b"/>
                      <a:r>
                        <a:rPr lang="en-ZA" sz="1400" b="1" i="0" u="none" strike="noStrike" dirty="0" smtClean="0">
                          <a:solidFill>
                            <a:srgbClr val="000000"/>
                          </a:solidFill>
                          <a:effectLst/>
                          <a:latin typeface="+mn-lt"/>
                        </a:rPr>
                        <a:t>Total</a:t>
                      </a:r>
                      <a:endParaRPr lang="en-ZA" sz="1400" b="1" i="0" u="none" strike="noStrike" dirty="0">
                        <a:solidFill>
                          <a:srgbClr val="000000"/>
                        </a:solidFill>
                        <a:effectLst/>
                        <a:latin typeface="+mn-lt"/>
                      </a:endParaRPr>
                    </a:p>
                  </a:txBody>
                  <a:tcPr marL="9526" marR="9526" marT="9526" marB="0"/>
                </a:tc>
                <a:extLst>
                  <a:ext uri="{0D108BD9-81ED-4DB2-BD59-A6C34878D82A}">
                    <a16:rowId xmlns:a16="http://schemas.microsoft.com/office/drawing/2014/main" xmlns="" val="10000"/>
                  </a:ext>
                </a:extLst>
              </a:tr>
              <a:tr h="516298">
                <a:tc>
                  <a:txBody>
                    <a:bodyPr/>
                    <a:lstStyle/>
                    <a:p>
                      <a:pPr algn="l" fontAlgn="b"/>
                      <a:r>
                        <a:rPr lang="en-ZA" sz="1400" b="1" i="0" u="none" strike="noStrike" dirty="0" smtClean="0">
                          <a:solidFill>
                            <a:srgbClr val="000000"/>
                          </a:solidFill>
                          <a:effectLst/>
                          <a:latin typeface="+mn-lt"/>
                        </a:rPr>
                        <a:t>Free</a:t>
                      </a:r>
                      <a:r>
                        <a:rPr lang="en-ZA" sz="1400" b="1" i="0" u="none" strike="noStrike" baseline="0" dirty="0" smtClean="0">
                          <a:solidFill>
                            <a:srgbClr val="000000"/>
                          </a:solidFill>
                          <a:effectLst/>
                          <a:latin typeface="+mn-lt"/>
                        </a:rPr>
                        <a:t> State</a:t>
                      </a:r>
                      <a:endParaRPr lang="en-ZA" sz="1400" b="1" i="0" u="none" strike="noStrike" dirty="0">
                        <a:solidFill>
                          <a:srgbClr val="000000"/>
                        </a:solidFill>
                        <a:effectLst/>
                        <a:latin typeface="+mn-lt"/>
                      </a:endParaRPr>
                    </a:p>
                  </a:txBody>
                  <a:tcPr marL="9526" marR="9526" marT="9526" marB="0" anchor="b"/>
                </a:tc>
                <a:tc>
                  <a:txBody>
                    <a:bodyPr/>
                    <a:lstStyle/>
                    <a:p>
                      <a:pPr algn="ctr"/>
                      <a:r>
                        <a:rPr lang="en-ZA" sz="1400" b="0" i="0" u="none" strike="noStrike" kern="1200" baseline="0" dirty="0" smtClean="0">
                          <a:solidFill>
                            <a:schemeClr val="dk1"/>
                          </a:solidFill>
                          <a:latin typeface="+mn-lt"/>
                          <a:ea typeface="+mn-ea"/>
                          <a:cs typeface="+mn-cs"/>
                        </a:rPr>
                        <a:t>	</a:t>
                      </a:r>
                    </a:p>
                    <a:p>
                      <a:pPr algn="ctr" fontAlgn="b"/>
                      <a:r>
                        <a:rPr lang="en-ZA" sz="1400" b="0" i="0" u="none" strike="noStrike" dirty="0" smtClean="0">
                          <a:solidFill>
                            <a:srgbClr val="000000"/>
                          </a:solidFill>
                          <a:effectLst/>
                          <a:latin typeface="+mn-lt"/>
                        </a:rPr>
                        <a:t>440</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34%</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656</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51%</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171</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13%</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27</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2%</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-7</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-1%</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1" i="0" u="none" strike="noStrike" dirty="0" smtClean="0">
                          <a:solidFill>
                            <a:srgbClr val="000000"/>
                          </a:solidFill>
                          <a:effectLst/>
                          <a:latin typeface="+mn-lt"/>
                        </a:rPr>
                        <a:t>1287</a:t>
                      </a:r>
                      <a:endParaRPr lang="en-ZA" sz="1400" b="1" i="0" u="none" strike="noStrike" dirty="0">
                        <a:solidFill>
                          <a:srgbClr val="000000"/>
                        </a:solidFill>
                        <a:effectLst/>
                        <a:latin typeface="+mn-lt"/>
                      </a:endParaRPr>
                    </a:p>
                  </a:txBody>
                  <a:tcPr marL="9526" marR="9526" marT="9526" marB="0" anchor="b">
                    <a:solidFill>
                      <a:schemeClr val="tx2">
                        <a:lumMod val="40000"/>
                        <a:lumOff val="60000"/>
                      </a:schemeClr>
                    </a:solidFill>
                  </a:tcPr>
                </a:tc>
                <a:extLst>
                  <a:ext uri="{0D108BD9-81ED-4DB2-BD59-A6C34878D82A}">
                    <a16:rowId xmlns:a16="http://schemas.microsoft.com/office/drawing/2014/main" xmlns="" val="10001"/>
                  </a:ext>
                </a:extLst>
              </a:tr>
              <a:tr h="429287">
                <a:tc>
                  <a:txBody>
                    <a:bodyPr/>
                    <a:lstStyle/>
                    <a:p>
                      <a:pPr algn="l" fontAlgn="b"/>
                      <a:r>
                        <a:rPr lang="en-ZA" sz="1400" b="1" i="0" u="none" strike="noStrike" dirty="0" smtClean="0">
                          <a:solidFill>
                            <a:srgbClr val="000000"/>
                          </a:solidFill>
                          <a:effectLst/>
                          <a:latin typeface="+mn-lt"/>
                        </a:rPr>
                        <a:t>Gauteng</a:t>
                      </a:r>
                      <a:endParaRPr lang="en-ZA" sz="1400" b="1"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411</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32%</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627</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49%</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167</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13%</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75</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6%</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0</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0%</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1" i="0" u="none" strike="noStrike" dirty="0" smtClean="0">
                          <a:solidFill>
                            <a:srgbClr val="000000"/>
                          </a:solidFill>
                          <a:effectLst/>
                          <a:latin typeface="+mn-lt"/>
                        </a:rPr>
                        <a:t>1280</a:t>
                      </a:r>
                      <a:endParaRPr lang="en-ZA" sz="1400" b="1" i="0" u="none" strike="noStrike" dirty="0">
                        <a:solidFill>
                          <a:srgbClr val="000000"/>
                        </a:solidFill>
                        <a:effectLst/>
                        <a:latin typeface="+mn-lt"/>
                      </a:endParaRPr>
                    </a:p>
                  </a:txBody>
                  <a:tcPr marL="9526" marR="9526" marT="9526" marB="0" anchor="b">
                    <a:solidFill>
                      <a:schemeClr val="tx2">
                        <a:lumMod val="40000"/>
                        <a:lumOff val="60000"/>
                      </a:schemeClr>
                    </a:solidFill>
                  </a:tcPr>
                </a:tc>
                <a:extLst>
                  <a:ext uri="{0D108BD9-81ED-4DB2-BD59-A6C34878D82A}">
                    <a16:rowId xmlns:a16="http://schemas.microsoft.com/office/drawing/2014/main" xmlns="" val="10002"/>
                  </a:ext>
                </a:extLst>
              </a:tr>
              <a:tr h="424230">
                <a:tc>
                  <a:txBody>
                    <a:bodyPr/>
                    <a:lstStyle/>
                    <a:p>
                      <a:pPr algn="l" fontAlgn="b"/>
                      <a:r>
                        <a:rPr lang="en-ZA" sz="1400" b="1" i="0" u="none" strike="noStrike" dirty="0" err="1" smtClean="0">
                          <a:solidFill>
                            <a:srgbClr val="000000"/>
                          </a:solidFill>
                          <a:effectLst/>
                          <a:latin typeface="+mn-lt"/>
                        </a:rPr>
                        <a:t>KwaZulu</a:t>
                      </a:r>
                      <a:r>
                        <a:rPr lang="en-ZA" sz="1400" b="1" i="0" u="none" strike="noStrike" baseline="0" dirty="0" smtClean="0">
                          <a:solidFill>
                            <a:srgbClr val="000000"/>
                          </a:solidFill>
                          <a:effectLst/>
                          <a:latin typeface="+mn-lt"/>
                        </a:rPr>
                        <a:t> Natal</a:t>
                      </a:r>
                      <a:endParaRPr lang="en-ZA" sz="1400" b="1"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410</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28%</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690</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47%</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284</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19%</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95</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6%</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4</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0%</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1" i="0" u="none" strike="noStrike" dirty="0" smtClean="0">
                          <a:solidFill>
                            <a:srgbClr val="000000"/>
                          </a:solidFill>
                          <a:effectLst/>
                          <a:latin typeface="+mn-lt"/>
                        </a:rPr>
                        <a:t>1483</a:t>
                      </a:r>
                      <a:endParaRPr lang="en-ZA" sz="1400" b="1" i="0" u="none" strike="noStrike" dirty="0">
                        <a:solidFill>
                          <a:srgbClr val="000000"/>
                        </a:solidFill>
                        <a:effectLst/>
                        <a:latin typeface="+mn-lt"/>
                      </a:endParaRPr>
                    </a:p>
                  </a:txBody>
                  <a:tcPr marL="9526" marR="9526" marT="9526" marB="0" anchor="b">
                    <a:solidFill>
                      <a:schemeClr val="tx2">
                        <a:lumMod val="40000"/>
                        <a:lumOff val="60000"/>
                      </a:schemeClr>
                    </a:solidFill>
                  </a:tcPr>
                </a:tc>
                <a:extLst>
                  <a:ext uri="{0D108BD9-81ED-4DB2-BD59-A6C34878D82A}">
                    <a16:rowId xmlns:a16="http://schemas.microsoft.com/office/drawing/2014/main" xmlns="" val="10003"/>
                  </a:ext>
                </a:extLst>
              </a:tr>
              <a:tr h="424230">
                <a:tc>
                  <a:txBody>
                    <a:bodyPr/>
                    <a:lstStyle/>
                    <a:p>
                      <a:pPr algn="l" fontAlgn="b"/>
                      <a:r>
                        <a:rPr lang="en-ZA" sz="1400" b="1" i="0" u="none" strike="noStrike" dirty="0" smtClean="0">
                          <a:solidFill>
                            <a:srgbClr val="000000"/>
                          </a:solidFill>
                          <a:effectLst/>
                          <a:latin typeface="+mn-lt"/>
                        </a:rPr>
                        <a:t>Mpumalanga</a:t>
                      </a:r>
                      <a:endParaRPr lang="en-ZA" sz="1400" b="1"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137</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23%</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378</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63%</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70</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12%</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15</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3%</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-1</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0%</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1" i="0" u="none" strike="noStrike" dirty="0" smtClean="0">
                          <a:solidFill>
                            <a:srgbClr val="000000"/>
                          </a:solidFill>
                          <a:effectLst/>
                          <a:latin typeface="+mn-lt"/>
                        </a:rPr>
                        <a:t>599</a:t>
                      </a:r>
                      <a:endParaRPr lang="en-ZA" sz="1400" b="1" i="0" u="none" strike="noStrike" dirty="0">
                        <a:solidFill>
                          <a:srgbClr val="000000"/>
                        </a:solidFill>
                        <a:effectLst/>
                        <a:latin typeface="+mn-lt"/>
                      </a:endParaRPr>
                    </a:p>
                  </a:txBody>
                  <a:tcPr marL="9526" marR="9526" marT="9526" marB="0" anchor="b">
                    <a:solidFill>
                      <a:schemeClr val="tx2">
                        <a:lumMod val="40000"/>
                        <a:lumOff val="60000"/>
                      </a:schemeClr>
                    </a:solidFill>
                  </a:tcPr>
                </a:tc>
                <a:extLst>
                  <a:ext uri="{0D108BD9-81ED-4DB2-BD59-A6C34878D82A}">
                    <a16:rowId xmlns:a16="http://schemas.microsoft.com/office/drawing/2014/main" xmlns="" val="10004"/>
                  </a:ext>
                </a:extLst>
              </a:tr>
              <a:tr h="424230">
                <a:tc>
                  <a:txBody>
                    <a:bodyPr/>
                    <a:lstStyle/>
                    <a:p>
                      <a:pPr algn="l" fontAlgn="b"/>
                      <a:r>
                        <a:rPr lang="en-ZA" sz="1400" b="1" i="0" u="none" strike="noStrike" dirty="0" smtClean="0">
                          <a:solidFill>
                            <a:srgbClr val="000000"/>
                          </a:solidFill>
                          <a:effectLst/>
                          <a:latin typeface="+mn-lt"/>
                        </a:rPr>
                        <a:t>Limpopo</a:t>
                      </a:r>
                      <a:endParaRPr lang="en-ZA" sz="1400" b="1"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283</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16%</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797</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46%</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414</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24%</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237</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14%</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-1</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0%</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1" i="0" u="none" strike="noStrike" dirty="0" smtClean="0">
                          <a:solidFill>
                            <a:srgbClr val="000000"/>
                          </a:solidFill>
                          <a:effectLst/>
                          <a:latin typeface="+mn-lt"/>
                        </a:rPr>
                        <a:t>1730</a:t>
                      </a:r>
                      <a:endParaRPr lang="en-ZA" sz="1400" b="1" i="0" u="none" strike="noStrike" dirty="0">
                        <a:solidFill>
                          <a:srgbClr val="000000"/>
                        </a:solidFill>
                        <a:effectLst/>
                        <a:latin typeface="+mn-lt"/>
                      </a:endParaRPr>
                    </a:p>
                  </a:txBody>
                  <a:tcPr marL="9526" marR="9526" marT="9526" marB="0" anchor="b">
                    <a:solidFill>
                      <a:schemeClr val="tx2">
                        <a:lumMod val="40000"/>
                        <a:lumOff val="60000"/>
                      </a:schemeClr>
                    </a:solidFill>
                  </a:tcPr>
                </a:tc>
                <a:extLst>
                  <a:ext uri="{0D108BD9-81ED-4DB2-BD59-A6C34878D82A}">
                    <a16:rowId xmlns:a16="http://schemas.microsoft.com/office/drawing/2014/main" xmlns="" val="10005"/>
                  </a:ext>
                </a:extLst>
              </a:tr>
              <a:tr h="424230">
                <a:tc>
                  <a:txBody>
                    <a:bodyPr/>
                    <a:lstStyle/>
                    <a:p>
                      <a:pPr algn="l" fontAlgn="b"/>
                      <a:r>
                        <a:rPr lang="en-ZA" sz="1400" b="1" i="0" u="none" strike="noStrike" dirty="0" smtClean="0">
                          <a:solidFill>
                            <a:srgbClr val="000000"/>
                          </a:solidFill>
                          <a:effectLst/>
                          <a:latin typeface="+mn-lt"/>
                        </a:rPr>
                        <a:t>North</a:t>
                      </a:r>
                      <a:r>
                        <a:rPr lang="en-ZA" sz="1400" b="1" i="0" u="none" strike="noStrike" baseline="0" dirty="0" smtClean="0">
                          <a:solidFill>
                            <a:srgbClr val="000000"/>
                          </a:solidFill>
                          <a:effectLst/>
                          <a:latin typeface="+mn-lt"/>
                        </a:rPr>
                        <a:t> West</a:t>
                      </a:r>
                      <a:endParaRPr lang="en-ZA" sz="1400" b="1"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68</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23%</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176</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60%</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36</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12%</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16</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5%</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-3</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-1%</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1" i="0" u="none" strike="noStrike" dirty="0" smtClean="0">
                          <a:solidFill>
                            <a:srgbClr val="000000"/>
                          </a:solidFill>
                          <a:effectLst/>
                          <a:latin typeface="+mn-lt"/>
                        </a:rPr>
                        <a:t>293</a:t>
                      </a:r>
                      <a:endParaRPr lang="en-ZA" sz="1400" b="1" i="0" u="none" strike="noStrike" dirty="0">
                        <a:solidFill>
                          <a:srgbClr val="000000"/>
                        </a:solidFill>
                        <a:effectLst/>
                        <a:latin typeface="+mn-lt"/>
                      </a:endParaRPr>
                    </a:p>
                  </a:txBody>
                  <a:tcPr marL="9526" marR="9526" marT="9526" marB="0" anchor="b">
                    <a:solidFill>
                      <a:schemeClr val="tx2">
                        <a:lumMod val="40000"/>
                        <a:lumOff val="60000"/>
                      </a:schemeClr>
                    </a:solidFill>
                  </a:tcPr>
                </a:tc>
                <a:extLst>
                  <a:ext uri="{0D108BD9-81ED-4DB2-BD59-A6C34878D82A}">
                    <a16:rowId xmlns:a16="http://schemas.microsoft.com/office/drawing/2014/main" xmlns="" val="10006"/>
                  </a:ext>
                </a:extLst>
              </a:tr>
              <a:tr h="424230">
                <a:tc>
                  <a:txBody>
                    <a:bodyPr/>
                    <a:lstStyle/>
                    <a:p>
                      <a:pPr algn="l" fontAlgn="b"/>
                      <a:r>
                        <a:rPr lang="en-ZA" sz="1400" b="1" i="0" u="none" strike="noStrike" dirty="0" smtClean="0">
                          <a:solidFill>
                            <a:srgbClr val="000000"/>
                          </a:solidFill>
                          <a:effectLst/>
                          <a:latin typeface="+mn-lt"/>
                        </a:rPr>
                        <a:t>Western</a:t>
                      </a:r>
                      <a:r>
                        <a:rPr lang="en-ZA" sz="1400" b="1" i="0" u="none" strike="noStrike" baseline="0" dirty="0" smtClean="0">
                          <a:solidFill>
                            <a:srgbClr val="000000"/>
                          </a:solidFill>
                          <a:effectLst/>
                          <a:latin typeface="+mn-lt"/>
                        </a:rPr>
                        <a:t> Cape</a:t>
                      </a:r>
                      <a:endParaRPr lang="en-ZA" sz="1400" b="1"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64</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19%</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162</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49%</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71</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21%</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42</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13%</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-7</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-2%</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1" i="0" u="none" strike="noStrike" dirty="0" smtClean="0">
                          <a:solidFill>
                            <a:srgbClr val="000000"/>
                          </a:solidFill>
                          <a:effectLst/>
                          <a:latin typeface="+mn-lt"/>
                        </a:rPr>
                        <a:t>332</a:t>
                      </a:r>
                      <a:endParaRPr lang="en-ZA" sz="1400" b="1" i="0" u="none" strike="noStrike" dirty="0">
                        <a:solidFill>
                          <a:srgbClr val="000000"/>
                        </a:solidFill>
                        <a:effectLst/>
                        <a:latin typeface="+mn-lt"/>
                      </a:endParaRPr>
                    </a:p>
                  </a:txBody>
                  <a:tcPr marL="9526" marR="9526" marT="9526" marB="0" anchor="b">
                    <a:solidFill>
                      <a:schemeClr val="tx2">
                        <a:lumMod val="40000"/>
                        <a:lumOff val="60000"/>
                      </a:schemeClr>
                    </a:solidFill>
                  </a:tcPr>
                </a:tc>
                <a:extLst>
                  <a:ext uri="{0D108BD9-81ED-4DB2-BD59-A6C34878D82A}">
                    <a16:rowId xmlns:a16="http://schemas.microsoft.com/office/drawing/2014/main" xmlns="" val="10007"/>
                  </a:ext>
                </a:extLst>
              </a:tr>
              <a:tr h="424230">
                <a:tc>
                  <a:txBody>
                    <a:bodyPr/>
                    <a:lstStyle/>
                    <a:p>
                      <a:pPr algn="l" fontAlgn="b"/>
                      <a:r>
                        <a:rPr lang="en-ZA" sz="1400" b="1" i="0" u="none" strike="noStrike" dirty="0" smtClean="0">
                          <a:solidFill>
                            <a:srgbClr val="000000"/>
                          </a:solidFill>
                          <a:effectLst/>
                          <a:latin typeface="+mn-lt"/>
                        </a:rPr>
                        <a:t>Eastern</a:t>
                      </a:r>
                      <a:r>
                        <a:rPr lang="en-ZA" sz="1400" b="1" i="0" u="none" strike="noStrike" baseline="0" dirty="0" smtClean="0">
                          <a:solidFill>
                            <a:srgbClr val="000000"/>
                          </a:solidFill>
                          <a:effectLst/>
                          <a:latin typeface="+mn-lt"/>
                        </a:rPr>
                        <a:t> Cape</a:t>
                      </a:r>
                      <a:r>
                        <a:rPr lang="en-ZA" sz="1400" b="1" i="0" u="none" strike="noStrike" dirty="0" smtClean="0">
                          <a:solidFill>
                            <a:srgbClr val="000000"/>
                          </a:solidFill>
                          <a:effectLst/>
                          <a:latin typeface="+mn-lt"/>
                        </a:rPr>
                        <a:t> Cape</a:t>
                      </a:r>
                      <a:endParaRPr lang="en-ZA" sz="1400" b="1"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326</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19%</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653</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39%</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411</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24%</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288</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17%</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6</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0%</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1" i="0" u="none" strike="noStrike" dirty="0" smtClean="0">
                          <a:solidFill>
                            <a:srgbClr val="000000"/>
                          </a:solidFill>
                          <a:effectLst/>
                          <a:latin typeface="+mn-lt"/>
                        </a:rPr>
                        <a:t>1684</a:t>
                      </a:r>
                      <a:endParaRPr lang="en-ZA" sz="1400" b="1" i="0" u="none" strike="noStrike" dirty="0">
                        <a:solidFill>
                          <a:srgbClr val="000000"/>
                        </a:solidFill>
                        <a:effectLst/>
                        <a:latin typeface="+mn-lt"/>
                      </a:endParaRPr>
                    </a:p>
                  </a:txBody>
                  <a:tcPr marL="9526" marR="9526" marT="9526" marB="0" anchor="b">
                    <a:solidFill>
                      <a:schemeClr val="tx2">
                        <a:lumMod val="40000"/>
                        <a:lumOff val="60000"/>
                      </a:schemeClr>
                    </a:solidFill>
                  </a:tcPr>
                </a:tc>
                <a:extLst>
                  <a:ext uri="{0D108BD9-81ED-4DB2-BD59-A6C34878D82A}">
                    <a16:rowId xmlns:a16="http://schemas.microsoft.com/office/drawing/2014/main" xmlns="" val="10008"/>
                  </a:ext>
                </a:extLst>
              </a:tr>
              <a:tr h="424230">
                <a:tc>
                  <a:txBody>
                    <a:bodyPr/>
                    <a:lstStyle/>
                    <a:p>
                      <a:pPr algn="l" fontAlgn="b"/>
                      <a:r>
                        <a:rPr lang="en-ZA" sz="1400" b="1" i="0" u="none" strike="noStrike" dirty="0" smtClean="0">
                          <a:solidFill>
                            <a:srgbClr val="000000"/>
                          </a:solidFill>
                          <a:effectLst/>
                          <a:latin typeface="+mn-lt"/>
                        </a:rPr>
                        <a:t>Northern</a:t>
                      </a:r>
                      <a:r>
                        <a:rPr lang="en-ZA" sz="1400" b="1" i="0" u="none" strike="noStrike" baseline="0" dirty="0" smtClean="0">
                          <a:solidFill>
                            <a:srgbClr val="000000"/>
                          </a:solidFill>
                          <a:effectLst/>
                          <a:latin typeface="+mn-lt"/>
                        </a:rPr>
                        <a:t> Cape</a:t>
                      </a:r>
                      <a:endParaRPr lang="en-ZA" sz="1400" b="1"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194</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31%</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274</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43%</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92</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15%</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71</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11%</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3</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0%</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1" i="0" u="none" strike="noStrike" dirty="0" smtClean="0">
                          <a:solidFill>
                            <a:srgbClr val="000000"/>
                          </a:solidFill>
                          <a:effectLst/>
                          <a:latin typeface="+mn-lt"/>
                        </a:rPr>
                        <a:t>634</a:t>
                      </a:r>
                      <a:endParaRPr lang="en-ZA" sz="1400" b="1" i="0" u="none" strike="noStrike" dirty="0">
                        <a:solidFill>
                          <a:srgbClr val="000000"/>
                        </a:solidFill>
                        <a:effectLst/>
                        <a:latin typeface="+mn-lt"/>
                      </a:endParaRPr>
                    </a:p>
                  </a:txBody>
                  <a:tcPr marL="9526" marR="9526" marT="9526" marB="0" anchor="b">
                    <a:solidFill>
                      <a:schemeClr val="tx2">
                        <a:lumMod val="40000"/>
                        <a:lumOff val="60000"/>
                      </a:schemeClr>
                    </a:solidFill>
                  </a:tcPr>
                </a:tc>
                <a:extLst>
                  <a:ext uri="{0D108BD9-81ED-4DB2-BD59-A6C34878D82A}">
                    <a16:rowId xmlns:a16="http://schemas.microsoft.com/office/drawing/2014/main" xmlns="" val="10009"/>
                  </a:ext>
                </a:extLst>
              </a:tr>
              <a:tr h="424230">
                <a:tc>
                  <a:txBody>
                    <a:bodyPr/>
                    <a:lstStyle/>
                    <a:p>
                      <a:pPr algn="l" fontAlgn="b"/>
                      <a:r>
                        <a:rPr lang="en-ZA" sz="1400" b="1" i="0" u="none" strike="noStrike" dirty="0" smtClean="0">
                          <a:solidFill>
                            <a:srgbClr val="000000"/>
                          </a:solidFill>
                          <a:effectLst/>
                          <a:latin typeface="+mn-lt"/>
                        </a:rPr>
                        <a:t>Online</a:t>
                      </a:r>
                      <a:endParaRPr lang="en-ZA" sz="1400" b="1"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56</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42%</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54</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41%</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12</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9%</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10</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8%</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1</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0" i="0" u="none" strike="noStrike" dirty="0" smtClean="0">
                          <a:solidFill>
                            <a:srgbClr val="000000"/>
                          </a:solidFill>
                          <a:effectLst/>
                          <a:latin typeface="+mn-lt"/>
                        </a:rPr>
                        <a:t>1%</a:t>
                      </a:r>
                      <a:endParaRPr lang="en-ZA" sz="1400" b="0" i="0" u="none" strike="noStrike" dirty="0">
                        <a:solidFill>
                          <a:srgbClr val="000000"/>
                        </a:solidFill>
                        <a:effectLst/>
                        <a:latin typeface="+mn-lt"/>
                      </a:endParaRPr>
                    </a:p>
                  </a:txBody>
                  <a:tcPr marL="9526" marR="9526" marT="9526" marB="0" anchor="b"/>
                </a:tc>
                <a:tc>
                  <a:txBody>
                    <a:bodyPr/>
                    <a:lstStyle/>
                    <a:p>
                      <a:pPr algn="ctr" fontAlgn="b"/>
                      <a:r>
                        <a:rPr lang="en-ZA" sz="1400" b="1" i="0" u="none" strike="noStrike" dirty="0" smtClean="0">
                          <a:solidFill>
                            <a:srgbClr val="000000"/>
                          </a:solidFill>
                          <a:effectLst/>
                          <a:latin typeface="+mn-lt"/>
                        </a:rPr>
                        <a:t>133</a:t>
                      </a:r>
                      <a:endParaRPr lang="en-ZA" sz="1400" b="1" i="0" u="none" strike="noStrike" dirty="0">
                        <a:solidFill>
                          <a:srgbClr val="000000"/>
                        </a:solidFill>
                        <a:effectLst/>
                        <a:latin typeface="+mn-lt"/>
                      </a:endParaRPr>
                    </a:p>
                  </a:txBody>
                  <a:tcPr marL="9526" marR="9526" marT="9526" marB="0" anchor="b">
                    <a:solidFill>
                      <a:schemeClr val="tx2">
                        <a:lumMod val="40000"/>
                        <a:lumOff val="60000"/>
                      </a:schemeClr>
                    </a:solidFill>
                  </a:tcPr>
                </a:tc>
                <a:extLst>
                  <a:ext uri="{0D108BD9-81ED-4DB2-BD59-A6C34878D82A}">
                    <a16:rowId xmlns:a16="http://schemas.microsoft.com/office/drawing/2014/main" xmlns="" val="10010"/>
                  </a:ext>
                </a:extLst>
              </a:tr>
              <a:tr h="424230">
                <a:tc>
                  <a:txBody>
                    <a:bodyPr/>
                    <a:lstStyle/>
                    <a:p>
                      <a:pPr algn="l" fontAlgn="b"/>
                      <a:r>
                        <a:rPr lang="en-ZA" sz="1400" b="1" i="0" u="none" strike="noStrike" dirty="0" smtClean="0">
                          <a:solidFill>
                            <a:srgbClr val="000000"/>
                          </a:solidFill>
                          <a:effectLst/>
                          <a:latin typeface="+mn-lt"/>
                        </a:rPr>
                        <a:t>Total</a:t>
                      </a:r>
                      <a:endParaRPr lang="en-ZA" sz="1400" b="1" i="0" u="none" strike="noStrike" dirty="0">
                        <a:solidFill>
                          <a:srgbClr val="000000"/>
                        </a:solidFill>
                        <a:effectLst/>
                        <a:latin typeface="+mn-lt"/>
                      </a:endParaRPr>
                    </a:p>
                  </a:txBody>
                  <a:tcPr marL="9526" marR="9526" marT="9526" marB="0" anchor="b">
                    <a:solidFill>
                      <a:schemeClr val="tx2">
                        <a:lumMod val="40000"/>
                        <a:lumOff val="60000"/>
                      </a:schemeClr>
                    </a:solidFill>
                  </a:tcPr>
                </a:tc>
                <a:tc>
                  <a:txBody>
                    <a:bodyPr/>
                    <a:lstStyle/>
                    <a:p>
                      <a:pPr algn="ctr" fontAlgn="b"/>
                      <a:r>
                        <a:rPr lang="en-ZA" sz="1400" b="1" i="0" u="none" strike="noStrike" dirty="0" smtClean="0">
                          <a:solidFill>
                            <a:srgbClr val="000000"/>
                          </a:solidFill>
                          <a:effectLst/>
                          <a:latin typeface="+mn-lt"/>
                        </a:rPr>
                        <a:t>2389</a:t>
                      </a:r>
                      <a:endParaRPr lang="en-ZA" sz="1400" b="1" i="0" u="none" strike="noStrike" dirty="0">
                        <a:solidFill>
                          <a:srgbClr val="000000"/>
                        </a:solidFill>
                        <a:effectLst/>
                        <a:latin typeface="+mn-lt"/>
                      </a:endParaRPr>
                    </a:p>
                  </a:txBody>
                  <a:tcPr marL="9526" marR="9526" marT="9526" marB="0" anchor="b">
                    <a:solidFill>
                      <a:schemeClr val="tx2">
                        <a:lumMod val="40000"/>
                        <a:lumOff val="60000"/>
                      </a:schemeClr>
                    </a:solidFill>
                  </a:tcPr>
                </a:tc>
                <a:tc>
                  <a:txBody>
                    <a:bodyPr/>
                    <a:lstStyle/>
                    <a:p>
                      <a:pPr algn="ctr" fontAlgn="b"/>
                      <a:r>
                        <a:rPr lang="en-ZA" sz="1400" b="1" i="0" u="none" strike="noStrike" dirty="0" smtClean="0">
                          <a:solidFill>
                            <a:srgbClr val="000000"/>
                          </a:solidFill>
                          <a:effectLst/>
                          <a:latin typeface="+mn-lt"/>
                        </a:rPr>
                        <a:t>25%</a:t>
                      </a:r>
                      <a:endParaRPr lang="en-ZA" sz="1400" b="1" i="0" u="none" strike="noStrike" dirty="0">
                        <a:solidFill>
                          <a:srgbClr val="000000"/>
                        </a:solidFill>
                        <a:effectLst/>
                        <a:latin typeface="+mn-lt"/>
                      </a:endParaRPr>
                    </a:p>
                  </a:txBody>
                  <a:tcPr marL="9526" marR="9526" marT="9526" marB="0" anchor="b">
                    <a:solidFill>
                      <a:schemeClr val="tx2">
                        <a:lumMod val="40000"/>
                        <a:lumOff val="60000"/>
                      </a:schemeClr>
                    </a:solidFill>
                  </a:tcPr>
                </a:tc>
                <a:tc>
                  <a:txBody>
                    <a:bodyPr/>
                    <a:lstStyle/>
                    <a:p>
                      <a:pPr algn="ctr" fontAlgn="b"/>
                      <a:r>
                        <a:rPr lang="en-ZA" sz="1400" b="1" i="0" u="none" strike="noStrike" dirty="0" smtClean="0">
                          <a:solidFill>
                            <a:srgbClr val="000000"/>
                          </a:solidFill>
                          <a:effectLst/>
                          <a:latin typeface="+mn-lt"/>
                        </a:rPr>
                        <a:t>4467</a:t>
                      </a:r>
                      <a:endParaRPr lang="en-ZA" sz="1400" b="1" i="0" u="none" strike="noStrike" dirty="0">
                        <a:solidFill>
                          <a:srgbClr val="000000"/>
                        </a:solidFill>
                        <a:effectLst/>
                        <a:latin typeface="+mn-lt"/>
                      </a:endParaRPr>
                    </a:p>
                  </a:txBody>
                  <a:tcPr marL="9526" marR="9526" marT="9526" marB="0" anchor="b">
                    <a:solidFill>
                      <a:schemeClr val="tx2">
                        <a:lumMod val="40000"/>
                        <a:lumOff val="60000"/>
                      </a:schemeClr>
                    </a:solidFill>
                  </a:tcPr>
                </a:tc>
                <a:tc>
                  <a:txBody>
                    <a:bodyPr/>
                    <a:lstStyle/>
                    <a:p>
                      <a:pPr algn="ctr" fontAlgn="b"/>
                      <a:r>
                        <a:rPr lang="en-ZA" sz="1400" b="1" i="0" u="none" strike="noStrike" dirty="0" smtClean="0">
                          <a:solidFill>
                            <a:srgbClr val="000000"/>
                          </a:solidFill>
                          <a:effectLst/>
                          <a:latin typeface="+mn-lt"/>
                        </a:rPr>
                        <a:t>47%</a:t>
                      </a:r>
                      <a:endParaRPr lang="en-ZA" sz="1400" b="1" i="0" u="none" strike="noStrike" dirty="0">
                        <a:solidFill>
                          <a:srgbClr val="000000"/>
                        </a:solidFill>
                        <a:effectLst/>
                        <a:latin typeface="+mn-lt"/>
                      </a:endParaRPr>
                    </a:p>
                  </a:txBody>
                  <a:tcPr marL="9526" marR="9526" marT="9526" marB="0" anchor="b">
                    <a:solidFill>
                      <a:schemeClr val="tx2">
                        <a:lumMod val="40000"/>
                        <a:lumOff val="60000"/>
                      </a:schemeClr>
                    </a:solidFill>
                  </a:tcPr>
                </a:tc>
                <a:tc>
                  <a:txBody>
                    <a:bodyPr/>
                    <a:lstStyle/>
                    <a:p>
                      <a:pPr algn="ctr" fontAlgn="b"/>
                      <a:r>
                        <a:rPr lang="en-ZA" sz="1400" b="1" i="0" u="none" strike="noStrike" dirty="0" smtClean="0">
                          <a:solidFill>
                            <a:srgbClr val="000000"/>
                          </a:solidFill>
                          <a:effectLst/>
                          <a:latin typeface="+mn-lt"/>
                        </a:rPr>
                        <a:t>1728</a:t>
                      </a:r>
                      <a:endParaRPr lang="en-ZA" sz="1400" b="1" i="0" u="none" strike="noStrike" dirty="0">
                        <a:solidFill>
                          <a:srgbClr val="000000"/>
                        </a:solidFill>
                        <a:effectLst/>
                        <a:latin typeface="+mn-lt"/>
                      </a:endParaRPr>
                    </a:p>
                  </a:txBody>
                  <a:tcPr marL="9526" marR="9526" marT="9526" marB="0" anchor="b">
                    <a:solidFill>
                      <a:schemeClr val="tx2">
                        <a:lumMod val="40000"/>
                        <a:lumOff val="60000"/>
                      </a:schemeClr>
                    </a:solidFill>
                  </a:tcPr>
                </a:tc>
                <a:tc>
                  <a:txBody>
                    <a:bodyPr/>
                    <a:lstStyle/>
                    <a:p>
                      <a:pPr algn="ctr" fontAlgn="b"/>
                      <a:r>
                        <a:rPr lang="en-ZA" sz="1400" b="1" i="0" u="none" strike="noStrike" dirty="0" smtClean="0">
                          <a:solidFill>
                            <a:srgbClr val="000000"/>
                          </a:solidFill>
                          <a:effectLst/>
                          <a:latin typeface="+mn-lt"/>
                        </a:rPr>
                        <a:t>18%</a:t>
                      </a:r>
                      <a:endParaRPr lang="en-ZA" sz="1400" b="1" i="0" u="none" strike="noStrike" dirty="0">
                        <a:solidFill>
                          <a:srgbClr val="000000"/>
                        </a:solidFill>
                        <a:effectLst/>
                        <a:latin typeface="+mn-lt"/>
                      </a:endParaRPr>
                    </a:p>
                  </a:txBody>
                  <a:tcPr marL="9526" marR="9526" marT="9526" marB="0" anchor="b">
                    <a:solidFill>
                      <a:schemeClr val="tx2">
                        <a:lumMod val="40000"/>
                        <a:lumOff val="60000"/>
                      </a:schemeClr>
                    </a:solidFill>
                  </a:tcPr>
                </a:tc>
                <a:tc>
                  <a:txBody>
                    <a:bodyPr/>
                    <a:lstStyle/>
                    <a:p>
                      <a:pPr algn="ctr" fontAlgn="b"/>
                      <a:r>
                        <a:rPr lang="en-ZA" sz="1400" b="1" i="0" u="none" strike="noStrike" dirty="0" smtClean="0">
                          <a:solidFill>
                            <a:srgbClr val="000000"/>
                          </a:solidFill>
                          <a:effectLst/>
                          <a:latin typeface="+mn-lt"/>
                        </a:rPr>
                        <a:t>876</a:t>
                      </a:r>
                      <a:endParaRPr lang="en-ZA" sz="1400" b="1" i="0" u="none" strike="noStrike" dirty="0">
                        <a:solidFill>
                          <a:srgbClr val="000000"/>
                        </a:solidFill>
                        <a:effectLst/>
                        <a:latin typeface="+mn-lt"/>
                      </a:endParaRPr>
                    </a:p>
                  </a:txBody>
                  <a:tcPr marL="9526" marR="9526" marT="9526" marB="0" anchor="b">
                    <a:solidFill>
                      <a:schemeClr val="tx2">
                        <a:lumMod val="40000"/>
                        <a:lumOff val="60000"/>
                      </a:schemeClr>
                    </a:solidFill>
                  </a:tcPr>
                </a:tc>
                <a:tc>
                  <a:txBody>
                    <a:bodyPr/>
                    <a:lstStyle/>
                    <a:p>
                      <a:pPr algn="ctr" fontAlgn="b"/>
                      <a:r>
                        <a:rPr lang="en-ZA" sz="1400" b="1" i="0" u="none" strike="noStrike" dirty="0" smtClean="0">
                          <a:solidFill>
                            <a:srgbClr val="000000"/>
                          </a:solidFill>
                          <a:effectLst/>
                          <a:latin typeface="+mn-lt"/>
                        </a:rPr>
                        <a:t>9%</a:t>
                      </a:r>
                      <a:endParaRPr lang="en-ZA" sz="1400" b="1" i="0" u="none" strike="noStrike" dirty="0">
                        <a:solidFill>
                          <a:srgbClr val="000000"/>
                        </a:solidFill>
                        <a:effectLst/>
                        <a:latin typeface="+mn-lt"/>
                      </a:endParaRPr>
                    </a:p>
                  </a:txBody>
                  <a:tcPr marL="9526" marR="9526" marT="9526" marB="0" anchor="b">
                    <a:solidFill>
                      <a:schemeClr val="tx2">
                        <a:lumMod val="40000"/>
                        <a:lumOff val="60000"/>
                      </a:schemeClr>
                    </a:solidFill>
                  </a:tcPr>
                </a:tc>
                <a:tc>
                  <a:txBody>
                    <a:bodyPr/>
                    <a:lstStyle/>
                    <a:p>
                      <a:pPr algn="ctr" fontAlgn="b"/>
                      <a:r>
                        <a:rPr lang="en-ZA" sz="1400" b="1" i="0" u="none" strike="noStrike" dirty="0" smtClean="0">
                          <a:solidFill>
                            <a:srgbClr val="000000"/>
                          </a:solidFill>
                          <a:effectLst/>
                          <a:latin typeface="+mn-lt"/>
                        </a:rPr>
                        <a:t>-5</a:t>
                      </a:r>
                      <a:endParaRPr lang="en-ZA" sz="1400" b="1" i="0" u="none" strike="noStrike" dirty="0">
                        <a:solidFill>
                          <a:srgbClr val="000000"/>
                        </a:solidFill>
                        <a:effectLst/>
                        <a:latin typeface="+mn-lt"/>
                      </a:endParaRPr>
                    </a:p>
                  </a:txBody>
                  <a:tcPr marL="9526" marR="9526" marT="9526" marB="0" anchor="b">
                    <a:solidFill>
                      <a:schemeClr val="tx2">
                        <a:lumMod val="40000"/>
                        <a:lumOff val="60000"/>
                      </a:schemeClr>
                    </a:solidFill>
                  </a:tcPr>
                </a:tc>
                <a:tc>
                  <a:txBody>
                    <a:bodyPr/>
                    <a:lstStyle/>
                    <a:p>
                      <a:pPr algn="ctr" fontAlgn="b"/>
                      <a:r>
                        <a:rPr lang="en-ZA" sz="1400" b="1" i="0" u="none" strike="noStrike" dirty="0" smtClean="0">
                          <a:solidFill>
                            <a:srgbClr val="000000"/>
                          </a:solidFill>
                          <a:effectLst/>
                          <a:latin typeface="+mn-lt"/>
                        </a:rPr>
                        <a:t>0%</a:t>
                      </a:r>
                      <a:endParaRPr lang="en-ZA" sz="1400" b="1" i="0" u="none" strike="noStrike" dirty="0">
                        <a:solidFill>
                          <a:srgbClr val="000000"/>
                        </a:solidFill>
                        <a:effectLst/>
                        <a:latin typeface="+mn-lt"/>
                      </a:endParaRPr>
                    </a:p>
                  </a:txBody>
                  <a:tcPr marL="9526" marR="9526" marT="9526" marB="0" anchor="b">
                    <a:solidFill>
                      <a:schemeClr val="tx2">
                        <a:lumMod val="40000"/>
                        <a:lumOff val="60000"/>
                      </a:schemeClr>
                    </a:solidFill>
                  </a:tcPr>
                </a:tc>
                <a:tc>
                  <a:txBody>
                    <a:bodyPr/>
                    <a:lstStyle/>
                    <a:p>
                      <a:pPr algn="ctr" fontAlgn="b"/>
                      <a:r>
                        <a:rPr lang="en-ZA" sz="1400" b="1" i="0" u="none" strike="noStrike" dirty="0" smtClean="0">
                          <a:solidFill>
                            <a:srgbClr val="000000"/>
                          </a:solidFill>
                          <a:effectLst/>
                          <a:latin typeface="+mn-lt"/>
                        </a:rPr>
                        <a:t>9455</a:t>
                      </a:r>
                      <a:endParaRPr lang="en-ZA" sz="1400" b="1" i="0" u="none" strike="noStrike" dirty="0">
                        <a:solidFill>
                          <a:srgbClr val="000000"/>
                        </a:solidFill>
                        <a:effectLst/>
                        <a:latin typeface="+mn-lt"/>
                      </a:endParaRPr>
                    </a:p>
                  </a:txBody>
                  <a:tcPr marL="9526" marR="9526" marT="9526" marB="0" anchor="b">
                    <a:solidFill>
                      <a:schemeClr val="tx2">
                        <a:lumMod val="40000"/>
                        <a:lumOff val="60000"/>
                      </a:schemeClr>
                    </a:solidFill>
                  </a:tcPr>
                </a:tc>
                <a:extLst>
                  <a:ext uri="{0D108BD9-81ED-4DB2-BD59-A6C34878D82A}">
                    <a16:rowId xmlns:a16="http://schemas.microsoft.com/office/drawing/2014/main" xmlns="" val="10011"/>
                  </a:ext>
                </a:extLst>
              </a:tr>
            </a:tbl>
          </a:graphicData>
        </a:graphic>
      </p:graphicFrame>
      <p:sp>
        <p:nvSpPr>
          <p:cNvPr id="54446" name="Slide Number Placeholder 3"/>
          <p:cNvSpPr>
            <a:spLocks noGrp="1"/>
          </p:cNvSpPr>
          <p:nvPr>
            <p:ph type="sldNum" sz="quarter" idx="12"/>
          </p:nvPr>
        </p:nvSpPr>
        <p:spPr bwMode="auto">
          <a:xfrm>
            <a:off x="6732240" y="6165304"/>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fld id="{CE445393-E502-4E00-B676-BDB28C1F82D0}" type="slidenum">
              <a:rPr lang="en-US" altLang="en-US" sz="1200" smtClean="0">
                <a:solidFill>
                  <a:srgbClr val="898989"/>
                </a:solidFill>
              </a:rPr>
              <a:pPr eaLnBrk="1" hangingPunct="1">
                <a:spcBef>
                  <a:spcPct val="0"/>
                </a:spcBef>
                <a:buFontTx/>
                <a:buNone/>
                <a:defRPr/>
              </a:pPr>
              <a:t>97</a:t>
            </a:fld>
            <a:endParaRPr lang="en-US" altLang="en-US" sz="1200" dirty="0" smtClean="0">
              <a:solidFill>
                <a:srgbClr val="898989"/>
              </a:solidFill>
            </a:endParaRPr>
          </a:p>
        </p:txBody>
      </p:sp>
    </p:spTree>
    <p:extLst>
      <p:ext uri="{BB962C8B-B14F-4D97-AF65-F5344CB8AC3E}">
        <p14:creationId xmlns:p14="http://schemas.microsoft.com/office/powerpoint/2010/main" xmlns="" val="271501038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81000" y="274638"/>
            <a:ext cx="8229600" cy="830831"/>
          </a:xfrm>
        </p:spPr>
        <p:txBody>
          <a:bodyPr/>
          <a:lstStyle/>
          <a:p>
            <a:r>
              <a:rPr lang="en-ZA" altLang="en-US" sz="2400" b="1" dirty="0" smtClean="0"/>
              <a:t>PLACEMENT BY GENDER AND PROVINCE</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xmlns="" val="1510971725"/>
              </p:ext>
            </p:extLst>
          </p:nvPr>
        </p:nvGraphicFramePr>
        <p:xfrm>
          <a:off x="245658" y="1378424"/>
          <a:ext cx="5334454" cy="5268036"/>
        </p:xfrm>
        <a:graphic>
          <a:graphicData uri="http://schemas.openxmlformats.org/drawingml/2006/table">
            <a:tbl>
              <a:tblPr firstRow="1" bandRow="1">
                <a:tableStyleId>{5C22544A-7EE6-4342-B048-85BDC9FD1C3A}</a:tableStyleId>
              </a:tblPr>
              <a:tblGrid>
                <a:gridCol w="1456020">
                  <a:extLst>
                    <a:ext uri="{9D8B030D-6E8A-4147-A177-3AD203B41FA5}">
                      <a16:colId xmlns:a16="http://schemas.microsoft.com/office/drawing/2014/main" xmlns="" val="20000"/>
                    </a:ext>
                  </a:extLst>
                </a:gridCol>
                <a:gridCol w="839353">
                  <a:extLst>
                    <a:ext uri="{9D8B030D-6E8A-4147-A177-3AD203B41FA5}">
                      <a16:colId xmlns:a16="http://schemas.microsoft.com/office/drawing/2014/main" xmlns="" val="20001"/>
                    </a:ext>
                  </a:extLst>
                </a:gridCol>
                <a:gridCol w="736573">
                  <a:extLst>
                    <a:ext uri="{9D8B030D-6E8A-4147-A177-3AD203B41FA5}">
                      <a16:colId xmlns:a16="http://schemas.microsoft.com/office/drawing/2014/main" xmlns="" val="20002"/>
                    </a:ext>
                  </a:extLst>
                </a:gridCol>
                <a:gridCol w="770834">
                  <a:extLst>
                    <a:ext uri="{9D8B030D-6E8A-4147-A177-3AD203B41FA5}">
                      <a16:colId xmlns:a16="http://schemas.microsoft.com/office/drawing/2014/main" xmlns="" val="20003"/>
                    </a:ext>
                  </a:extLst>
                </a:gridCol>
                <a:gridCol w="668055">
                  <a:extLst>
                    <a:ext uri="{9D8B030D-6E8A-4147-A177-3AD203B41FA5}">
                      <a16:colId xmlns:a16="http://schemas.microsoft.com/office/drawing/2014/main" xmlns="" val="20004"/>
                    </a:ext>
                  </a:extLst>
                </a:gridCol>
                <a:gridCol w="863619">
                  <a:extLst>
                    <a:ext uri="{9D8B030D-6E8A-4147-A177-3AD203B41FA5}">
                      <a16:colId xmlns:a16="http://schemas.microsoft.com/office/drawing/2014/main" xmlns="" val="20005"/>
                    </a:ext>
                  </a:extLst>
                </a:gridCol>
              </a:tblGrid>
              <a:tr h="444663">
                <a:tc>
                  <a:txBody>
                    <a:bodyPr/>
                    <a:lstStyle/>
                    <a:p>
                      <a:pPr algn="l" fontAlgn="ctr"/>
                      <a:endParaRPr lang="en-ZA" sz="1400" b="0" i="0" u="none" strike="noStrike" dirty="0">
                        <a:solidFill>
                          <a:srgbClr val="000000"/>
                        </a:solidFill>
                        <a:effectLst/>
                        <a:latin typeface="+mn-lt"/>
                      </a:endParaRPr>
                    </a:p>
                  </a:txBody>
                  <a:tcPr marL="85725" marR="9525" marT="9525" marB="0" anchor="ctr"/>
                </a:tc>
                <a:tc>
                  <a:txBody>
                    <a:bodyPr/>
                    <a:lstStyle/>
                    <a:p>
                      <a:pPr algn="ctr" fontAlgn="ctr"/>
                      <a:r>
                        <a:rPr lang="en-ZA" sz="1400" b="1" i="0" u="none" strike="noStrike" dirty="0">
                          <a:solidFill>
                            <a:srgbClr val="000000"/>
                          </a:solidFill>
                          <a:effectLst/>
                          <a:latin typeface="+mn-lt"/>
                        </a:rPr>
                        <a:t>Female</a:t>
                      </a:r>
                    </a:p>
                  </a:txBody>
                  <a:tcPr marL="85725" marR="9525" marT="9525" marB="0" anchor="ctr"/>
                </a:tc>
                <a:tc>
                  <a:txBody>
                    <a:bodyPr/>
                    <a:lstStyle/>
                    <a:p>
                      <a:pPr algn="ctr" fontAlgn="ctr"/>
                      <a:r>
                        <a:rPr lang="en-ZA" sz="1400" b="1" i="0" u="none" strike="noStrike" dirty="0">
                          <a:solidFill>
                            <a:srgbClr val="000000"/>
                          </a:solidFill>
                          <a:effectLst/>
                          <a:latin typeface="+mn-lt"/>
                        </a:rPr>
                        <a:t>%</a:t>
                      </a:r>
                    </a:p>
                  </a:txBody>
                  <a:tcPr marL="85725" marR="9525" marT="9525" marB="0" anchor="ctr"/>
                </a:tc>
                <a:tc>
                  <a:txBody>
                    <a:bodyPr/>
                    <a:lstStyle/>
                    <a:p>
                      <a:pPr algn="ctr" fontAlgn="ctr"/>
                      <a:r>
                        <a:rPr lang="en-ZA" sz="1400" b="1" i="0" u="none" strike="noStrike">
                          <a:solidFill>
                            <a:srgbClr val="000000"/>
                          </a:solidFill>
                          <a:effectLst/>
                          <a:latin typeface="+mn-lt"/>
                        </a:rPr>
                        <a:t>Male</a:t>
                      </a:r>
                    </a:p>
                  </a:txBody>
                  <a:tcPr marL="85725" marR="9525" marT="9525" marB="0" anchor="ctr"/>
                </a:tc>
                <a:tc>
                  <a:txBody>
                    <a:bodyPr/>
                    <a:lstStyle/>
                    <a:p>
                      <a:pPr algn="ctr" fontAlgn="ctr"/>
                      <a:r>
                        <a:rPr lang="en-ZA" sz="1400" b="1" i="0" u="none" strike="noStrike" dirty="0">
                          <a:solidFill>
                            <a:srgbClr val="000000"/>
                          </a:solidFill>
                          <a:effectLst/>
                          <a:latin typeface="+mn-lt"/>
                        </a:rPr>
                        <a:t>%</a:t>
                      </a:r>
                    </a:p>
                  </a:txBody>
                  <a:tcPr marL="85725" marR="9525" marT="9525" marB="0" anchor="ctr"/>
                </a:tc>
                <a:tc>
                  <a:txBody>
                    <a:bodyPr/>
                    <a:lstStyle/>
                    <a:p>
                      <a:pPr algn="ctr" fontAlgn="ctr"/>
                      <a:r>
                        <a:rPr lang="en-ZA" sz="1400" b="1" i="0" u="none" strike="noStrike" dirty="0" smtClean="0">
                          <a:solidFill>
                            <a:srgbClr val="000000"/>
                          </a:solidFill>
                          <a:effectLst/>
                          <a:latin typeface="+mn-lt"/>
                        </a:rPr>
                        <a:t>Total</a:t>
                      </a:r>
                      <a:r>
                        <a:rPr lang="en-ZA" sz="1400" b="1" i="0" u="none" strike="noStrike" dirty="0">
                          <a:solidFill>
                            <a:srgbClr val="000000"/>
                          </a:solidFill>
                          <a:effectLst/>
                          <a:latin typeface="+mn-lt"/>
                        </a:rPr>
                        <a:t> </a:t>
                      </a:r>
                    </a:p>
                  </a:txBody>
                  <a:tcPr marL="85725" marR="9525" marT="9525" marB="0" anchor="ctr"/>
                </a:tc>
                <a:extLst>
                  <a:ext uri="{0D108BD9-81ED-4DB2-BD59-A6C34878D82A}">
                    <a16:rowId xmlns:a16="http://schemas.microsoft.com/office/drawing/2014/main" xmlns="" val="10000"/>
                  </a:ext>
                </a:extLst>
              </a:tr>
              <a:tr h="453504">
                <a:tc>
                  <a:txBody>
                    <a:bodyPr/>
                    <a:lstStyle/>
                    <a:p>
                      <a:pPr algn="l" fontAlgn="ctr"/>
                      <a:r>
                        <a:rPr lang="en-ZA" sz="1400" b="1" i="0" u="none" strike="noStrike" dirty="0">
                          <a:solidFill>
                            <a:srgbClr val="000000"/>
                          </a:solidFill>
                          <a:effectLst/>
                          <a:latin typeface="+mn-lt"/>
                        </a:rPr>
                        <a:t>Eastern Cape</a:t>
                      </a:r>
                    </a:p>
                  </a:txBody>
                  <a:tcPr marL="85725" marR="9525" marT="9525" marB="0" anchor="ctr"/>
                </a:tc>
                <a:tc>
                  <a:txBody>
                    <a:bodyPr/>
                    <a:lstStyle/>
                    <a:p>
                      <a:pPr algn="ctr" fontAlgn="ctr"/>
                      <a:r>
                        <a:rPr lang="en-ZA" sz="1400" b="0" i="0" u="none" strike="noStrike" dirty="0">
                          <a:solidFill>
                            <a:srgbClr val="000000"/>
                          </a:solidFill>
                          <a:effectLst/>
                          <a:latin typeface="+mn-lt"/>
                        </a:rPr>
                        <a:t>997</a:t>
                      </a:r>
                    </a:p>
                  </a:txBody>
                  <a:tcPr marL="9525" marR="9525" marT="9525" marB="0" anchor="ctr"/>
                </a:tc>
                <a:tc>
                  <a:txBody>
                    <a:bodyPr/>
                    <a:lstStyle/>
                    <a:p>
                      <a:pPr algn="ctr" fontAlgn="ctr"/>
                      <a:r>
                        <a:rPr lang="en-ZA" sz="1400" b="0" i="0" u="none" strike="noStrike" dirty="0" smtClean="0">
                          <a:solidFill>
                            <a:srgbClr val="000000"/>
                          </a:solidFill>
                          <a:effectLst/>
                          <a:latin typeface="+mn-lt"/>
                        </a:rPr>
                        <a:t>59%</a:t>
                      </a:r>
                      <a:endParaRPr lang="en-ZA" sz="1400" b="0" i="0" u="none" strike="noStrike" dirty="0">
                        <a:solidFill>
                          <a:srgbClr val="000000"/>
                        </a:solidFill>
                        <a:effectLst/>
                        <a:latin typeface="+mn-lt"/>
                      </a:endParaRPr>
                    </a:p>
                  </a:txBody>
                  <a:tcPr marL="9525" marR="9525" marT="9525" marB="0" anchor="ctr"/>
                </a:tc>
                <a:tc>
                  <a:txBody>
                    <a:bodyPr/>
                    <a:lstStyle/>
                    <a:p>
                      <a:pPr algn="ctr" fontAlgn="ctr"/>
                      <a:r>
                        <a:rPr lang="en-ZA" sz="1400" b="0" i="0" u="none" strike="noStrike" dirty="0">
                          <a:solidFill>
                            <a:srgbClr val="000000"/>
                          </a:solidFill>
                          <a:effectLst/>
                          <a:latin typeface="+mn-lt"/>
                        </a:rPr>
                        <a:t>687</a:t>
                      </a:r>
                    </a:p>
                  </a:txBody>
                  <a:tcPr marL="9525" marR="9525" marT="9525" marB="0" anchor="ctr"/>
                </a:tc>
                <a:tc>
                  <a:txBody>
                    <a:bodyPr/>
                    <a:lstStyle/>
                    <a:p>
                      <a:pPr algn="ctr" fontAlgn="ctr"/>
                      <a:r>
                        <a:rPr lang="en-ZA" sz="1400" b="0" i="0" u="none" strike="noStrike" dirty="0" smtClean="0">
                          <a:solidFill>
                            <a:srgbClr val="000000"/>
                          </a:solidFill>
                          <a:effectLst/>
                          <a:latin typeface="+mn-lt"/>
                        </a:rPr>
                        <a:t>41%</a:t>
                      </a:r>
                      <a:endParaRPr lang="en-ZA" sz="1400" b="0" i="0" u="none" strike="noStrike" dirty="0">
                        <a:solidFill>
                          <a:srgbClr val="000000"/>
                        </a:solidFill>
                        <a:effectLst/>
                        <a:latin typeface="+mn-lt"/>
                      </a:endParaRPr>
                    </a:p>
                  </a:txBody>
                  <a:tcPr marL="9525" marR="9525" marT="9525" marB="0" anchor="ctr"/>
                </a:tc>
                <a:tc>
                  <a:txBody>
                    <a:bodyPr/>
                    <a:lstStyle/>
                    <a:p>
                      <a:pPr algn="ctr" fontAlgn="ctr"/>
                      <a:r>
                        <a:rPr lang="en-ZA" sz="1400" b="0" i="0" u="none" strike="noStrike">
                          <a:solidFill>
                            <a:srgbClr val="000000"/>
                          </a:solidFill>
                          <a:effectLst/>
                          <a:latin typeface="+mn-lt"/>
                        </a:rPr>
                        <a:t>1 684</a:t>
                      </a:r>
                    </a:p>
                  </a:txBody>
                  <a:tcPr marL="9525" marR="9525" marT="9525" marB="0" anchor="ctr"/>
                </a:tc>
                <a:extLst>
                  <a:ext uri="{0D108BD9-81ED-4DB2-BD59-A6C34878D82A}">
                    <a16:rowId xmlns:a16="http://schemas.microsoft.com/office/drawing/2014/main" xmlns="" val="10001"/>
                  </a:ext>
                </a:extLst>
              </a:tr>
              <a:tr h="453504">
                <a:tc>
                  <a:txBody>
                    <a:bodyPr/>
                    <a:lstStyle/>
                    <a:p>
                      <a:pPr algn="l" fontAlgn="ctr"/>
                      <a:r>
                        <a:rPr lang="en-ZA" sz="1400" b="1" i="0" u="none" strike="noStrike" dirty="0">
                          <a:solidFill>
                            <a:srgbClr val="000000"/>
                          </a:solidFill>
                          <a:effectLst/>
                          <a:latin typeface="+mn-lt"/>
                        </a:rPr>
                        <a:t>Free State</a:t>
                      </a:r>
                    </a:p>
                  </a:txBody>
                  <a:tcPr marL="85725" marR="9525" marT="9525" marB="0" anchor="ctr"/>
                </a:tc>
                <a:tc>
                  <a:txBody>
                    <a:bodyPr/>
                    <a:lstStyle/>
                    <a:p>
                      <a:pPr algn="ctr" fontAlgn="ctr"/>
                      <a:r>
                        <a:rPr lang="en-ZA" sz="1400" b="0" i="0" u="none" strike="noStrike">
                          <a:solidFill>
                            <a:srgbClr val="000000"/>
                          </a:solidFill>
                          <a:effectLst/>
                          <a:latin typeface="+mn-lt"/>
                        </a:rPr>
                        <a:t>779</a:t>
                      </a:r>
                    </a:p>
                  </a:txBody>
                  <a:tcPr marL="9525" marR="9525" marT="9525" marB="0" anchor="ctr"/>
                </a:tc>
                <a:tc>
                  <a:txBody>
                    <a:bodyPr/>
                    <a:lstStyle/>
                    <a:p>
                      <a:pPr algn="ctr" fontAlgn="ctr"/>
                      <a:r>
                        <a:rPr lang="en-ZA" sz="1400" b="0" i="0" u="none" strike="noStrike" dirty="0" smtClean="0">
                          <a:solidFill>
                            <a:srgbClr val="000000"/>
                          </a:solidFill>
                          <a:effectLst/>
                          <a:latin typeface="+mn-lt"/>
                        </a:rPr>
                        <a:t>61%</a:t>
                      </a:r>
                      <a:endParaRPr lang="en-ZA" sz="1400" b="0" i="0" u="none" strike="noStrike" dirty="0">
                        <a:solidFill>
                          <a:srgbClr val="000000"/>
                        </a:solidFill>
                        <a:effectLst/>
                        <a:latin typeface="+mn-lt"/>
                      </a:endParaRPr>
                    </a:p>
                  </a:txBody>
                  <a:tcPr marL="9525" marR="9525" marT="9525" marB="0" anchor="ctr"/>
                </a:tc>
                <a:tc>
                  <a:txBody>
                    <a:bodyPr/>
                    <a:lstStyle/>
                    <a:p>
                      <a:pPr algn="ctr" fontAlgn="ctr"/>
                      <a:r>
                        <a:rPr lang="en-ZA" sz="1400" b="0" i="0" u="none" strike="noStrike" dirty="0">
                          <a:solidFill>
                            <a:srgbClr val="000000"/>
                          </a:solidFill>
                          <a:effectLst/>
                          <a:latin typeface="+mn-lt"/>
                        </a:rPr>
                        <a:t>508</a:t>
                      </a:r>
                    </a:p>
                  </a:txBody>
                  <a:tcPr marL="9525" marR="9525" marT="9525" marB="0" anchor="ctr"/>
                </a:tc>
                <a:tc>
                  <a:txBody>
                    <a:bodyPr/>
                    <a:lstStyle/>
                    <a:p>
                      <a:pPr algn="ctr" fontAlgn="ctr"/>
                      <a:r>
                        <a:rPr lang="en-ZA" sz="1400" b="0" i="0" u="none" strike="noStrike" dirty="0" smtClean="0">
                          <a:solidFill>
                            <a:srgbClr val="000000"/>
                          </a:solidFill>
                          <a:effectLst/>
                          <a:latin typeface="+mn-lt"/>
                        </a:rPr>
                        <a:t>39%</a:t>
                      </a:r>
                      <a:endParaRPr lang="en-ZA" sz="1400" b="0" i="0" u="none" strike="noStrike" dirty="0">
                        <a:solidFill>
                          <a:srgbClr val="000000"/>
                        </a:solidFill>
                        <a:effectLst/>
                        <a:latin typeface="+mn-lt"/>
                      </a:endParaRPr>
                    </a:p>
                  </a:txBody>
                  <a:tcPr marL="9525" marR="9525" marT="9525" marB="0" anchor="ctr"/>
                </a:tc>
                <a:tc>
                  <a:txBody>
                    <a:bodyPr/>
                    <a:lstStyle/>
                    <a:p>
                      <a:pPr algn="ctr" fontAlgn="ctr"/>
                      <a:r>
                        <a:rPr lang="en-ZA" sz="1400" b="0" i="0" u="none" strike="noStrike" dirty="0">
                          <a:solidFill>
                            <a:srgbClr val="000000"/>
                          </a:solidFill>
                          <a:effectLst/>
                          <a:latin typeface="+mn-lt"/>
                        </a:rPr>
                        <a:t>1 287</a:t>
                      </a:r>
                    </a:p>
                  </a:txBody>
                  <a:tcPr marL="9525" marR="9525" marT="9525" marB="0" anchor="ctr"/>
                </a:tc>
                <a:extLst>
                  <a:ext uri="{0D108BD9-81ED-4DB2-BD59-A6C34878D82A}">
                    <a16:rowId xmlns:a16="http://schemas.microsoft.com/office/drawing/2014/main" xmlns="" val="10002"/>
                  </a:ext>
                </a:extLst>
              </a:tr>
              <a:tr h="453504">
                <a:tc>
                  <a:txBody>
                    <a:bodyPr/>
                    <a:lstStyle/>
                    <a:p>
                      <a:pPr algn="l" fontAlgn="ctr"/>
                      <a:r>
                        <a:rPr lang="en-ZA" sz="1400" b="1" i="0" u="none" strike="noStrike" dirty="0">
                          <a:solidFill>
                            <a:srgbClr val="000000"/>
                          </a:solidFill>
                          <a:effectLst/>
                          <a:latin typeface="+mn-lt"/>
                        </a:rPr>
                        <a:t>Gauteng</a:t>
                      </a:r>
                    </a:p>
                  </a:txBody>
                  <a:tcPr marL="85725" marR="9525" marT="9525" marB="0" anchor="ctr"/>
                </a:tc>
                <a:tc>
                  <a:txBody>
                    <a:bodyPr/>
                    <a:lstStyle/>
                    <a:p>
                      <a:pPr algn="ctr" fontAlgn="ctr"/>
                      <a:r>
                        <a:rPr lang="en-ZA" sz="1400" b="0" i="0" u="none" strike="noStrike">
                          <a:solidFill>
                            <a:srgbClr val="000000"/>
                          </a:solidFill>
                          <a:effectLst/>
                          <a:latin typeface="+mn-lt"/>
                        </a:rPr>
                        <a:t>736</a:t>
                      </a:r>
                    </a:p>
                  </a:txBody>
                  <a:tcPr marL="9525" marR="9525" marT="9525" marB="0" anchor="ctr"/>
                </a:tc>
                <a:tc>
                  <a:txBody>
                    <a:bodyPr/>
                    <a:lstStyle/>
                    <a:p>
                      <a:pPr algn="ctr" fontAlgn="ctr"/>
                      <a:r>
                        <a:rPr lang="en-ZA" sz="1400" b="0" i="0" u="none" strike="noStrike" dirty="0" smtClean="0">
                          <a:solidFill>
                            <a:srgbClr val="000000"/>
                          </a:solidFill>
                          <a:effectLst/>
                          <a:latin typeface="+mn-lt"/>
                        </a:rPr>
                        <a:t>58%</a:t>
                      </a:r>
                      <a:endParaRPr lang="en-ZA" sz="1400" b="0" i="0" u="none" strike="noStrike" dirty="0">
                        <a:solidFill>
                          <a:srgbClr val="000000"/>
                        </a:solidFill>
                        <a:effectLst/>
                        <a:latin typeface="+mn-lt"/>
                      </a:endParaRPr>
                    </a:p>
                  </a:txBody>
                  <a:tcPr marL="9525" marR="9525" marT="9525" marB="0" anchor="ctr"/>
                </a:tc>
                <a:tc>
                  <a:txBody>
                    <a:bodyPr/>
                    <a:lstStyle/>
                    <a:p>
                      <a:pPr algn="ctr" fontAlgn="ctr"/>
                      <a:r>
                        <a:rPr lang="en-ZA" sz="1400" b="0" i="0" u="none" strike="noStrike" dirty="0">
                          <a:solidFill>
                            <a:srgbClr val="000000"/>
                          </a:solidFill>
                          <a:effectLst/>
                          <a:latin typeface="+mn-lt"/>
                        </a:rPr>
                        <a:t>544</a:t>
                      </a:r>
                    </a:p>
                  </a:txBody>
                  <a:tcPr marL="9525" marR="9525" marT="9525" marB="0" anchor="ctr"/>
                </a:tc>
                <a:tc>
                  <a:txBody>
                    <a:bodyPr/>
                    <a:lstStyle/>
                    <a:p>
                      <a:pPr algn="ctr" fontAlgn="ctr"/>
                      <a:r>
                        <a:rPr lang="en-ZA" sz="1400" b="0" i="0" u="none" strike="noStrike" dirty="0" smtClean="0">
                          <a:solidFill>
                            <a:srgbClr val="000000"/>
                          </a:solidFill>
                          <a:effectLst/>
                          <a:latin typeface="+mn-lt"/>
                        </a:rPr>
                        <a:t>43%</a:t>
                      </a:r>
                      <a:endParaRPr lang="en-ZA" sz="1400" b="0" i="0" u="none" strike="noStrike" dirty="0">
                        <a:solidFill>
                          <a:srgbClr val="000000"/>
                        </a:solidFill>
                        <a:effectLst/>
                        <a:latin typeface="+mn-lt"/>
                      </a:endParaRPr>
                    </a:p>
                  </a:txBody>
                  <a:tcPr marL="9525" marR="9525" marT="9525" marB="0" anchor="ctr"/>
                </a:tc>
                <a:tc>
                  <a:txBody>
                    <a:bodyPr/>
                    <a:lstStyle/>
                    <a:p>
                      <a:pPr algn="ctr" fontAlgn="ctr"/>
                      <a:r>
                        <a:rPr lang="en-ZA" sz="1400" b="0" i="0" u="none" strike="noStrike" dirty="0">
                          <a:solidFill>
                            <a:srgbClr val="000000"/>
                          </a:solidFill>
                          <a:effectLst/>
                          <a:latin typeface="+mn-lt"/>
                        </a:rPr>
                        <a:t>1 280</a:t>
                      </a:r>
                    </a:p>
                  </a:txBody>
                  <a:tcPr marL="9525" marR="9525" marT="9525" marB="0" anchor="ctr"/>
                </a:tc>
                <a:extLst>
                  <a:ext uri="{0D108BD9-81ED-4DB2-BD59-A6C34878D82A}">
                    <a16:rowId xmlns:a16="http://schemas.microsoft.com/office/drawing/2014/main" xmlns="" val="10003"/>
                  </a:ext>
                </a:extLst>
              </a:tr>
              <a:tr h="453504">
                <a:tc>
                  <a:txBody>
                    <a:bodyPr/>
                    <a:lstStyle/>
                    <a:p>
                      <a:pPr algn="l" fontAlgn="ctr"/>
                      <a:r>
                        <a:rPr lang="en-ZA" sz="1400" b="1" i="0" u="none" strike="noStrike" dirty="0" err="1">
                          <a:solidFill>
                            <a:srgbClr val="000000"/>
                          </a:solidFill>
                          <a:effectLst/>
                          <a:latin typeface="+mn-lt"/>
                        </a:rPr>
                        <a:t>KwaZulu</a:t>
                      </a:r>
                      <a:r>
                        <a:rPr lang="en-ZA" sz="1400" b="1" i="0" u="none" strike="noStrike" dirty="0">
                          <a:solidFill>
                            <a:srgbClr val="000000"/>
                          </a:solidFill>
                          <a:effectLst/>
                          <a:latin typeface="+mn-lt"/>
                        </a:rPr>
                        <a:t> Natal</a:t>
                      </a:r>
                    </a:p>
                  </a:txBody>
                  <a:tcPr marL="85725" marR="9525" marT="9525" marB="0" anchor="ctr"/>
                </a:tc>
                <a:tc>
                  <a:txBody>
                    <a:bodyPr/>
                    <a:lstStyle/>
                    <a:p>
                      <a:pPr algn="ctr" fontAlgn="ctr"/>
                      <a:r>
                        <a:rPr lang="en-ZA" sz="1400" b="0" i="0" u="none" strike="noStrike">
                          <a:solidFill>
                            <a:srgbClr val="000000"/>
                          </a:solidFill>
                          <a:effectLst/>
                          <a:latin typeface="+mn-lt"/>
                        </a:rPr>
                        <a:t>613</a:t>
                      </a:r>
                    </a:p>
                  </a:txBody>
                  <a:tcPr marL="9525" marR="9525" marT="9525" marB="0" anchor="ctr"/>
                </a:tc>
                <a:tc>
                  <a:txBody>
                    <a:bodyPr/>
                    <a:lstStyle/>
                    <a:p>
                      <a:pPr algn="ctr" fontAlgn="ctr"/>
                      <a:r>
                        <a:rPr lang="en-ZA" sz="1400" b="0" i="0" u="none" strike="noStrike" dirty="0" smtClean="0">
                          <a:solidFill>
                            <a:srgbClr val="000000"/>
                          </a:solidFill>
                          <a:effectLst/>
                          <a:latin typeface="+mn-lt"/>
                        </a:rPr>
                        <a:t>41%</a:t>
                      </a:r>
                      <a:endParaRPr lang="en-ZA" sz="1400" b="0" i="0" u="none" strike="noStrike" dirty="0">
                        <a:solidFill>
                          <a:srgbClr val="000000"/>
                        </a:solidFill>
                        <a:effectLst/>
                        <a:latin typeface="+mn-lt"/>
                      </a:endParaRPr>
                    </a:p>
                  </a:txBody>
                  <a:tcPr marL="9525" marR="9525" marT="9525" marB="0" anchor="ctr"/>
                </a:tc>
                <a:tc>
                  <a:txBody>
                    <a:bodyPr/>
                    <a:lstStyle/>
                    <a:p>
                      <a:pPr algn="ctr" fontAlgn="ctr"/>
                      <a:r>
                        <a:rPr lang="en-ZA" sz="1400" b="0" i="0" u="none" strike="noStrike" dirty="0">
                          <a:solidFill>
                            <a:srgbClr val="000000"/>
                          </a:solidFill>
                          <a:effectLst/>
                          <a:latin typeface="+mn-lt"/>
                        </a:rPr>
                        <a:t>870</a:t>
                      </a:r>
                    </a:p>
                  </a:txBody>
                  <a:tcPr marL="9525" marR="9525" marT="9525" marB="0" anchor="ctr"/>
                </a:tc>
                <a:tc>
                  <a:txBody>
                    <a:bodyPr/>
                    <a:lstStyle/>
                    <a:p>
                      <a:pPr algn="ctr" fontAlgn="ctr"/>
                      <a:r>
                        <a:rPr lang="en-ZA" sz="1400" b="0" i="0" u="none" strike="noStrike" dirty="0" smtClean="0">
                          <a:solidFill>
                            <a:srgbClr val="000000"/>
                          </a:solidFill>
                          <a:effectLst/>
                          <a:latin typeface="+mn-lt"/>
                        </a:rPr>
                        <a:t>59%</a:t>
                      </a:r>
                      <a:endParaRPr lang="en-ZA" sz="1400" b="0" i="0" u="none" strike="noStrike" dirty="0">
                        <a:solidFill>
                          <a:srgbClr val="000000"/>
                        </a:solidFill>
                        <a:effectLst/>
                        <a:latin typeface="+mn-lt"/>
                      </a:endParaRPr>
                    </a:p>
                  </a:txBody>
                  <a:tcPr marL="9525" marR="9525" marT="9525" marB="0" anchor="ctr"/>
                </a:tc>
                <a:tc>
                  <a:txBody>
                    <a:bodyPr/>
                    <a:lstStyle/>
                    <a:p>
                      <a:pPr algn="ctr" fontAlgn="ctr"/>
                      <a:r>
                        <a:rPr lang="en-ZA" sz="1400" b="0" i="0" u="none" strike="noStrike" dirty="0">
                          <a:solidFill>
                            <a:srgbClr val="000000"/>
                          </a:solidFill>
                          <a:effectLst/>
                          <a:latin typeface="+mn-lt"/>
                        </a:rPr>
                        <a:t>1 483</a:t>
                      </a:r>
                    </a:p>
                  </a:txBody>
                  <a:tcPr marL="9525" marR="9525" marT="9525" marB="0" anchor="ctr"/>
                </a:tc>
                <a:extLst>
                  <a:ext uri="{0D108BD9-81ED-4DB2-BD59-A6C34878D82A}">
                    <a16:rowId xmlns:a16="http://schemas.microsoft.com/office/drawing/2014/main" xmlns="" val="10004"/>
                  </a:ext>
                </a:extLst>
              </a:tr>
              <a:tr h="453504">
                <a:tc>
                  <a:txBody>
                    <a:bodyPr/>
                    <a:lstStyle/>
                    <a:p>
                      <a:pPr algn="l" fontAlgn="ctr"/>
                      <a:r>
                        <a:rPr lang="en-ZA" sz="1400" b="1" i="0" u="none" strike="noStrike" dirty="0">
                          <a:solidFill>
                            <a:srgbClr val="000000"/>
                          </a:solidFill>
                          <a:effectLst/>
                          <a:latin typeface="+mn-lt"/>
                        </a:rPr>
                        <a:t>Limpopo</a:t>
                      </a:r>
                    </a:p>
                  </a:txBody>
                  <a:tcPr marL="85725" marR="9525" marT="9525" marB="0" anchor="ctr"/>
                </a:tc>
                <a:tc>
                  <a:txBody>
                    <a:bodyPr/>
                    <a:lstStyle/>
                    <a:p>
                      <a:pPr algn="ctr" fontAlgn="ctr"/>
                      <a:r>
                        <a:rPr lang="en-ZA" sz="1400" b="0" i="0" u="none" strike="noStrike">
                          <a:solidFill>
                            <a:srgbClr val="000000"/>
                          </a:solidFill>
                          <a:effectLst/>
                          <a:latin typeface="+mn-lt"/>
                        </a:rPr>
                        <a:t>1 187</a:t>
                      </a:r>
                    </a:p>
                  </a:txBody>
                  <a:tcPr marL="9525" marR="9525" marT="9525" marB="0" anchor="ctr"/>
                </a:tc>
                <a:tc>
                  <a:txBody>
                    <a:bodyPr/>
                    <a:lstStyle/>
                    <a:p>
                      <a:pPr algn="ctr" fontAlgn="ctr"/>
                      <a:r>
                        <a:rPr lang="en-ZA" sz="1400" b="0" i="0" u="none" strike="noStrike" dirty="0" smtClean="0">
                          <a:solidFill>
                            <a:srgbClr val="000000"/>
                          </a:solidFill>
                          <a:effectLst/>
                          <a:latin typeface="+mn-lt"/>
                        </a:rPr>
                        <a:t>69%</a:t>
                      </a:r>
                      <a:endParaRPr lang="en-ZA" sz="1400" b="0" i="0" u="none" strike="noStrike" dirty="0">
                        <a:solidFill>
                          <a:srgbClr val="000000"/>
                        </a:solidFill>
                        <a:effectLst/>
                        <a:latin typeface="+mn-lt"/>
                      </a:endParaRPr>
                    </a:p>
                  </a:txBody>
                  <a:tcPr marL="9525" marR="9525" marT="9525" marB="0" anchor="ctr"/>
                </a:tc>
                <a:tc>
                  <a:txBody>
                    <a:bodyPr/>
                    <a:lstStyle/>
                    <a:p>
                      <a:pPr algn="ctr" fontAlgn="ctr"/>
                      <a:r>
                        <a:rPr lang="en-ZA" sz="1400" b="0" i="0" u="none" strike="noStrike" dirty="0">
                          <a:solidFill>
                            <a:srgbClr val="000000"/>
                          </a:solidFill>
                          <a:effectLst/>
                          <a:latin typeface="+mn-lt"/>
                        </a:rPr>
                        <a:t>543</a:t>
                      </a:r>
                    </a:p>
                  </a:txBody>
                  <a:tcPr marL="9525" marR="9525" marT="9525" marB="0" anchor="ctr"/>
                </a:tc>
                <a:tc>
                  <a:txBody>
                    <a:bodyPr/>
                    <a:lstStyle/>
                    <a:p>
                      <a:pPr algn="ctr" fontAlgn="ctr"/>
                      <a:r>
                        <a:rPr lang="en-ZA" sz="1400" b="0" i="0" u="none" strike="noStrike" dirty="0" smtClean="0">
                          <a:solidFill>
                            <a:srgbClr val="000000"/>
                          </a:solidFill>
                          <a:effectLst/>
                          <a:latin typeface="+mn-lt"/>
                        </a:rPr>
                        <a:t>31%</a:t>
                      </a:r>
                      <a:endParaRPr lang="en-ZA" sz="1400" b="0" i="0" u="none" strike="noStrike" dirty="0">
                        <a:solidFill>
                          <a:srgbClr val="000000"/>
                        </a:solidFill>
                        <a:effectLst/>
                        <a:latin typeface="+mn-lt"/>
                      </a:endParaRPr>
                    </a:p>
                  </a:txBody>
                  <a:tcPr marL="9525" marR="9525" marT="9525" marB="0" anchor="ctr"/>
                </a:tc>
                <a:tc>
                  <a:txBody>
                    <a:bodyPr/>
                    <a:lstStyle/>
                    <a:p>
                      <a:pPr algn="ctr" fontAlgn="ctr"/>
                      <a:r>
                        <a:rPr lang="en-ZA" sz="1400" b="0" i="0" u="none" strike="noStrike" dirty="0">
                          <a:solidFill>
                            <a:srgbClr val="000000"/>
                          </a:solidFill>
                          <a:effectLst/>
                          <a:latin typeface="+mn-lt"/>
                        </a:rPr>
                        <a:t>1 730</a:t>
                      </a:r>
                    </a:p>
                  </a:txBody>
                  <a:tcPr marL="9525" marR="9525" marT="9525" marB="0" anchor="ctr"/>
                </a:tc>
                <a:extLst>
                  <a:ext uri="{0D108BD9-81ED-4DB2-BD59-A6C34878D82A}">
                    <a16:rowId xmlns:a16="http://schemas.microsoft.com/office/drawing/2014/main" xmlns="" val="10005"/>
                  </a:ext>
                </a:extLst>
              </a:tr>
              <a:tr h="453504">
                <a:tc>
                  <a:txBody>
                    <a:bodyPr/>
                    <a:lstStyle/>
                    <a:p>
                      <a:pPr algn="l" fontAlgn="ctr"/>
                      <a:r>
                        <a:rPr lang="en-ZA" sz="1400" b="1" i="0" u="none" strike="noStrike" dirty="0">
                          <a:solidFill>
                            <a:srgbClr val="000000"/>
                          </a:solidFill>
                          <a:effectLst/>
                          <a:latin typeface="+mn-lt"/>
                        </a:rPr>
                        <a:t>Mpumalanga</a:t>
                      </a:r>
                    </a:p>
                  </a:txBody>
                  <a:tcPr marL="85725" marR="9525" marT="9525" marB="0" anchor="ctr"/>
                </a:tc>
                <a:tc>
                  <a:txBody>
                    <a:bodyPr/>
                    <a:lstStyle/>
                    <a:p>
                      <a:pPr algn="ctr" fontAlgn="ctr"/>
                      <a:r>
                        <a:rPr lang="en-ZA" sz="1400" b="0" i="0" u="none" strike="noStrike">
                          <a:solidFill>
                            <a:srgbClr val="000000"/>
                          </a:solidFill>
                          <a:effectLst/>
                          <a:latin typeface="+mn-lt"/>
                        </a:rPr>
                        <a:t>276</a:t>
                      </a:r>
                    </a:p>
                  </a:txBody>
                  <a:tcPr marL="9525" marR="9525" marT="9525" marB="0" anchor="ctr"/>
                </a:tc>
                <a:tc>
                  <a:txBody>
                    <a:bodyPr/>
                    <a:lstStyle/>
                    <a:p>
                      <a:pPr algn="ctr" fontAlgn="ctr"/>
                      <a:r>
                        <a:rPr lang="en-ZA" sz="1400" b="0" i="0" u="none" strike="noStrike" dirty="0" smtClean="0">
                          <a:solidFill>
                            <a:srgbClr val="000000"/>
                          </a:solidFill>
                          <a:effectLst/>
                          <a:latin typeface="+mn-lt"/>
                        </a:rPr>
                        <a:t>46%</a:t>
                      </a:r>
                      <a:endParaRPr lang="en-ZA" sz="1400" b="0" i="0" u="none" strike="noStrike" dirty="0">
                        <a:solidFill>
                          <a:srgbClr val="000000"/>
                        </a:solidFill>
                        <a:effectLst/>
                        <a:latin typeface="+mn-lt"/>
                      </a:endParaRPr>
                    </a:p>
                  </a:txBody>
                  <a:tcPr marL="9525" marR="9525" marT="9525" marB="0" anchor="ctr"/>
                </a:tc>
                <a:tc>
                  <a:txBody>
                    <a:bodyPr/>
                    <a:lstStyle/>
                    <a:p>
                      <a:pPr algn="ctr" fontAlgn="ctr"/>
                      <a:r>
                        <a:rPr lang="en-ZA" sz="1400" b="0" i="0" u="none" strike="noStrike" dirty="0">
                          <a:solidFill>
                            <a:srgbClr val="000000"/>
                          </a:solidFill>
                          <a:effectLst/>
                          <a:latin typeface="+mn-lt"/>
                        </a:rPr>
                        <a:t>323</a:t>
                      </a:r>
                    </a:p>
                  </a:txBody>
                  <a:tcPr marL="9525" marR="9525" marT="9525" marB="0" anchor="ctr"/>
                </a:tc>
                <a:tc>
                  <a:txBody>
                    <a:bodyPr/>
                    <a:lstStyle/>
                    <a:p>
                      <a:pPr algn="ctr" fontAlgn="ctr"/>
                      <a:r>
                        <a:rPr lang="en-ZA" sz="1400" b="0" i="0" u="none" strike="noStrike" dirty="0" smtClean="0">
                          <a:solidFill>
                            <a:srgbClr val="000000"/>
                          </a:solidFill>
                          <a:effectLst/>
                          <a:latin typeface="+mn-lt"/>
                        </a:rPr>
                        <a:t>54%</a:t>
                      </a:r>
                      <a:endParaRPr lang="en-ZA" sz="1400" b="0" i="0" u="none" strike="noStrike" dirty="0">
                        <a:solidFill>
                          <a:srgbClr val="000000"/>
                        </a:solidFill>
                        <a:effectLst/>
                        <a:latin typeface="+mn-lt"/>
                      </a:endParaRPr>
                    </a:p>
                  </a:txBody>
                  <a:tcPr marL="9525" marR="9525" marT="9525" marB="0" anchor="ctr"/>
                </a:tc>
                <a:tc>
                  <a:txBody>
                    <a:bodyPr/>
                    <a:lstStyle/>
                    <a:p>
                      <a:pPr algn="ctr" fontAlgn="ctr"/>
                      <a:r>
                        <a:rPr lang="en-ZA" sz="1400" b="0" i="0" u="none" strike="noStrike" dirty="0">
                          <a:solidFill>
                            <a:srgbClr val="000000"/>
                          </a:solidFill>
                          <a:effectLst/>
                          <a:latin typeface="+mn-lt"/>
                        </a:rPr>
                        <a:t>599</a:t>
                      </a:r>
                    </a:p>
                  </a:txBody>
                  <a:tcPr marL="9525" marR="9525" marT="9525" marB="0" anchor="ctr"/>
                </a:tc>
                <a:extLst>
                  <a:ext uri="{0D108BD9-81ED-4DB2-BD59-A6C34878D82A}">
                    <a16:rowId xmlns:a16="http://schemas.microsoft.com/office/drawing/2014/main" xmlns="" val="10006"/>
                  </a:ext>
                </a:extLst>
              </a:tr>
              <a:tr h="453504">
                <a:tc>
                  <a:txBody>
                    <a:bodyPr/>
                    <a:lstStyle/>
                    <a:p>
                      <a:pPr algn="l" fontAlgn="ctr"/>
                      <a:r>
                        <a:rPr lang="en-ZA" sz="1400" b="1" i="0" u="none" strike="noStrike" dirty="0">
                          <a:solidFill>
                            <a:srgbClr val="000000"/>
                          </a:solidFill>
                          <a:effectLst/>
                          <a:latin typeface="+mn-lt"/>
                        </a:rPr>
                        <a:t>North West</a:t>
                      </a:r>
                    </a:p>
                  </a:txBody>
                  <a:tcPr marL="85725" marR="9525" marT="9525" marB="0" anchor="ctr"/>
                </a:tc>
                <a:tc>
                  <a:txBody>
                    <a:bodyPr/>
                    <a:lstStyle/>
                    <a:p>
                      <a:pPr algn="ctr" fontAlgn="ctr"/>
                      <a:r>
                        <a:rPr lang="en-ZA" sz="1400" b="0" i="0" u="none" strike="noStrike" dirty="0">
                          <a:solidFill>
                            <a:srgbClr val="000000"/>
                          </a:solidFill>
                          <a:effectLst/>
                          <a:latin typeface="+mn-lt"/>
                        </a:rPr>
                        <a:t>176</a:t>
                      </a:r>
                    </a:p>
                  </a:txBody>
                  <a:tcPr marL="9525" marR="9525" marT="9525" marB="0" anchor="ctr"/>
                </a:tc>
                <a:tc>
                  <a:txBody>
                    <a:bodyPr/>
                    <a:lstStyle/>
                    <a:p>
                      <a:pPr algn="ctr" fontAlgn="ctr"/>
                      <a:r>
                        <a:rPr lang="en-ZA" sz="1400" b="0" i="0" u="none" strike="noStrike" dirty="0" smtClean="0">
                          <a:solidFill>
                            <a:srgbClr val="000000"/>
                          </a:solidFill>
                          <a:effectLst/>
                          <a:latin typeface="+mn-lt"/>
                        </a:rPr>
                        <a:t>60%</a:t>
                      </a:r>
                      <a:endParaRPr lang="en-ZA" sz="1400" b="0" i="0" u="none" strike="noStrike" dirty="0">
                        <a:solidFill>
                          <a:srgbClr val="000000"/>
                        </a:solidFill>
                        <a:effectLst/>
                        <a:latin typeface="+mn-lt"/>
                      </a:endParaRPr>
                    </a:p>
                  </a:txBody>
                  <a:tcPr marL="9525" marR="9525" marT="9525" marB="0" anchor="ctr"/>
                </a:tc>
                <a:tc>
                  <a:txBody>
                    <a:bodyPr/>
                    <a:lstStyle/>
                    <a:p>
                      <a:pPr algn="ctr" fontAlgn="ctr"/>
                      <a:r>
                        <a:rPr lang="en-ZA" sz="1400" b="0" i="0" u="none" strike="noStrike" dirty="0">
                          <a:solidFill>
                            <a:srgbClr val="000000"/>
                          </a:solidFill>
                          <a:effectLst/>
                          <a:latin typeface="+mn-lt"/>
                        </a:rPr>
                        <a:t>117</a:t>
                      </a:r>
                    </a:p>
                  </a:txBody>
                  <a:tcPr marL="9525" marR="9525" marT="9525" marB="0" anchor="ctr"/>
                </a:tc>
                <a:tc>
                  <a:txBody>
                    <a:bodyPr/>
                    <a:lstStyle/>
                    <a:p>
                      <a:pPr algn="ctr" fontAlgn="ctr"/>
                      <a:r>
                        <a:rPr lang="en-ZA" sz="1400" b="0" i="0" u="none" strike="noStrike" dirty="0" smtClean="0">
                          <a:solidFill>
                            <a:srgbClr val="000000"/>
                          </a:solidFill>
                          <a:effectLst/>
                          <a:latin typeface="+mn-lt"/>
                        </a:rPr>
                        <a:t>40%</a:t>
                      </a:r>
                      <a:endParaRPr lang="en-ZA" sz="1400" b="0" i="0" u="none" strike="noStrike" dirty="0">
                        <a:solidFill>
                          <a:srgbClr val="000000"/>
                        </a:solidFill>
                        <a:effectLst/>
                        <a:latin typeface="+mn-lt"/>
                      </a:endParaRPr>
                    </a:p>
                  </a:txBody>
                  <a:tcPr marL="9525" marR="9525" marT="9525" marB="0" anchor="ctr"/>
                </a:tc>
                <a:tc>
                  <a:txBody>
                    <a:bodyPr/>
                    <a:lstStyle/>
                    <a:p>
                      <a:pPr algn="ctr" fontAlgn="ctr"/>
                      <a:r>
                        <a:rPr lang="en-ZA" sz="1400" b="0" i="0" u="none" strike="noStrike" dirty="0">
                          <a:solidFill>
                            <a:srgbClr val="000000"/>
                          </a:solidFill>
                          <a:effectLst/>
                          <a:latin typeface="+mn-lt"/>
                        </a:rPr>
                        <a:t>293</a:t>
                      </a:r>
                    </a:p>
                  </a:txBody>
                  <a:tcPr marL="9525" marR="9525" marT="9525" marB="0" anchor="ctr"/>
                </a:tc>
                <a:extLst>
                  <a:ext uri="{0D108BD9-81ED-4DB2-BD59-A6C34878D82A}">
                    <a16:rowId xmlns:a16="http://schemas.microsoft.com/office/drawing/2014/main" xmlns="" val="10007"/>
                  </a:ext>
                </a:extLst>
              </a:tr>
              <a:tr h="453504">
                <a:tc>
                  <a:txBody>
                    <a:bodyPr/>
                    <a:lstStyle/>
                    <a:p>
                      <a:pPr algn="l" fontAlgn="ctr"/>
                      <a:r>
                        <a:rPr lang="en-ZA" sz="1400" b="1" i="0" u="none" strike="noStrike" dirty="0">
                          <a:solidFill>
                            <a:srgbClr val="000000"/>
                          </a:solidFill>
                          <a:effectLst/>
                          <a:latin typeface="+mn-lt"/>
                        </a:rPr>
                        <a:t>Northern Cape</a:t>
                      </a:r>
                    </a:p>
                  </a:txBody>
                  <a:tcPr marL="85725" marR="9525" marT="9525" marB="0" anchor="ctr"/>
                </a:tc>
                <a:tc>
                  <a:txBody>
                    <a:bodyPr/>
                    <a:lstStyle/>
                    <a:p>
                      <a:pPr algn="ctr" fontAlgn="ctr"/>
                      <a:r>
                        <a:rPr lang="en-ZA" sz="1400" b="0" i="0" u="none" strike="noStrike">
                          <a:solidFill>
                            <a:srgbClr val="000000"/>
                          </a:solidFill>
                          <a:effectLst/>
                          <a:latin typeface="+mn-lt"/>
                        </a:rPr>
                        <a:t>345</a:t>
                      </a:r>
                    </a:p>
                  </a:txBody>
                  <a:tcPr marL="9525" marR="9525" marT="9525" marB="0" anchor="ctr"/>
                </a:tc>
                <a:tc>
                  <a:txBody>
                    <a:bodyPr/>
                    <a:lstStyle/>
                    <a:p>
                      <a:pPr algn="ctr" fontAlgn="ctr"/>
                      <a:r>
                        <a:rPr lang="en-ZA" sz="1400" b="0" i="0" u="none" strike="noStrike" dirty="0" smtClean="0">
                          <a:solidFill>
                            <a:srgbClr val="000000"/>
                          </a:solidFill>
                          <a:effectLst/>
                          <a:latin typeface="+mn-lt"/>
                        </a:rPr>
                        <a:t>54%</a:t>
                      </a:r>
                      <a:endParaRPr lang="en-ZA" sz="1400" b="0" i="0" u="none" strike="noStrike" dirty="0">
                        <a:solidFill>
                          <a:srgbClr val="000000"/>
                        </a:solidFill>
                        <a:effectLst/>
                        <a:latin typeface="+mn-lt"/>
                      </a:endParaRPr>
                    </a:p>
                  </a:txBody>
                  <a:tcPr marL="9525" marR="9525" marT="9525" marB="0" anchor="ctr"/>
                </a:tc>
                <a:tc>
                  <a:txBody>
                    <a:bodyPr/>
                    <a:lstStyle/>
                    <a:p>
                      <a:pPr algn="ctr" fontAlgn="ctr"/>
                      <a:r>
                        <a:rPr lang="en-ZA" sz="1400" b="0" i="0" u="none" strike="noStrike" dirty="0">
                          <a:solidFill>
                            <a:srgbClr val="000000"/>
                          </a:solidFill>
                          <a:effectLst/>
                          <a:latin typeface="+mn-lt"/>
                        </a:rPr>
                        <a:t>289</a:t>
                      </a:r>
                    </a:p>
                  </a:txBody>
                  <a:tcPr marL="9525" marR="9525" marT="9525" marB="0" anchor="ctr"/>
                </a:tc>
                <a:tc>
                  <a:txBody>
                    <a:bodyPr/>
                    <a:lstStyle/>
                    <a:p>
                      <a:pPr algn="ctr" fontAlgn="ctr"/>
                      <a:r>
                        <a:rPr lang="en-ZA" sz="1400" b="0" i="0" u="none" strike="noStrike" dirty="0" smtClean="0">
                          <a:solidFill>
                            <a:srgbClr val="000000"/>
                          </a:solidFill>
                          <a:effectLst/>
                          <a:latin typeface="+mn-lt"/>
                        </a:rPr>
                        <a:t>46%</a:t>
                      </a:r>
                      <a:endParaRPr lang="en-ZA" sz="1400" b="0" i="0" u="none" strike="noStrike" dirty="0">
                        <a:solidFill>
                          <a:srgbClr val="000000"/>
                        </a:solidFill>
                        <a:effectLst/>
                        <a:latin typeface="+mn-lt"/>
                      </a:endParaRPr>
                    </a:p>
                  </a:txBody>
                  <a:tcPr marL="9525" marR="9525" marT="9525" marB="0" anchor="ctr"/>
                </a:tc>
                <a:tc>
                  <a:txBody>
                    <a:bodyPr/>
                    <a:lstStyle/>
                    <a:p>
                      <a:pPr algn="ctr" fontAlgn="ctr"/>
                      <a:r>
                        <a:rPr lang="en-ZA" sz="1400" b="0" i="0" u="none" strike="noStrike" dirty="0">
                          <a:solidFill>
                            <a:srgbClr val="000000"/>
                          </a:solidFill>
                          <a:effectLst/>
                          <a:latin typeface="+mn-lt"/>
                        </a:rPr>
                        <a:t>634</a:t>
                      </a:r>
                    </a:p>
                  </a:txBody>
                  <a:tcPr marL="9525" marR="9525" marT="9525" marB="0" anchor="ctr"/>
                </a:tc>
                <a:extLst>
                  <a:ext uri="{0D108BD9-81ED-4DB2-BD59-A6C34878D82A}">
                    <a16:rowId xmlns:a16="http://schemas.microsoft.com/office/drawing/2014/main" xmlns="" val="10008"/>
                  </a:ext>
                </a:extLst>
              </a:tr>
              <a:tr h="453504">
                <a:tc>
                  <a:txBody>
                    <a:bodyPr/>
                    <a:lstStyle/>
                    <a:p>
                      <a:pPr algn="l" fontAlgn="ctr"/>
                      <a:r>
                        <a:rPr lang="en-ZA" sz="1400" b="1" i="0" u="none" strike="noStrike" dirty="0">
                          <a:solidFill>
                            <a:srgbClr val="000000"/>
                          </a:solidFill>
                          <a:effectLst/>
                          <a:latin typeface="+mn-lt"/>
                        </a:rPr>
                        <a:t>Western Cape</a:t>
                      </a:r>
                    </a:p>
                  </a:txBody>
                  <a:tcPr marL="85725" marR="9525" marT="9525" marB="0" anchor="ctr"/>
                </a:tc>
                <a:tc>
                  <a:txBody>
                    <a:bodyPr/>
                    <a:lstStyle/>
                    <a:p>
                      <a:pPr algn="ctr" fontAlgn="ctr"/>
                      <a:r>
                        <a:rPr lang="en-ZA" sz="1400" b="0" i="0" u="none" strike="noStrike">
                          <a:solidFill>
                            <a:srgbClr val="000000"/>
                          </a:solidFill>
                          <a:effectLst/>
                          <a:latin typeface="+mn-lt"/>
                        </a:rPr>
                        <a:t>95</a:t>
                      </a:r>
                    </a:p>
                  </a:txBody>
                  <a:tcPr marL="9525" marR="9525" marT="9525" marB="0" anchor="ctr"/>
                </a:tc>
                <a:tc>
                  <a:txBody>
                    <a:bodyPr/>
                    <a:lstStyle/>
                    <a:p>
                      <a:pPr algn="ctr" fontAlgn="ctr"/>
                      <a:r>
                        <a:rPr lang="en-ZA" sz="1400" b="0" i="0" u="none" strike="noStrike" dirty="0" smtClean="0">
                          <a:solidFill>
                            <a:srgbClr val="000000"/>
                          </a:solidFill>
                          <a:effectLst/>
                          <a:latin typeface="+mn-lt"/>
                        </a:rPr>
                        <a:t>29%</a:t>
                      </a:r>
                      <a:endParaRPr lang="en-ZA" sz="1400" b="0" i="0" u="none" strike="noStrike" dirty="0">
                        <a:solidFill>
                          <a:srgbClr val="000000"/>
                        </a:solidFill>
                        <a:effectLst/>
                        <a:latin typeface="+mn-lt"/>
                      </a:endParaRPr>
                    </a:p>
                  </a:txBody>
                  <a:tcPr marL="9525" marR="9525" marT="9525" marB="0" anchor="ctr"/>
                </a:tc>
                <a:tc>
                  <a:txBody>
                    <a:bodyPr/>
                    <a:lstStyle/>
                    <a:p>
                      <a:pPr algn="ctr" fontAlgn="ctr"/>
                      <a:r>
                        <a:rPr lang="en-ZA" sz="1400" b="0" i="0" u="none" strike="noStrike">
                          <a:solidFill>
                            <a:srgbClr val="000000"/>
                          </a:solidFill>
                          <a:effectLst/>
                          <a:latin typeface="+mn-lt"/>
                        </a:rPr>
                        <a:t>237</a:t>
                      </a:r>
                    </a:p>
                  </a:txBody>
                  <a:tcPr marL="9525" marR="9525" marT="9525" marB="0" anchor="ctr"/>
                </a:tc>
                <a:tc>
                  <a:txBody>
                    <a:bodyPr/>
                    <a:lstStyle/>
                    <a:p>
                      <a:pPr algn="ctr" fontAlgn="ctr"/>
                      <a:r>
                        <a:rPr lang="en-ZA" sz="1400" b="0" i="0" u="none" strike="noStrike" dirty="0" smtClean="0">
                          <a:solidFill>
                            <a:srgbClr val="000000"/>
                          </a:solidFill>
                          <a:effectLst/>
                          <a:latin typeface="+mn-lt"/>
                        </a:rPr>
                        <a:t>71%</a:t>
                      </a:r>
                      <a:endParaRPr lang="en-ZA" sz="1400" b="0" i="0" u="none" strike="noStrike" dirty="0">
                        <a:solidFill>
                          <a:srgbClr val="000000"/>
                        </a:solidFill>
                        <a:effectLst/>
                        <a:latin typeface="+mn-lt"/>
                      </a:endParaRPr>
                    </a:p>
                  </a:txBody>
                  <a:tcPr marL="9525" marR="9525" marT="9525" marB="0" anchor="ctr"/>
                </a:tc>
                <a:tc>
                  <a:txBody>
                    <a:bodyPr/>
                    <a:lstStyle/>
                    <a:p>
                      <a:pPr algn="ctr" fontAlgn="ctr"/>
                      <a:r>
                        <a:rPr lang="en-ZA" sz="1400" b="0" i="0" u="none" strike="noStrike" dirty="0">
                          <a:solidFill>
                            <a:srgbClr val="000000"/>
                          </a:solidFill>
                          <a:effectLst/>
                          <a:latin typeface="+mn-lt"/>
                        </a:rPr>
                        <a:t>332</a:t>
                      </a:r>
                    </a:p>
                  </a:txBody>
                  <a:tcPr marL="9525" marR="9525" marT="9525" marB="0" anchor="ctr"/>
                </a:tc>
                <a:extLst>
                  <a:ext uri="{0D108BD9-81ED-4DB2-BD59-A6C34878D82A}">
                    <a16:rowId xmlns:a16="http://schemas.microsoft.com/office/drawing/2014/main" xmlns="" val="10009"/>
                  </a:ext>
                </a:extLst>
              </a:tr>
              <a:tr h="385390">
                <a:tc>
                  <a:txBody>
                    <a:bodyPr/>
                    <a:lstStyle/>
                    <a:p>
                      <a:pPr algn="l" fontAlgn="ctr"/>
                      <a:r>
                        <a:rPr lang="en-ZA" sz="1400" b="1" i="0" u="none" strike="noStrike" dirty="0">
                          <a:solidFill>
                            <a:srgbClr val="000000"/>
                          </a:solidFill>
                          <a:effectLst/>
                          <a:latin typeface="+mn-lt"/>
                        </a:rPr>
                        <a:t>Online</a:t>
                      </a:r>
                    </a:p>
                  </a:txBody>
                  <a:tcPr marL="85725" marR="9525" marT="9525" marB="0" anchor="ctr"/>
                </a:tc>
                <a:tc>
                  <a:txBody>
                    <a:bodyPr/>
                    <a:lstStyle/>
                    <a:p>
                      <a:pPr algn="ctr" fontAlgn="ctr"/>
                      <a:r>
                        <a:rPr lang="en-ZA" sz="1400" b="0" i="0" u="none" strike="noStrike">
                          <a:solidFill>
                            <a:srgbClr val="000000"/>
                          </a:solidFill>
                          <a:effectLst/>
                          <a:latin typeface="+mn-lt"/>
                        </a:rPr>
                        <a:t>80</a:t>
                      </a:r>
                    </a:p>
                  </a:txBody>
                  <a:tcPr marL="9525" marR="9525" marT="9525" marB="0" anchor="ctr"/>
                </a:tc>
                <a:tc>
                  <a:txBody>
                    <a:bodyPr/>
                    <a:lstStyle/>
                    <a:p>
                      <a:pPr algn="ctr" fontAlgn="ctr"/>
                      <a:r>
                        <a:rPr lang="en-ZA" sz="1400" b="0" i="0" u="none" strike="noStrike" dirty="0" smtClean="0">
                          <a:solidFill>
                            <a:srgbClr val="000000"/>
                          </a:solidFill>
                          <a:effectLst/>
                          <a:latin typeface="+mn-lt"/>
                        </a:rPr>
                        <a:t>60%</a:t>
                      </a:r>
                      <a:endParaRPr lang="en-ZA" sz="1400" b="0" i="0" u="none" strike="noStrike" dirty="0">
                        <a:solidFill>
                          <a:srgbClr val="000000"/>
                        </a:solidFill>
                        <a:effectLst/>
                        <a:latin typeface="+mn-lt"/>
                      </a:endParaRPr>
                    </a:p>
                  </a:txBody>
                  <a:tcPr marL="9525" marR="9525" marT="9525" marB="0" anchor="ctr"/>
                </a:tc>
                <a:tc>
                  <a:txBody>
                    <a:bodyPr/>
                    <a:lstStyle/>
                    <a:p>
                      <a:pPr algn="ctr" fontAlgn="ctr"/>
                      <a:r>
                        <a:rPr lang="en-ZA" sz="1400" b="0" i="0" u="none" strike="noStrike">
                          <a:solidFill>
                            <a:srgbClr val="000000"/>
                          </a:solidFill>
                          <a:effectLst/>
                          <a:latin typeface="+mn-lt"/>
                        </a:rPr>
                        <a:t>53</a:t>
                      </a:r>
                    </a:p>
                  </a:txBody>
                  <a:tcPr marL="9525" marR="9525" marT="9525" marB="0" anchor="ctr"/>
                </a:tc>
                <a:tc>
                  <a:txBody>
                    <a:bodyPr/>
                    <a:lstStyle/>
                    <a:p>
                      <a:pPr algn="ctr" fontAlgn="ctr"/>
                      <a:r>
                        <a:rPr lang="en-ZA" sz="1400" b="0" i="0" u="none" strike="noStrike" dirty="0" smtClean="0">
                          <a:solidFill>
                            <a:srgbClr val="000000"/>
                          </a:solidFill>
                          <a:effectLst/>
                          <a:latin typeface="+mn-lt"/>
                        </a:rPr>
                        <a:t>40%</a:t>
                      </a:r>
                      <a:endParaRPr lang="en-ZA" sz="1400" b="0" i="0" u="none" strike="noStrike" dirty="0">
                        <a:solidFill>
                          <a:srgbClr val="000000"/>
                        </a:solidFill>
                        <a:effectLst/>
                        <a:latin typeface="+mn-lt"/>
                      </a:endParaRPr>
                    </a:p>
                  </a:txBody>
                  <a:tcPr marL="9525" marR="9525" marT="9525" marB="0" anchor="ctr"/>
                </a:tc>
                <a:tc>
                  <a:txBody>
                    <a:bodyPr/>
                    <a:lstStyle/>
                    <a:p>
                      <a:pPr algn="ctr" fontAlgn="ctr"/>
                      <a:r>
                        <a:rPr lang="en-ZA" sz="1400" b="0" i="0" u="none" strike="noStrike" dirty="0">
                          <a:solidFill>
                            <a:srgbClr val="000000"/>
                          </a:solidFill>
                          <a:effectLst/>
                          <a:latin typeface="+mn-lt"/>
                        </a:rPr>
                        <a:t>133</a:t>
                      </a:r>
                    </a:p>
                  </a:txBody>
                  <a:tcPr marL="9525" marR="9525" marT="9525" marB="0" anchor="ctr"/>
                </a:tc>
                <a:extLst>
                  <a:ext uri="{0D108BD9-81ED-4DB2-BD59-A6C34878D82A}">
                    <a16:rowId xmlns:a16="http://schemas.microsoft.com/office/drawing/2014/main" xmlns="" val="10010"/>
                  </a:ext>
                </a:extLst>
              </a:tr>
              <a:tr h="356447">
                <a:tc>
                  <a:txBody>
                    <a:bodyPr/>
                    <a:lstStyle/>
                    <a:p>
                      <a:pPr algn="l" fontAlgn="ctr"/>
                      <a:r>
                        <a:rPr lang="en-ZA" sz="1400" b="1" i="0" u="none" strike="noStrike" dirty="0">
                          <a:solidFill>
                            <a:srgbClr val="000000"/>
                          </a:solidFill>
                          <a:effectLst/>
                          <a:latin typeface="+mn-lt"/>
                        </a:rPr>
                        <a:t>Total</a:t>
                      </a:r>
                    </a:p>
                  </a:txBody>
                  <a:tcPr marL="85725" marR="9525" marT="9525" marB="0" anchor="ctr">
                    <a:solidFill>
                      <a:schemeClr val="tx2">
                        <a:lumMod val="40000"/>
                        <a:lumOff val="60000"/>
                      </a:schemeClr>
                    </a:solidFill>
                  </a:tcPr>
                </a:tc>
                <a:tc>
                  <a:txBody>
                    <a:bodyPr/>
                    <a:lstStyle/>
                    <a:p>
                      <a:pPr algn="ctr" fontAlgn="ctr"/>
                      <a:r>
                        <a:rPr lang="en-ZA" sz="1400" b="1" i="0" u="none" strike="noStrike" dirty="0">
                          <a:solidFill>
                            <a:srgbClr val="000000"/>
                          </a:solidFill>
                          <a:effectLst/>
                          <a:latin typeface="+mn-lt"/>
                        </a:rPr>
                        <a:t>5 284</a:t>
                      </a:r>
                    </a:p>
                  </a:txBody>
                  <a:tcPr marL="9525" marR="9525" marT="9525" marB="0" anchor="ctr">
                    <a:solidFill>
                      <a:schemeClr val="tx2">
                        <a:lumMod val="40000"/>
                        <a:lumOff val="60000"/>
                      </a:schemeClr>
                    </a:solidFill>
                  </a:tcPr>
                </a:tc>
                <a:tc>
                  <a:txBody>
                    <a:bodyPr/>
                    <a:lstStyle/>
                    <a:p>
                      <a:pPr algn="ctr" fontAlgn="ctr"/>
                      <a:r>
                        <a:rPr lang="en-ZA" sz="1400" b="1" i="0" u="none" strike="noStrike" dirty="0" smtClean="0">
                          <a:solidFill>
                            <a:srgbClr val="000000"/>
                          </a:solidFill>
                          <a:effectLst/>
                          <a:latin typeface="+mn-lt"/>
                        </a:rPr>
                        <a:t>56%</a:t>
                      </a:r>
                      <a:endParaRPr lang="en-ZA" sz="1400" b="1" i="0" u="none" strike="noStrike" dirty="0">
                        <a:solidFill>
                          <a:srgbClr val="000000"/>
                        </a:solidFill>
                        <a:effectLst/>
                        <a:latin typeface="+mn-lt"/>
                      </a:endParaRPr>
                    </a:p>
                  </a:txBody>
                  <a:tcPr marL="9525" marR="9525" marT="9525" marB="0" anchor="ctr">
                    <a:solidFill>
                      <a:schemeClr val="tx2">
                        <a:lumMod val="40000"/>
                        <a:lumOff val="60000"/>
                      </a:schemeClr>
                    </a:solidFill>
                  </a:tcPr>
                </a:tc>
                <a:tc>
                  <a:txBody>
                    <a:bodyPr/>
                    <a:lstStyle/>
                    <a:p>
                      <a:pPr algn="ctr" fontAlgn="ctr"/>
                      <a:r>
                        <a:rPr lang="en-ZA" sz="1400" b="1" i="0" u="none" strike="noStrike" dirty="0">
                          <a:solidFill>
                            <a:srgbClr val="000000"/>
                          </a:solidFill>
                          <a:effectLst/>
                          <a:latin typeface="+mn-lt"/>
                        </a:rPr>
                        <a:t>4 171</a:t>
                      </a:r>
                    </a:p>
                  </a:txBody>
                  <a:tcPr marL="9525" marR="9525" marT="9525" marB="0" anchor="ctr">
                    <a:solidFill>
                      <a:schemeClr val="tx2">
                        <a:lumMod val="40000"/>
                        <a:lumOff val="60000"/>
                      </a:schemeClr>
                    </a:solidFill>
                  </a:tcPr>
                </a:tc>
                <a:tc>
                  <a:txBody>
                    <a:bodyPr/>
                    <a:lstStyle/>
                    <a:p>
                      <a:pPr algn="ctr" fontAlgn="ctr"/>
                      <a:r>
                        <a:rPr lang="en-ZA" sz="1400" b="1" i="0" u="none" strike="noStrike" dirty="0" smtClean="0">
                          <a:solidFill>
                            <a:srgbClr val="000000"/>
                          </a:solidFill>
                          <a:effectLst/>
                          <a:latin typeface="+mn-lt"/>
                        </a:rPr>
                        <a:t>44%</a:t>
                      </a:r>
                      <a:endParaRPr lang="en-ZA" sz="1400" b="1" i="0" u="none" strike="noStrike" dirty="0">
                        <a:solidFill>
                          <a:srgbClr val="000000"/>
                        </a:solidFill>
                        <a:effectLst/>
                        <a:latin typeface="+mn-lt"/>
                      </a:endParaRPr>
                    </a:p>
                  </a:txBody>
                  <a:tcPr marL="9525" marR="9525" marT="9525" marB="0" anchor="ctr">
                    <a:solidFill>
                      <a:schemeClr val="tx2">
                        <a:lumMod val="40000"/>
                        <a:lumOff val="60000"/>
                      </a:schemeClr>
                    </a:solidFill>
                  </a:tcPr>
                </a:tc>
                <a:tc>
                  <a:txBody>
                    <a:bodyPr/>
                    <a:lstStyle/>
                    <a:p>
                      <a:pPr algn="ctr" fontAlgn="ctr"/>
                      <a:r>
                        <a:rPr lang="en-ZA" sz="1400" b="1" i="0" u="none" strike="noStrike" dirty="0">
                          <a:solidFill>
                            <a:srgbClr val="000000"/>
                          </a:solidFill>
                          <a:effectLst/>
                          <a:latin typeface="+mn-lt"/>
                        </a:rPr>
                        <a:t>9 455</a:t>
                      </a:r>
                    </a:p>
                  </a:txBody>
                  <a:tcPr marL="9525" marR="9525" marT="9525" marB="0" anchor="ctr">
                    <a:solidFill>
                      <a:schemeClr val="tx2">
                        <a:lumMod val="40000"/>
                        <a:lumOff val="60000"/>
                      </a:schemeClr>
                    </a:solidFill>
                  </a:tcPr>
                </a:tc>
                <a:extLst>
                  <a:ext uri="{0D108BD9-81ED-4DB2-BD59-A6C34878D82A}">
                    <a16:rowId xmlns:a16="http://schemas.microsoft.com/office/drawing/2014/main" xmlns="" val="10011"/>
                  </a:ext>
                </a:extLst>
              </a:tr>
            </a:tbl>
          </a:graphicData>
        </a:graphic>
      </p:graphicFrame>
      <p:sp>
        <p:nvSpPr>
          <p:cNvPr id="55392" name="Content Placeholder 3"/>
          <p:cNvSpPr>
            <a:spLocks noGrp="1"/>
          </p:cNvSpPr>
          <p:nvPr>
            <p:ph sz="half" idx="2"/>
          </p:nvPr>
        </p:nvSpPr>
        <p:spPr>
          <a:xfrm>
            <a:off x="5652120" y="1531938"/>
            <a:ext cx="2974355" cy="4525962"/>
          </a:xfrm>
        </p:spPr>
        <p:txBody>
          <a:bodyPr/>
          <a:lstStyle/>
          <a:p>
            <a:endParaRPr lang="en-ZA" altLang="en-US" sz="1600" dirty="0" smtClean="0"/>
          </a:p>
          <a:p>
            <a:r>
              <a:rPr lang="en-ZA" altLang="en-US" sz="1600" dirty="0" smtClean="0"/>
              <a:t>Placement by gender shows 56% (5 284) females and 44% (4 171) males.</a:t>
            </a:r>
          </a:p>
          <a:p>
            <a:r>
              <a:rPr lang="en-ZA" altLang="en-US" sz="1600" dirty="0" smtClean="0"/>
              <a:t>With most placements from Limpopo        (1 730), Eastern Cape (1 684) and </a:t>
            </a:r>
            <a:r>
              <a:rPr lang="en-ZA" altLang="en-US" sz="1600" dirty="0" err="1" smtClean="0"/>
              <a:t>KwaZulu</a:t>
            </a:r>
            <a:r>
              <a:rPr lang="en-ZA" altLang="en-US" sz="1600" dirty="0" smtClean="0"/>
              <a:t> Natal (1 483).</a:t>
            </a:r>
          </a:p>
        </p:txBody>
      </p:sp>
      <p:sp>
        <p:nvSpPr>
          <p:cNvPr id="55393" name="Slide Number Placeholder 4"/>
          <p:cNvSpPr>
            <a:spLocks noGrp="1"/>
          </p:cNvSpPr>
          <p:nvPr>
            <p:ph type="sldNum" sz="quarter" idx="12"/>
          </p:nvPr>
        </p:nvSpPr>
        <p:spPr bwMode="auto">
          <a:xfrm>
            <a:off x="6804248" y="6381328"/>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fld id="{2B842591-7C7E-45B3-B7A8-1A7E004877E8}" type="slidenum">
              <a:rPr lang="en-US" altLang="en-US" sz="1200" smtClean="0">
                <a:solidFill>
                  <a:srgbClr val="898989"/>
                </a:solidFill>
              </a:rPr>
              <a:pPr eaLnBrk="1" hangingPunct="1">
                <a:spcBef>
                  <a:spcPct val="0"/>
                </a:spcBef>
                <a:buFontTx/>
                <a:buNone/>
                <a:defRPr/>
              </a:pPr>
              <a:t>98</a:t>
            </a:fld>
            <a:endParaRPr lang="en-US" altLang="en-US" sz="1200" dirty="0" smtClean="0">
              <a:solidFill>
                <a:srgbClr val="898989"/>
              </a:solidFill>
            </a:endParaRPr>
          </a:p>
        </p:txBody>
      </p:sp>
    </p:spTree>
    <p:extLst>
      <p:ext uri="{BB962C8B-B14F-4D97-AF65-F5344CB8AC3E}">
        <p14:creationId xmlns:p14="http://schemas.microsoft.com/office/powerpoint/2010/main" xmlns="" val="111330095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332656"/>
            <a:ext cx="8229600" cy="1084982"/>
          </a:xfrm>
        </p:spPr>
        <p:txBody>
          <a:bodyPr/>
          <a:lstStyle/>
          <a:p>
            <a:r>
              <a:rPr lang="en-ZA" altLang="en-US" sz="2000" b="1" dirty="0" smtClean="0"/>
              <a:t>WORK SEEKERS REGISTERED, EMPLOYMENT COUNSELLING, OPPORTUNITIES AND PLACEMENT BY PROVINCE</a:t>
            </a:r>
            <a:r>
              <a:rPr lang="en-ZA" altLang="en-US" sz="2000" dirty="0" smtClean="0"/>
              <a:t/>
            </a:r>
            <a:br>
              <a:rPr lang="en-ZA" altLang="en-US" sz="2000" dirty="0" smtClean="0"/>
            </a:br>
            <a:endParaRPr lang="en-ZA" altLang="en-US" sz="2000" dirty="0" smtClean="0">
              <a:solidFill>
                <a:srgbClr val="0070C0"/>
              </a:solidFill>
            </a:endParaRPr>
          </a:p>
        </p:txBody>
      </p:sp>
      <p:sp>
        <p:nvSpPr>
          <p:cNvPr id="56323" name="Content Placeholder 3"/>
          <p:cNvSpPr>
            <a:spLocks noGrp="1"/>
          </p:cNvSpPr>
          <p:nvPr>
            <p:ph sz="half" idx="2"/>
          </p:nvPr>
        </p:nvSpPr>
        <p:spPr>
          <a:xfrm>
            <a:off x="5311775" y="1417638"/>
            <a:ext cx="3514725" cy="4708525"/>
          </a:xfrm>
        </p:spPr>
        <p:txBody>
          <a:bodyPr/>
          <a:lstStyle/>
          <a:p>
            <a:r>
              <a:rPr lang="en-ZA" altLang="en-US" sz="1600" dirty="0" smtClean="0"/>
              <a:t>Number of work seekers registered in Q1 are extremely higher than the opportunities registered and placements secured </a:t>
            </a:r>
            <a:r>
              <a:rPr lang="en-ZA" altLang="en-US" sz="1600" dirty="0" err="1" smtClean="0"/>
              <a:t>i.e</a:t>
            </a:r>
            <a:r>
              <a:rPr lang="en-ZA" altLang="en-US" sz="1600" dirty="0" smtClean="0"/>
              <a:t> </a:t>
            </a:r>
          </a:p>
          <a:p>
            <a:pPr lvl="1"/>
            <a:r>
              <a:rPr lang="en-ZA" altLang="en-US" sz="1200" dirty="0" smtClean="0"/>
              <a:t>212 287 work seekers registered,</a:t>
            </a:r>
          </a:p>
          <a:p>
            <a:pPr lvl="1"/>
            <a:r>
              <a:rPr lang="en-ZA" altLang="en-US" sz="1200" dirty="0" smtClean="0"/>
              <a:t>59 050 work seekers provided with employment counselling,</a:t>
            </a:r>
          </a:p>
          <a:p>
            <a:pPr lvl="1"/>
            <a:r>
              <a:rPr lang="en-ZA" altLang="en-US" sz="1200" dirty="0" smtClean="0"/>
              <a:t>34 903  opportunities registered,</a:t>
            </a:r>
          </a:p>
          <a:p>
            <a:pPr lvl="1"/>
            <a:r>
              <a:rPr lang="en-ZA" altLang="en-US" sz="1200" dirty="0" smtClean="0"/>
              <a:t>and 9 455 work seekers placed in opportunities</a:t>
            </a:r>
            <a:r>
              <a:rPr lang="en-ZA" altLang="en-US" sz="1400" dirty="0" smtClean="0"/>
              <a:t>.</a:t>
            </a:r>
          </a:p>
          <a:p>
            <a:r>
              <a:rPr lang="en-ZA" altLang="en-US" sz="1600" dirty="0" smtClean="0"/>
              <a:t>Opportunity rate against work seekers registered is 16%.</a:t>
            </a:r>
          </a:p>
          <a:p>
            <a:r>
              <a:rPr lang="en-ZA" altLang="en-US" sz="1600" dirty="0" smtClean="0"/>
              <a:t>Placement rate against work seekers registered is 5%,</a:t>
            </a:r>
          </a:p>
          <a:p>
            <a:r>
              <a:rPr lang="en-ZA" altLang="en-US" sz="1600" dirty="0" smtClean="0"/>
              <a:t>Placement rate against registered opportunities is  27%</a:t>
            </a:r>
          </a:p>
          <a:p>
            <a:r>
              <a:rPr lang="en-ZA" altLang="en-US" sz="1600" dirty="0" smtClean="0"/>
              <a:t>Provincial break downs are depicted in the graph.</a:t>
            </a:r>
          </a:p>
        </p:txBody>
      </p:sp>
      <p:sp>
        <p:nvSpPr>
          <p:cNvPr id="56324" name="Slide Number Placeholder 4"/>
          <p:cNvSpPr>
            <a:spLocks noGrp="1"/>
          </p:cNvSpPr>
          <p:nvPr>
            <p:ph type="sldNum" sz="quarter" idx="12"/>
          </p:nvPr>
        </p:nvSpPr>
        <p:spPr bwMode="auto">
          <a:xfrm>
            <a:off x="6732240" y="6381328"/>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fld id="{8AA0C537-A395-4B88-89FF-967319A2E36C}" type="slidenum">
              <a:rPr lang="en-US" altLang="en-US" sz="1200" smtClean="0">
                <a:solidFill>
                  <a:srgbClr val="898989"/>
                </a:solidFill>
              </a:rPr>
              <a:pPr eaLnBrk="1" hangingPunct="1">
                <a:spcBef>
                  <a:spcPct val="0"/>
                </a:spcBef>
                <a:buFontTx/>
                <a:buNone/>
                <a:defRPr/>
              </a:pPr>
              <a:t>99</a:t>
            </a:fld>
            <a:endParaRPr lang="en-US" altLang="en-US" sz="1200" dirty="0" smtClean="0">
              <a:solidFill>
                <a:srgbClr val="898989"/>
              </a:solidFill>
            </a:endParaRPr>
          </a:p>
        </p:txBody>
      </p:sp>
      <p:pic>
        <p:nvPicPr>
          <p:cNvPr id="56325" name="Picture 6"/>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a:xfrm>
            <a:off x="244475" y="1417638"/>
            <a:ext cx="5191621" cy="5146935"/>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10533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197</TotalTime>
  <Words>10932</Words>
  <Application>Microsoft Office PowerPoint</Application>
  <PresentationFormat>On-screen Show (4:3)</PresentationFormat>
  <Paragraphs>4860</Paragraphs>
  <Slides>113</Slides>
  <Notes>6</Notes>
  <HiddenSlides>0</HiddenSlides>
  <MMClips>0</MMClips>
  <ScaleCrop>false</ScaleCrop>
  <HeadingPairs>
    <vt:vector size="6" baseType="variant">
      <vt:variant>
        <vt:lpstr>Theme</vt:lpstr>
      </vt:variant>
      <vt:variant>
        <vt:i4>6</vt:i4>
      </vt:variant>
      <vt:variant>
        <vt:lpstr>Embedded OLE Servers</vt:lpstr>
      </vt:variant>
      <vt:variant>
        <vt:i4>0</vt:i4>
      </vt:variant>
      <vt:variant>
        <vt:lpstr>Slide Titles</vt:lpstr>
      </vt:variant>
      <vt:variant>
        <vt:i4>113</vt:i4>
      </vt:variant>
    </vt:vector>
  </HeadingPairs>
  <TitlesOfParts>
    <vt:vector size="119" baseType="lpstr">
      <vt:lpstr>1_Office Theme</vt:lpstr>
      <vt:lpstr>Office Theme</vt:lpstr>
      <vt:lpstr>2_Office Theme</vt:lpstr>
      <vt:lpstr>3_Office Theme</vt:lpstr>
      <vt:lpstr>4_Office Theme</vt:lpstr>
      <vt:lpstr>5_Office Theme</vt:lpstr>
      <vt:lpstr>Slide 1</vt:lpstr>
      <vt:lpstr>INDEX</vt:lpstr>
      <vt:lpstr>PURPOSE OF THE PRESENTATION</vt:lpstr>
      <vt:lpstr>INTRODUCTION</vt:lpstr>
      <vt:lpstr>INTRODUCTION: THE CONSTITUTIONAL MANDATE OF THE DOL</vt:lpstr>
      <vt:lpstr>INTRODUCTION: THE POLICY MANDATE OF THE DOL</vt:lpstr>
      <vt:lpstr>QUARTER 2 OVERALL PERFORMANCE</vt:lpstr>
      <vt:lpstr>Slide 8</vt:lpstr>
      <vt:lpstr>QUARTER 1 PERFORMANCE PER STRATEGIC OBJECTIVE 2018/19</vt:lpstr>
      <vt:lpstr>QUARTER 1 PERFORMANCE PER PROGRAMME 2018/19</vt:lpstr>
      <vt:lpstr>PERFORMANCE TREND</vt:lpstr>
      <vt:lpstr>  QUARTER 1 INSPECTION AND ENFORCEMENT SERVICES &amp; PUBLIC EMPLOYMENT  SERVICES PERFORMANCE PER PROVINCE</vt:lpstr>
      <vt:lpstr>Slide 13</vt:lpstr>
      <vt:lpstr>ADMINISTRATION: QUARTER 1</vt:lpstr>
      <vt:lpstr>Slide 15</vt:lpstr>
      <vt:lpstr>Slide 16</vt:lpstr>
      <vt:lpstr>Slide 17</vt:lpstr>
      <vt:lpstr>MEDIA PRODUCTION: ELECTRONIC</vt:lpstr>
      <vt:lpstr>Slide 19</vt:lpstr>
      <vt:lpstr>  MEDIA LIAISON, MONITORING AND RESEARCH </vt:lpstr>
      <vt:lpstr> MEDIA LIAISON, MONITORING AND RESEARCH</vt:lpstr>
      <vt:lpstr>MEDIA LIAISON INTERVIEWS/ENQUIRIES DONE</vt:lpstr>
      <vt:lpstr>MEDIA LIAISON INTERVIEWS/ENQUIRIES DONE</vt:lpstr>
      <vt:lpstr>MARKETING AND ADVERTISING</vt:lpstr>
      <vt:lpstr>Slide 25</vt:lpstr>
      <vt:lpstr>FIRST QUARTER OVERALL PERFOMANCE</vt:lpstr>
      <vt:lpstr>     The target for quarter 1 was 467 Director General Reviews and 356 were conducted. Only 20 of those complied at the first initial review and 336 that failed to comply were issued with Director-General Recommendation to comply within 60 days</vt:lpstr>
      <vt:lpstr>SECTORS REVIEWED</vt:lpstr>
      <vt:lpstr>ANALYSIS BY SECTOR</vt:lpstr>
      <vt:lpstr>AREAS OF NON-COMPLIANCE</vt:lpstr>
      <vt:lpstr>INTERVENTIONS</vt:lpstr>
      <vt:lpstr>EMPLOYMENT EQUITY PROCEDURAL</vt:lpstr>
      <vt:lpstr>SECTORS INSPECTED</vt:lpstr>
      <vt:lpstr>AREAS OF NON-COMPLIANCE</vt:lpstr>
      <vt:lpstr>INTERVENTIONS</vt:lpstr>
      <vt:lpstr>BASIC CONDTIONS OF EMPLOYMENT ACT</vt:lpstr>
      <vt:lpstr>BCEA NON-COMPLIANCE</vt:lpstr>
      <vt:lpstr>AREAS OF NON-COMPLIANCE</vt:lpstr>
      <vt:lpstr>INTERVENTIONS</vt:lpstr>
      <vt:lpstr>OCCUPATIONAL HEALTH AND SAFETY</vt:lpstr>
      <vt:lpstr>GRAPHICAL REPRESENTATION OF INSPECTIONS CONDUCTED</vt:lpstr>
      <vt:lpstr>INSPECTIONS CONDUCTED</vt:lpstr>
      <vt:lpstr>Q 1 – SECTOR INSPECTION SPREAD</vt:lpstr>
      <vt:lpstr>GRAPHICAL REPRESENTATION OF SECTOR INSPECTION SPREAD</vt:lpstr>
      <vt:lpstr>DISCUSSION</vt:lpstr>
      <vt:lpstr>PERCENTAGE OF REPORTED INCIDENTS INVESTIGATED AND/ FINALISED WITHIN 90 DAYS</vt:lpstr>
      <vt:lpstr>GRAPHICAL REPRESENTATION   INCIDENTS - Q1</vt:lpstr>
      <vt:lpstr>INCIDENTS REPORTED BY CATEGORY IN Q1</vt:lpstr>
      <vt:lpstr>PROVINCES WITH HIGHEST NUMBER OF INCIDENTS REPORTED IN Q1</vt:lpstr>
      <vt:lpstr>INCIDENT FINALISATION</vt:lpstr>
      <vt:lpstr>GRAPH - INCIDENTS BY SECTOR AND PROVINCE</vt:lpstr>
      <vt:lpstr>TOP 3 REPORTED INCIDENTS BY CATEGORY</vt:lpstr>
      <vt:lpstr>PERCENTAGE OF APPLICATIONS FOR REGISTRATION OF ENTITIES PROCESSED AND FINALISED WITHIN 60 CALENDAR DAYS</vt:lpstr>
      <vt:lpstr>OHS ENTITIES REGISTERED AND FINALISED IN THE PERIOD</vt:lpstr>
      <vt:lpstr>CHALLENGES IN REGISTRATION OF OHS ENTITIES</vt:lpstr>
      <vt:lpstr>EMPLOYMENT AUDIT SERVICES: PROCEDURAL AUDITS </vt:lpstr>
      <vt:lpstr>AREAS OF NON-COMPLIANCE</vt:lpstr>
      <vt:lpstr>INTERVENTIONS</vt:lpstr>
      <vt:lpstr>EMPLOYER PAYROLL AUDITS </vt:lpstr>
      <vt:lpstr>AREAS OF NON-COMPLIANCE</vt:lpstr>
      <vt:lpstr>AREAS OF NON-COMPLIANCE</vt:lpstr>
      <vt:lpstr> INTERVENTIONS</vt:lpstr>
      <vt:lpstr>MONETARY VALUE</vt:lpstr>
      <vt:lpstr>PROSECUTIONS</vt:lpstr>
      <vt:lpstr>Slide 65</vt:lpstr>
      <vt:lpstr>Slide 66</vt:lpstr>
      <vt:lpstr>PES PERFOMANCE PER INDICATOR </vt:lpstr>
      <vt:lpstr>PES PERFOMANCE PER INDICATOR cont.</vt:lpstr>
      <vt:lpstr>   IMPACT ANALYSIS PER INDICATOR WORK SEEKERS REGISTERED  </vt:lpstr>
      <vt:lpstr>WORK SEEKERS REGISTERED BY AGE GROUPS</vt:lpstr>
      <vt:lpstr>WORK SEEKERS REGISTERED BY AGE GROUPS AND PROVINCE</vt:lpstr>
      <vt:lpstr>WORK SEEKERS REGISTERED BY GENDER AND PROVINCE</vt:lpstr>
      <vt:lpstr>WORK SEEKERS REGISTERED BY DISABILITY</vt:lpstr>
      <vt:lpstr>WORK SEEKERS REGISTERED WITH DISABILITY BY PROVINCE</vt:lpstr>
      <vt:lpstr>WORK SEEKERS REGISTERED BY EQUITY GROUP</vt:lpstr>
      <vt:lpstr>WORK SEEKERS REGISTERED BY EQUITY GROUP AND PROVINCE</vt:lpstr>
      <vt:lpstr>WORK SEEKERS REGISTERED BY NQF LEVEL</vt:lpstr>
      <vt:lpstr> IMPACT ANALYSIS PER INDICATOR OPPORTUNITIES REGISTERED ON ESSA</vt:lpstr>
      <vt:lpstr>OPPORTUNITIES REGISTERED BY ECONOMIC SECTOR</vt:lpstr>
      <vt:lpstr>OPPORTUNITIES BY ECONOMIC SECTOR AND PROVINCE</vt:lpstr>
      <vt:lpstr>OPPORTUNITIES REGISTERED BY TYPE </vt:lpstr>
      <vt:lpstr>OPPORTUNITIES REGISTERED BY TYPE AND PROVINCE</vt:lpstr>
      <vt:lpstr>OPPORTUNITIES BY EMPLOYMENT TYPE</vt:lpstr>
      <vt:lpstr> IMPACT ANALYSIS PER INDICATOR WORK SEEKERS PROVIDED WITH EMPLOYMENT COUNSELING</vt:lpstr>
      <vt:lpstr>EMPLOYMENT COUNSELLING BY PROVINCE</vt:lpstr>
      <vt:lpstr>EMPLOYMENT COUNSELLING BY AGE GROUP AND PROVINCE</vt:lpstr>
      <vt:lpstr>EMPLOYMENT COUNSELLING BY GENDER AND PROVINCE</vt:lpstr>
      <vt:lpstr>EMPLOYMENT COUNSELLING BY EQUITY GROUP AND PROVINCE</vt:lpstr>
      <vt:lpstr>EMPLOYMENT COUNSELLING BY DISABILITY</vt:lpstr>
      <vt:lpstr>EMPLOYMENT COUNSELLING BY DISABILITY AND PROVINCE </vt:lpstr>
      <vt:lpstr>IMPACT ANALYSIS PER INDICATOR EMPLOYMENT OPPORTUNITIES FILLED (PLACEMENTS)</vt:lpstr>
      <vt:lpstr>PLACEMENTS BY OPPORTUNITY TYPE </vt:lpstr>
      <vt:lpstr>PLACEMENT BY OPPORTUNITY TYPE AND PROVINCE</vt:lpstr>
      <vt:lpstr>PLACEMENT BY ECONOMIC SECTOR</vt:lpstr>
      <vt:lpstr>PLACEMENT BY ECONOMIC SECTOR AND PROVINCE</vt:lpstr>
      <vt:lpstr>PLACEMENT BY AGE GROUP </vt:lpstr>
      <vt:lpstr>PLACEMENT BY AGE GROUP AND PROVINCE </vt:lpstr>
      <vt:lpstr>PLACEMENT BY GENDER AND PROVINCE</vt:lpstr>
      <vt:lpstr>WORK SEEKERS REGISTERED, EMPLOYMENT COUNSELLING, OPPORTUNITIES AND PLACEMENT BY PROVINCE </vt:lpstr>
      <vt:lpstr>SUPPORTED EMPLOYMENT ENTERPRISES (SEE) SEMESTER 1 OVERALL PERFORMANCE</vt:lpstr>
      <vt:lpstr>SEMESTER 1 PERFORMANCE PER STRATEGIC OBJECTIVE 2018/19</vt:lpstr>
      <vt:lpstr>ANNUAL PERFORMANCE PLAN (APP) 2018/19</vt:lpstr>
      <vt:lpstr>PRAGRAMME 1: ADMINISTRATION</vt:lpstr>
      <vt:lpstr> STRATEGY TO OVERCOME UNDER- PERFORMANCE</vt:lpstr>
      <vt:lpstr>Slide 105</vt:lpstr>
      <vt:lpstr>LABOUR ORGANISATIONS PROCESSES, QUARTER 1</vt:lpstr>
      <vt:lpstr>TRADE UNION APPLICATIONS FOR REGISTRATION BY SECTOR AND NUMBER OF MEMBERS: QUARTER 1 </vt:lpstr>
      <vt:lpstr>TRADE UNION APPLICATIONS FOR REGISTRATION BY SECTOR AND NUMBER OF MEMBERS: QUARTER 1 </vt:lpstr>
      <vt:lpstr>TRADE UNION APPLICATIONS FOR REGISTRATION BY SECTOR AND NUMBER OF MEMBERS: QUARTER 1 </vt:lpstr>
      <vt:lpstr>TRADE UNION REFUSED BY SECTOR AND MEMBERS: QUARTER 1</vt:lpstr>
      <vt:lpstr>TRADE UNION REFUSED BY SECTOR AND MEMBERS: QUARTER 1 </vt:lpstr>
      <vt:lpstr>TRADE UNION REFUSED BY SECTOR AND MEMBERS: QUARTER 1 </vt:lpstr>
      <vt:lpstr>Slide 113</vt:lpstr>
    </vt:vector>
  </TitlesOfParts>
  <Company>Dol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Ledwaba (HQ)</dc:creator>
  <cp:lastModifiedBy>PUMZA</cp:lastModifiedBy>
  <cp:revision>865</cp:revision>
  <cp:lastPrinted>2018-02-07T08:09:40Z</cp:lastPrinted>
  <dcterms:created xsi:type="dcterms:W3CDTF">2012-07-27T11:56:16Z</dcterms:created>
  <dcterms:modified xsi:type="dcterms:W3CDTF">2019-02-14T10:53:43Z</dcterms:modified>
</cp:coreProperties>
</file>