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3"/>
  </p:notesMasterIdLst>
  <p:handoutMasterIdLst>
    <p:handoutMasterId r:id="rId34"/>
  </p:handoutMasterIdLst>
  <p:sldIdLst>
    <p:sldId id="376" r:id="rId2"/>
    <p:sldId id="720" r:id="rId3"/>
    <p:sldId id="735" r:id="rId4"/>
    <p:sldId id="734" r:id="rId5"/>
    <p:sldId id="763" r:id="rId6"/>
    <p:sldId id="727" r:id="rId7"/>
    <p:sldId id="682" r:id="rId8"/>
    <p:sldId id="738" r:id="rId9"/>
    <p:sldId id="729" r:id="rId10"/>
    <p:sldId id="694" r:id="rId11"/>
    <p:sldId id="742" r:id="rId12"/>
    <p:sldId id="753" r:id="rId13"/>
    <p:sldId id="754" r:id="rId14"/>
    <p:sldId id="743" r:id="rId15"/>
    <p:sldId id="744" r:id="rId16"/>
    <p:sldId id="762" r:id="rId17"/>
    <p:sldId id="745" r:id="rId18"/>
    <p:sldId id="760" r:id="rId19"/>
    <p:sldId id="761" r:id="rId20"/>
    <p:sldId id="746" r:id="rId21"/>
    <p:sldId id="747" r:id="rId22"/>
    <p:sldId id="748" r:id="rId23"/>
    <p:sldId id="749" r:id="rId24"/>
    <p:sldId id="750" r:id="rId25"/>
    <p:sldId id="751" r:id="rId26"/>
    <p:sldId id="755" r:id="rId27"/>
    <p:sldId id="756" r:id="rId28"/>
    <p:sldId id="757" r:id="rId29"/>
    <p:sldId id="758" r:id="rId30"/>
    <p:sldId id="759" r:id="rId31"/>
    <p:sldId id="723" r:id="rId32"/>
  </p:sldIdLst>
  <p:sldSz cx="9144000" cy="6858000" type="screen4x3"/>
  <p:notesSz cx="6784975" cy="9856788"/>
  <p:defaultTextStyle>
    <a:defPPr>
      <a:defRPr lang="en-US"/>
    </a:defPPr>
    <a:lvl1pPr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1pPr>
    <a:lvl2pPr marL="4572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2pPr>
    <a:lvl3pPr marL="9144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3pPr>
    <a:lvl4pPr marL="13716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4pPr>
    <a:lvl5pPr marL="18288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5pPr>
    <a:lvl6pPr marL="2286000" algn="l" defTabSz="457200" rtl="0" eaLnBrk="1" latinLnBrk="0" hangingPunct="1">
      <a:defRPr sz="4000" b="1" kern="1200">
        <a:solidFill>
          <a:schemeClr val="bg2"/>
        </a:solidFill>
        <a:latin typeface="Arial" charset="0"/>
        <a:ea typeface="ＭＳ Ｐゴシック" charset="0"/>
        <a:cs typeface="Arial" charset="0"/>
      </a:defRPr>
    </a:lvl6pPr>
    <a:lvl7pPr marL="2743200" algn="l" defTabSz="457200" rtl="0" eaLnBrk="1" latinLnBrk="0" hangingPunct="1">
      <a:defRPr sz="4000" b="1" kern="1200">
        <a:solidFill>
          <a:schemeClr val="bg2"/>
        </a:solidFill>
        <a:latin typeface="Arial" charset="0"/>
        <a:ea typeface="ＭＳ Ｐゴシック" charset="0"/>
        <a:cs typeface="Arial" charset="0"/>
      </a:defRPr>
    </a:lvl7pPr>
    <a:lvl8pPr marL="3200400" algn="l" defTabSz="457200" rtl="0" eaLnBrk="1" latinLnBrk="0" hangingPunct="1">
      <a:defRPr sz="4000" b="1" kern="1200">
        <a:solidFill>
          <a:schemeClr val="bg2"/>
        </a:solidFill>
        <a:latin typeface="Arial" charset="0"/>
        <a:ea typeface="ＭＳ Ｐゴシック" charset="0"/>
        <a:cs typeface="Arial" charset="0"/>
      </a:defRPr>
    </a:lvl8pPr>
    <a:lvl9pPr marL="3657600" algn="l" defTabSz="457200" rtl="0" eaLnBrk="1" latinLnBrk="0" hangingPunct="1">
      <a:defRPr sz="4000" b="1" kern="1200">
        <a:solidFill>
          <a:schemeClr val="bg2"/>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maine Raquel van der Merwe" initials="CRvdM" lastIdx="2" clrIdx="0">
    <p:extLst>
      <p:ext uri="{19B8F6BF-5375-455C-9EA6-DF929625EA0E}">
        <p15:presenceInfo xmlns:p15="http://schemas.microsoft.com/office/powerpoint/2012/main" userId="S-1-5-21-1454741856-2891356945-868088179-3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FF3B"/>
    <a:srgbClr val="FF9900"/>
    <a:srgbClr val="FF6600"/>
    <a:srgbClr val="B07D3A"/>
    <a:srgbClr val="A17335"/>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51" autoAdjust="0"/>
    <p:restoredTop sz="94675" autoAdjust="0"/>
  </p:normalViewPr>
  <p:slideViewPr>
    <p:cSldViewPr>
      <p:cViewPr varScale="1">
        <p:scale>
          <a:sx n="102" d="100"/>
          <a:sy n="102" d="100"/>
        </p:scale>
        <p:origin x="1344" y="114"/>
      </p:cViewPr>
      <p:guideLst>
        <p:guide orient="horz" pos="2160"/>
        <p:guide pos="2880"/>
      </p:guideLst>
    </p:cSldViewPr>
  </p:slideViewPr>
  <p:outlineViewPr>
    <p:cViewPr>
      <p:scale>
        <a:sx n="25" d="100"/>
        <a:sy n="25" d="100"/>
      </p:scale>
      <p:origin x="0" y="108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1"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263171" name="Rectangle 3"/>
          <p:cNvSpPr>
            <a:spLocks noGrp="1" noChangeArrowheads="1"/>
          </p:cNvSpPr>
          <p:nvPr>
            <p:ph type="dt" sz="quarter" idx="1"/>
          </p:nvPr>
        </p:nvSpPr>
        <p:spPr bwMode="auto">
          <a:xfrm>
            <a:off x="3844926"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dirty="0"/>
          </a:p>
        </p:txBody>
      </p:sp>
      <p:sp>
        <p:nvSpPr>
          <p:cNvPr id="263172" name="Rectangle 4"/>
          <p:cNvSpPr>
            <a:spLocks noGrp="1" noChangeArrowheads="1"/>
          </p:cNvSpPr>
          <p:nvPr>
            <p:ph type="ftr" sz="quarter" idx="2"/>
          </p:nvPr>
        </p:nvSpPr>
        <p:spPr bwMode="auto">
          <a:xfrm>
            <a:off x="1"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263173" name="Rectangle 5"/>
          <p:cNvSpPr>
            <a:spLocks noGrp="1" noChangeArrowheads="1"/>
          </p:cNvSpPr>
          <p:nvPr>
            <p:ph type="sldNum" sz="quarter" idx="3"/>
          </p:nvPr>
        </p:nvSpPr>
        <p:spPr bwMode="auto">
          <a:xfrm>
            <a:off x="3844926"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0320B9E-A81F-5144-A5F4-0B24AA1BC613}" type="slidenum">
              <a:rPr lang="en-US"/>
              <a:pPr/>
              <a:t>‹#›</a:t>
            </a:fld>
            <a:endParaRPr lang="en-US" dirty="0"/>
          </a:p>
        </p:txBody>
      </p:sp>
    </p:spTree>
    <p:extLst>
      <p:ext uri="{BB962C8B-B14F-4D97-AF65-F5344CB8AC3E}">
        <p14:creationId xmlns:p14="http://schemas.microsoft.com/office/powerpoint/2010/main" val="3240797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5123" name="Rectangle 3"/>
          <p:cNvSpPr>
            <a:spLocks noGrp="1" noChangeArrowheads="1"/>
          </p:cNvSpPr>
          <p:nvPr>
            <p:ph type="dt" idx="1"/>
          </p:nvPr>
        </p:nvSpPr>
        <p:spPr bwMode="auto">
          <a:xfrm>
            <a:off x="3844926"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930275" y="738188"/>
            <a:ext cx="4926013"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5125" name="Rectangle 5"/>
          <p:cNvSpPr>
            <a:spLocks noGrp="1" noChangeArrowheads="1"/>
          </p:cNvSpPr>
          <p:nvPr>
            <p:ph type="body" sz="quarter" idx="3"/>
          </p:nvPr>
        </p:nvSpPr>
        <p:spPr bwMode="auto">
          <a:xfrm>
            <a:off x="677863" y="4681538"/>
            <a:ext cx="5429250" cy="443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5127" name="Rectangle 7"/>
          <p:cNvSpPr>
            <a:spLocks noGrp="1" noChangeArrowheads="1"/>
          </p:cNvSpPr>
          <p:nvPr>
            <p:ph type="sldNum" sz="quarter" idx="5"/>
          </p:nvPr>
        </p:nvSpPr>
        <p:spPr bwMode="auto">
          <a:xfrm>
            <a:off x="3844926"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D45091A-DA83-9B41-8140-8240509BA861}" type="slidenum">
              <a:rPr lang="en-US"/>
              <a:pPr/>
              <a:t>‹#›</a:t>
            </a:fld>
            <a:endParaRPr lang="en-US" dirty="0"/>
          </a:p>
        </p:txBody>
      </p:sp>
    </p:spTree>
    <p:extLst>
      <p:ext uri="{BB962C8B-B14F-4D97-AF65-F5344CB8AC3E}">
        <p14:creationId xmlns:p14="http://schemas.microsoft.com/office/powerpoint/2010/main" val="1314921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4763"/>
            <a:ext cx="9142412"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6035" name="Rectangle 1027"/>
          <p:cNvSpPr>
            <a:spLocks noGrp="1" noChangeArrowheads="1"/>
          </p:cNvSpPr>
          <p:nvPr>
            <p:ph type="ctrTitle"/>
          </p:nvPr>
        </p:nvSpPr>
        <p:spPr>
          <a:xfrm>
            <a:off x="3059113" y="4221163"/>
            <a:ext cx="4608512" cy="431800"/>
          </a:xfrm>
        </p:spPr>
        <p:txBody>
          <a:bodyPr/>
          <a:lstStyle>
            <a:lvl1pPr>
              <a:defRPr sz="2800"/>
            </a:lvl1pPr>
          </a:lstStyle>
          <a:p>
            <a:pPr lvl="0"/>
            <a:r>
              <a:rPr lang="en-US" noProof="0" smtClean="0"/>
              <a:t>PRESENTATION NAME</a:t>
            </a:r>
          </a:p>
        </p:txBody>
      </p:sp>
    </p:spTree>
    <p:extLst>
      <p:ext uri="{BB962C8B-B14F-4D97-AF65-F5344CB8AC3E}">
        <p14:creationId xmlns:p14="http://schemas.microsoft.com/office/powerpoint/2010/main" val="172642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9568558C-2BE3-5B4C-ACCC-DEFC1F20F269}"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DC17802E-5B0F-4C4C-8F49-96DF4861A9E1}" type="slidenum">
              <a:rPr lang="en-US"/>
              <a:pPr/>
              <a:t>‹#›</a:t>
            </a:fld>
            <a:endParaRPr lang="en-US" dirty="0"/>
          </a:p>
        </p:txBody>
      </p:sp>
    </p:spTree>
    <p:extLst>
      <p:ext uri="{BB962C8B-B14F-4D97-AF65-F5344CB8AC3E}">
        <p14:creationId xmlns:p14="http://schemas.microsoft.com/office/powerpoint/2010/main" val="171097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6200" y="1196975"/>
            <a:ext cx="2033588" cy="5111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23850" y="1196975"/>
            <a:ext cx="5949950" cy="5111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C622EEEC-AE3C-FD49-AAC5-97840769AC17}"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41407717-9A53-C146-8B4E-FF9C18B1C129}" type="slidenum">
              <a:rPr lang="en-US"/>
              <a:pPr/>
              <a:t>‹#›</a:t>
            </a:fld>
            <a:endParaRPr lang="en-US" dirty="0"/>
          </a:p>
        </p:txBody>
      </p:sp>
    </p:spTree>
    <p:extLst>
      <p:ext uri="{BB962C8B-B14F-4D97-AF65-F5344CB8AC3E}">
        <p14:creationId xmlns:p14="http://schemas.microsoft.com/office/powerpoint/2010/main" val="303292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25C1E08A-69EE-7D48-AF9F-9BAC2AE22A2B}"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37967EEE-7396-CC4A-9768-F93B708D835D}" type="slidenum">
              <a:rPr lang="en-US"/>
              <a:pPr/>
              <a:t>‹#›</a:t>
            </a:fld>
            <a:endParaRPr lang="en-US" dirty="0"/>
          </a:p>
        </p:txBody>
      </p:sp>
    </p:spTree>
    <p:extLst>
      <p:ext uri="{BB962C8B-B14F-4D97-AF65-F5344CB8AC3E}">
        <p14:creationId xmlns:p14="http://schemas.microsoft.com/office/powerpoint/2010/main" val="212737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CA2E3D03-983B-5C44-8CF4-FDC3825BD307}"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5B735C7B-0806-164C-AADC-DB654924B9D1}" type="slidenum">
              <a:rPr lang="en-US"/>
              <a:pPr/>
              <a:t>‹#›</a:t>
            </a:fld>
            <a:endParaRPr lang="en-US" dirty="0"/>
          </a:p>
        </p:txBody>
      </p:sp>
    </p:spTree>
    <p:extLst>
      <p:ext uri="{BB962C8B-B14F-4D97-AF65-F5344CB8AC3E}">
        <p14:creationId xmlns:p14="http://schemas.microsoft.com/office/powerpoint/2010/main" val="189831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323850" y="2276475"/>
            <a:ext cx="3919538"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95788" y="2276475"/>
            <a:ext cx="3921125"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fld id="{7AA79928-D174-6E42-89FF-33ED4D9AA6E6}" type="datetime3">
              <a:rPr lang="en-US"/>
              <a:pPr/>
              <a:t>8 February 2019</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fld id="{5641B7EE-D788-7B48-B3AE-8AC87AC72D4B}" type="slidenum">
              <a:rPr lang="en-US"/>
              <a:pPr/>
              <a:t>‹#›</a:t>
            </a:fld>
            <a:endParaRPr lang="en-US" dirty="0"/>
          </a:p>
        </p:txBody>
      </p:sp>
    </p:spTree>
    <p:extLst>
      <p:ext uri="{BB962C8B-B14F-4D97-AF65-F5344CB8AC3E}">
        <p14:creationId xmlns:p14="http://schemas.microsoft.com/office/powerpoint/2010/main" val="364814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fld id="{4CBA1477-EB03-E640-909C-B207096AA183}" type="datetime3">
              <a:rPr lang="en-US"/>
              <a:pPr/>
              <a:t>8 February 2019</a:t>
            </a:fld>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fld id="{7D05E0D3-BD86-4A40-9187-2F10754ED6E9}" type="slidenum">
              <a:rPr lang="en-US"/>
              <a:pPr/>
              <a:t>‹#›</a:t>
            </a:fld>
            <a:endParaRPr lang="en-US" dirty="0"/>
          </a:p>
        </p:txBody>
      </p:sp>
    </p:spTree>
    <p:extLst>
      <p:ext uri="{BB962C8B-B14F-4D97-AF65-F5344CB8AC3E}">
        <p14:creationId xmlns:p14="http://schemas.microsoft.com/office/powerpoint/2010/main" val="82079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fld id="{00B17960-9749-B040-AD39-6015724E2579}" type="datetime3">
              <a:rPr lang="en-US"/>
              <a:pPr/>
              <a:t>8 February 2019</a:t>
            </a:fld>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fld id="{C5293950-5DB0-6641-9BDB-CFD4CFF7434E}" type="slidenum">
              <a:rPr lang="en-US"/>
              <a:pPr/>
              <a:t>‹#›</a:t>
            </a:fld>
            <a:endParaRPr lang="en-US" dirty="0"/>
          </a:p>
        </p:txBody>
      </p:sp>
    </p:spTree>
    <p:extLst>
      <p:ext uri="{BB962C8B-B14F-4D97-AF65-F5344CB8AC3E}">
        <p14:creationId xmlns:p14="http://schemas.microsoft.com/office/powerpoint/2010/main" val="93701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F0211954-859D-9145-BFD3-5131AF83C032}" type="datetime3">
              <a:rPr lang="en-US"/>
              <a:pPr/>
              <a:t>8 February 2019</a:t>
            </a:fld>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fld id="{797EA544-A7E4-E241-BDEC-3E9A0A61E8F7}" type="slidenum">
              <a:rPr lang="en-US"/>
              <a:pPr/>
              <a:t>‹#›</a:t>
            </a:fld>
            <a:endParaRPr lang="en-US" dirty="0"/>
          </a:p>
        </p:txBody>
      </p:sp>
    </p:spTree>
    <p:extLst>
      <p:ext uri="{BB962C8B-B14F-4D97-AF65-F5344CB8AC3E}">
        <p14:creationId xmlns:p14="http://schemas.microsoft.com/office/powerpoint/2010/main" val="41468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1318647F-0B66-9247-A5FC-8CF5AB3CD158}" type="datetime3">
              <a:rPr lang="en-US"/>
              <a:pPr/>
              <a:t>8 February 2019</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fld id="{DB6A75DE-D85C-3141-ABE4-6D71671C04AA}" type="slidenum">
              <a:rPr lang="en-US"/>
              <a:pPr/>
              <a:t>‹#›</a:t>
            </a:fld>
            <a:endParaRPr lang="en-US" dirty="0"/>
          </a:p>
        </p:txBody>
      </p:sp>
    </p:spTree>
    <p:extLst>
      <p:ext uri="{BB962C8B-B14F-4D97-AF65-F5344CB8AC3E}">
        <p14:creationId xmlns:p14="http://schemas.microsoft.com/office/powerpoint/2010/main" val="167540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EF7279BA-09C8-0F4A-84E4-3E09E0D0FDA0}" type="datetime3">
              <a:rPr lang="en-US"/>
              <a:pPr/>
              <a:t>8 February 2019</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fld id="{C81E3C63-8BB3-6941-AE74-B09044C13C12}" type="slidenum">
              <a:rPr lang="en-US"/>
              <a:pPr/>
              <a:t>‹#›</a:t>
            </a:fld>
            <a:endParaRPr lang="en-US" dirty="0"/>
          </a:p>
        </p:txBody>
      </p:sp>
    </p:spTree>
    <p:extLst>
      <p:ext uri="{BB962C8B-B14F-4D97-AF65-F5344CB8AC3E}">
        <p14:creationId xmlns:p14="http://schemas.microsoft.com/office/powerpoint/2010/main" val="263488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323850" y="2276475"/>
            <a:ext cx="7993063"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5013" name="Rectangle 5"/>
          <p:cNvSpPr>
            <a:spLocks noGrp="1" noChangeArrowheads="1"/>
          </p:cNvSpPr>
          <p:nvPr>
            <p:ph type="dt" sz="half" idx="2"/>
          </p:nvPr>
        </p:nvSpPr>
        <p:spPr bwMode="auto">
          <a:xfrm>
            <a:off x="323850" y="6381750"/>
            <a:ext cx="2133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400" b="0">
                <a:solidFill>
                  <a:schemeClr val="tx1"/>
                </a:solidFill>
              </a:defRPr>
            </a:lvl1pPr>
          </a:lstStyle>
          <a:p>
            <a:fld id="{8BFD002F-0163-0942-8157-4B95BABEF9F5}" type="datetime3">
              <a:rPr lang="en-US"/>
              <a:pPr/>
              <a:t>8 February 2019</a:t>
            </a:fld>
            <a:endParaRPr lang="en-US" dirty="0"/>
          </a:p>
        </p:txBody>
      </p:sp>
      <p:sp>
        <p:nvSpPr>
          <p:cNvPr id="555014" name="Rectangle 6"/>
          <p:cNvSpPr>
            <a:spLocks noGrp="1" noChangeArrowheads="1"/>
          </p:cNvSpPr>
          <p:nvPr>
            <p:ph type="ftr" sz="quarter" idx="3"/>
          </p:nvPr>
        </p:nvSpPr>
        <p:spPr bwMode="auto">
          <a:xfrm>
            <a:off x="2627313" y="6381750"/>
            <a:ext cx="2895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ea typeface="+mn-ea"/>
              </a:defRPr>
            </a:lvl1pPr>
          </a:lstStyle>
          <a:p>
            <a:pPr>
              <a:defRPr/>
            </a:pPr>
            <a:endParaRPr lang="en-US" dirty="0"/>
          </a:p>
        </p:txBody>
      </p:sp>
      <p:sp>
        <p:nvSpPr>
          <p:cNvPr id="555015" name="Rectangle 7"/>
          <p:cNvSpPr>
            <a:spLocks noGrp="1" noChangeArrowheads="1"/>
          </p:cNvSpPr>
          <p:nvPr>
            <p:ph type="sldNum" sz="quarter" idx="4"/>
          </p:nvPr>
        </p:nvSpPr>
        <p:spPr bwMode="auto">
          <a:xfrm>
            <a:off x="6759575" y="6381750"/>
            <a:ext cx="2133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400" b="0">
                <a:solidFill>
                  <a:schemeClr val="tx1"/>
                </a:solidFill>
              </a:defRPr>
            </a:lvl1pPr>
          </a:lstStyle>
          <a:p>
            <a:fld id="{62B6B924-74FC-A34B-B393-95CCECCD4A4C}" type="slidenum">
              <a:rPr lang="en-US"/>
              <a:pPr/>
              <a:t>‹#›</a:t>
            </a:fld>
            <a:endParaRPr lang="en-US" dirty="0"/>
          </a:p>
        </p:txBody>
      </p:sp>
      <p:sp>
        <p:nvSpPr>
          <p:cNvPr id="1031" name="AutoShape 10"/>
          <p:cNvSpPr>
            <a:spLocks noChangeArrowheads="1"/>
          </p:cNvSpPr>
          <p:nvPr userDrawn="1"/>
        </p:nvSpPr>
        <p:spPr bwMode="auto">
          <a:xfrm>
            <a:off x="5465763" y="1196975"/>
            <a:ext cx="2986087" cy="519113"/>
          </a:xfrm>
          <a:prstGeom prst="roundRect">
            <a:avLst>
              <a:gd name="adj" fmla="val 24542"/>
            </a:avLst>
          </a:prstGeom>
          <a:solidFill>
            <a:srgbClr val="B07D3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a:endParaRPr lang="en-GB" sz="2400" dirty="0">
              <a:solidFill>
                <a:schemeClr val="bg1"/>
              </a:solidFill>
            </a:endParaRPr>
          </a:p>
        </p:txBody>
      </p:sp>
      <p:sp>
        <p:nvSpPr>
          <p:cNvPr id="1032" name="Rectangle 3"/>
          <p:cNvSpPr>
            <a:spLocks noGrp="1" noChangeArrowheads="1"/>
          </p:cNvSpPr>
          <p:nvPr>
            <p:ph type="title"/>
          </p:nvPr>
        </p:nvSpPr>
        <p:spPr bwMode="auto">
          <a:xfrm>
            <a:off x="5435600" y="1196975"/>
            <a:ext cx="302418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PRESENTATION NAME</a:t>
            </a:r>
          </a:p>
        </p:txBody>
      </p:sp>
    </p:spTree>
  </p:cSld>
  <p:clrMap bg1="lt1" tx1="dk1" bg2="lt2" tx2="dk2" accent1="accent1" accent2="accent2" accent3="accent3" accent4="accent4" accent5="accent5" accent6="accent6" hlink="hlink" folHlink="folHlink"/>
  <p:sldLayoutIdLst>
    <p:sldLayoutId id="214748377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ftr="0" dt="0"/>
  <p:txStyles>
    <p:titleStyle>
      <a:lvl1pPr algn="ctr" rtl="0" eaLnBrk="0" fontAlgn="base" hangingPunct="0">
        <a:spcBef>
          <a:spcPct val="0"/>
        </a:spcBef>
        <a:spcAft>
          <a:spcPct val="0"/>
        </a:spcAft>
        <a:defRPr b="1">
          <a:solidFill>
            <a:schemeClr val="tx1"/>
          </a:solidFill>
          <a:latin typeface="+mj-lt"/>
          <a:ea typeface="ＭＳ Ｐゴシック" charset="0"/>
          <a:cs typeface="+mj-cs"/>
        </a:defRPr>
      </a:lvl1pPr>
      <a:lvl2pPr algn="ctr" rtl="0" eaLnBrk="0" fontAlgn="base" hangingPunct="0">
        <a:spcBef>
          <a:spcPct val="0"/>
        </a:spcBef>
        <a:spcAft>
          <a:spcPct val="0"/>
        </a:spcAft>
        <a:defRPr b="1">
          <a:solidFill>
            <a:schemeClr val="tx1"/>
          </a:solidFill>
          <a:latin typeface="Arial" charset="0"/>
          <a:ea typeface="ＭＳ Ｐゴシック" charset="0"/>
        </a:defRPr>
      </a:lvl2pPr>
      <a:lvl3pPr algn="ctr" rtl="0" eaLnBrk="0" fontAlgn="base" hangingPunct="0">
        <a:spcBef>
          <a:spcPct val="0"/>
        </a:spcBef>
        <a:spcAft>
          <a:spcPct val="0"/>
        </a:spcAft>
        <a:defRPr b="1">
          <a:solidFill>
            <a:schemeClr val="tx1"/>
          </a:solidFill>
          <a:latin typeface="Arial" charset="0"/>
          <a:ea typeface="ＭＳ Ｐゴシック" charset="0"/>
        </a:defRPr>
      </a:lvl3pPr>
      <a:lvl4pPr algn="ctr" rtl="0" eaLnBrk="0" fontAlgn="base" hangingPunct="0">
        <a:spcBef>
          <a:spcPct val="0"/>
        </a:spcBef>
        <a:spcAft>
          <a:spcPct val="0"/>
        </a:spcAft>
        <a:defRPr b="1">
          <a:solidFill>
            <a:schemeClr val="tx1"/>
          </a:solidFill>
          <a:latin typeface="Arial" charset="0"/>
          <a:ea typeface="ＭＳ Ｐゴシック" charset="0"/>
        </a:defRPr>
      </a:lvl4pPr>
      <a:lvl5pPr algn="ctr" rtl="0" eaLnBrk="0" fontAlgn="base" hangingPunct="0">
        <a:spcBef>
          <a:spcPct val="0"/>
        </a:spcBef>
        <a:spcAft>
          <a:spcPct val="0"/>
        </a:spcAft>
        <a:defRPr b="1">
          <a:solidFill>
            <a:schemeClr val="tx1"/>
          </a:solidFill>
          <a:latin typeface="Arial" charset="0"/>
          <a:ea typeface="ＭＳ Ｐゴシック" charset="0"/>
        </a:defRPr>
      </a:lvl5pPr>
      <a:lvl6pPr marL="457200" algn="ctr" rtl="0" fontAlgn="base">
        <a:spcBef>
          <a:spcPct val="0"/>
        </a:spcBef>
        <a:spcAft>
          <a:spcPct val="0"/>
        </a:spcAft>
        <a:defRPr b="1">
          <a:solidFill>
            <a:schemeClr val="tx1"/>
          </a:solidFill>
          <a:latin typeface="Arial" charset="0"/>
        </a:defRPr>
      </a:lvl6pPr>
      <a:lvl7pPr marL="914400" algn="ctr" rtl="0" fontAlgn="base">
        <a:spcBef>
          <a:spcPct val="0"/>
        </a:spcBef>
        <a:spcAft>
          <a:spcPct val="0"/>
        </a:spcAft>
        <a:defRPr b="1">
          <a:solidFill>
            <a:schemeClr val="tx1"/>
          </a:solidFill>
          <a:latin typeface="Arial" charset="0"/>
        </a:defRPr>
      </a:lvl7pPr>
      <a:lvl8pPr marL="1371600" algn="ctr" rtl="0" fontAlgn="base">
        <a:spcBef>
          <a:spcPct val="0"/>
        </a:spcBef>
        <a:spcAft>
          <a:spcPct val="0"/>
        </a:spcAft>
        <a:defRPr b="1">
          <a:solidFill>
            <a:schemeClr val="tx1"/>
          </a:solidFill>
          <a:latin typeface="Arial" charset="0"/>
        </a:defRPr>
      </a:lvl8pPr>
      <a:lvl9pPr marL="1828800" algn="ctr" rtl="0" fontAlgn="base">
        <a:spcBef>
          <a:spcPct val="0"/>
        </a:spcBef>
        <a:spcAft>
          <a:spcPct val="0"/>
        </a:spcAft>
        <a:defRPr b="1">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Font typeface="Arial"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5pPr>
      <a:lvl6pPr marL="2514600" indent="-228600" algn="l" rtl="0" fontAlgn="base">
        <a:spcBef>
          <a:spcPct val="20000"/>
        </a:spcBef>
        <a:spcAft>
          <a:spcPct val="0"/>
        </a:spcAft>
        <a:buClr>
          <a:srgbClr val="FF9900"/>
        </a:buClr>
        <a:buChar char="»"/>
        <a:defRPr sz="2400">
          <a:solidFill>
            <a:schemeClr val="tx1"/>
          </a:solidFill>
          <a:latin typeface="+mn-lt"/>
        </a:defRPr>
      </a:lvl6pPr>
      <a:lvl7pPr marL="2971800" indent="-228600" algn="l" rtl="0" fontAlgn="base">
        <a:spcBef>
          <a:spcPct val="20000"/>
        </a:spcBef>
        <a:spcAft>
          <a:spcPct val="0"/>
        </a:spcAft>
        <a:buClr>
          <a:srgbClr val="FF9900"/>
        </a:buClr>
        <a:buChar char="»"/>
        <a:defRPr sz="2400">
          <a:solidFill>
            <a:schemeClr val="tx1"/>
          </a:solidFill>
          <a:latin typeface="+mn-lt"/>
        </a:defRPr>
      </a:lvl7pPr>
      <a:lvl8pPr marL="3429000" indent="-228600" algn="l" rtl="0" fontAlgn="base">
        <a:spcBef>
          <a:spcPct val="20000"/>
        </a:spcBef>
        <a:spcAft>
          <a:spcPct val="0"/>
        </a:spcAft>
        <a:buClr>
          <a:srgbClr val="FF9900"/>
        </a:buClr>
        <a:buChar char="»"/>
        <a:defRPr sz="2400">
          <a:solidFill>
            <a:schemeClr val="tx1"/>
          </a:solidFill>
          <a:latin typeface="+mn-lt"/>
        </a:defRPr>
      </a:lvl8pPr>
      <a:lvl9pPr marL="3886200" indent="-228600" algn="l" rtl="0" fontAlgn="base">
        <a:spcBef>
          <a:spcPct val="20000"/>
        </a:spcBef>
        <a:spcAft>
          <a:spcPct val="0"/>
        </a:spcAft>
        <a:buClr>
          <a:srgbClr val="FF9900"/>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87675" y="3789363"/>
            <a:ext cx="4752975" cy="1368425"/>
          </a:xfrm>
        </p:spPr>
        <p:txBody>
          <a:bodyPr/>
          <a:lstStyle/>
          <a:p>
            <a:pPr eaLnBrk="1" hangingPunct="1"/>
            <a:r>
              <a:rPr lang="en-US" sz="1800" dirty="0" smtClean="0">
                <a:latin typeface="Arial" charset="0"/>
              </a:rPr>
              <a:t>The Copyright Amendment Bill </a:t>
            </a:r>
            <a:endParaRPr lang="en-US" sz="1800" dirty="0">
              <a:latin typeface="Arial" charset="0"/>
            </a:endParaRPr>
          </a:p>
        </p:txBody>
      </p:sp>
      <p:sp>
        <p:nvSpPr>
          <p:cNvPr id="3075" name="Rectangle 3"/>
          <p:cNvSpPr>
            <a:spLocks noGrp="1" noChangeArrowheads="1"/>
          </p:cNvSpPr>
          <p:nvPr>
            <p:ph type="subTitle" idx="4294967295"/>
          </p:nvPr>
        </p:nvSpPr>
        <p:spPr>
          <a:xfrm>
            <a:off x="611560" y="5029200"/>
            <a:ext cx="5473700" cy="137160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r>
              <a:rPr lang="en-GB" sz="1800" b="1" dirty="0" smtClean="0">
                <a:latin typeface="Arial" charset="0"/>
              </a:rPr>
              <a:t>Presentation to the Select Committee on </a:t>
            </a:r>
          </a:p>
          <a:p>
            <a:pPr marL="0" indent="0" eaLnBrk="1" hangingPunct="1">
              <a:buFontTx/>
              <a:buNone/>
            </a:pPr>
            <a:r>
              <a:rPr lang="en-GB" sz="1800" b="1" dirty="0" smtClean="0">
                <a:latin typeface="Arial" charset="0"/>
              </a:rPr>
              <a:t>Trade and International Relations</a:t>
            </a:r>
            <a:br>
              <a:rPr lang="en-GB" sz="1800" b="1" dirty="0" smtClean="0">
                <a:latin typeface="Arial" charset="0"/>
              </a:rPr>
            </a:br>
            <a:r>
              <a:rPr lang="en-GB" sz="1800" b="1" dirty="0" smtClean="0">
                <a:latin typeface="Arial" charset="0"/>
              </a:rPr>
              <a:t>13 February 2019</a:t>
            </a:r>
          </a:p>
          <a:p>
            <a:pPr marL="0" indent="0" eaLnBrk="1" hangingPunct="1">
              <a:buFontTx/>
              <a:buNone/>
            </a:pPr>
            <a:r>
              <a:rPr lang="en-GB" sz="1800" b="1" dirty="0" smtClean="0">
                <a:latin typeface="Arial" charset="0"/>
              </a:rPr>
              <a:t>CAPE TOWN</a:t>
            </a:r>
            <a:endParaRPr lang="en-GB" sz="1800" b="1" dirty="0">
              <a:latin typeface="Arial" charset="0"/>
            </a:endParaRPr>
          </a:p>
          <a:p>
            <a:pPr marL="0" indent="0" eaLnBrk="1" hangingPunct="1">
              <a:buFontTx/>
              <a:buNone/>
            </a:pPr>
            <a:endParaRPr lang="en-GB" sz="1800" b="1"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0063037"/>
              </p:ext>
            </p:extLst>
          </p:nvPr>
        </p:nvGraphicFramePr>
        <p:xfrm>
          <a:off x="323527" y="1700213"/>
          <a:ext cx="8569647" cy="5090160"/>
        </p:xfrm>
        <a:graphic>
          <a:graphicData uri="http://schemas.openxmlformats.org/drawingml/2006/table">
            <a:tbl>
              <a:tblPr firstRow="1" bandRow="1">
                <a:tableStyleId>{22838BEF-8BB2-4498-84A7-C5851F593DF1}</a:tableStyleId>
              </a:tblPr>
              <a:tblGrid>
                <a:gridCol w="3181673">
                  <a:extLst>
                    <a:ext uri="{9D8B030D-6E8A-4147-A177-3AD203B41FA5}">
                      <a16:colId xmlns:a16="http://schemas.microsoft.com/office/drawing/2014/main" val="20000"/>
                    </a:ext>
                  </a:extLst>
                </a:gridCol>
                <a:gridCol w="5387974">
                  <a:extLst>
                    <a:ext uri="{9D8B030D-6E8A-4147-A177-3AD203B41FA5}">
                      <a16:colId xmlns:a16="http://schemas.microsoft.com/office/drawing/2014/main" val="20001"/>
                    </a:ext>
                  </a:extLst>
                </a:gridCol>
              </a:tblGrid>
              <a:tr h="585787">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713085">
                <a:tc>
                  <a:txBody>
                    <a:bodyPr/>
                    <a:lstStyle/>
                    <a:p>
                      <a:r>
                        <a:rPr lang="en-US" sz="1800" dirty="0" smtClean="0"/>
                        <a:t>Definitions</a:t>
                      </a:r>
                      <a:r>
                        <a:rPr lang="en-US" sz="1600" baseline="0" dirty="0" smtClean="0"/>
                        <a:t> </a:t>
                      </a:r>
                    </a:p>
                  </a:txBody>
                  <a:tcPr/>
                </a:tc>
                <a:tc>
                  <a:txBody>
                    <a:bodyPr/>
                    <a:lstStyle/>
                    <a:p>
                      <a:pPr algn="just"/>
                      <a:r>
                        <a:rPr lang="en-ZA" sz="1400" dirty="0" smtClean="0"/>
                        <a:t>Clause 1 proposes amendments to certain definitions and the insertion of</a:t>
                      </a:r>
                      <a:r>
                        <a:rPr lang="en-ZA" sz="1400" baseline="0" dirty="0" smtClean="0"/>
                        <a:t> </a:t>
                      </a:r>
                      <a:r>
                        <a:rPr lang="en-ZA" sz="1400" dirty="0" smtClean="0"/>
                        <a:t>definitions of ‘accessible format copy’, ‘art market professional’, ‘audiovisual fixation’, ‘Collecting</a:t>
                      </a:r>
                      <a:r>
                        <a:rPr lang="en-ZA" sz="1400" baseline="0" dirty="0" smtClean="0"/>
                        <a:t> Society</a:t>
                      </a:r>
                      <a:r>
                        <a:rPr lang="en-ZA" sz="1400" dirty="0" smtClean="0"/>
                        <a:t>’, ‘commercial’, ‘Companies Act’, ‘copyright management information’, ‘orphan work’, ‘performer’, ‘person with a disability’, ‘technologically protected work’, ‘technological protection measure’, ‘technological protection measure circumvention device’, ‘Tribunal’.  </a:t>
                      </a:r>
                      <a:r>
                        <a:rPr lang="en-ZA" sz="1400" i="1" dirty="0" smtClean="0">
                          <a:solidFill>
                            <a:srgbClr val="FF0000"/>
                          </a:solidFill>
                        </a:rPr>
                        <a:t>Pages 2-4 of the Bill.</a:t>
                      </a:r>
                    </a:p>
                  </a:txBody>
                  <a:tcPr/>
                </a:tc>
                <a:extLst>
                  <a:ext uri="{0D108BD9-81ED-4DB2-BD59-A6C34878D82A}">
                    <a16:rowId xmlns:a16="http://schemas.microsoft.com/office/drawing/2014/main" val="10001"/>
                  </a:ext>
                </a:extLst>
              </a:tr>
              <a:tr h="2496355">
                <a:tc>
                  <a:txBody>
                    <a:bodyPr/>
                    <a:lstStyle/>
                    <a:p>
                      <a:r>
                        <a:rPr lang="en-ZA" sz="1600" dirty="0" smtClean="0"/>
                        <a:t> </a:t>
                      </a:r>
                      <a:r>
                        <a:rPr lang="en-US" sz="1800" dirty="0" smtClean="0"/>
                        <a:t>Scope</a:t>
                      </a:r>
                      <a:r>
                        <a:rPr lang="en-US" sz="1800" baseline="0" dirty="0" smtClean="0"/>
                        <a:t> of Copyright Protection</a:t>
                      </a:r>
                      <a:endParaRPr lang="en-US" sz="1800" dirty="0" smtClean="0"/>
                    </a:p>
                  </a:txBody>
                  <a:tcPr/>
                </a:tc>
                <a:tc>
                  <a:txBody>
                    <a:bodyPr/>
                    <a:lstStyle/>
                    <a:p>
                      <a:pPr algn="just"/>
                      <a:r>
                        <a:rPr lang="en-ZA" sz="1400" dirty="0" smtClean="0"/>
                        <a:t>Clause 2 proposes the insertion of section 2A in the Act, circumscribing the extent of copyright protection.</a:t>
                      </a:r>
                    </a:p>
                    <a:p>
                      <a:pPr algn="just"/>
                      <a:endParaRPr lang="en-ZA" sz="1400" dirty="0" smtClean="0"/>
                    </a:p>
                    <a:p>
                      <a:pPr algn="just"/>
                      <a:r>
                        <a:rPr lang="en-ZA" sz="1400" dirty="0" smtClean="0"/>
                        <a:t>The clause provides that copyright protection subsists in expressions and not in ideas, procedures, methods of operation or mathematical concepts.</a:t>
                      </a:r>
                    </a:p>
                    <a:p>
                      <a:pPr algn="just"/>
                      <a:r>
                        <a:rPr lang="en-ZA" sz="1400" dirty="0" smtClean="0"/>
                        <a:t>In the case of computer programs, in interface specifications, a table or compilation which by reason of the selection or arrangement of its content, constitutes an original work</a:t>
                      </a:r>
                    </a:p>
                    <a:p>
                      <a:pPr algn="just"/>
                      <a:r>
                        <a:rPr lang="en-ZA" sz="1400" dirty="0" smtClean="0">
                          <a:solidFill>
                            <a:schemeClr val="tx1"/>
                          </a:solidFill>
                        </a:rPr>
                        <a:t>The clause provides </a:t>
                      </a:r>
                      <a:r>
                        <a:rPr lang="en-ZA" sz="1400" strike="noStrike" dirty="0" smtClean="0">
                          <a:solidFill>
                            <a:schemeClr val="tx1"/>
                          </a:solidFill>
                        </a:rPr>
                        <a:t>that </a:t>
                      </a:r>
                      <a:r>
                        <a:rPr lang="en-ZA" sz="1400" dirty="0" smtClean="0">
                          <a:solidFill>
                            <a:schemeClr val="tx1"/>
                          </a:solidFill>
                        </a:rPr>
                        <a:t>an expression of official texts of legislation or speeches of a political nature is not subject to copyright protection.  </a:t>
                      </a:r>
                      <a:r>
                        <a:rPr lang="en-ZA" sz="1400" i="1" dirty="0" smtClean="0">
                          <a:solidFill>
                            <a:srgbClr val="FF0000"/>
                          </a:solidFill>
                        </a:rPr>
                        <a:t>Page</a:t>
                      </a:r>
                      <a:r>
                        <a:rPr lang="en-ZA" sz="1400" i="1" baseline="0" dirty="0" smtClean="0">
                          <a:solidFill>
                            <a:srgbClr val="FF0000"/>
                          </a:solidFill>
                        </a:rPr>
                        <a:t> </a:t>
                      </a:r>
                      <a:r>
                        <a:rPr lang="en-ZA" sz="1400" i="1" dirty="0" smtClean="0">
                          <a:solidFill>
                            <a:srgbClr val="FF0000"/>
                          </a:solidFill>
                        </a:rPr>
                        <a:t>4 of the Bill.</a:t>
                      </a:r>
                      <a:endParaRPr lang="en-ZA" sz="1400" i="1" dirty="0" smtClean="0"/>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10</a:t>
            </a:fld>
            <a:endParaRPr lang="en-US" sz="1400" b="0" dirty="0">
              <a:solidFill>
                <a:schemeClr val="tx1"/>
              </a:solidFill>
            </a:endParaRPr>
          </a:p>
        </p:txBody>
      </p:sp>
    </p:spTree>
    <p:extLst>
      <p:ext uri="{BB962C8B-B14F-4D97-AF65-F5344CB8AC3E}">
        <p14:creationId xmlns:p14="http://schemas.microsoft.com/office/powerpoint/2010/main" val="1844602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2090722"/>
              </p:ext>
            </p:extLst>
          </p:nvPr>
        </p:nvGraphicFramePr>
        <p:xfrm>
          <a:off x="323528" y="1828799"/>
          <a:ext cx="8668072" cy="4758862"/>
        </p:xfrm>
        <a:graphic>
          <a:graphicData uri="http://schemas.openxmlformats.org/drawingml/2006/table">
            <a:tbl>
              <a:tblPr firstRow="1" bandRow="1">
                <a:tableStyleId>{22838BEF-8BB2-4498-84A7-C5851F593DF1}</a:tableStyleId>
              </a:tblPr>
              <a:tblGrid>
                <a:gridCol w="2876872">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598582">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997637">
                <a:tc>
                  <a:txBody>
                    <a:bodyPr/>
                    <a:lstStyle/>
                    <a:p>
                      <a:pPr algn="just"/>
                      <a:r>
                        <a:rPr lang="en-US" sz="1800" baseline="0" dirty="0" smtClean="0"/>
                        <a:t>State or Organisation Funded Intellectual Property</a:t>
                      </a:r>
                      <a:endParaRPr lang="en-US" sz="1600" baseline="0" dirty="0" smtClean="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mn-lt"/>
                          <a:ea typeface="+mn-ea"/>
                          <a:cs typeface="+mn-cs"/>
                        </a:rPr>
                        <a:t>Clause 3 of the Bill proposes an amendment to section 5 of the Act by providing for ownership of copyright funded by the State, local or international </a:t>
                      </a:r>
                      <a:r>
                        <a:rPr kumimoji="0" lang="en-ZA" sz="1600" b="0" i="0" u="none" strike="noStrike" kern="1200" cap="none" spc="0" normalizeH="0" baseline="0" noProof="0" dirty="0" smtClean="0">
                          <a:ln>
                            <a:noFill/>
                          </a:ln>
                          <a:solidFill>
                            <a:schemeClr val="tx1"/>
                          </a:solidFill>
                          <a:effectLst/>
                          <a:uLnTx/>
                          <a:uFillTx/>
                          <a:latin typeface="+mn-lt"/>
                          <a:ea typeface="+mn-ea"/>
                          <a:cs typeface="+mn-cs"/>
                        </a:rPr>
                        <a:t>organizations.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4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3051982">
                <a:tc>
                  <a:txBody>
                    <a:bodyPr/>
                    <a:lstStyle/>
                    <a:p>
                      <a:pPr algn="just"/>
                      <a:r>
                        <a:rPr lang="en-ZA" sz="1600" dirty="0" smtClean="0"/>
                        <a:t> </a:t>
                      </a:r>
                    </a:p>
                    <a:p>
                      <a:pPr algn="just"/>
                      <a:r>
                        <a:rPr lang="en-US" sz="1800" dirty="0" smtClean="0"/>
                        <a:t>Communication</a:t>
                      </a:r>
                      <a:r>
                        <a:rPr lang="en-US" sz="1800" baseline="0" dirty="0" smtClean="0"/>
                        <a:t> to the public of a literary or musical work, making available and distribution of an original or a copy of a work</a:t>
                      </a:r>
                      <a:endParaRPr lang="en-US" sz="1800" dirty="0" smtClean="0"/>
                    </a:p>
                  </a:txBody>
                  <a:tcPr/>
                </a:tc>
                <a:tc>
                  <a:txBody>
                    <a:bodyPr/>
                    <a:lstStyle/>
                    <a:p>
                      <a:pPr algn="just"/>
                      <a:r>
                        <a:rPr lang="en-ZA" sz="1600" i="0" dirty="0" smtClean="0"/>
                        <a:t>Clause 4 of the Bill proposes an amendment to section 6 of the Act by providing for communication to the public of a musical work, by wire or wireless means, including internet access and making available to the public</a:t>
                      </a:r>
                      <a:r>
                        <a:rPr lang="en-ZA" sz="1600" i="0" baseline="0" dirty="0" smtClean="0"/>
                        <a:t> </a:t>
                      </a:r>
                      <a:r>
                        <a:rPr lang="en-ZA" sz="1600" i="0" dirty="0" smtClean="0"/>
                        <a:t>a work in such a way that members of the public may access such work from a place and at a time individually chosen by them, whether interactively or non-interactively. </a:t>
                      </a:r>
                    </a:p>
                    <a:p>
                      <a:pPr algn="just"/>
                      <a:r>
                        <a:rPr lang="en-US" sz="1600" i="1" dirty="0" smtClean="0">
                          <a:solidFill>
                            <a:srgbClr val="FF0000"/>
                          </a:solidFill>
                        </a:rPr>
                        <a:t>Page 4 of the Bill.</a:t>
                      </a:r>
                      <a:endParaRPr lang="en-ZA" sz="1600" i="1" dirty="0" smtClean="0">
                        <a:solidFill>
                          <a:srgbClr val="FF0000"/>
                        </a:solidFill>
                      </a:endParaRPr>
                    </a:p>
                    <a:p>
                      <a:pPr algn="just"/>
                      <a:endParaRPr lang="en-ZA" sz="1600" i="1" dirty="0" smtClean="0"/>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11</a:t>
            </a:fld>
            <a:endParaRPr lang="en-US" sz="1400" b="0" dirty="0">
              <a:solidFill>
                <a:schemeClr val="tx1"/>
              </a:solidFill>
            </a:endParaRPr>
          </a:p>
        </p:txBody>
      </p:sp>
    </p:spTree>
    <p:extLst>
      <p:ext uri="{BB962C8B-B14F-4D97-AF65-F5344CB8AC3E}">
        <p14:creationId xmlns:p14="http://schemas.microsoft.com/office/powerpoint/2010/main" val="3843117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9316603"/>
              </p:ext>
            </p:extLst>
          </p:nvPr>
        </p:nvGraphicFramePr>
        <p:xfrm>
          <a:off x="206375" y="1728493"/>
          <a:ext cx="8686800" cy="4884126"/>
        </p:xfrm>
        <a:graphic>
          <a:graphicData uri="http://schemas.openxmlformats.org/drawingml/2006/table">
            <a:tbl>
              <a:tblPr firstRow="1" bandRow="1">
                <a:tableStyleId>{22838BEF-8BB2-4498-84A7-C5851F593DF1}</a:tableStyleId>
              </a:tblPr>
              <a:tblGrid>
                <a:gridCol w="4382434">
                  <a:extLst>
                    <a:ext uri="{9D8B030D-6E8A-4147-A177-3AD203B41FA5}">
                      <a16:colId xmlns:a16="http://schemas.microsoft.com/office/drawing/2014/main" val="20000"/>
                    </a:ext>
                  </a:extLst>
                </a:gridCol>
                <a:gridCol w="4304366">
                  <a:extLst>
                    <a:ext uri="{9D8B030D-6E8A-4147-A177-3AD203B41FA5}">
                      <a16:colId xmlns:a16="http://schemas.microsoft.com/office/drawing/2014/main" val="20001"/>
                    </a:ext>
                  </a:extLst>
                </a:gridCol>
              </a:tblGrid>
              <a:tr h="632166">
                <a:tc>
                  <a:txBody>
                    <a:bodyPr/>
                    <a:lstStyle/>
                    <a:p>
                      <a:pPr algn="just"/>
                      <a:r>
                        <a:rPr lang="en-ZA" sz="1400" dirty="0" smtClean="0"/>
                        <a:t>Issues</a:t>
                      </a:r>
                      <a:r>
                        <a:rPr lang="en-ZA" sz="1400" baseline="0" dirty="0" smtClean="0"/>
                        <a:t> to be introduced by the CAB   </a:t>
                      </a:r>
                      <a:endParaRPr lang="en-ZA" sz="1400" dirty="0"/>
                    </a:p>
                  </a:txBody>
                  <a:tcPr/>
                </a:tc>
                <a:tc>
                  <a:txBody>
                    <a:bodyPr/>
                    <a:lstStyle/>
                    <a:p>
                      <a:r>
                        <a:rPr lang="en-ZA" sz="1400" dirty="0" smtClean="0"/>
                        <a:t>What</a:t>
                      </a:r>
                      <a:r>
                        <a:rPr lang="en-ZA" sz="1400" baseline="0" dirty="0" smtClean="0"/>
                        <a:t> the Bill provides</a:t>
                      </a:r>
                      <a:endParaRPr lang="en-ZA" sz="1400" dirty="0" smtClean="0"/>
                    </a:p>
                    <a:p>
                      <a:endParaRPr lang="en-ZA" sz="1400" dirty="0"/>
                    </a:p>
                  </a:txBody>
                  <a:tcPr/>
                </a:tc>
                <a:extLst>
                  <a:ext uri="{0D108BD9-81ED-4DB2-BD59-A6C34878D82A}">
                    <a16:rowId xmlns:a16="http://schemas.microsoft.com/office/drawing/2014/main" val="10000"/>
                  </a:ext>
                </a:extLst>
              </a:tr>
              <a:tr h="2026920">
                <a:tc>
                  <a:txBody>
                    <a:bodyPr/>
                    <a:lstStyle/>
                    <a:p>
                      <a:r>
                        <a:rPr lang="en-US" sz="1400" baseline="0" dirty="0" smtClean="0"/>
                        <a:t>Share in royalties regarding literary and musical works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rgbClr val="000000"/>
                          </a:solidFill>
                          <a:effectLst/>
                          <a:uLnTx/>
                          <a:uFillTx/>
                          <a:latin typeface="+mn-lt"/>
                          <a:ea typeface="+mn-ea"/>
                          <a:cs typeface="+mn-cs"/>
                        </a:rPr>
                        <a:t>Clause 5 of the Bill proposes an insertion of a new section 6A specifically providing for royalty sharing after assignment of copyright in a literary or musical work or where the author of a literary or musical work authorised another to do any of the acts contemplated in section 6. The share of royalties to be determined by a written agreement in a prescribed manner.  </a:t>
                      </a:r>
                      <a:r>
                        <a:rPr kumimoji="0" lang="en-ZA" sz="1400" b="0" i="0" u="none" strike="noStrike" kern="1200" cap="none" spc="0" normalizeH="0" baseline="0" noProof="0" dirty="0" smtClean="0">
                          <a:ln>
                            <a:noFill/>
                          </a:ln>
                          <a:solidFill>
                            <a:srgbClr val="FF0000"/>
                          </a:solidFill>
                          <a:effectLst/>
                          <a:uLnTx/>
                          <a:uFillTx/>
                          <a:latin typeface="+mn-lt"/>
                          <a:ea typeface="+mn-ea"/>
                          <a:cs typeface="+mn-cs"/>
                        </a:rPr>
                        <a:t>Pages </a:t>
                      </a:r>
                      <a:r>
                        <a:rPr kumimoji="0" lang="en-ZA" sz="1400" b="0" i="1" u="none" strike="noStrike" kern="1200" cap="none" spc="0" normalizeH="0" baseline="0" noProof="0" dirty="0" smtClean="0">
                          <a:ln>
                            <a:noFill/>
                          </a:ln>
                          <a:solidFill>
                            <a:srgbClr val="FF0000"/>
                          </a:solidFill>
                          <a:effectLst/>
                          <a:uLnTx/>
                          <a:uFillTx/>
                          <a:latin typeface="+mn-lt"/>
                          <a:ea typeface="+mn-ea"/>
                          <a:cs typeface="+mn-cs"/>
                        </a:rPr>
                        <a:t>5-6 of the Bill.</a:t>
                      </a:r>
                      <a:endParaRPr kumimoji="0" lang="en-ZA" sz="14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966513">
                <a:tc>
                  <a:txBody>
                    <a:bodyPr/>
                    <a:lstStyle/>
                    <a:p>
                      <a:r>
                        <a:rPr lang="en-ZA" sz="1400" dirty="0" smtClean="0"/>
                        <a:t> </a:t>
                      </a:r>
                    </a:p>
                    <a:p>
                      <a:r>
                        <a:rPr lang="en-US" sz="1400" dirty="0" smtClean="0"/>
                        <a:t>Distribution of</a:t>
                      </a:r>
                      <a:r>
                        <a:rPr lang="en-US" sz="1400" baseline="0" dirty="0" smtClean="0"/>
                        <a:t> an artistic work</a:t>
                      </a:r>
                      <a:r>
                        <a:rPr lang="en-US" sz="1400" dirty="0" smtClean="0"/>
                        <a:t>, Communication</a:t>
                      </a:r>
                      <a:r>
                        <a:rPr lang="en-US" sz="1400" baseline="0" dirty="0" smtClean="0"/>
                        <a:t> to the public and making available to the public</a:t>
                      </a:r>
                      <a:endParaRPr lang="en-US" sz="1400" dirty="0" smtClean="0"/>
                    </a:p>
                    <a:p>
                      <a:r>
                        <a:rPr lang="en-US" sz="1400" i="1" kern="1200" baseline="0" dirty="0" smtClean="0">
                          <a:solidFill>
                            <a:schemeClr val="dk1"/>
                          </a:solidFill>
                          <a:latin typeface="+mn-lt"/>
                          <a:ea typeface="+mn-ea"/>
                          <a:cs typeface="+mn-cs"/>
                        </a:rPr>
                        <a:t>Amendment of section 7 of Act 98 of 1978</a:t>
                      </a:r>
                    </a:p>
                    <a:p>
                      <a:r>
                        <a:rPr lang="en-US" sz="1400" i="1" kern="1200" baseline="0" dirty="0" smtClean="0">
                          <a:solidFill>
                            <a:schemeClr val="dk1"/>
                          </a:solidFill>
                          <a:latin typeface="+mn-lt"/>
                          <a:ea typeface="+mn-ea"/>
                          <a:cs typeface="+mn-cs"/>
                        </a:rPr>
                        <a:t>Pages 13-14  of the Act</a:t>
                      </a:r>
                      <a:endParaRPr lang="en-ZA" sz="1400" i="1" kern="1200" dirty="0">
                        <a:solidFill>
                          <a:schemeClr val="dk1"/>
                        </a:solidFill>
                        <a:latin typeface="+mn-lt"/>
                        <a:ea typeface="+mn-ea"/>
                        <a:cs typeface="+mn-cs"/>
                      </a:endParaRPr>
                    </a:p>
                  </a:txBody>
                  <a:tcPr/>
                </a:tc>
                <a:tc>
                  <a:txBody>
                    <a:bodyPr/>
                    <a:lstStyle/>
                    <a:p>
                      <a:pPr algn="just"/>
                      <a:r>
                        <a:rPr lang="en-ZA" sz="1400" i="0" dirty="0" smtClean="0"/>
                        <a:t>Clause 6</a:t>
                      </a:r>
                      <a:r>
                        <a:rPr lang="en-ZA" sz="1400" i="0" baseline="0" dirty="0" smtClean="0"/>
                        <a:t> of the Bill proposes an amendment to section 7 by providing for the distribution of an artistic work to the public, communication to the public of an artistic work by wire or wireless means, including internet access and making available to the public a work in such a way that members of the public may access such a work from a place and at a time individually chosen by them, whether interactively or non-interactively.</a:t>
                      </a:r>
                      <a:endParaRPr lang="en-ZA" sz="1400" i="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rgbClr val="FF0000"/>
                          </a:solidFill>
                          <a:effectLst/>
                          <a:uLnTx/>
                          <a:uFillTx/>
                          <a:latin typeface="+mn-lt"/>
                          <a:ea typeface="+mn-ea"/>
                          <a:cs typeface="+mn-cs"/>
                        </a:rPr>
                        <a:t>Page </a:t>
                      </a:r>
                      <a:r>
                        <a:rPr kumimoji="0" lang="en-ZA" sz="1400" b="0" i="1" u="none" strike="noStrike" kern="1200" cap="none" spc="0" normalizeH="0" baseline="0" noProof="0" dirty="0" smtClean="0">
                          <a:ln>
                            <a:noFill/>
                          </a:ln>
                          <a:solidFill>
                            <a:srgbClr val="FF0000"/>
                          </a:solidFill>
                          <a:effectLst/>
                          <a:uLnTx/>
                          <a:uFillTx/>
                          <a:latin typeface="+mn-lt"/>
                          <a:ea typeface="+mn-ea"/>
                          <a:cs typeface="+mn-cs"/>
                        </a:rPr>
                        <a:t>6 of the Bill.</a:t>
                      </a:r>
                      <a:endParaRPr lang="en-ZA" sz="1400" i="1" dirty="0" smtClean="0"/>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12</a:t>
            </a:fld>
            <a:endParaRPr lang="en-US" sz="1400" b="0" dirty="0">
              <a:solidFill>
                <a:schemeClr val="tx1"/>
              </a:solidFill>
            </a:endParaRPr>
          </a:p>
        </p:txBody>
      </p:sp>
    </p:spTree>
    <p:extLst>
      <p:ext uri="{BB962C8B-B14F-4D97-AF65-F5344CB8AC3E}">
        <p14:creationId xmlns:p14="http://schemas.microsoft.com/office/powerpoint/2010/main" val="1238346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9392405"/>
              </p:ext>
            </p:extLst>
          </p:nvPr>
        </p:nvGraphicFramePr>
        <p:xfrm>
          <a:off x="152400" y="1700213"/>
          <a:ext cx="8839200" cy="4852987"/>
        </p:xfrm>
        <a:graphic>
          <a:graphicData uri="http://schemas.openxmlformats.org/drawingml/2006/table">
            <a:tbl>
              <a:tblPr firstRow="1" bandRow="1">
                <a:tableStyleId>{22838BEF-8BB2-4498-84A7-C5851F593DF1}</a:tableStyleId>
              </a:tblPr>
              <a:tblGrid>
                <a:gridCol w="2819400">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483928">
                <a:tc>
                  <a:txBody>
                    <a:bodyPr/>
                    <a:lstStyle/>
                    <a:p>
                      <a:pPr algn="just"/>
                      <a:r>
                        <a:rPr lang="en-ZA" sz="1200" dirty="0" smtClean="0"/>
                        <a:t>Issues</a:t>
                      </a:r>
                      <a:r>
                        <a:rPr lang="en-ZA" sz="1200" baseline="0" dirty="0" smtClean="0"/>
                        <a:t> to be introduced by the CAB</a:t>
                      </a:r>
                      <a:endParaRPr lang="en-ZA" sz="1200" dirty="0"/>
                    </a:p>
                  </a:txBody>
                  <a:tcPr/>
                </a:tc>
                <a:tc>
                  <a:txBody>
                    <a:bodyPr/>
                    <a:lstStyle/>
                    <a:p>
                      <a:r>
                        <a:rPr lang="en-ZA" sz="1200" dirty="0" smtClean="0"/>
                        <a:t>What</a:t>
                      </a:r>
                      <a:r>
                        <a:rPr lang="en-ZA" sz="1200" baseline="0" dirty="0" smtClean="0"/>
                        <a:t> the Bill provides</a:t>
                      </a:r>
                      <a:endParaRPr lang="en-ZA" sz="1200" dirty="0"/>
                    </a:p>
                  </a:txBody>
                  <a:tcPr/>
                </a:tc>
                <a:extLst>
                  <a:ext uri="{0D108BD9-81ED-4DB2-BD59-A6C34878D82A}">
                    <a16:rowId xmlns:a16="http://schemas.microsoft.com/office/drawing/2014/main" val="10000"/>
                  </a:ext>
                </a:extLst>
              </a:tr>
              <a:tr h="1280986">
                <a:tc>
                  <a:txBody>
                    <a:bodyPr/>
                    <a:lstStyle/>
                    <a:p>
                      <a:r>
                        <a:rPr lang="en-US" sz="1200" baseline="0" dirty="0" smtClean="0">
                          <a:latin typeface="+mj-lt"/>
                          <a:cs typeface="Calibri" panose="020F0502020204030204" pitchFamily="34" charset="0"/>
                        </a:rPr>
                        <a:t>Sharing of royalties regarding a visual artistic work</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mj-lt"/>
                          <a:ea typeface="+mn-ea"/>
                          <a:cs typeface="Calibri" panose="020F0502020204030204" pitchFamily="34" charset="0"/>
                        </a:rPr>
                        <a:t>Clause 7 of the Bill inserts a new section 7A specifically providing for royalty sharing after assignment of copyright in an artistic work or where the author of an artistic work authorized another to do any of the acts contemplated in section 7. The share of royalties to be determined by a written agreement in a prescribed manner.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mj-lt"/>
                          <a:ea typeface="+mn-ea"/>
                          <a:cs typeface="Calibri" panose="020F0502020204030204" pitchFamily="34" charset="0"/>
                        </a:rPr>
                        <a:t>Pages 6-7 of the Bill.</a:t>
                      </a:r>
                      <a:endParaRPr kumimoji="0" lang="en-ZA" sz="1200" b="0" i="1" u="none" strike="noStrike" kern="1200" cap="none" spc="0" normalizeH="0" baseline="0" noProof="0" dirty="0" smtClean="0">
                        <a:ln>
                          <a:noFill/>
                        </a:ln>
                        <a:solidFill>
                          <a:srgbClr val="FF0000"/>
                        </a:solidFill>
                        <a:effectLst/>
                        <a:uLnTx/>
                        <a:uFillTx/>
                        <a:latin typeface="+mj-lt"/>
                        <a:ea typeface="+mn-ea"/>
                        <a:cs typeface="Calibri" panose="020F0502020204030204" pitchFamily="34" charset="0"/>
                      </a:endParaRPr>
                    </a:p>
                  </a:txBody>
                  <a:tcPr/>
                </a:tc>
                <a:extLst>
                  <a:ext uri="{0D108BD9-81ED-4DB2-BD59-A6C34878D82A}">
                    <a16:rowId xmlns:a16="http://schemas.microsoft.com/office/drawing/2014/main" val="10001"/>
                  </a:ext>
                </a:extLst>
              </a:tr>
              <a:tr h="3088073">
                <a:tc>
                  <a:txBody>
                    <a:bodyPr/>
                    <a:lstStyle/>
                    <a:p>
                      <a:r>
                        <a:rPr lang="en-US" altLang="en-US" sz="1200" dirty="0" smtClean="0">
                          <a:latin typeface="+mj-lt"/>
                          <a:cs typeface="Calibri" panose="020F0502020204030204" pitchFamily="34" charset="0"/>
                        </a:rPr>
                        <a:t>Resale Royalty Right: section 7B</a:t>
                      </a:r>
                      <a:endParaRPr lang="en-US" sz="1200" baseline="0" dirty="0" smtClean="0">
                        <a:latin typeface="+mj-lt"/>
                        <a:cs typeface="Calibri" panose="020F050202020403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mj-lt"/>
                          <a:ea typeface="+mn-ea"/>
                          <a:cs typeface="Calibri" panose="020F0502020204030204" pitchFamily="34" charset="0"/>
                        </a:rPr>
                        <a:t>Clause 7 also inserts section 7B that provides that the author of visual artistic work in which copyright subsists or his or her heir must be paid royalties on the commercial resale within the art market of that work.</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mj-lt"/>
                          <a:ea typeface="+mn-ea"/>
                          <a:cs typeface="Calibri" panose="020F0502020204030204" pitchFamily="34" charset="0"/>
                        </a:rPr>
                        <a:t>Royalties in respect of visual artistic works shall be payable at the rate prescribed by the Minister after consultation with the Minister responsible for arts and culture.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mj-lt"/>
                          <a:ea typeface="+mn-ea"/>
                          <a:cs typeface="Calibri" panose="020F0502020204030204" pitchFamily="34" charset="0"/>
                        </a:rPr>
                        <a:t>The seller and the art market professional are jointly and severally liable to pay the royalties to the author. it also provides in section 7C to 7E for authors of visual artistic works to enjoy the inalienable resale royalty right on the commercial resale of his or her original work of art, subsequent to the first assignment by the author of such work of art. This includes the resale, duration, assignment or waiver of the resale royalty right.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en-US" sz="1200" dirty="0" smtClean="0">
                          <a:latin typeface="+mj-lt"/>
                          <a:cs typeface="Calibri" panose="020F0502020204030204" pitchFamily="34" charset="0"/>
                        </a:rPr>
                        <a:t>The resale royalty rights will only apply after the commencement date of the Copyright Amendment Act.</a:t>
                      </a:r>
                      <a:endParaRPr lang="en-ZA" altLang="en-US" sz="1200" dirty="0" smtClean="0">
                        <a:latin typeface="+mj-lt"/>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FF0000"/>
                          </a:solidFill>
                          <a:effectLst/>
                          <a:uLnTx/>
                          <a:uFillTx/>
                          <a:latin typeface="+mj-lt"/>
                          <a:ea typeface="+mn-ea"/>
                          <a:cs typeface="Calibri" panose="020F0502020204030204" pitchFamily="34" charset="0"/>
                        </a:rPr>
                        <a:t>Pages 6-8</a:t>
                      </a:r>
                      <a:r>
                        <a:rPr kumimoji="0" lang="en-ZA" sz="1200" b="0" i="1" u="none" strike="noStrike" kern="1200" cap="none" spc="0" normalizeH="0" baseline="0" noProof="0" dirty="0" smtClean="0">
                          <a:ln>
                            <a:noFill/>
                          </a:ln>
                          <a:solidFill>
                            <a:srgbClr val="FF0000"/>
                          </a:solidFill>
                          <a:effectLst/>
                          <a:uLnTx/>
                          <a:uFillTx/>
                          <a:latin typeface="+mj-lt"/>
                          <a:ea typeface="+mn-ea"/>
                          <a:cs typeface="Calibri" panose="020F0502020204030204" pitchFamily="34" charset="0"/>
                        </a:rPr>
                        <a:t> of the Bill.</a:t>
                      </a:r>
                      <a:endParaRPr kumimoji="0" lang="en-ZA" sz="1200" b="0" i="1" u="none" strike="noStrike" kern="1200" cap="none" spc="0" normalizeH="0" baseline="0" noProof="0" dirty="0" smtClean="0">
                        <a:ln>
                          <a:noFill/>
                        </a:ln>
                        <a:solidFill>
                          <a:srgbClr val="000000"/>
                        </a:solidFill>
                        <a:effectLst/>
                        <a:uLnTx/>
                        <a:uFillTx/>
                        <a:latin typeface="+mj-lt"/>
                        <a:ea typeface="+mn-ea"/>
                        <a:cs typeface="Calibri" panose="020F0502020204030204" pitchFamily="34" charset="0"/>
                      </a:endParaRPr>
                    </a:p>
                  </a:txBody>
                  <a:tcPr/>
                </a:tc>
                <a:extLst>
                  <a:ext uri="{0D108BD9-81ED-4DB2-BD59-A6C34878D82A}">
                    <a16:rowId xmlns:a16="http://schemas.microsoft.com/office/drawing/2014/main" val="250527352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13</a:t>
            </a:fld>
            <a:endParaRPr lang="en-US" sz="1400" b="0" dirty="0">
              <a:solidFill>
                <a:schemeClr val="tx1"/>
              </a:solidFill>
            </a:endParaRPr>
          </a:p>
        </p:txBody>
      </p:sp>
    </p:spTree>
    <p:extLst>
      <p:ext uri="{BB962C8B-B14F-4D97-AF65-F5344CB8AC3E}">
        <p14:creationId xmlns:p14="http://schemas.microsoft.com/office/powerpoint/2010/main" val="361415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4741674"/>
              </p:ext>
            </p:extLst>
          </p:nvPr>
        </p:nvGraphicFramePr>
        <p:xfrm>
          <a:off x="304800" y="2057400"/>
          <a:ext cx="7906072" cy="4149306"/>
        </p:xfrm>
        <a:graphic>
          <a:graphicData uri="http://schemas.openxmlformats.org/drawingml/2006/table">
            <a:tbl>
              <a:tblPr firstRow="1" bandRow="1">
                <a:tableStyleId>{22838BEF-8BB2-4498-84A7-C5851F593DF1}</a:tableStyleId>
              </a:tblPr>
              <a:tblGrid>
                <a:gridCol w="3900751">
                  <a:extLst>
                    <a:ext uri="{9D8B030D-6E8A-4147-A177-3AD203B41FA5}">
                      <a16:colId xmlns:a16="http://schemas.microsoft.com/office/drawing/2014/main" val="20000"/>
                    </a:ext>
                  </a:extLst>
                </a:gridCol>
                <a:gridCol w="4005321">
                  <a:extLst>
                    <a:ext uri="{9D8B030D-6E8A-4147-A177-3AD203B41FA5}">
                      <a16:colId xmlns:a16="http://schemas.microsoft.com/office/drawing/2014/main" val="20001"/>
                    </a:ext>
                  </a:extLst>
                </a:gridCol>
              </a:tblGrid>
              <a:tr h="644106">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165524">
                <a:tc>
                  <a:txBody>
                    <a:bodyPr/>
                    <a:lstStyle/>
                    <a:p>
                      <a:r>
                        <a:rPr lang="en-US" sz="1800" dirty="0" smtClean="0"/>
                        <a:t>Distribution, commercial renting, communication to the public and making available of an audiovisual</a:t>
                      </a:r>
                      <a:r>
                        <a:rPr lang="en-US" sz="1800" baseline="0" dirty="0" smtClean="0"/>
                        <a:t> </a:t>
                      </a:r>
                      <a:r>
                        <a:rPr lang="en-US" sz="1800" dirty="0" smtClean="0"/>
                        <a:t>work</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8 of the Bill proposes an amendment to section 8 of the Act by providing for the distribution of an audiovisual work to the public, authorising commercial rental of the work to the public, communication to the public of an audiovisual work by wire or wireless means, including internet access and making available to the public a work in such a way that members of the public may access such work from a place and at a time individually chosen by them, whether interactively or non-interactively.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Pages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8-9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14</a:t>
            </a:fld>
            <a:endParaRPr lang="en-US" sz="1400" b="0" dirty="0">
              <a:solidFill>
                <a:schemeClr val="tx1"/>
              </a:solidFill>
            </a:endParaRPr>
          </a:p>
        </p:txBody>
      </p:sp>
    </p:spTree>
    <p:extLst>
      <p:ext uri="{BB962C8B-B14F-4D97-AF65-F5344CB8AC3E}">
        <p14:creationId xmlns:p14="http://schemas.microsoft.com/office/powerpoint/2010/main" val="3706808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069250"/>
              </p:ext>
            </p:extLst>
          </p:nvPr>
        </p:nvGraphicFramePr>
        <p:xfrm>
          <a:off x="304800" y="2362200"/>
          <a:ext cx="7906072" cy="3657600"/>
        </p:xfrm>
        <a:graphic>
          <a:graphicData uri="http://schemas.openxmlformats.org/drawingml/2006/table">
            <a:tbl>
              <a:tblPr firstRow="1" bandRow="1">
                <a:tableStyleId>{22838BEF-8BB2-4498-84A7-C5851F593DF1}</a:tableStyleId>
              </a:tblPr>
              <a:tblGrid>
                <a:gridCol w="3900751">
                  <a:extLst>
                    <a:ext uri="{9D8B030D-6E8A-4147-A177-3AD203B41FA5}">
                      <a16:colId xmlns:a16="http://schemas.microsoft.com/office/drawing/2014/main" val="20000"/>
                    </a:ext>
                  </a:extLst>
                </a:gridCol>
                <a:gridCol w="4005321">
                  <a:extLst>
                    <a:ext uri="{9D8B030D-6E8A-4147-A177-3AD203B41FA5}">
                      <a16:colId xmlns:a16="http://schemas.microsoft.com/office/drawing/2014/main" val="20001"/>
                    </a:ext>
                  </a:extLst>
                </a:gridCol>
              </a:tblGrid>
              <a:tr h="618862">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798320">
                <a:tc>
                  <a:txBody>
                    <a:bodyPr/>
                    <a:lstStyle/>
                    <a:p>
                      <a:r>
                        <a:rPr lang="en-ZA" sz="1800" dirty="0" smtClean="0"/>
                        <a:t>Sharing of royalties between performers and copyright owners of audiovisual works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9 of the Bill inserts a new section 8A specifically providing for royalty sharing between performers and the copyright owner of audiovisual works for any of the acts contemplated in section 8. The clause further provides for the share of royalties to be determined by a written agreement in a prescribed manner. It requires the recording and reporting of any act contemplated in section 8 and makes the failure to do so, an offence.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Pages 9-10</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15</a:t>
            </a:fld>
            <a:endParaRPr lang="en-US" sz="1400" b="0" dirty="0">
              <a:solidFill>
                <a:schemeClr val="tx1"/>
              </a:solidFill>
            </a:endParaRPr>
          </a:p>
        </p:txBody>
      </p:sp>
    </p:spTree>
    <p:extLst>
      <p:ext uri="{BB962C8B-B14F-4D97-AF65-F5344CB8AC3E}">
        <p14:creationId xmlns:p14="http://schemas.microsoft.com/office/powerpoint/2010/main" val="2398705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6160825"/>
              </p:ext>
            </p:extLst>
          </p:nvPr>
        </p:nvGraphicFramePr>
        <p:xfrm>
          <a:off x="304800" y="2362200"/>
          <a:ext cx="7906072" cy="2926080"/>
        </p:xfrm>
        <a:graphic>
          <a:graphicData uri="http://schemas.openxmlformats.org/drawingml/2006/table">
            <a:tbl>
              <a:tblPr firstRow="1" bandRow="1">
                <a:tableStyleId>{22838BEF-8BB2-4498-84A7-C5851F593DF1}</a:tableStyleId>
              </a:tblPr>
              <a:tblGrid>
                <a:gridCol w="3900751">
                  <a:extLst>
                    <a:ext uri="{9D8B030D-6E8A-4147-A177-3AD203B41FA5}">
                      <a16:colId xmlns:a16="http://schemas.microsoft.com/office/drawing/2014/main" val="20000"/>
                    </a:ext>
                  </a:extLst>
                </a:gridCol>
                <a:gridCol w="4005321">
                  <a:extLst>
                    <a:ext uri="{9D8B030D-6E8A-4147-A177-3AD203B41FA5}">
                      <a16:colId xmlns:a16="http://schemas.microsoft.com/office/drawing/2014/main" val="20001"/>
                    </a:ext>
                  </a:extLst>
                </a:gridCol>
              </a:tblGrid>
              <a:tr h="618862">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798320">
                <a:tc>
                  <a:txBody>
                    <a:bodyPr/>
                    <a:lstStyle/>
                    <a:p>
                      <a:r>
                        <a:rPr lang="en-US" sz="1800" dirty="0" smtClean="0"/>
                        <a:t>Royalties</a:t>
                      </a:r>
                      <a:r>
                        <a:rPr lang="en-US" sz="1800" baseline="0" dirty="0" smtClean="0"/>
                        <a:t> regarding sound recordings</a:t>
                      </a:r>
                      <a:endParaRPr lang="en-ZA" sz="1800" dirty="0" smtClean="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Clause 11 substitutes section 9A that provides for the royalty that is equally shared between the owner of the copyright, collecting society or indigenous community subject to the agreement to the contrary between the owner and the performer.</a:t>
                      </a:r>
                      <a:endParaRPr kumimoji="0" lang="en-ZA" sz="1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rgbClr val="FF0000"/>
                          </a:solidFill>
                          <a:effectLst/>
                          <a:uLnTx/>
                          <a:uFillTx/>
                          <a:latin typeface="+mn-lt"/>
                          <a:ea typeface="+mn-ea"/>
                          <a:cs typeface="+mn-cs"/>
                        </a:rPr>
                        <a:t>Page 11</a:t>
                      </a:r>
                      <a:r>
                        <a:rPr kumimoji="0" lang="en-ZA" sz="1800" b="0" i="1" u="none" strike="noStrike" kern="1200" cap="none" spc="0" normalizeH="0" baseline="0" noProof="0" dirty="0" smtClean="0">
                          <a:ln>
                            <a:noFill/>
                          </a:ln>
                          <a:solidFill>
                            <a:srgbClr val="FF0000"/>
                          </a:solidFill>
                          <a:effectLst/>
                          <a:uLnTx/>
                          <a:uFillTx/>
                          <a:latin typeface="+mn-lt"/>
                          <a:ea typeface="+mn-ea"/>
                          <a:cs typeface="+mn-cs"/>
                        </a:rPr>
                        <a:t> of the Bill.</a:t>
                      </a:r>
                      <a:endParaRPr kumimoji="0" lang="en-ZA" sz="18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16</a:t>
            </a:fld>
            <a:endParaRPr lang="en-US" sz="1400" b="0" dirty="0">
              <a:solidFill>
                <a:schemeClr val="tx1"/>
              </a:solidFill>
            </a:endParaRPr>
          </a:p>
        </p:txBody>
      </p:sp>
    </p:spTree>
    <p:extLst>
      <p:ext uri="{BB962C8B-B14F-4D97-AF65-F5344CB8AC3E}">
        <p14:creationId xmlns:p14="http://schemas.microsoft.com/office/powerpoint/2010/main" val="2149609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2150696"/>
              </p:ext>
            </p:extLst>
          </p:nvPr>
        </p:nvGraphicFramePr>
        <p:xfrm>
          <a:off x="304800" y="2133600"/>
          <a:ext cx="7906072" cy="4145280"/>
        </p:xfrm>
        <a:graphic>
          <a:graphicData uri="http://schemas.openxmlformats.org/drawingml/2006/table">
            <a:tbl>
              <a:tblPr firstRow="1" bandRow="1">
                <a:tableStyleId>{22838BEF-8BB2-4498-84A7-C5851F593DF1}</a:tableStyleId>
              </a:tblPr>
              <a:tblGrid>
                <a:gridCol w="3900751">
                  <a:extLst>
                    <a:ext uri="{9D8B030D-6E8A-4147-A177-3AD203B41FA5}">
                      <a16:colId xmlns:a16="http://schemas.microsoft.com/office/drawing/2014/main" val="20000"/>
                    </a:ext>
                  </a:extLst>
                </a:gridCol>
                <a:gridCol w="4005321">
                  <a:extLst>
                    <a:ext uri="{9D8B030D-6E8A-4147-A177-3AD203B41FA5}">
                      <a16:colId xmlns:a16="http://schemas.microsoft.com/office/drawing/2014/main" val="20001"/>
                    </a:ext>
                  </a:extLst>
                </a:gridCol>
              </a:tblGrid>
              <a:tr h="610327">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2512693">
                <a:tc>
                  <a:txBody>
                    <a:bodyPr/>
                    <a:lstStyle/>
                    <a:p>
                      <a:r>
                        <a:rPr lang="en-ZA" sz="1800" dirty="0" smtClean="0"/>
                        <a:t>Distribution, commercial rental, communication to the public and making available of a Sound Recording</a:t>
                      </a:r>
                      <a:endParaRPr lang="en-US" sz="1800" dirty="0" smtClean="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10 of the Bill proposes an amendment to section 9 of the Act providing for the distribution of a sound recording to the public, authorising commercial rental of the work to the public, communication to the public of such sound recording by wire or wireless means, including internet access and making available to the public a work in such a way that members of the public may access such work from a place and at a time individually chosen by them, whether interactively or non-interactively.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10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17</a:t>
            </a:fld>
            <a:endParaRPr lang="en-US" sz="1400" b="0" dirty="0">
              <a:solidFill>
                <a:schemeClr val="tx1"/>
              </a:solidFill>
            </a:endParaRPr>
          </a:p>
        </p:txBody>
      </p:sp>
    </p:spTree>
    <p:extLst>
      <p:ext uri="{BB962C8B-B14F-4D97-AF65-F5344CB8AC3E}">
        <p14:creationId xmlns:p14="http://schemas.microsoft.com/office/powerpoint/2010/main" val="1541571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2017003"/>
              </p:ext>
            </p:extLst>
          </p:nvPr>
        </p:nvGraphicFramePr>
        <p:xfrm>
          <a:off x="228600" y="1828801"/>
          <a:ext cx="8763000" cy="4554885"/>
        </p:xfrm>
        <a:graphic>
          <a:graphicData uri="http://schemas.openxmlformats.org/drawingml/2006/table">
            <a:tbl>
              <a:tblPr firstRow="1" bandRow="1">
                <a:tableStyleId>{22838BEF-8BB2-4498-84A7-C5851F593DF1}</a:tableStyleId>
              </a:tblPr>
              <a:tblGrid>
                <a:gridCol w="30480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609599">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3914805">
                <a:tc>
                  <a:txBody>
                    <a:bodyPr/>
                    <a:lstStyle/>
                    <a:p>
                      <a:r>
                        <a:rPr lang="en-ZA" sz="1800" dirty="0" smtClean="0"/>
                        <a:t>The Agreement: Section 6A, 7A, 8A</a:t>
                      </a:r>
                      <a:r>
                        <a:rPr lang="en-ZA" sz="1800" baseline="0" dirty="0" smtClean="0"/>
                        <a:t> (Share of royalties)</a:t>
                      </a:r>
                      <a:endParaRPr lang="en-US" sz="1800" dirty="0" smtClean="0"/>
                    </a:p>
                  </a:txBody>
                  <a:tcPr/>
                </a:tc>
                <a:tc>
                  <a:txBody>
                    <a:bodyPr/>
                    <a:lstStyle/>
                    <a:p>
                      <a:pPr marL="0" marR="0" lvl="0" indent="0" algn="just" defTabSz="914400" rtl="0" eaLnBrk="0" fontAlgn="base" latinLnBrk="0" hangingPunct="0">
                        <a:lnSpc>
                          <a:spcPct val="100000"/>
                        </a:lnSpc>
                        <a:spcBef>
                          <a:spcPct val="20000"/>
                        </a:spcBef>
                        <a:spcAft>
                          <a:spcPct val="0"/>
                        </a:spcAft>
                        <a:buClr>
                          <a:srgbClr val="000000"/>
                        </a:buClr>
                        <a:buSzTx/>
                        <a:buFontTx/>
                        <a:buNone/>
                        <a:tabLst/>
                        <a:defRPr/>
                      </a:pPr>
                      <a:r>
                        <a:rPr kumimoji="0" lang="en-US" altLang="en-US" sz="1800" b="0" i="0" u="none" strike="noStrike" kern="0" cap="none" spc="0" normalizeH="0" baseline="0" noProof="0" dirty="0" smtClean="0">
                          <a:ln>
                            <a:noFill/>
                          </a:ln>
                          <a:solidFill>
                            <a:srgbClr val="000000"/>
                          </a:solidFill>
                          <a:effectLst/>
                          <a:uLnTx/>
                          <a:uFillTx/>
                          <a:latin typeface="+mn-lt"/>
                          <a:ea typeface="ＭＳ Ｐゴシック" panose="020B0600070205080204" pitchFamily="34" charset="-128"/>
                        </a:rPr>
                        <a:t>The royalty will be provided in the written agreement in the prescribed manner and form. The agreement must include:</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smtClean="0">
                          <a:ln>
                            <a:noFill/>
                          </a:ln>
                          <a:solidFill>
                            <a:srgbClr val="000000"/>
                          </a:solidFill>
                          <a:effectLst/>
                          <a:uLnTx/>
                          <a:uFillTx/>
                          <a:latin typeface="+mn-lt"/>
                          <a:ea typeface="ＭＳ Ｐゴシック" panose="020B0600070205080204" pitchFamily="34" charset="-128"/>
                        </a:rPr>
                        <a:t>The rights and obligations of the contracting parties.</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smtClean="0">
                          <a:ln>
                            <a:noFill/>
                          </a:ln>
                          <a:solidFill>
                            <a:srgbClr val="000000"/>
                          </a:solidFill>
                          <a:effectLst/>
                          <a:uLnTx/>
                          <a:uFillTx/>
                          <a:latin typeface="+mn-lt"/>
                          <a:ea typeface="ＭＳ Ｐゴシック" panose="020B0600070205080204" pitchFamily="34" charset="-128"/>
                        </a:rPr>
                        <a:t>The share of royalties.</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smtClean="0">
                          <a:ln>
                            <a:noFill/>
                          </a:ln>
                          <a:solidFill>
                            <a:srgbClr val="000000"/>
                          </a:solidFill>
                          <a:effectLst/>
                          <a:uLnTx/>
                          <a:uFillTx/>
                          <a:latin typeface="+mn-lt"/>
                          <a:ea typeface="ＭＳ Ｐゴシック" panose="020B0600070205080204" pitchFamily="34" charset="-128"/>
                        </a:rPr>
                        <a:t>The method and period of payment.</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smtClean="0">
                          <a:ln>
                            <a:noFill/>
                          </a:ln>
                          <a:solidFill>
                            <a:srgbClr val="000000"/>
                          </a:solidFill>
                          <a:effectLst/>
                          <a:uLnTx/>
                          <a:uFillTx/>
                          <a:latin typeface="+mn-lt"/>
                          <a:ea typeface="ＭＳ Ｐゴシック" panose="020B0600070205080204" pitchFamily="34" charset="-128"/>
                        </a:rPr>
                        <a:t>Dispute resolution mechanism.</a:t>
                      </a:r>
                    </a:p>
                    <a:p>
                      <a:pPr marL="0" marR="0" lvl="0" indent="0" algn="just" defTabSz="914400" rtl="0" eaLnBrk="0" fontAlgn="base" latinLnBrk="0" hangingPunct="0">
                        <a:lnSpc>
                          <a:spcPct val="100000"/>
                        </a:lnSpc>
                        <a:spcBef>
                          <a:spcPct val="20000"/>
                        </a:spcBef>
                        <a:spcAft>
                          <a:spcPct val="0"/>
                        </a:spcAft>
                        <a:buClr>
                          <a:srgbClr val="000000"/>
                        </a:buClr>
                        <a:buSzTx/>
                        <a:buFontTx/>
                        <a:buNone/>
                        <a:tabLst/>
                        <a:defRPr/>
                      </a:pPr>
                      <a:r>
                        <a:rPr kumimoji="0" lang="en-US" altLang="en-US" sz="1800" b="0" i="0" u="none" strike="noStrike" kern="0" cap="none" spc="0" normalizeH="0" baseline="0" noProof="0" dirty="0" smtClean="0">
                          <a:ln>
                            <a:noFill/>
                          </a:ln>
                          <a:solidFill>
                            <a:srgbClr val="000000"/>
                          </a:solidFill>
                          <a:effectLst/>
                          <a:uLnTx/>
                          <a:uFillTx/>
                          <a:latin typeface="+mn-lt"/>
                          <a:ea typeface="ＭＳ Ｐゴシック" panose="020B0600070205080204" pitchFamily="34" charset="-128"/>
                        </a:rPr>
                        <a:t>In the instance where there is no agreement, parties may approach the Copyright Tribunal.</a:t>
                      </a:r>
                    </a:p>
                    <a:p>
                      <a:pPr marL="0" marR="0" lvl="0" indent="0" algn="just" defTabSz="914400" rtl="0" eaLnBrk="0" fontAlgn="base" latinLnBrk="0" hangingPunct="0">
                        <a:lnSpc>
                          <a:spcPct val="100000"/>
                        </a:lnSpc>
                        <a:spcBef>
                          <a:spcPct val="20000"/>
                        </a:spcBef>
                        <a:spcAft>
                          <a:spcPct val="0"/>
                        </a:spcAft>
                        <a:buClr>
                          <a:srgbClr val="000000"/>
                        </a:buClr>
                        <a:buSzTx/>
                        <a:buFontTx/>
                        <a:buNone/>
                        <a:tabLst/>
                        <a:defRPr/>
                      </a:pPr>
                      <a:r>
                        <a:rPr kumimoji="0" lang="en-US" altLang="en-US" sz="1800" b="0" i="0" u="none" strike="noStrike" kern="0" cap="none" spc="0" normalizeH="0" baseline="0" noProof="0" dirty="0" smtClean="0">
                          <a:ln>
                            <a:noFill/>
                          </a:ln>
                          <a:solidFill>
                            <a:srgbClr val="FF0000"/>
                          </a:solidFill>
                          <a:effectLst/>
                          <a:uLnTx/>
                          <a:uFillTx/>
                          <a:latin typeface="+mn-lt"/>
                          <a:ea typeface="ＭＳ Ｐゴシック" panose="020B0600070205080204" pitchFamily="34" charset="-128"/>
                        </a:rPr>
                        <a:t>Pages 5, 6 and 9 of the Bill.</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18</a:t>
            </a:fld>
            <a:endParaRPr lang="en-US" sz="1400" b="0" dirty="0">
              <a:solidFill>
                <a:schemeClr val="tx1"/>
              </a:solidFill>
            </a:endParaRPr>
          </a:p>
        </p:txBody>
      </p:sp>
    </p:spTree>
    <p:extLst>
      <p:ext uri="{BB962C8B-B14F-4D97-AF65-F5344CB8AC3E}">
        <p14:creationId xmlns:p14="http://schemas.microsoft.com/office/powerpoint/2010/main" val="3991339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8451767"/>
              </p:ext>
            </p:extLst>
          </p:nvPr>
        </p:nvGraphicFramePr>
        <p:xfrm>
          <a:off x="152400" y="1700214"/>
          <a:ext cx="8763000" cy="5021261"/>
        </p:xfrm>
        <a:graphic>
          <a:graphicData uri="http://schemas.openxmlformats.org/drawingml/2006/table">
            <a:tbl>
              <a:tblPr firstRow="1" bandRow="1">
                <a:tableStyleId>{22838BEF-8BB2-4498-84A7-C5851F593DF1}</a:tableStyleId>
              </a:tblPr>
              <a:tblGrid>
                <a:gridCol w="30480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606014">
                <a:tc>
                  <a:txBody>
                    <a:bodyPr/>
                    <a:lstStyle/>
                    <a:p>
                      <a:pPr algn="just"/>
                      <a:r>
                        <a:rPr lang="en-ZA" sz="1400" dirty="0" smtClean="0"/>
                        <a:t>Issues</a:t>
                      </a:r>
                      <a:r>
                        <a:rPr lang="en-ZA" sz="1400" baseline="0" dirty="0" smtClean="0"/>
                        <a:t> to be introduced by the CAB</a:t>
                      </a:r>
                      <a:endParaRPr lang="en-ZA" sz="1400" dirty="0"/>
                    </a:p>
                  </a:txBody>
                  <a:tcPr/>
                </a:tc>
                <a:tc>
                  <a:txBody>
                    <a:bodyPr/>
                    <a:lstStyle/>
                    <a:p>
                      <a:r>
                        <a:rPr lang="en-ZA" sz="1400" dirty="0" smtClean="0"/>
                        <a:t>What</a:t>
                      </a:r>
                      <a:r>
                        <a:rPr lang="en-ZA" sz="1400" baseline="0" dirty="0" smtClean="0"/>
                        <a:t> the Bill provides</a:t>
                      </a:r>
                      <a:endParaRPr lang="en-ZA" sz="1400" dirty="0" smtClean="0"/>
                    </a:p>
                    <a:p>
                      <a:endParaRPr lang="en-ZA" sz="1400" dirty="0"/>
                    </a:p>
                  </a:txBody>
                  <a:tcPr/>
                </a:tc>
                <a:extLst>
                  <a:ext uri="{0D108BD9-81ED-4DB2-BD59-A6C34878D82A}">
                    <a16:rowId xmlns:a16="http://schemas.microsoft.com/office/drawing/2014/main" val="10000"/>
                  </a:ext>
                </a:extLst>
              </a:tr>
              <a:tr h="4415247">
                <a:tc>
                  <a:txBody>
                    <a:bodyPr/>
                    <a:lstStyle/>
                    <a:p>
                      <a:r>
                        <a:rPr lang="en-US" sz="1400" dirty="0" smtClean="0"/>
                        <a:t>Retrospective application of royalties</a:t>
                      </a:r>
                    </a:p>
                  </a:txBody>
                  <a:tcPr/>
                </a:tc>
                <a:tc>
                  <a:txBody>
                    <a:bodyPr/>
                    <a:lstStyle/>
                    <a:p>
                      <a:r>
                        <a:rPr lang="en-US" altLang="en-US" sz="1400" dirty="0" smtClean="0"/>
                        <a:t>Clause</a:t>
                      </a:r>
                      <a:r>
                        <a:rPr lang="en-US" altLang="en-US" sz="1400" baseline="0" dirty="0" smtClean="0"/>
                        <a:t> 5 on share of r</a:t>
                      </a:r>
                      <a:r>
                        <a:rPr lang="en-US" altLang="en-US" sz="1400" dirty="0" smtClean="0"/>
                        <a:t>oyalties in literary and musical works, clause 7 on share of royalties in artistic works and clause 9 of share of royalties in audiovisual works will apply retrospectively.</a:t>
                      </a:r>
                    </a:p>
                    <a:p>
                      <a:r>
                        <a:rPr lang="en-US" altLang="en-US" sz="1400" dirty="0" smtClean="0"/>
                        <a:t>The retrospective application of royalties is permissible and address deprivation of property as well as redress from past injustices.</a:t>
                      </a:r>
                    </a:p>
                    <a:p>
                      <a:r>
                        <a:rPr lang="en-US" altLang="en-US" sz="1400" dirty="0" smtClean="0"/>
                        <a:t>It applies to works in the copyright Act still exploited for profit.</a:t>
                      </a:r>
                    </a:p>
                    <a:p>
                      <a:r>
                        <a:rPr lang="en-US" altLang="en-US" sz="1400" dirty="0" smtClean="0"/>
                        <a:t>The Minister must develop draft regulations setting out the process to give effect to the share of royalties; </a:t>
                      </a:r>
                    </a:p>
                    <a:p>
                      <a:endParaRPr lang="en-US" altLang="en-US" sz="1400" dirty="0" smtClean="0"/>
                    </a:p>
                    <a:p>
                      <a:r>
                        <a:rPr lang="en-US" altLang="en-US" sz="1400" dirty="0" smtClean="0"/>
                        <a:t>Conduct an impact assessment of the process proposed in the regulations contemplated.</a:t>
                      </a:r>
                    </a:p>
                    <a:p>
                      <a:endParaRPr lang="en-US" altLang="en-US" sz="1400" dirty="0" smtClean="0"/>
                    </a:p>
                    <a:p>
                      <a:r>
                        <a:rPr lang="en-US" altLang="en-US" sz="1400" dirty="0" smtClean="0"/>
                        <a:t>Table the draft regulations and impact assessment in the National Assembly for approval.</a:t>
                      </a:r>
                    </a:p>
                    <a:p>
                      <a:endParaRPr lang="en-US" altLang="en-US" sz="1400" dirty="0" smtClean="0"/>
                    </a:p>
                    <a:p>
                      <a:r>
                        <a:rPr lang="en-US" altLang="en-US" sz="1400" dirty="0" smtClean="0"/>
                        <a:t>This will apply after the commencement date contemplated in section 38(2) of the Copyright Amendment Act of 2017.</a:t>
                      </a:r>
                    </a:p>
                    <a:p>
                      <a:r>
                        <a:rPr kumimoji="0" lang="en-US" sz="1400" b="0" i="1" u="none" strike="noStrike" kern="1200" cap="none" spc="0" normalizeH="0" baseline="0" noProof="0" dirty="0" smtClean="0">
                          <a:ln>
                            <a:noFill/>
                          </a:ln>
                          <a:solidFill>
                            <a:srgbClr val="FF0000"/>
                          </a:solidFill>
                          <a:effectLst/>
                          <a:uLnTx/>
                          <a:uFillTx/>
                          <a:latin typeface="+mn-lt"/>
                          <a:ea typeface="+mn-ea"/>
                          <a:cs typeface="+mn-cs"/>
                        </a:rPr>
                        <a:t>Pages 5-9 of the Bill.</a:t>
                      </a:r>
                      <a:endParaRPr kumimoji="0" lang="en-ZA" sz="1400" b="0" i="1" u="none" strike="noStrike" kern="1200" cap="none" spc="0" normalizeH="0" baseline="0" noProof="0" dirty="0" smtClean="0">
                        <a:ln>
                          <a:noFill/>
                        </a:ln>
                        <a:solidFill>
                          <a:srgbClr val="FF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19</a:t>
            </a:fld>
            <a:endParaRPr lang="en-US" sz="1400" b="0" dirty="0">
              <a:solidFill>
                <a:schemeClr val="tx1"/>
              </a:solidFill>
            </a:endParaRPr>
          </a:p>
        </p:txBody>
      </p:sp>
    </p:spTree>
    <p:extLst>
      <p:ext uri="{BB962C8B-B14F-4D97-AF65-F5344CB8AC3E}">
        <p14:creationId xmlns:p14="http://schemas.microsoft.com/office/powerpoint/2010/main" val="3134450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2</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2800" dirty="0" smtClean="0">
                <a:latin typeface="Arial" charset="0"/>
              </a:rPr>
              <a:t>Purpose</a:t>
            </a:r>
            <a:endParaRPr lang="en-US" sz="28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algn="just">
              <a:lnSpc>
                <a:spcPct val="90000"/>
              </a:lnSpc>
              <a:buClr>
                <a:srgbClr val="FF6600"/>
              </a:buClr>
              <a:buFont typeface="Arial"/>
              <a:buChar char="•"/>
            </a:pPr>
            <a:endParaRPr lang="en-ZA" sz="1600" dirty="0">
              <a:latin typeface="Arial" charset="0"/>
            </a:endParaRPr>
          </a:p>
          <a:p>
            <a:pPr marL="0" indent="0" algn="ctr">
              <a:lnSpc>
                <a:spcPct val="90000"/>
              </a:lnSpc>
              <a:buClr>
                <a:srgbClr val="FF6600"/>
              </a:buClr>
              <a:buNone/>
            </a:pPr>
            <a:endParaRPr lang="en-ZA" dirty="0" smtClean="0">
              <a:latin typeface="Arial" charset="0"/>
            </a:endParaRPr>
          </a:p>
          <a:p>
            <a:pPr marL="0" indent="0" algn="ctr">
              <a:lnSpc>
                <a:spcPct val="90000"/>
              </a:lnSpc>
              <a:buClr>
                <a:srgbClr val="FF6600"/>
              </a:buClr>
              <a:buNone/>
            </a:pPr>
            <a:endParaRPr lang="en-ZA" dirty="0">
              <a:latin typeface="Arial" charset="0"/>
            </a:endParaRPr>
          </a:p>
          <a:p>
            <a:pPr marL="0" indent="0" algn="ctr">
              <a:lnSpc>
                <a:spcPct val="90000"/>
              </a:lnSpc>
              <a:buClr>
                <a:srgbClr val="FF6600"/>
              </a:buClr>
              <a:buNone/>
            </a:pPr>
            <a:endParaRPr lang="en-ZA" dirty="0" smtClean="0">
              <a:latin typeface="Arial" charset="0"/>
            </a:endParaRPr>
          </a:p>
          <a:p>
            <a:pPr marL="0" indent="0" algn="ctr">
              <a:lnSpc>
                <a:spcPct val="90000"/>
              </a:lnSpc>
              <a:buClr>
                <a:srgbClr val="FF6600"/>
              </a:buClr>
              <a:buNone/>
            </a:pPr>
            <a:r>
              <a:rPr lang="en-ZA" dirty="0" smtClean="0">
                <a:latin typeface="Arial" charset="0"/>
              </a:rPr>
              <a:t>The </a:t>
            </a:r>
            <a:r>
              <a:rPr lang="en-ZA" dirty="0">
                <a:latin typeface="Arial" charset="0"/>
              </a:rPr>
              <a:t>purpose of this presentation is to brief the </a:t>
            </a:r>
            <a:r>
              <a:rPr lang="en-ZA" dirty="0" smtClean="0">
                <a:latin typeface="Arial" charset="0"/>
              </a:rPr>
              <a:t>Select Committee on Trade and International Relations</a:t>
            </a:r>
            <a:r>
              <a:rPr lang="en-ZA" dirty="0" smtClean="0">
                <a:solidFill>
                  <a:schemeClr val="bg2"/>
                </a:solidFill>
                <a:latin typeface="Arial" charset="0"/>
              </a:rPr>
              <a:t> </a:t>
            </a:r>
            <a:r>
              <a:rPr lang="en-ZA" dirty="0" smtClean="0">
                <a:latin typeface="Arial" charset="0"/>
              </a:rPr>
              <a:t>on the Copyright Amendment Bill. </a:t>
            </a:r>
            <a:endParaRPr lang="en-ZA" dirty="0">
              <a:latin typeface="Arial" charset="0"/>
            </a:endParaRPr>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val="2921086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3466619"/>
              </p:ext>
            </p:extLst>
          </p:nvPr>
        </p:nvGraphicFramePr>
        <p:xfrm>
          <a:off x="304800" y="1752601"/>
          <a:ext cx="8512175" cy="4905688"/>
        </p:xfrm>
        <a:graphic>
          <a:graphicData uri="http://schemas.openxmlformats.org/drawingml/2006/table">
            <a:tbl>
              <a:tblPr firstRow="1" bandRow="1">
                <a:tableStyleId>{22838BEF-8BB2-4498-84A7-C5851F593DF1}</a:tableStyleId>
              </a:tblPr>
              <a:tblGrid>
                <a:gridCol w="2743200">
                  <a:extLst>
                    <a:ext uri="{9D8B030D-6E8A-4147-A177-3AD203B41FA5}">
                      <a16:colId xmlns:a16="http://schemas.microsoft.com/office/drawing/2014/main" val="20000"/>
                    </a:ext>
                  </a:extLst>
                </a:gridCol>
                <a:gridCol w="5768975">
                  <a:extLst>
                    <a:ext uri="{9D8B030D-6E8A-4147-A177-3AD203B41FA5}">
                      <a16:colId xmlns:a16="http://schemas.microsoft.com/office/drawing/2014/main" val="20001"/>
                    </a:ext>
                  </a:extLst>
                </a:gridCol>
              </a:tblGrid>
              <a:tr h="611192">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a:p>
                  </a:txBody>
                  <a:tcPr/>
                </a:tc>
                <a:extLst>
                  <a:ext uri="{0D108BD9-81ED-4DB2-BD59-A6C34878D82A}">
                    <a16:rowId xmlns:a16="http://schemas.microsoft.com/office/drawing/2014/main" val="10000"/>
                  </a:ext>
                </a:extLst>
              </a:tr>
              <a:tr h="4265608">
                <a:tc>
                  <a:txBody>
                    <a:bodyPr/>
                    <a:lstStyle/>
                    <a:p>
                      <a:r>
                        <a:rPr lang="en-US" sz="1800" dirty="0" smtClean="0"/>
                        <a:t>Recording</a:t>
                      </a:r>
                      <a:r>
                        <a:rPr lang="en-US" sz="1800" baseline="0" dirty="0" smtClean="0"/>
                        <a:t> and Reporting for royalty determination</a:t>
                      </a:r>
                      <a:endParaRPr lang="en-US" sz="1800" dirty="0" smtClean="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11 of the Bill proposes the substitution of section 9A of the Act. It requires the recording and reporting of any act contemplated in section 9(c), (d), (e) or (f) and makes the failure to do so, an offence. It also makes certain amendments related to the parties involved in determining the royalty amount, and for referral to the Tribunal</a:t>
                      </a:r>
                      <a:r>
                        <a:rPr kumimoji="0" lang="en-ZA" sz="1600" b="0" i="0" u="none" strike="noStrike" kern="1200" cap="none" spc="0" normalizeH="0" baseline="0" noProof="0" dirty="0" smtClean="0">
                          <a:ln>
                            <a:noFill/>
                          </a:ln>
                          <a:solidFill>
                            <a:srgbClr val="FF0000"/>
                          </a:solidFill>
                          <a:effectLst/>
                          <a:uLnTx/>
                          <a:uFillTx/>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smtClean="0">
                        <a:ln>
                          <a:noFill/>
                        </a:ln>
                        <a:solidFill>
                          <a:srgbClr val="FF0000"/>
                        </a:solidFill>
                        <a:effectLst/>
                        <a:uLnTx/>
                        <a:uFillTx/>
                        <a:latin typeface="+mn-lt"/>
                        <a:ea typeface="+mn-ea"/>
                        <a:cs typeface="+mn-cs"/>
                      </a:endParaRPr>
                    </a:p>
                    <a:p>
                      <a:pPr algn="just"/>
                      <a:r>
                        <a:rPr lang="en-US" altLang="en-US" sz="1600" dirty="0" smtClean="0">
                          <a:solidFill>
                            <a:schemeClr val="tx1"/>
                          </a:solidFill>
                        </a:rPr>
                        <a:t>The offence</a:t>
                      </a:r>
                      <a:r>
                        <a:rPr lang="en-US" altLang="en-US" sz="1600" baseline="0" dirty="0" smtClean="0">
                          <a:solidFill>
                            <a:schemeClr val="tx1"/>
                          </a:solidFill>
                        </a:rPr>
                        <a:t> provides that a</a:t>
                      </a:r>
                      <a:r>
                        <a:rPr lang="en-US" altLang="en-US" sz="1600" dirty="0" smtClean="0">
                          <a:solidFill>
                            <a:schemeClr val="tx1"/>
                          </a:solidFill>
                        </a:rPr>
                        <a:t> person convicted of an offense shall be liable for a fine or imprisonment for a period not exceeding five years or both such fine and imprisonment.</a:t>
                      </a:r>
                    </a:p>
                    <a:p>
                      <a:pPr algn="just"/>
                      <a:r>
                        <a:rPr lang="en-US" altLang="en-US" sz="1600" dirty="0" smtClean="0"/>
                        <a:t>For the convicted person, the fine varies for</a:t>
                      </a:r>
                      <a:r>
                        <a:rPr lang="en-US" altLang="en-US" sz="1600" baseline="0" dirty="0" smtClean="0"/>
                        <a:t> a natural or juristic person. </a:t>
                      </a:r>
                      <a:r>
                        <a:rPr lang="en-US" altLang="en-US" sz="1600" dirty="0" smtClean="0"/>
                        <a:t>The person convicted</a:t>
                      </a:r>
                      <a:r>
                        <a:rPr lang="en-US" altLang="en-US" sz="1600" baseline="0" dirty="0" smtClean="0"/>
                        <a:t> of a fine if is a juristic person is liable to a fine of a turnover, </a:t>
                      </a:r>
                      <a:r>
                        <a:rPr lang="en-US" altLang="en-US" sz="1600" dirty="0" smtClean="0"/>
                        <a:t>at the time assessed, which is the total income of that person during the financial year during which the offence or the majority of offenses were committed, to which this Act applies.</a:t>
                      </a:r>
                      <a:endParaRPr kumimoji="0" lang="en-ZA" sz="1600" b="0"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Pages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10-11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20</a:t>
            </a:fld>
            <a:endParaRPr lang="en-US" sz="1400" b="0" dirty="0">
              <a:solidFill>
                <a:schemeClr val="tx1"/>
              </a:solidFill>
            </a:endParaRPr>
          </a:p>
        </p:txBody>
      </p:sp>
    </p:spTree>
    <p:extLst>
      <p:ext uri="{BB962C8B-B14F-4D97-AF65-F5344CB8AC3E}">
        <p14:creationId xmlns:p14="http://schemas.microsoft.com/office/powerpoint/2010/main" val="103382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6226428"/>
              </p:ext>
            </p:extLst>
          </p:nvPr>
        </p:nvGraphicFramePr>
        <p:xfrm>
          <a:off x="152400" y="1752601"/>
          <a:ext cx="8839200" cy="4968874"/>
        </p:xfrm>
        <a:graphic>
          <a:graphicData uri="http://schemas.openxmlformats.org/drawingml/2006/table">
            <a:tbl>
              <a:tblPr firstRow="1" bandRow="1">
                <a:tableStyleId>{22838BEF-8BB2-4498-84A7-C5851F593DF1}</a:tableStyleId>
              </a:tblPr>
              <a:tblGrid>
                <a:gridCol w="3381955">
                  <a:extLst>
                    <a:ext uri="{9D8B030D-6E8A-4147-A177-3AD203B41FA5}">
                      <a16:colId xmlns:a16="http://schemas.microsoft.com/office/drawing/2014/main" val="20000"/>
                    </a:ext>
                  </a:extLst>
                </a:gridCol>
                <a:gridCol w="5457245">
                  <a:extLst>
                    <a:ext uri="{9D8B030D-6E8A-4147-A177-3AD203B41FA5}">
                      <a16:colId xmlns:a16="http://schemas.microsoft.com/office/drawing/2014/main" val="20001"/>
                    </a:ext>
                  </a:extLst>
                </a:gridCol>
              </a:tblGrid>
              <a:tr h="621350">
                <a:tc>
                  <a:txBody>
                    <a:bodyPr/>
                    <a:lstStyle/>
                    <a:p>
                      <a:pPr algn="just"/>
                      <a:r>
                        <a:rPr lang="en-ZA" sz="1400" dirty="0" smtClean="0"/>
                        <a:t>Issues</a:t>
                      </a:r>
                      <a:r>
                        <a:rPr lang="en-ZA" sz="1400" baseline="0" dirty="0" smtClean="0"/>
                        <a:t> to be introduced by the CAB</a:t>
                      </a:r>
                      <a:endParaRPr lang="en-ZA" sz="1400" dirty="0"/>
                    </a:p>
                  </a:txBody>
                  <a:tcPr/>
                </a:tc>
                <a:tc>
                  <a:txBody>
                    <a:bodyPr/>
                    <a:lstStyle/>
                    <a:p>
                      <a:r>
                        <a:rPr lang="en-ZA" sz="1400" dirty="0" smtClean="0"/>
                        <a:t>What</a:t>
                      </a:r>
                      <a:r>
                        <a:rPr lang="en-ZA" sz="1400" baseline="0" dirty="0" smtClean="0"/>
                        <a:t> the Bill provides</a:t>
                      </a:r>
                      <a:endParaRPr lang="en-ZA" sz="1400" dirty="0" smtClean="0"/>
                    </a:p>
                    <a:p>
                      <a:endParaRPr lang="en-ZA" sz="1400" dirty="0"/>
                    </a:p>
                  </a:txBody>
                  <a:tcPr/>
                </a:tc>
                <a:extLst>
                  <a:ext uri="{0D108BD9-81ED-4DB2-BD59-A6C34878D82A}">
                    <a16:rowId xmlns:a16="http://schemas.microsoft.com/office/drawing/2014/main" val="10000"/>
                  </a:ext>
                </a:extLst>
              </a:tr>
              <a:tr h="3402634">
                <a:tc>
                  <a:txBody>
                    <a:bodyPr/>
                    <a:lstStyle/>
                    <a:p>
                      <a:pPr algn="just"/>
                      <a:r>
                        <a:rPr lang="en-ZA" sz="1400" dirty="0" smtClean="0"/>
                        <a:t>General Exceptions</a:t>
                      </a:r>
                      <a:r>
                        <a:rPr lang="en-ZA" sz="1400" baseline="0" dirty="0" smtClean="0"/>
                        <a:t> and specific exceptions regarding protection of copyright work; permission to make copies; Exceptions related to educational and academic activities</a:t>
                      </a:r>
                      <a:endParaRPr lang="en-ZA" sz="1400" dirty="0" smtClean="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chemeClr val="tx1"/>
                          </a:solidFill>
                          <a:effectLst/>
                          <a:uLnTx/>
                          <a:uFillTx/>
                          <a:latin typeface="+mn-lt"/>
                          <a:ea typeface="+mn-ea"/>
                          <a:cs typeface="+mn-cs"/>
                        </a:rPr>
                        <a:t>Clause 13 of the Bill proposes the insertion of section 12A in the Act, providing for the general exceptions from copyright protection for all works, which is a hybrid model of use of work or the performance and includes factors to consider to ensure the usage of the works is fair; section 12B provides for specific exceptions from copyright protection for all works and section 12C is providing for the permission to make transient or incidental copies of a work, including reformatting, an integral and essential part of a technical process. It also proposes the insertion of section 12D providing for exceptions related to educational and academic activities. All these sections have safeguards on the use of copyright works.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ZA" sz="1400" b="0" i="1" u="none" strike="noStrike" kern="1200" cap="none" spc="0" normalizeH="0" baseline="0" noProof="0" dirty="0" smtClean="0">
                          <a:ln>
                            <a:noFill/>
                          </a:ln>
                          <a:solidFill>
                            <a:srgbClr val="FF0000"/>
                          </a:solidFill>
                          <a:effectLst/>
                          <a:uLnTx/>
                          <a:uFillTx/>
                          <a:latin typeface="+mn-lt"/>
                          <a:ea typeface="+mn-ea"/>
                          <a:cs typeface="+mn-cs"/>
                        </a:rPr>
                        <a:t>Pages 12-15 of the Bill.</a:t>
                      </a:r>
                    </a:p>
                  </a:txBody>
                  <a:tcPr/>
                </a:tc>
                <a:extLst>
                  <a:ext uri="{0D108BD9-81ED-4DB2-BD59-A6C34878D82A}">
                    <a16:rowId xmlns:a16="http://schemas.microsoft.com/office/drawing/2014/main" val="10001"/>
                  </a:ext>
                </a:extLst>
              </a:tr>
              <a:tr h="944890">
                <a:tc>
                  <a:txBody>
                    <a:bodyPr/>
                    <a:lstStyle/>
                    <a:p>
                      <a:r>
                        <a:rPr lang="en-US" sz="1400" i="0" dirty="0" smtClean="0">
                          <a:latin typeface="+mn-lt"/>
                        </a:rPr>
                        <a:t>Freedom of Panorama</a:t>
                      </a:r>
                    </a:p>
                    <a:p>
                      <a:endParaRPr lang="en-US" sz="1400" i="0" baseline="0" dirty="0" smtClean="0">
                        <a:latin typeface="+mn-lt"/>
                      </a:endParaRPr>
                    </a:p>
                    <a:p>
                      <a:endParaRPr lang="en-ZA" sz="1400" i="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chemeClr val="tx1"/>
                          </a:solidFill>
                          <a:effectLst/>
                          <a:uLnTx/>
                          <a:uFillTx/>
                          <a:latin typeface="+mn-lt"/>
                          <a:ea typeface="+mn-ea"/>
                          <a:cs typeface="+mn-cs"/>
                        </a:rPr>
                        <a:t>Clause 14 of the Bill proposes an amendment to section 15 of the Act to provide for panorama and incidental use exceptions. </a:t>
                      </a:r>
                      <a:r>
                        <a:rPr kumimoji="0" lang="en-US" sz="1400" b="0" i="1" u="none" strike="noStrike" kern="1200" cap="none" spc="0" normalizeH="0" baseline="0" noProof="0" dirty="0" smtClean="0">
                          <a:ln>
                            <a:noFill/>
                          </a:ln>
                          <a:solidFill>
                            <a:srgbClr val="FF0000"/>
                          </a:solidFill>
                          <a:effectLst/>
                          <a:uLnTx/>
                          <a:uFillTx/>
                          <a:latin typeface="+mn-lt"/>
                          <a:ea typeface="+mn-ea"/>
                          <a:cs typeface="+mn-cs"/>
                        </a:rPr>
                        <a:t>Page 15 of the Bill.</a:t>
                      </a:r>
                      <a:endParaRPr kumimoji="0" lang="en-ZA" sz="1400" b="0" i="1" u="none" strike="noStrike" kern="1200" cap="none" spc="0" normalizeH="0" baseline="0" noProof="0" dirty="0" smtClean="0">
                        <a:ln>
                          <a:noFill/>
                        </a:ln>
                        <a:solidFill>
                          <a:srgbClr val="FF0000"/>
                        </a:solidFill>
                        <a:effectLst/>
                        <a:uLnTx/>
                        <a:uFillTx/>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21</a:t>
            </a:fld>
            <a:endParaRPr lang="en-US" sz="1400" b="0" dirty="0">
              <a:solidFill>
                <a:schemeClr val="tx1"/>
              </a:solidFill>
            </a:endParaRPr>
          </a:p>
        </p:txBody>
      </p:sp>
    </p:spTree>
    <p:extLst>
      <p:ext uri="{BB962C8B-B14F-4D97-AF65-F5344CB8AC3E}">
        <p14:creationId xmlns:p14="http://schemas.microsoft.com/office/powerpoint/2010/main" val="39080441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7837018"/>
              </p:ext>
            </p:extLst>
          </p:nvPr>
        </p:nvGraphicFramePr>
        <p:xfrm>
          <a:off x="304800" y="2209800"/>
          <a:ext cx="8077200" cy="4145280"/>
        </p:xfrm>
        <a:graphic>
          <a:graphicData uri="http://schemas.openxmlformats.org/drawingml/2006/table">
            <a:tbl>
              <a:tblPr firstRow="1" bandRow="1">
                <a:tableStyleId>{22838BEF-8BB2-4498-84A7-C5851F593DF1}</a:tableStyleId>
              </a:tblPr>
              <a:tblGrid>
                <a:gridCol w="3951184">
                  <a:extLst>
                    <a:ext uri="{9D8B030D-6E8A-4147-A177-3AD203B41FA5}">
                      <a16:colId xmlns:a16="http://schemas.microsoft.com/office/drawing/2014/main" val="20000"/>
                    </a:ext>
                  </a:extLst>
                </a:gridCol>
                <a:gridCol w="4126016">
                  <a:extLst>
                    <a:ext uri="{9D8B030D-6E8A-4147-A177-3AD203B41FA5}">
                      <a16:colId xmlns:a16="http://schemas.microsoft.com/office/drawing/2014/main" val="20001"/>
                    </a:ext>
                  </a:extLst>
                </a:gridCol>
              </a:tblGrid>
              <a:tr h="599451">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284537">
                <a:tc>
                  <a:txBody>
                    <a:bodyPr/>
                    <a:lstStyle/>
                    <a:p>
                      <a:pPr algn="l"/>
                      <a:r>
                        <a:rPr lang="en-ZA" sz="1800" i="0" baseline="0" dirty="0" smtClean="0">
                          <a:latin typeface="+mn-lt"/>
                        </a:rPr>
                        <a:t>Exceptions regarding Computer Programmes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19 of the Bill proposes an amendment to section 19B of the Act by providing that the person having a right to use a copy of a computer program shall be entitled, without the authorization of the copyright owner, to observe, study or test the functioning of the program in order to determine the ideas and principles which underlie any element of the program, if he or she does so while performing any of the acts of loading, displaying, running, transmitting or storing the program which he or she is entitled to do.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Pages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15-16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22</a:t>
            </a:fld>
            <a:endParaRPr lang="en-US" sz="1400" b="0" dirty="0">
              <a:solidFill>
                <a:schemeClr val="tx1"/>
              </a:solidFill>
            </a:endParaRPr>
          </a:p>
        </p:txBody>
      </p:sp>
    </p:spTree>
    <p:extLst>
      <p:ext uri="{BB962C8B-B14F-4D97-AF65-F5344CB8AC3E}">
        <p14:creationId xmlns:p14="http://schemas.microsoft.com/office/powerpoint/2010/main" val="2335713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9022914"/>
              </p:ext>
            </p:extLst>
          </p:nvPr>
        </p:nvGraphicFramePr>
        <p:xfrm>
          <a:off x="323527" y="1781175"/>
          <a:ext cx="8569647" cy="4706720"/>
        </p:xfrm>
        <a:graphic>
          <a:graphicData uri="http://schemas.openxmlformats.org/drawingml/2006/table">
            <a:tbl>
              <a:tblPr firstRow="1" bandRow="1">
                <a:tableStyleId>{22838BEF-8BB2-4498-84A7-C5851F593DF1}</a:tableStyleId>
              </a:tblPr>
              <a:tblGrid>
                <a:gridCol w="3638873">
                  <a:extLst>
                    <a:ext uri="{9D8B030D-6E8A-4147-A177-3AD203B41FA5}">
                      <a16:colId xmlns:a16="http://schemas.microsoft.com/office/drawing/2014/main" val="20000"/>
                    </a:ext>
                  </a:extLst>
                </a:gridCol>
                <a:gridCol w="4930774">
                  <a:extLst>
                    <a:ext uri="{9D8B030D-6E8A-4147-A177-3AD203B41FA5}">
                      <a16:colId xmlns:a16="http://schemas.microsoft.com/office/drawing/2014/main" val="20001"/>
                    </a:ext>
                  </a:extLst>
                </a:gridCol>
              </a:tblGrid>
              <a:tr h="428625">
                <a:tc>
                  <a:txBody>
                    <a:bodyPr/>
                    <a:lstStyle/>
                    <a:p>
                      <a:pPr algn="just"/>
                      <a:r>
                        <a:rPr lang="en-ZA" sz="1400" dirty="0" smtClean="0"/>
                        <a:t>Issues</a:t>
                      </a:r>
                      <a:r>
                        <a:rPr lang="en-ZA" sz="1400" baseline="0" dirty="0" smtClean="0"/>
                        <a:t> to be introduced by the CAB</a:t>
                      </a:r>
                      <a:endParaRPr lang="en-ZA" sz="1400" dirty="0"/>
                    </a:p>
                  </a:txBody>
                  <a:tcPr/>
                </a:tc>
                <a:tc>
                  <a:txBody>
                    <a:bodyPr/>
                    <a:lstStyle/>
                    <a:p>
                      <a:r>
                        <a:rPr lang="en-ZA" sz="1400" dirty="0" smtClean="0"/>
                        <a:t>What</a:t>
                      </a:r>
                      <a:r>
                        <a:rPr lang="en-ZA" sz="1400" baseline="0" dirty="0" smtClean="0"/>
                        <a:t> the Bill provides</a:t>
                      </a:r>
                      <a:endParaRPr lang="en-ZA" sz="1400" dirty="0"/>
                    </a:p>
                  </a:txBody>
                  <a:tcPr/>
                </a:tc>
                <a:extLst>
                  <a:ext uri="{0D108BD9-81ED-4DB2-BD59-A6C34878D82A}">
                    <a16:rowId xmlns:a16="http://schemas.microsoft.com/office/drawing/2014/main" val="10000"/>
                  </a:ext>
                </a:extLst>
              </a:tr>
              <a:tr h="1815882">
                <a:tc>
                  <a:txBody>
                    <a:bodyPr/>
                    <a:lstStyle/>
                    <a:p>
                      <a:pPr algn="l"/>
                      <a:r>
                        <a:rPr lang="en-US" sz="1400" i="0" baseline="0" dirty="0" smtClean="0">
                          <a:latin typeface="+mn-lt"/>
                        </a:rPr>
                        <a:t>General exceptions regarding protection of copyright works for libraries, archives, museums and galleries as well as for persons with disability</a:t>
                      </a:r>
                      <a:endParaRPr lang="en-ZA" sz="1400" i="0" baseline="0" dirty="0" smtClean="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chemeClr val="tx1"/>
                          </a:solidFill>
                          <a:effectLst/>
                          <a:uLnTx/>
                          <a:uFillTx/>
                          <a:latin typeface="+mn-lt"/>
                          <a:ea typeface="+mn-ea"/>
                          <a:cs typeface="+mn-cs"/>
                        </a:rPr>
                        <a:t>Clause 20 of the Bill proposes the insertion of sections 19C and 19D into the Act by providing general exceptions regarding protection of copyright work for libraries, archives, museums and galleries, as well as exceptions regarding protection of copyright work for persons with disability.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rgbClr val="FF0000"/>
                          </a:solidFill>
                          <a:effectLst/>
                          <a:uLnTx/>
                          <a:uFillTx/>
                          <a:latin typeface="+mn-lt"/>
                          <a:ea typeface="+mn-ea"/>
                          <a:cs typeface="+mn-cs"/>
                        </a:rPr>
                        <a:t>Pages </a:t>
                      </a:r>
                      <a:r>
                        <a:rPr kumimoji="0" lang="en-ZA" sz="1400" b="0" i="1" u="none" strike="noStrike" kern="1200" cap="none" spc="0" normalizeH="0" baseline="0" noProof="0" dirty="0" smtClean="0">
                          <a:ln>
                            <a:noFill/>
                          </a:ln>
                          <a:solidFill>
                            <a:srgbClr val="FF0000"/>
                          </a:solidFill>
                          <a:effectLst/>
                          <a:uLnTx/>
                          <a:uFillTx/>
                          <a:latin typeface="+mn-lt"/>
                          <a:ea typeface="+mn-ea"/>
                          <a:cs typeface="+mn-cs"/>
                        </a:rPr>
                        <a:t>16-18 of the Bill.</a:t>
                      </a:r>
                      <a:endParaRPr kumimoji="0" lang="en-ZA" sz="14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2462213">
                <a:tc>
                  <a:txBody>
                    <a:bodyPr/>
                    <a:lstStyle/>
                    <a:p>
                      <a:r>
                        <a:rPr lang="en-US" sz="1400" i="0" kern="1200" baseline="0" dirty="0" smtClean="0">
                          <a:solidFill>
                            <a:schemeClr val="dk1"/>
                          </a:solidFill>
                          <a:latin typeface="+mn-lt"/>
                          <a:ea typeface="+mn-ea"/>
                          <a:cs typeface="+mn-cs"/>
                        </a:rPr>
                        <a:t>Moral Right</a:t>
                      </a:r>
                    </a:p>
                  </a:txBody>
                  <a:tcPr/>
                </a:tc>
                <a:tc>
                  <a:txBody>
                    <a:bodyPr/>
                    <a:lstStyle/>
                    <a:p>
                      <a:pPr algn="just"/>
                      <a:r>
                        <a:rPr lang="en-ZA" sz="1400" i="0" dirty="0" smtClean="0"/>
                        <a:t>Clause 21 of the Bill proposes an amendment to section 20 of the Act, thereby</a:t>
                      </a:r>
                      <a:r>
                        <a:rPr lang="en-ZA" sz="1400" i="0" baseline="0" dirty="0" smtClean="0"/>
                        <a:t> </a:t>
                      </a:r>
                      <a:r>
                        <a:rPr lang="en-ZA" sz="1400" i="0" dirty="0" smtClean="0"/>
                        <a:t>providing for an author to have the right to claim authorship of the work, and</a:t>
                      </a:r>
                      <a:r>
                        <a:rPr lang="en-ZA" sz="1400" i="0" baseline="0" dirty="0" smtClean="0"/>
                        <a:t> </a:t>
                      </a:r>
                      <a:r>
                        <a:rPr lang="en-ZA" sz="1400" i="0" dirty="0" smtClean="0"/>
                        <a:t>to object to any distortion, mutilation or other modification of the work where</a:t>
                      </a:r>
                      <a:r>
                        <a:rPr lang="en-ZA" sz="1400" i="0" baseline="0" dirty="0" smtClean="0"/>
                        <a:t> </a:t>
                      </a:r>
                      <a:r>
                        <a:rPr lang="en-ZA" sz="1400" i="0" dirty="0" smtClean="0"/>
                        <a:t>such action is or would be prejudicial to the honour or reputation of the</a:t>
                      </a:r>
                      <a:r>
                        <a:rPr lang="en-ZA" sz="1400" i="0" baseline="0" dirty="0" smtClean="0"/>
                        <a:t> </a:t>
                      </a:r>
                      <a:r>
                        <a:rPr lang="en-ZA" sz="1400" i="0" dirty="0" smtClean="0"/>
                        <a:t>author. </a:t>
                      </a:r>
                    </a:p>
                    <a:p>
                      <a:pPr algn="just"/>
                      <a:r>
                        <a:rPr lang="en-ZA" sz="1400" i="0" dirty="0" smtClean="0"/>
                        <a:t>The clause further provides that the author shall be deemed to have the right to take legal action related to the infringement</a:t>
                      </a:r>
                      <a:r>
                        <a:rPr lang="en-ZA" sz="1400" i="0" baseline="0" dirty="0" smtClean="0"/>
                        <a:t> of the provisions of this section on moral rights.</a:t>
                      </a:r>
                      <a:endParaRPr lang="en-ZA" sz="1400" i="0" dirty="0" smtClean="0"/>
                    </a:p>
                    <a:p>
                      <a:pPr algn="l"/>
                      <a:r>
                        <a:rPr lang="en-ZA" sz="1400" i="1" dirty="0" smtClean="0">
                          <a:solidFill>
                            <a:srgbClr val="FF0000"/>
                          </a:solidFill>
                        </a:rPr>
                        <a:t>Page</a:t>
                      </a:r>
                      <a:r>
                        <a:rPr lang="en-ZA" sz="1400" i="1" baseline="0" dirty="0" smtClean="0">
                          <a:solidFill>
                            <a:srgbClr val="FF0000"/>
                          </a:solidFill>
                        </a:rPr>
                        <a:t> 18</a:t>
                      </a:r>
                      <a:r>
                        <a:rPr lang="en-ZA" sz="1400" i="1" dirty="0" smtClean="0">
                          <a:solidFill>
                            <a:srgbClr val="FF0000"/>
                          </a:solidFill>
                        </a:rPr>
                        <a:t> of the Bill.</a:t>
                      </a: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23</a:t>
            </a:fld>
            <a:endParaRPr lang="en-US" sz="1400" b="0" dirty="0">
              <a:solidFill>
                <a:schemeClr val="tx1"/>
              </a:solidFill>
            </a:endParaRPr>
          </a:p>
        </p:txBody>
      </p:sp>
    </p:spTree>
    <p:extLst>
      <p:ext uri="{BB962C8B-B14F-4D97-AF65-F5344CB8AC3E}">
        <p14:creationId xmlns:p14="http://schemas.microsoft.com/office/powerpoint/2010/main" val="2118706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7628874"/>
              </p:ext>
            </p:extLst>
          </p:nvPr>
        </p:nvGraphicFramePr>
        <p:xfrm>
          <a:off x="76200" y="1752600"/>
          <a:ext cx="8915400" cy="4353674"/>
        </p:xfrm>
        <a:graphic>
          <a:graphicData uri="http://schemas.openxmlformats.org/drawingml/2006/table">
            <a:tbl>
              <a:tblPr firstRow="1" bandRow="1">
                <a:tableStyleId>{22838BEF-8BB2-4498-84A7-C5851F593DF1}</a:tableStyleId>
              </a:tblPr>
              <a:tblGrid>
                <a:gridCol w="2286000">
                  <a:extLst>
                    <a:ext uri="{9D8B030D-6E8A-4147-A177-3AD203B41FA5}">
                      <a16:colId xmlns:a16="http://schemas.microsoft.com/office/drawing/2014/main" val="20000"/>
                    </a:ext>
                  </a:extLst>
                </a:gridCol>
                <a:gridCol w="6629400">
                  <a:extLst>
                    <a:ext uri="{9D8B030D-6E8A-4147-A177-3AD203B41FA5}">
                      <a16:colId xmlns:a16="http://schemas.microsoft.com/office/drawing/2014/main" val="20001"/>
                    </a:ext>
                  </a:extLst>
                </a:gridCol>
              </a:tblGrid>
              <a:tr h="457200">
                <a:tc>
                  <a:txBody>
                    <a:bodyPr/>
                    <a:lstStyle/>
                    <a:p>
                      <a:pPr algn="just"/>
                      <a:r>
                        <a:rPr lang="en-ZA" sz="1200" dirty="0" smtClean="0"/>
                        <a:t>Issues</a:t>
                      </a:r>
                      <a:r>
                        <a:rPr lang="en-ZA" sz="1200" baseline="0" dirty="0" smtClean="0"/>
                        <a:t> to be introduced by the CAB</a:t>
                      </a:r>
                      <a:endParaRPr lang="en-ZA" sz="1200" dirty="0"/>
                    </a:p>
                  </a:txBody>
                  <a:tcPr/>
                </a:tc>
                <a:tc>
                  <a:txBody>
                    <a:bodyPr/>
                    <a:lstStyle/>
                    <a:p>
                      <a:r>
                        <a:rPr lang="en-ZA" sz="1200" dirty="0" smtClean="0"/>
                        <a:t>What</a:t>
                      </a:r>
                      <a:r>
                        <a:rPr lang="en-ZA" sz="1200" baseline="0" dirty="0" smtClean="0"/>
                        <a:t> the Bill provides</a:t>
                      </a:r>
                      <a:endParaRPr lang="en-ZA" sz="1200" dirty="0" smtClean="0"/>
                    </a:p>
                    <a:p>
                      <a:endParaRPr lang="en-ZA" sz="1200" dirty="0"/>
                    </a:p>
                  </a:txBody>
                  <a:tcPr/>
                </a:tc>
                <a:extLst>
                  <a:ext uri="{0D108BD9-81ED-4DB2-BD59-A6C34878D82A}">
                    <a16:rowId xmlns:a16="http://schemas.microsoft.com/office/drawing/2014/main" val="10000"/>
                  </a:ext>
                </a:extLst>
              </a:tr>
              <a:tr h="2682240">
                <a:tc>
                  <a:txBody>
                    <a:bodyPr/>
                    <a:lstStyle/>
                    <a:p>
                      <a:pPr algn="l"/>
                      <a:r>
                        <a:rPr lang="en-US" sz="1200" i="0" baseline="0" dirty="0" smtClean="0">
                          <a:latin typeface="+mn-lt"/>
                        </a:rPr>
                        <a:t>Ownership of copyright in Commissioned Works</a:t>
                      </a:r>
                      <a:endParaRPr lang="en-ZA" sz="1200" i="0" baseline="0" dirty="0" smtClean="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chemeClr val="tx1"/>
                          </a:solidFill>
                          <a:effectLst/>
                          <a:uLnTx/>
                          <a:uFillTx/>
                          <a:latin typeface="+mn-lt"/>
                          <a:ea typeface="+mn-ea"/>
                          <a:cs typeface="+mn-cs"/>
                        </a:rPr>
                        <a:t>Clause 22 of the Bill proposes an amendment to section 21 of the Act to provide for the ownership of any copyright subsisting in the work between the person commissioning the work and the author who executes the commission to be governed by written agreement. It further provides for the protection of the author by allowing an application to the Tribunal where the work is not used by the person who commissioned it for the purpose it was commissioned; where the work is used for the use other than that for which it was commissioned; when the commissioned work is of a personal nature, the Tribunal may not license the author to use that work. When considering the license when the work is not used by the person who commissioned, the Tribunal must take all relevant factors into account.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FF0000"/>
                          </a:solidFill>
                          <a:effectLst/>
                          <a:uLnTx/>
                          <a:uFillTx/>
                          <a:latin typeface="+mn-lt"/>
                          <a:ea typeface="+mn-ea"/>
                          <a:cs typeface="+mn-cs"/>
                        </a:rPr>
                        <a:t>Pages 18-19</a:t>
                      </a:r>
                      <a:r>
                        <a:rPr kumimoji="0" lang="en-ZA" sz="1200" b="0" i="1" u="none" strike="noStrike" kern="1200" cap="none" spc="0" normalizeH="0" baseline="0" noProof="0" dirty="0" smtClean="0">
                          <a:ln>
                            <a:noFill/>
                          </a:ln>
                          <a:solidFill>
                            <a:srgbClr val="FF0000"/>
                          </a:solidFill>
                          <a:effectLst/>
                          <a:uLnTx/>
                          <a:uFillTx/>
                          <a:latin typeface="+mn-lt"/>
                          <a:ea typeface="+mn-ea"/>
                          <a:cs typeface="+mn-cs"/>
                        </a:rPr>
                        <a:t> of the Bill. </a:t>
                      </a:r>
                    </a:p>
                  </a:txBody>
                  <a:tcPr/>
                </a:tc>
                <a:extLst>
                  <a:ext uri="{0D108BD9-81ED-4DB2-BD59-A6C34878D82A}">
                    <a16:rowId xmlns:a16="http://schemas.microsoft.com/office/drawing/2014/main" val="10001"/>
                  </a:ext>
                </a:extLst>
              </a:tr>
              <a:tr h="1214234">
                <a:tc>
                  <a:txBody>
                    <a:bodyPr/>
                    <a:lstStyle/>
                    <a:p>
                      <a:r>
                        <a:rPr lang="en-US" sz="1200" i="0" kern="1200" baseline="0" dirty="0" smtClean="0">
                          <a:solidFill>
                            <a:schemeClr val="dk1"/>
                          </a:solidFill>
                          <a:latin typeface="+mn-lt"/>
                          <a:ea typeface="+mn-ea"/>
                          <a:cs typeface="+mn-cs"/>
                        </a:rPr>
                        <a:t>Assignment of literary or musical work </a:t>
                      </a:r>
                    </a:p>
                  </a:txBody>
                  <a:tcPr/>
                </a:tc>
                <a:tc>
                  <a:txBody>
                    <a:bodyPr/>
                    <a:lstStyle/>
                    <a:p>
                      <a:pPr algn="just"/>
                      <a:r>
                        <a:rPr lang="en-ZA" sz="1200" i="0" dirty="0" smtClean="0">
                          <a:solidFill>
                            <a:schemeClr val="tx1"/>
                          </a:solidFill>
                        </a:rPr>
                        <a:t>Clause 23 of the Bill proposes an amendment to section 22 of the Act by</a:t>
                      </a:r>
                      <a:r>
                        <a:rPr lang="en-ZA" sz="1200" i="0" baseline="0" dirty="0" smtClean="0">
                          <a:solidFill>
                            <a:schemeClr val="tx1"/>
                          </a:solidFill>
                        </a:rPr>
                        <a:t> </a:t>
                      </a:r>
                      <a:r>
                        <a:rPr lang="en-ZA" sz="1200" i="0" dirty="0" smtClean="0">
                          <a:solidFill>
                            <a:schemeClr val="tx1"/>
                          </a:solidFill>
                        </a:rPr>
                        <a:t>providing that copyright owned by, vesting in or under the custody of the</a:t>
                      </a:r>
                      <a:r>
                        <a:rPr lang="en-ZA" sz="1200" i="0" baseline="0" dirty="0" smtClean="0">
                          <a:solidFill>
                            <a:schemeClr val="tx1"/>
                          </a:solidFill>
                        </a:rPr>
                        <a:t> </a:t>
                      </a:r>
                      <a:r>
                        <a:rPr lang="en-ZA" sz="1200" i="0" dirty="0" smtClean="0">
                          <a:solidFill>
                            <a:schemeClr val="tx1"/>
                          </a:solidFill>
                        </a:rPr>
                        <a:t>State may not be assigned. It also provides a reversion right for where</a:t>
                      </a:r>
                      <a:r>
                        <a:rPr lang="en-ZA" sz="1200" i="0" baseline="0" dirty="0" smtClean="0">
                          <a:solidFill>
                            <a:schemeClr val="tx1"/>
                          </a:solidFill>
                        </a:rPr>
                        <a:t> </a:t>
                      </a:r>
                      <a:r>
                        <a:rPr lang="en-ZA" sz="1200" i="0" dirty="0" smtClean="0">
                          <a:solidFill>
                            <a:schemeClr val="tx1"/>
                          </a:solidFill>
                        </a:rPr>
                        <a:t>copyright in a literary or musical work was assigned by an author shall only be valid for a period of up to 25 years from the date of such assignment. Such a license can be verbal or in writing.</a:t>
                      </a:r>
                    </a:p>
                    <a:p>
                      <a:pPr algn="l"/>
                      <a:r>
                        <a:rPr lang="en-ZA" sz="1200" i="1" dirty="0" smtClean="0">
                          <a:solidFill>
                            <a:srgbClr val="FF0000"/>
                          </a:solidFill>
                        </a:rPr>
                        <a:t>Page</a:t>
                      </a:r>
                      <a:r>
                        <a:rPr lang="en-ZA" sz="1200" i="1" baseline="0" dirty="0" smtClean="0">
                          <a:solidFill>
                            <a:srgbClr val="FF0000"/>
                          </a:solidFill>
                        </a:rPr>
                        <a:t>s 19-20</a:t>
                      </a:r>
                      <a:r>
                        <a:rPr lang="en-ZA" sz="1200" i="1" dirty="0" smtClean="0">
                          <a:solidFill>
                            <a:srgbClr val="FF0000"/>
                          </a:solidFill>
                        </a:rPr>
                        <a:t> of the Bill</a:t>
                      </a:r>
                      <a:r>
                        <a:rPr lang="en-ZA" sz="1200" i="0" dirty="0" smtClean="0">
                          <a:solidFill>
                            <a:srgbClr val="FF0000"/>
                          </a:solidFill>
                        </a:rPr>
                        <a:t>.</a:t>
                      </a: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24</a:t>
            </a:fld>
            <a:endParaRPr lang="en-US" sz="1400" b="0" dirty="0">
              <a:solidFill>
                <a:schemeClr val="tx1"/>
              </a:solidFill>
            </a:endParaRPr>
          </a:p>
        </p:txBody>
      </p:sp>
    </p:spTree>
    <p:extLst>
      <p:ext uri="{BB962C8B-B14F-4D97-AF65-F5344CB8AC3E}">
        <p14:creationId xmlns:p14="http://schemas.microsoft.com/office/powerpoint/2010/main" val="3376226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3851725"/>
              </p:ext>
            </p:extLst>
          </p:nvPr>
        </p:nvGraphicFramePr>
        <p:xfrm>
          <a:off x="76200" y="1700213"/>
          <a:ext cx="8915399" cy="5010182"/>
        </p:xfrm>
        <a:graphic>
          <a:graphicData uri="http://schemas.openxmlformats.org/drawingml/2006/table">
            <a:tbl>
              <a:tblPr firstRow="1" bandRow="1">
                <a:tableStyleId>{22838BEF-8BB2-4498-84A7-C5851F593DF1}</a:tableStyleId>
              </a:tblPr>
              <a:tblGrid>
                <a:gridCol w="2209800">
                  <a:extLst>
                    <a:ext uri="{9D8B030D-6E8A-4147-A177-3AD203B41FA5}">
                      <a16:colId xmlns:a16="http://schemas.microsoft.com/office/drawing/2014/main" val="20000"/>
                    </a:ext>
                  </a:extLst>
                </a:gridCol>
                <a:gridCol w="6705599">
                  <a:extLst>
                    <a:ext uri="{9D8B030D-6E8A-4147-A177-3AD203B41FA5}">
                      <a16:colId xmlns:a16="http://schemas.microsoft.com/office/drawing/2014/main" val="20001"/>
                    </a:ext>
                  </a:extLst>
                </a:gridCol>
              </a:tblGrid>
              <a:tr h="489474">
                <a:tc>
                  <a:txBody>
                    <a:bodyPr/>
                    <a:lstStyle/>
                    <a:p>
                      <a:pPr algn="just"/>
                      <a:r>
                        <a:rPr lang="en-ZA" sz="1400" dirty="0" smtClean="0"/>
                        <a:t>Issues</a:t>
                      </a:r>
                      <a:r>
                        <a:rPr lang="en-ZA" sz="1400" baseline="0" dirty="0" smtClean="0"/>
                        <a:t> to be introduced by the CAB</a:t>
                      </a:r>
                      <a:endParaRPr lang="en-ZA" sz="1400" dirty="0"/>
                    </a:p>
                  </a:txBody>
                  <a:tcPr/>
                </a:tc>
                <a:tc>
                  <a:txBody>
                    <a:bodyPr/>
                    <a:lstStyle/>
                    <a:p>
                      <a:r>
                        <a:rPr lang="en-ZA" sz="1400" dirty="0" smtClean="0"/>
                        <a:t>What</a:t>
                      </a:r>
                      <a:r>
                        <a:rPr lang="en-ZA" sz="1400" baseline="0" dirty="0" smtClean="0"/>
                        <a:t> the Bill provides</a:t>
                      </a:r>
                      <a:endParaRPr lang="en-ZA" sz="1400" dirty="0" smtClean="0"/>
                    </a:p>
                    <a:p>
                      <a:endParaRPr lang="en-ZA" sz="1400" dirty="0"/>
                    </a:p>
                  </a:txBody>
                  <a:tcPr/>
                </a:tc>
                <a:extLst>
                  <a:ext uri="{0D108BD9-81ED-4DB2-BD59-A6C34878D82A}">
                    <a16:rowId xmlns:a16="http://schemas.microsoft.com/office/drawing/2014/main" val="10000"/>
                  </a:ext>
                </a:extLst>
              </a:tr>
              <a:tr h="892571">
                <a:tc>
                  <a:txBody>
                    <a:bodyPr/>
                    <a:lstStyle/>
                    <a:p>
                      <a:pPr algn="l"/>
                      <a:r>
                        <a:rPr lang="en-US" sz="1600" i="0" baseline="0" dirty="0" smtClean="0">
                          <a:latin typeface="+mn-lt"/>
                        </a:rPr>
                        <a:t>Licenses in respect of Orphan Works</a:t>
                      </a:r>
                      <a:endParaRPr lang="en-ZA" sz="1600" i="0" baseline="0"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chemeClr val="tx1"/>
                          </a:solidFill>
                          <a:effectLst/>
                          <a:uLnTx/>
                          <a:uFillTx/>
                          <a:latin typeface="+mn-lt"/>
                          <a:ea typeface="+mn-ea"/>
                          <a:cs typeface="+mn-cs"/>
                        </a:rPr>
                        <a:t>Clause 24 of the Bill proposes the insertion into the Act of a new section 22A, making provision for licences in respect of orphan works. The clause provides for </a:t>
                      </a:r>
                      <a:r>
                        <a:rPr kumimoji="0" lang="en-ZA" sz="1400" b="0" i="0" u="none" strike="noStrike" kern="1200" cap="none" spc="0" normalizeH="0" baseline="0" noProof="0" dirty="0" err="1" smtClean="0">
                          <a:ln>
                            <a:noFill/>
                          </a:ln>
                          <a:solidFill>
                            <a:schemeClr val="tx1"/>
                          </a:solidFill>
                          <a:effectLst/>
                          <a:uLnTx/>
                          <a:uFillTx/>
                          <a:latin typeface="+mn-lt"/>
                          <a:ea typeface="+mn-ea"/>
                          <a:cs typeface="+mn-cs"/>
                        </a:rPr>
                        <a:t>opharn</a:t>
                      </a:r>
                      <a:r>
                        <a:rPr kumimoji="0" lang="en-ZA" sz="1400" b="0" i="0" u="none" strike="noStrike" kern="1200" cap="none" spc="0" normalizeH="0" baseline="0" noProof="0" dirty="0" smtClean="0">
                          <a:ln>
                            <a:noFill/>
                          </a:ln>
                          <a:solidFill>
                            <a:schemeClr val="tx1"/>
                          </a:solidFill>
                          <a:effectLst/>
                          <a:uLnTx/>
                          <a:uFillTx/>
                          <a:latin typeface="+mn-lt"/>
                          <a:ea typeface="+mn-ea"/>
                          <a:cs typeface="+mn-cs"/>
                        </a:rPr>
                        <a:t> works for resale royalty rights.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1" u="none" strike="noStrike" kern="1200" cap="none" spc="0" normalizeH="0" baseline="0" noProof="0" dirty="0" smtClean="0">
                          <a:ln>
                            <a:noFill/>
                          </a:ln>
                          <a:solidFill>
                            <a:srgbClr val="FF0000"/>
                          </a:solidFill>
                          <a:effectLst/>
                          <a:uLnTx/>
                          <a:uFillTx/>
                          <a:latin typeface="+mn-lt"/>
                          <a:ea typeface="+mn-ea"/>
                          <a:cs typeface="+mn-cs"/>
                        </a:rPr>
                        <a:t>Pages 20-21 of the Bill.</a:t>
                      </a:r>
                    </a:p>
                  </a:txBody>
                  <a:tcPr/>
                </a:tc>
                <a:extLst>
                  <a:ext uri="{0D108BD9-81ED-4DB2-BD59-A6C34878D82A}">
                    <a16:rowId xmlns:a16="http://schemas.microsoft.com/office/drawing/2014/main" val="10001"/>
                  </a:ext>
                </a:extLst>
              </a:tr>
              <a:tr h="3547142">
                <a:tc>
                  <a:txBody>
                    <a:bodyPr/>
                    <a:lstStyle/>
                    <a:p>
                      <a:r>
                        <a:rPr lang="en-US" sz="1600" i="0" kern="1200" baseline="0" dirty="0" smtClean="0">
                          <a:solidFill>
                            <a:schemeClr val="dk1"/>
                          </a:solidFill>
                          <a:latin typeface="+mn-lt"/>
                          <a:ea typeface="+mn-ea"/>
                          <a:cs typeface="+mn-cs"/>
                        </a:rPr>
                        <a:t>Accreditation, Administration and Regulation of Collecting Societies</a:t>
                      </a:r>
                    </a:p>
                  </a:txBody>
                  <a:tcPr/>
                </a:tc>
                <a:tc>
                  <a:txBody>
                    <a:bodyPr/>
                    <a:lstStyle/>
                    <a:p>
                      <a:pPr algn="just"/>
                      <a:r>
                        <a:rPr lang="en-ZA" sz="1400" i="0" dirty="0" smtClean="0">
                          <a:solidFill>
                            <a:schemeClr val="tx1"/>
                          </a:solidFill>
                        </a:rPr>
                        <a:t>Clause 25 of the Bill proposes the insertion of a new Chapter 1A into the Act</a:t>
                      </a:r>
                      <a:r>
                        <a:rPr lang="en-ZA" sz="1400" i="0" baseline="0" dirty="0" smtClean="0">
                          <a:solidFill>
                            <a:schemeClr val="tx1"/>
                          </a:solidFill>
                        </a:rPr>
                        <a:t> </a:t>
                      </a:r>
                      <a:r>
                        <a:rPr lang="en-ZA" sz="1400" i="0" dirty="0" smtClean="0">
                          <a:solidFill>
                            <a:schemeClr val="tx1"/>
                          </a:solidFill>
                        </a:rPr>
                        <a:t>and provides for the accreditation that include the transformation requirements in the collecting society, administration and regulation of collecting</a:t>
                      </a:r>
                      <a:r>
                        <a:rPr lang="en-ZA" sz="1400" i="0" baseline="0" dirty="0" smtClean="0">
                          <a:solidFill>
                            <a:schemeClr val="tx1"/>
                          </a:solidFill>
                        </a:rPr>
                        <a:t> </a:t>
                      </a:r>
                      <a:r>
                        <a:rPr lang="en-ZA" sz="1400" i="0" dirty="0" smtClean="0">
                          <a:solidFill>
                            <a:schemeClr val="tx1"/>
                          </a:solidFill>
                        </a:rPr>
                        <a:t>societies. It also provides that where a person intentionally gives him or</a:t>
                      </a:r>
                      <a:r>
                        <a:rPr lang="en-ZA" sz="1400" i="0" baseline="0" dirty="0" smtClean="0">
                          <a:solidFill>
                            <a:schemeClr val="tx1"/>
                          </a:solidFill>
                        </a:rPr>
                        <a:t> </a:t>
                      </a:r>
                      <a:r>
                        <a:rPr lang="en-ZA" sz="1400" i="0" dirty="0" smtClean="0">
                          <a:solidFill>
                            <a:schemeClr val="tx1"/>
                          </a:solidFill>
                        </a:rPr>
                        <a:t>herself out as a collecting society, that person</a:t>
                      </a:r>
                      <a:r>
                        <a:rPr lang="en-ZA" sz="1400" i="0" baseline="0" dirty="0" smtClean="0">
                          <a:solidFill>
                            <a:schemeClr val="tx1"/>
                          </a:solidFill>
                        </a:rPr>
                        <a:t> </a:t>
                      </a:r>
                      <a:r>
                        <a:rPr lang="en-ZA" sz="1400" i="0" dirty="0" smtClean="0">
                          <a:solidFill>
                            <a:schemeClr val="tx1"/>
                          </a:solidFill>
                        </a:rPr>
                        <a:t>commits an offence. The Bill provides the transitional arrangement period of 18 months for the accreditation of </a:t>
                      </a:r>
                      <a:r>
                        <a:rPr lang="en-ZA" sz="1400" i="0" strike="noStrike" dirty="0" smtClean="0">
                          <a:solidFill>
                            <a:schemeClr val="tx1"/>
                          </a:solidFill>
                        </a:rPr>
                        <a:t>existing collecting</a:t>
                      </a:r>
                      <a:r>
                        <a:rPr lang="en-ZA" sz="1400" i="0" strike="noStrike" baseline="0" dirty="0" smtClean="0">
                          <a:solidFill>
                            <a:schemeClr val="tx1"/>
                          </a:solidFill>
                        </a:rPr>
                        <a:t> societies</a:t>
                      </a:r>
                      <a:r>
                        <a:rPr lang="en-ZA" sz="1400" i="0" dirty="0" smtClean="0">
                          <a:solidFill>
                            <a:schemeClr val="tx1"/>
                          </a:solidFill>
                        </a:rPr>
                        <a:t>. The collecting society can make royalty payments where there are </a:t>
                      </a:r>
                      <a:r>
                        <a:rPr lang="en-ZA" sz="1400" i="0" baseline="0" dirty="0" smtClean="0">
                          <a:solidFill>
                            <a:schemeClr val="tx1"/>
                          </a:solidFill>
                        </a:rPr>
                        <a:t>reciprocal agreements with other collecting societies </a:t>
                      </a:r>
                      <a:r>
                        <a:rPr lang="en-ZA" sz="1400" i="0" baseline="0" dirty="0" smtClean="0"/>
                        <a:t>outside the Republic.</a:t>
                      </a:r>
                    </a:p>
                    <a:p>
                      <a:pPr algn="just"/>
                      <a:endParaRPr lang="en-US" sz="1400" i="0" baseline="0" dirty="0" smtClean="0"/>
                    </a:p>
                    <a:p>
                      <a:pPr algn="just"/>
                      <a:r>
                        <a:rPr lang="en-US" sz="1400" i="0" baseline="0" dirty="0" smtClean="0"/>
                        <a:t>The clause provides for the control of collecting society by authors, performers or copyright owners and the functions it will perform such as to collect and distribute royalties.  It further provides for the suspension, cancellation of accreditation of collecting societies and the role of the Commission in that regard as well as the skills requirement of the person appointed by the Tribunal for the administration and discharging of the functions of the collecting society. </a:t>
                      </a:r>
                      <a:endParaRPr lang="en-ZA" sz="1400" i="0" dirty="0" smtClean="0"/>
                    </a:p>
                    <a:p>
                      <a:pPr algn="l"/>
                      <a:r>
                        <a:rPr lang="en-ZA" sz="1400" i="1" dirty="0" smtClean="0">
                          <a:solidFill>
                            <a:srgbClr val="FF0000"/>
                          </a:solidFill>
                        </a:rPr>
                        <a:t>Pages</a:t>
                      </a:r>
                      <a:r>
                        <a:rPr lang="en-ZA" sz="1400" i="1" baseline="0" dirty="0" smtClean="0">
                          <a:solidFill>
                            <a:srgbClr val="FF0000"/>
                          </a:solidFill>
                        </a:rPr>
                        <a:t> 21-24</a:t>
                      </a:r>
                      <a:r>
                        <a:rPr lang="en-ZA" sz="1400" i="1" dirty="0" smtClean="0">
                          <a:solidFill>
                            <a:srgbClr val="FF0000"/>
                          </a:solidFill>
                        </a:rPr>
                        <a:t> of the Bill.</a:t>
                      </a: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25</a:t>
            </a:fld>
            <a:endParaRPr lang="en-US" sz="1400" b="0" dirty="0">
              <a:solidFill>
                <a:schemeClr val="tx1"/>
              </a:solidFill>
            </a:endParaRPr>
          </a:p>
        </p:txBody>
      </p:sp>
    </p:spTree>
    <p:extLst>
      <p:ext uri="{BB962C8B-B14F-4D97-AF65-F5344CB8AC3E}">
        <p14:creationId xmlns:p14="http://schemas.microsoft.com/office/powerpoint/2010/main" val="2054315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4094882"/>
              </p:ext>
            </p:extLst>
          </p:nvPr>
        </p:nvGraphicFramePr>
        <p:xfrm>
          <a:off x="304800" y="2133600"/>
          <a:ext cx="8534400" cy="4297680"/>
        </p:xfrm>
        <a:graphic>
          <a:graphicData uri="http://schemas.openxmlformats.org/drawingml/2006/table">
            <a:tbl>
              <a:tblPr firstRow="1" bandRow="1">
                <a:tableStyleId>{22838BEF-8BB2-4498-84A7-C5851F593DF1}</a:tableStyleId>
              </a:tblPr>
              <a:tblGrid>
                <a:gridCol w="4134982">
                  <a:extLst>
                    <a:ext uri="{9D8B030D-6E8A-4147-A177-3AD203B41FA5}">
                      <a16:colId xmlns:a16="http://schemas.microsoft.com/office/drawing/2014/main" val="20000"/>
                    </a:ext>
                  </a:extLst>
                </a:gridCol>
                <a:gridCol w="4399418">
                  <a:extLst>
                    <a:ext uri="{9D8B030D-6E8A-4147-A177-3AD203B41FA5}">
                      <a16:colId xmlns:a16="http://schemas.microsoft.com/office/drawing/2014/main" val="20001"/>
                    </a:ext>
                  </a:extLst>
                </a:gridCol>
              </a:tblGrid>
              <a:tr h="457200">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a:p>
                  </a:txBody>
                  <a:tcPr/>
                </a:tc>
                <a:extLst>
                  <a:ext uri="{0D108BD9-81ED-4DB2-BD59-A6C34878D82A}">
                    <a16:rowId xmlns:a16="http://schemas.microsoft.com/office/drawing/2014/main" val="10000"/>
                  </a:ext>
                </a:extLst>
              </a:tr>
              <a:tr h="1284537">
                <a:tc>
                  <a:txBody>
                    <a:bodyPr/>
                    <a:lstStyle/>
                    <a:p>
                      <a:pPr algn="l"/>
                      <a:r>
                        <a:rPr lang="en-US" sz="1800" i="0" baseline="0" dirty="0" smtClean="0">
                          <a:latin typeface="+mn-lt"/>
                        </a:rPr>
                        <a:t>Copyright Management Information (CMI) </a:t>
                      </a:r>
                      <a:endParaRPr lang="en-ZA" sz="1800" i="0" baseline="0" dirty="0" smtClean="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26 of the Bill proposes an amendment to section 23 of the Act by providing for an offence if a person tampers with information managing copyright or abuses copyright and technological protection measures.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24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1087811">
                <a:tc>
                  <a:txBody>
                    <a:bodyPr/>
                    <a:lstStyle/>
                    <a:p>
                      <a:r>
                        <a:rPr lang="en-US" sz="1800" i="0" kern="1200" baseline="0" dirty="0" smtClean="0">
                          <a:solidFill>
                            <a:schemeClr val="dk1"/>
                          </a:solidFill>
                          <a:latin typeface="+mn-lt"/>
                          <a:ea typeface="+mn-ea"/>
                          <a:cs typeface="+mn-cs"/>
                        </a:rPr>
                        <a:t>Technological Protection Measure (TPM)</a:t>
                      </a:r>
                    </a:p>
                  </a:txBody>
                  <a:tcPr/>
                </a:tc>
                <a:tc>
                  <a:txBody>
                    <a:bodyPr/>
                    <a:lstStyle/>
                    <a:p>
                      <a:pPr algn="just"/>
                      <a:r>
                        <a:rPr lang="en-ZA" sz="1600" i="0" dirty="0" smtClean="0"/>
                        <a:t>Clause 27 of the Bill proposes an amendment to section 27 of the Act by</a:t>
                      </a:r>
                      <a:r>
                        <a:rPr lang="en-ZA" sz="1600" i="0" baseline="0" dirty="0" smtClean="0"/>
                        <a:t> </a:t>
                      </a:r>
                      <a:r>
                        <a:rPr lang="en-ZA" sz="1600" i="0" dirty="0" smtClean="0"/>
                        <a:t>inserting a new subsection, which provides for an offence if a person</a:t>
                      </a:r>
                      <a:r>
                        <a:rPr lang="en-ZA" sz="1600" i="0" baseline="0" dirty="0" smtClean="0"/>
                        <a:t> </a:t>
                      </a:r>
                      <a:r>
                        <a:rPr lang="en-ZA" sz="1600" i="0" dirty="0" smtClean="0"/>
                        <a:t>unlawfully circumvents technological protection measures applied by the</a:t>
                      </a:r>
                      <a:r>
                        <a:rPr lang="en-ZA" sz="1600" i="0" baseline="0" dirty="0" smtClean="0"/>
                        <a:t> </a:t>
                      </a:r>
                      <a:r>
                        <a:rPr lang="en-ZA" sz="1600" i="0" dirty="0" smtClean="0"/>
                        <a:t>author or copyright owner. It also provides for penalties where the convicted</a:t>
                      </a:r>
                      <a:r>
                        <a:rPr lang="en-ZA" sz="1600" i="0" baseline="0" dirty="0" smtClean="0"/>
                        <a:t> </a:t>
                      </a:r>
                      <a:r>
                        <a:rPr lang="en-ZA" sz="1600" i="0" dirty="0" smtClean="0"/>
                        <a:t>person is not a natural person.</a:t>
                      </a:r>
                    </a:p>
                    <a:p>
                      <a:pPr algn="l"/>
                      <a:r>
                        <a:rPr lang="en-ZA" sz="1600" i="1" dirty="0" smtClean="0">
                          <a:solidFill>
                            <a:srgbClr val="FF0000"/>
                          </a:solidFill>
                        </a:rPr>
                        <a:t>Pages</a:t>
                      </a:r>
                      <a:r>
                        <a:rPr lang="en-ZA" sz="1600" i="1" baseline="0" dirty="0" smtClean="0">
                          <a:solidFill>
                            <a:srgbClr val="FF0000"/>
                          </a:solidFill>
                        </a:rPr>
                        <a:t> 24-25</a:t>
                      </a:r>
                      <a:r>
                        <a:rPr lang="en-ZA" sz="1600" i="1" dirty="0" smtClean="0">
                          <a:solidFill>
                            <a:srgbClr val="FF0000"/>
                          </a:solidFill>
                        </a:rPr>
                        <a:t> of the Bill.</a:t>
                      </a: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26</a:t>
            </a:fld>
            <a:endParaRPr lang="en-US" sz="1400" b="0" dirty="0">
              <a:solidFill>
                <a:schemeClr val="tx1"/>
              </a:solidFill>
            </a:endParaRPr>
          </a:p>
        </p:txBody>
      </p:sp>
    </p:spTree>
    <p:extLst>
      <p:ext uri="{BB962C8B-B14F-4D97-AF65-F5344CB8AC3E}">
        <p14:creationId xmlns:p14="http://schemas.microsoft.com/office/powerpoint/2010/main" val="1581097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6113338"/>
              </p:ext>
            </p:extLst>
          </p:nvPr>
        </p:nvGraphicFramePr>
        <p:xfrm>
          <a:off x="304800" y="1828800"/>
          <a:ext cx="7982272" cy="4724400"/>
        </p:xfrm>
        <a:graphic>
          <a:graphicData uri="http://schemas.openxmlformats.org/drawingml/2006/table">
            <a:tbl>
              <a:tblPr firstRow="1" bandRow="1">
                <a:tableStyleId>{22838BEF-8BB2-4498-84A7-C5851F593DF1}</a:tableStyleId>
              </a:tblPr>
              <a:tblGrid>
                <a:gridCol w="3276600">
                  <a:extLst>
                    <a:ext uri="{9D8B030D-6E8A-4147-A177-3AD203B41FA5}">
                      <a16:colId xmlns:a16="http://schemas.microsoft.com/office/drawing/2014/main" val="20000"/>
                    </a:ext>
                  </a:extLst>
                </a:gridCol>
                <a:gridCol w="4705672">
                  <a:extLst>
                    <a:ext uri="{9D8B030D-6E8A-4147-A177-3AD203B41FA5}">
                      <a16:colId xmlns:a16="http://schemas.microsoft.com/office/drawing/2014/main" val="20001"/>
                    </a:ext>
                  </a:extLst>
                </a:gridCol>
              </a:tblGrid>
              <a:tr h="599451">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284537">
                <a:tc>
                  <a:txBody>
                    <a:bodyPr/>
                    <a:lstStyle/>
                    <a:p>
                      <a:pPr algn="l"/>
                      <a:r>
                        <a:rPr lang="en-US" sz="1800" i="0" baseline="0" dirty="0" smtClean="0">
                          <a:latin typeface="+mn-lt"/>
                        </a:rPr>
                        <a:t>Circumvention of TPM</a:t>
                      </a:r>
                      <a:endParaRPr lang="en-ZA" sz="1800" i="0" baseline="0" dirty="0" smtClean="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28 of the Bill proposes amendments to section 28 of the Act, which provides for the copying of a work to constitute an infringement of copyright, if such copying would have constituted infringement in the country in which the work was made.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1" u="none" strike="noStrike" kern="1200" cap="none" spc="0" normalizeH="0" baseline="0" noProof="0" dirty="0" smtClean="0">
                          <a:ln>
                            <a:noFill/>
                          </a:ln>
                          <a:solidFill>
                            <a:srgbClr val="FF0000"/>
                          </a:solidFill>
                          <a:effectLst/>
                          <a:uLnTx/>
                          <a:uFillTx/>
                          <a:latin typeface="+mn-lt"/>
                          <a:ea typeface="+mn-ea"/>
                          <a:cs typeface="+mn-cs"/>
                        </a:rPr>
                        <a:t>Pages 25-26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1087811">
                <a:tc>
                  <a:txBody>
                    <a:bodyPr/>
                    <a:lstStyle/>
                    <a:p>
                      <a:r>
                        <a:rPr lang="en-US" sz="1800" i="0" kern="1200" baseline="0" dirty="0" smtClean="0">
                          <a:solidFill>
                            <a:schemeClr val="dk1"/>
                          </a:solidFill>
                          <a:latin typeface="+mn-lt"/>
                          <a:ea typeface="+mn-ea"/>
                          <a:cs typeface="+mn-cs"/>
                        </a:rPr>
                        <a:t>Prohibited conducted in terms of CMI and TPM</a:t>
                      </a:r>
                    </a:p>
                  </a:txBody>
                  <a:tcPr/>
                </a:tc>
                <a:tc>
                  <a:txBody>
                    <a:bodyPr/>
                    <a:lstStyle/>
                    <a:p>
                      <a:pPr algn="just"/>
                      <a:r>
                        <a:rPr lang="en-ZA" sz="1600" i="0" dirty="0" smtClean="0"/>
                        <a:t>Clause 29 of the Bill proposes the insertion of sections 28O, 28P, 28Q, 28R,</a:t>
                      </a:r>
                      <a:r>
                        <a:rPr lang="en-ZA" sz="1600" i="0" baseline="0" dirty="0" smtClean="0"/>
                        <a:t> </a:t>
                      </a:r>
                      <a:r>
                        <a:rPr lang="en-ZA" sz="1600" i="0" dirty="0" smtClean="0"/>
                        <a:t>and 28S in the Act providing for prohibited conduct in respect of</a:t>
                      </a:r>
                    </a:p>
                    <a:p>
                      <a:pPr algn="just"/>
                      <a:r>
                        <a:rPr lang="en-ZA" sz="1600" i="0" dirty="0" smtClean="0"/>
                        <a:t>technological protection measures and of copyright management information;</a:t>
                      </a:r>
                      <a:r>
                        <a:rPr lang="en-ZA" sz="1600" i="0" baseline="0" dirty="0" smtClean="0"/>
                        <a:t> </a:t>
                      </a:r>
                      <a:r>
                        <a:rPr lang="en-ZA" sz="1600" i="0" dirty="0" smtClean="0"/>
                        <a:t>exceptions in respect of technological protection measures and</a:t>
                      </a:r>
                    </a:p>
                    <a:p>
                      <a:pPr algn="just"/>
                      <a:r>
                        <a:rPr lang="en-ZA" sz="1600" i="0" dirty="0" smtClean="0"/>
                        <a:t>copyright management information; and enforcement by the Commission.</a:t>
                      </a:r>
                    </a:p>
                    <a:p>
                      <a:pPr algn="just"/>
                      <a:r>
                        <a:rPr lang="en-ZA" sz="1600" i="1" dirty="0" smtClean="0">
                          <a:solidFill>
                            <a:srgbClr val="FF0000"/>
                          </a:solidFill>
                        </a:rPr>
                        <a:t>Pages</a:t>
                      </a:r>
                      <a:r>
                        <a:rPr lang="en-ZA" sz="1600" i="1" baseline="0" dirty="0" smtClean="0">
                          <a:solidFill>
                            <a:srgbClr val="FF0000"/>
                          </a:solidFill>
                        </a:rPr>
                        <a:t> 26-27</a:t>
                      </a:r>
                      <a:r>
                        <a:rPr lang="en-ZA" sz="1600" i="1" dirty="0" smtClean="0">
                          <a:solidFill>
                            <a:srgbClr val="FF0000"/>
                          </a:solidFill>
                        </a:rPr>
                        <a:t> of the Bill.</a:t>
                      </a: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27</a:t>
            </a:fld>
            <a:endParaRPr lang="en-US" sz="1400" b="0" dirty="0">
              <a:solidFill>
                <a:schemeClr val="tx1"/>
              </a:solidFill>
            </a:endParaRPr>
          </a:p>
        </p:txBody>
      </p:sp>
    </p:spTree>
    <p:extLst>
      <p:ext uri="{BB962C8B-B14F-4D97-AF65-F5344CB8AC3E}">
        <p14:creationId xmlns:p14="http://schemas.microsoft.com/office/powerpoint/2010/main" val="1319697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7209027"/>
              </p:ext>
            </p:extLst>
          </p:nvPr>
        </p:nvGraphicFramePr>
        <p:xfrm>
          <a:off x="304800" y="1752600"/>
          <a:ext cx="7982272" cy="4236720"/>
        </p:xfrm>
        <a:graphic>
          <a:graphicData uri="http://schemas.openxmlformats.org/drawingml/2006/table">
            <a:tbl>
              <a:tblPr firstRow="1" bandRow="1">
                <a:tableStyleId>{22838BEF-8BB2-4498-84A7-C5851F593DF1}</a:tableStyleId>
              </a:tblPr>
              <a:tblGrid>
                <a:gridCol w="2667000">
                  <a:extLst>
                    <a:ext uri="{9D8B030D-6E8A-4147-A177-3AD203B41FA5}">
                      <a16:colId xmlns:a16="http://schemas.microsoft.com/office/drawing/2014/main" val="20000"/>
                    </a:ext>
                  </a:extLst>
                </a:gridCol>
                <a:gridCol w="5315272">
                  <a:extLst>
                    <a:ext uri="{9D8B030D-6E8A-4147-A177-3AD203B41FA5}">
                      <a16:colId xmlns:a16="http://schemas.microsoft.com/office/drawing/2014/main" val="20001"/>
                    </a:ext>
                  </a:extLst>
                </a:gridCol>
              </a:tblGrid>
              <a:tr h="599451">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284537">
                <a:tc>
                  <a:txBody>
                    <a:bodyPr/>
                    <a:lstStyle/>
                    <a:p>
                      <a:pPr algn="l"/>
                      <a:r>
                        <a:rPr lang="en-US" sz="1800" i="0" baseline="0" dirty="0" smtClean="0">
                          <a:latin typeface="+mn-lt"/>
                        </a:rPr>
                        <a:t>Copyright Tribunal</a:t>
                      </a:r>
                      <a:endParaRPr lang="en-ZA" sz="1800" i="0" baseline="0" dirty="0" smtClean="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Clauses 30 and 31 of the Bill amends section 29 and propose the insertion of sections 29A to 29H into the Act, which provide for, amongst others, the strengthening of the Copyright Tribunal; its functions; appointment of its members; term of office; removal and suspensions; and procedural matters on the conduct of hearings of the Tribunal.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Pages 27-28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1087811">
                <a:tc>
                  <a:txBody>
                    <a:bodyPr/>
                    <a:lstStyle/>
                    <a:p>
                      <a:r>
                        <a:rPr lang="en-US" sz="1800" i="0" kern="1200" baseline="0" dirty="0" smtClean="0">
                          <a:solidFill>
                            <a:schemeClr val="dk1"/>
                          </a:solidFill>
                          <a:latin typeface="+mn-lt"/>
                          <a:ea typeface="+mn-ea"/>
                          <a:cs typeface="+mn-cs"/>
                        </a:rPr>
                        <a:t>Regulations</a:t>
                      </a:r>
                    </a:p>
                  </a:txBody>
                  <a:tcPr/>
                </a:tc>
                <a:tc>
                  <a:txBody>
                    <a:bodyPr/>
                    <a:lstStyle/>
                    <a:p>
                      <a:pPr algn="just"/>
                      <a:r>
                        <a:rPr lang="en-ZA" sz="1600" i="0" dirty="0" smtClean="0"/>
                        <a:t>Clause</a:t>
                      </a:r>
                      <a:r>
                        <a:rPr lang="en-ZA" sz="1600" i="0" baseline="0" dirty="0" smtClean="0"/>
                        <a:t> </a:t>
                      </a:r>
                      <a:r>
                        <a:rPr lang="en-ZA" sz="1600" i="0" dirty="0" smtClean="0"/>
                        <a:t>33 of the Bill proposes an amendment to section 39 of the Act by</a:t>
                      </a:r>
                      <a:r>
                        <a:rPr lang="en-ZA" sz="1600" i="0" baseline="0" dirty="0" smtClean="0"/>
                        <a:t> </a:t>
                      </a:r>
                      <a:r>
                        <a:rPr lang="en-ZA" sz="1600" i="0" dirty="0" smtClean="0"/>
                        <a:t>providing for ministerial powers to prescribe regulations relating amongst</a:t>
                      </a:r>
                      <a:r>
                        <a:rPr lang="en-ZA" sz="1600" i="0" baseline="0" dirty="0" smtClean="0"/>
                        <a:t> </a:t>
                      </a:r>
                      <a:r>
                        <a:rPr lang="en-ZA" sz="1600" i="0" dirty="0" smtClean="0"/>
                        <a:t>others to the procedure for the conduct of Tribunal hearings and relating to</a:t>
                      </a:r>
                      <a:r>
                        <a:rPr lang="en-ZA" sz="1600" i="0" baseline="0" dirty="0" smtClean="0"/>
                        <a:t> </a:t>
                      </a:r>
                      <a:r>
                        <a:rPr lang="en-ZA" sz="1600" i="0" dirty="0" smtClean="0"/>
                        <a:t>Collecting Societies, as well as prescribing</a:t>
                      </a:r>
                      <a:r>
                        <a:rPr lang="en-ZA" sz="1600" i="0" baseline="0" dirty="0" smtClean="0"/>
                        <a:t> </a:t>
                      </a:r>
                      <a:r>
                        <a:rPr lang="en-ZA" sz="1600" i="0" dirty="0" smtClean="0"/>
                        <a:t>minimum standards for contracts.</a:t>
                      </a:r>
                    </a:p>
                    <a:p>
                      <a:pPr algn="just"/>
                      <a:r>
                        <a:rPr lang="en-ZA" sz="1600" i="1" dirty="0" smtClean="0">
                          <a:solidFill>
                            <a:srgbClr val="FF0000"/>
                          </a:solidFill>
                        </a:rPr>
                        <a:t>Page</a:t>
                      </a:r>
                      <a:r>
                        <a:rPr lang="en-ZA" sz="1600" i="1" baseline="0" dirty="0" smtClean="0">
                          <a:solidFill>
                            <a:srgbClr val="FF0000"/>
                          </a:solidFill>
                        </a:rPr>
                        <a:t> 30</a:t>
                      </a:r>
                      <a:r>
                        <a:rPr lang="en-ZA" sz="1600" i="1" dirty="0" smtClean="0">
                          <a:solidFill>
                            <a:srgbClr val="FF0000"/>
                          </a:solidFill>
                        </a:rPr>
                        <a:t> of the Bill.</a:t>
                      </a: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28</a:t>
            </a:fld>
            <a:endParaRPr lang="en-US" sz="1400" b="0" dirty="0">
              <a:solidFill>
                <a:schemeClr val="tx1"/>
              </a:solidFill>
            </a:endParaRPr>
          </a:p>
        </p:txBody>
      </p:sp>
    </p:spTree>
    <p:extLst>
      <p:ext uri="{BB962C8B-B14F-4D97-AF65-F5344CB8AC3E}">
        <p14:creationId xmlns:p14="http://schemas.microsoft.com/office/powerpoint/2010/main" val="1318193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4601334"/>
              </p:ext>
            </p:extLst>
          </p:nvPr>
        </p:nvGraphicFramePr>
        <p:xfrm>
          <a:off x="304800" y="1700213"/>
          <a:ext cx="7982272" cy="5013039"/>
        </p:xfrm>
        <a:graphic>
          <a:graphicData uri="http://schemas.openxmlformats.org/drawingml/2006/table">
            <a:tbl>
              <a:tblPr firstRow="1" bandRow="1">
                <a:tableStyleId>{22838BEF-8BB2-4498-84A7-C5851F593DF1}</a:tableStyleId>
              </a:tblPr>
              <a:tblGrid>
                <a:gridCol w="3505200">
                  <a:extLst>
                    <a:ext uri="{9D8B030D-6E8A-4147-A177-3AD203B41FA5}">
                      <a16:colId xmlns:a16="http://schemas.microsoft.com/office/drawing/2014/main" val="20000"/>
                    </a:ext>
                  </a:extLst>
                </a:gridCol>
                <a:gridCol w="4477072">
                  <a:extLst>
                    <a:ext uri="{9D8B030D-6E8A-4147-A177-3AD203B41FA5}">
                      <a16:colId xmlns:a16="http://schemas.microsoft.com/office/drawing/2014/main" val="20001"/>
                    </a:ext>
                  </a:extLst>
                </a:gridCol>
              </a:tblGrid>
              <a:tr h="585787">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845125">
                <a:tc>
                  <a:txBody>
                    <a:bodyPr/>
                    <a:lstStyle/>
                    <a:p>
                      <a:pPr algn="l"/>
                      <a:r>
                        <a:rPr lang="en-US" sz="1800" i="0" baseline="0" dirty="0" smtClean="0">
                          <a:latin typeface="+mn-lt"/>
                        </a:rPr>
                        <a:t>Unenforceable Contracts</a:t>
                      </a:r>
                      <a:endParaRPr lang="en-ZA" sz="1800" i="0" baseline="0" dirty="0" smtClean="0">
                        <a:latin typeface="+mn-lt"/>
                      </a:endParaRPr>
                    </a:p>
                    <a:p>
                      <a:endParaRPr lang="en-ZA" sz="1200" i="1" dirty="0">
                        <a:latin typeface="+mj-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chemeClr val="tx1"/>
                          </a:solidFill>
                          <a:effectLst/>
                          <a:uLnTx/>
                          <a:uFillTx/>
                          <a:latin typeface="+mn-lt"/>
                          <a:ea typeface="+mn-ea"/>
                          <a:cs typeface="+mn-cs"/>
                        </a:rPr>
                        <a:t>Clause 34 of the Bill proposes a new section 39B, and provides that a term in a contract that purports to prevent or restrict any act which by virtue of the Act would not infringe copyright or which purports to renounce a right or protection afforded by the Act will be unenforceable.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FF0000"/>
                          </a:solidFill>
                          <a:effectLst/>
                          <a:uLnTx/>
                          <a:uFillTx/>
                          <a:latin typeface="+mn-lt"/>
                          <a:ea typeface="+mn-ea"/>
                          <a:cs typeface="+mn-cs"/>
                        </a:rPr>
                        <a:t>Page </a:t>
                      </a:r>
                      <a:r>
                        <a:rPr kumimoji="0" lang="en-ZA" sz="1600" b="0" i="1" u="none" strike="noStrike" kern="1200" cap="none" spc="0" normalizeH="0" baseline="0" noProof="0" dirty="0" smtClean="0">
                          <a:ln>
                            <a:noFill/>
                          </a:ln>
                          <a:solidFill>
                            <a:srgbClr val="FF0000"/>
                          </a:solidFill>
                          <a:effectLst/>
                          <a:uLnTx/>
                          <a:uFillTx/>
                          <a:latin typeface="+mn-lt"/>
                          <a:ea typeface="+mn-ea"/>
                          <a:cs typeface="+mn-cs"/>
                        </a:rPr>
                        <a:t>31 of the Bill.</a:t>
                      </a:r>
                      <a:endParaRPr kumimoji="0" lang="en-ZA" sz="16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1344752">
                <a:tc>
                  <a:txBody>
                    <a:bodyPr/>
                    <a:lstStyle/>
                    <a:p>
                      <a:r>
                        <a:rPr lang="en-US" sz="1800" i="0" kern="1200" baseline="0" dirty="0" smtClean="0">
                          <a:solidFill>
                            <a:schemeClr val="dk1"/>
                          </a:solidFill>
                          <a:latin typeface="+mn-lt"/>
                          <a:ea typeface="+mn-ea"/>
                          <a:cs typeface="+mn-cs"/>
                        </a:rPr>
                        <a:t>Schedule 2</a:t>
                      </a:r>
                    </a:p>
                  </a:txBody>
                  <a:tcPr/>
                </a:tc>
                <a:tc>
                  <a:txBody>
                    <a:bodyPr/>
                    <a:lstStyle/>
                    <a:p>
                      <a:pPr algn="just"/>
                      <a:r>
                        <a:rPr lang="en-ZA" sz="1600" i="0" dirty="0" smtClean="0"/>
                        <a:t>Clause 35 of the Bill proposes the insertion into the Act of a new Schedule 2,</a:t>
                      </a:r>
                      <a:r>
                        <a:rPr lang="en-ZA" sz="1600" i="0" baseline="0" dirty="0" smtClean="0"/>
                        <a:t> </a:t>
                      </a:r>
                      <a:r>
                        <a:rPr lang="en-ZA" sz="1600" i="0" dirty="0" smtClean="0"/>
                        <a:t>providing for ‘‘Translation Licences’’ and ‘‘Reproduction</a:t>
                      </a:r>
                      <a:r>
                        <a:rPr lang="en-ZA" sz="1600" i="0" baseline="0" dirty="0" smtClean="0"/>
                        <a:t> </a:t>
                      </a:r>
                      <a:r>
                        <a:rPr lang="en-ZA" sz="1600" i="0" dirty="0" smtClean="0"/>
                        <a:t>Licences’’.</a:t>
                      </a:r>
                    </a:p>
                    <a:p>
                      <a:pPr algn="just"/>
                      <a:r>
                        <a:rPr lang="en-ZA" sz="1600" i="1" dirty="0" smtClean="0">
                          <a:solidFill>
                            <a:srgbClr val="FF0000"/>
                          </a:solidFill>
                        </a:rPr>
                        <a:t>Pages</a:t>
                      </a:r>
                      <a:r>
                        <a:rPr lang="en-ZA" sz="1600" i="1" baseline="0" dirty="0" smtClean="0">
                          <a:solidFill>
                            <a:srgbClr val="FF0000"/>
                          </a:solidFill>
                        </a:rPr>
                        <a:t> 31-35</a:t>
                      </a:r>
                      <a:r>
                        <a:rPr lang="en-ZA" sz="1600" i="1" dirty="0" smtClean="0">
                          <a:solidFill>
                            <a:srgbClr val="FF0000"/>
                          </a:solidFill>
                        </a:rPr>
                        <a:t> of the Bill.</a:t>
                      </a:r>
                    </a:p>
                  </a:txBody>
                  <a:tcPr/>
                </a:tc>
                <a:extLst>
                  <a:ext uri="{0D108BD9-81ED-4DB2-BD59-A6C34878D82A}">
                    <a16:rowId xmlns:a16="http://schemas.microsoft.com/office/drawing/2014/main" val="10002"/>
                  </a:ext>
                </a:extLst>
              </a:tr>
              <a:tr h="1183082">
                <a:tc>
                  <a:txBody>
                    <a:bodyPr/>
                    <a:lstStyle/>
                    <a:p>
                      <a:r>
                        <a:rPr lang="en-US" sz="1200" i="1" kern="1200" dirty="0" smtClean="0">
                          <a:solidFill>
                            <a:schemeClr val="dk1"/>
                          </a:solidFill>
                          <a:latin typeface="+mn-lt"/>
                          <a:ea typeface="+mn-ea"/>
                          <a:cs typeface="+mn-cs"/>
                        </a:rPr>
                        <a:t>‘</a:t>
                      </a:r>
                      <a:r>
                        <a:rPr lang="en-US" sz="1800" i="0" kern="1200" dirty="0" smtClean="0">
                          <a:solidFill>
                            <a:schemeClr val="dk1"/>
                          </a:solidFill>
                          <a:latin typeface="+mn-lt"/>
                          <a:ea typeface="+mn-ea"/>
                          <a:cs typeface="+mn-cs"/>
                        </a:rPr>
                        <a:t>Cinematograph Films’ and ‘Film’</a:t>
                      </a:r>
                      <a:endParaRPr lang="en-ZA" sz="1200" i="0" kern="1200" dirty="0">
                        <a:solidFill>
                          <a:schemeClr val="dk1"/>
                        </a:solidFill>
                        <a:latin typeface="+mn-lt"/>
                        <a:ea typeface="+mn-ea"/>
                        <a:cs typeface="+mn-cs"/>
                      </a:endParaRPr>
                    </a:p>
                  </a:txBody>
                  <a:tcPr/>
                </a:tc>
                <a:tc>
                  <a:txBody>
                    <a:bodyPr/>
                    <a:lstStyle/>
                    <a:p>
                      <a:pPr algn="just"/>
                      <a:r>
                        <a:rPr lang="en-ZA" sz="1600" i="0" dirty="0" smtClean="0">
                          <a:solidFill>
                            <a:schemeClr val="tx1"/>
                          </a:solidFill>
                        </a:rPr>
                        <a:t>Clause 36 provides for the substitution of the expressions ‘‘cinematograph</a:t>
                      </a:r>
                      <a:r>
                        <a:rPr lang="en-ZA" sz="1600" i="0" baseline="0" dirty="0" smtClean="0">
                          <a:solidFill>
                            <a:schemeClr val="tx1"/>
                          </a:solidFill>
                        </a:rPr>
                        <a:t> </a:t>
                      </a:r>
                      <a:r>
                        <a:rPr lang="en-ZA" sz="1600" i="0" dirty="0" smtClean="0">
                          <a:solidFill>
                            <a:schemeClr val="tx1"/>
                          </a:solidFill>
                        </a:rPr>
                        <a:t>film’’ and ‘‘film’’ with “audiovisual work” and “work”.</a:t>
                      </a:r>
                    </a:p>
                    <a:p>
                      <a:pPr algn="just"/>
                      <a:r>
                        <a:rPr lang="en-US" sz="1600" i="1" dirty="0" smtClean="0">
                          <a:solidFill>
                            <a:srgbClr val="FF0000"/>
                          </a:solidFill>
                        </a:rPr>
                        <a:t>Page</a:t>
                      </a:r>
                      <a:r>
                        <a:rPr lang="en-US" sz="1600" i="1" baseline="0" dirty="0" smtClean="0">
                          <a:solidFill>
                            <a:srgbClr val="FF0000"/>
                          </a:solidFill>
                        </a:rPr>
                        <a:t> 35 </a:t>
                      </a:r>
                      <a:r>
                        <a:rPr lang="en-US" sz="1600" i="1" dirty="0" smtClean="0">
                          <a:solidFill>
                            <a:srgbClr val="FF0000"/>
                          </a:solidFill>
                        </a:rPr>
                        <a:t>of the Bill.</a:t>
                      </a:r>
                      <a:endParaRPr lang="en-ZA" sz="1600" i="1" dirty="0" smtClean="0">
                        <a:solidFill>
                          <a:srgbClr val="FF0000"/>
                        </a:solidFill>
                      </a:endParaRPr>
                    </a:p>
                  </a:txBody>
                  <a:tcPr/>
                </a:tc>
                <a:extLst>
                  <a:ext uri="{0D108BD9-81ED-4DB2-BD59-A6C34878D82A}">
                    <a16:rowId xmlns:a16="http://schemas.microsoft.com/office/drawing/2014/main" val="10003"/>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29</a:t>
            </a:fld>
            <a:endParaRPr lang="en-US" sz="1400" b="0" dirty="0">
              <a:solidFill>
                <a:schemeClr val="tx1"/>
              </a:solidFill>
            </a:endParaRPr>
          </a:p>
        </p:txBody>
      </p:sp>
    </p:spTree>
    <p:extLst>
      <p:ext uri="{BB962C8B-B14F-4D97-AF65-F5344CB8AC3E}">
        <p14:creationId xmlns:p14="http://schemas.microsoft.com/office/powerpoint/2010/main" val="3240744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3</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2400" dirty="0" smtClean="0">
                <a:latin typeface="Arial" charset="0"/>
              </a:rPr>
              <a:t>Contents</a:t>
            </a:r>
            <a:endParaRPr lang="en-US" sz="24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marL="0" indent="0">
              <a:lnSpc>
                <a:spcPct val="90000"/>
              </a:lnSpc>
              <a:buClr>
                <a:srgbClr val="FF6600"/>
              </a:buClr>
              <a:buNone/>
            </a:pPr>
            <a:endParaRPr lang="en-US" sz="1600" dirty="0" smtClean="0">
              <a:latin typeface="Arial" charset="0"/>
            </a:endParaRPr>
          </a:p>
          <a:p>
            <a:pPr>
              <a:lnSpc>
                <a:spcPct val="90000"/>
              </a:lnSpc>
              <a:buClr>
                <a:srgbClr val="FF6600"/>
              </a:buClr>
            </a:pPr>
            <a:endParaRPr lang="en-US" sz="1600" b="1" dirty="0" smtClean="0">
              <a:latin typeface="Arial" charset="0"/>
            </a:endParaRPr>
          </a:p>
          <a:p>
            <a:pPr>
              <a:lnSpc>
                <a:spcPct val="90000"/>
              </a:lnSpc>
              <a:buClr>
                <a:srgbClr val="FF6600"/>
              </a:buClr>
            </a:pPr>
            <a:endParaRPr lang="en-US" sz="1600" b="1" dirty="0">
              <a:latin typeface="Arial" charset="0"/>
            </a:endParaRPr>
          </a:p>
          <a:p>
            <a:pPr>
              <a:lnSpc>
                <a:spcPct val="90000"/>
              </a:lnSpc>
              <a:buClr>
                <a:srgbClr val="FF6600"/>
              </a:buClr>
            </a:pPr>
            <a:endParaRPr lang="en-US" sz="1600" b="1" dirty="0" smtClean="0">
              <a:latin typeface="Arial" charset="0"/>
            </a:endParaRPr>
          </a:p>
          <a:p>
            <a:pPr>
              <a:lnSpc>
                <a:spcPct val="90000"/>
              </a:lnSpc>
              <a:buClr>
                <a:srgbClr val="FF6600"/>
              </a:buClr>
            </a:pPr>
            <a:r>
              <a:rPr lang="en-US" sz="1800" b="1" dirty="0" smtClean="0">
                <a:latin typeface="Arial" charset="0"/>
              </a:rPr>
              <a:t>BACKGROUND</a:t>
            </a:r>
          </a:p>
          <a:p>
            <a:pPr>
              <a:lnSpc>
                <a:spcPct val="90000"/>
              </a:lnSpc>
              <a:buClr>
                <a:srgbClr val="FF6600"/>
              </a:buClr>
            </a:pPr>
            <a:r>
              <a:rPr lang="en-US" sz="1800" b="1" dirty="0" smtClean="0">
                <a:latin typeface="Arial" charset="0"/>
              </a:rPr>
              <a:t>CHALLENGES CURRENTLY FACED BY INDUSTRY</a:t>
            </a:r>
          </a:p>
          <a:p>
            <a:pPr>
              <a:lnSpc>
                <a:spcPct val="90000"/>
              </a:lnSpc>
              <a:buClr>
                <a:srgbClr val="FF6600"/>
              </a:buClr>
            </a:pPr>
            <a:r>
              <a:rPr lang="en-US" sz="1800" b="1" dirty="0" smtClean="0">
                <a:latin typeface="Arial" charset="0"/>
              </a:rPr>
              <a:t>OBJECTIVES OF THE BILL</a:t>
            </a:r>
          </a:p>
          <a:p>
            <a:pPr>
              <a:lnSpc>
                <a:spcPct val="90000"/>
              </a:lnSpc>
              <a:buClr>
                <a:srgbClr val="FF6600"/>
              </a:buClr>
            </a:pPr>
            <a:r>
              <a:rPr lang="en-US" sz="1800" b="1" dirty="0" smtClean="0">
                <a:latin typeface="Arial" charset="0"/>
              </a:rPr>
              <a:t>TREATIES INFORMING THE BILL</a:t>
            </a:r>
          </a:p>
          <a:p>
            <a:pPr>
              <a:lnSpc>
                <a:spcPct val="90000"/>
              </a:lnSpc>
              <a:buClr>
                <a:srgbClr val="FF6600"/>
              </a:buClr>
            </a:pPr>
            <a:r>
              <a:rPr lang="en-US" sz="1800" b="1" dirty="0" smtClean="0">
                <a:latin typeface="Arial" charset="0"/>
              </a:rPr>
              <a:t>PROPOSED AMENDMENTS</a:t>
            </a:r>
          </a:p>
          <a:p>
            <a:pPr>
              <a:lnSpc>
                <a:spcPct val="90000"/>
              </a:lnSpc>
              <a:buClr>
                <a:srgbClr val="FF6600"/>
              </a:buClr>
            </a:pPr>
            <a:r>
              <a:rPr lang="en-US" sz="1800" b="1" dirty="0" smtClean="0">
                <a:latin typeface="Arial" charset="0"/>
              </a:rPr>
              <a:t>RECOMMENDATIONS</a:t>
            </a:r>
          </a:p>
          <a:p>
            <a:pPr>
              <a:lnSpc>
                <a:spcPct val="90000"/>
              </a:lnSpc>
              <a:buClr>
                <a:srgbClr val="FF6600"/>
              </a:buClr>
            </a:pPr>
            <a:endParaRPr lang="en-US" sz="1600" b="1" dirty="0" smtClean="0">
              <a:latin typeface="Arial" charset="0"/>
            </a:endParaRPr>
          </a:p>
          <a:p>
            <a:pPr>
              <a:lnSpc>
                <a:spcPct val="90000"/>
              </a:lnSpc>
              <a:buClr>
                <a:srgbClr val="FF6600"/>
              </a:buClr>
            </a:pPr>
            <a:endParaRPr lang="en-US" sz="1600" b="1" dirty="0">
              <a:latin typeface="Arial" charset="0"/>
            </a:endParaRPr>
          </a:p>
          <a:p>
            <a:pPr marL="0" indent="0">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val="17147542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8171974"/>
              </p:ext>
            </p:extLst>
          </p:nvPr>
        </p:nvGraphicFramePr>
        <p:xfrm>
          <a:off x="304800" y="2133600"/>
          <a:ext cx="7982272" cy="3465251"/>
        </p:xfrm>
        <a:graphic>
          <a:graphicData uri="http://schemas.openxmlformats.org/drawingml/2006/table">
            <a:tbl>
              <a:tblPr firstRow="1" bandRow="1">
                <a:tableStyleId>{22838BEF-8BB2-4498-84A7-C5851F593DF1}</a:tableStyleId>
              </a:tblPr>
              <a:tblGrid>
                <a:gridCol w="3867472">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99451">
                <a:tc>
                  <a:txBody>
                    <a:bodyPr/>
                    <a:lstStyle/>
                    <a:p>
                      <a:pPr algn="just"/>
                      <a:r>
                        <a:rPr lang="en-ZA" dirty="0" smtClean="0"/>
                        <a:t>Issues</a:t>
                      </a:r>
                      <a:r>
                        <a:rPr lang="en-ZA" baseline="0" dirty="0" smtClean="0"/>
                        <a:t> to be introduced by the CAB</a:t>
                      </a:r>
                      <a:endParaRPr lang="en-ZA" dirty="0"/>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1284537">
                <a:tc>
                  <a:txBody>
                    <a:bodyPr/>
                    <a:lstStyle/>
                    <a:p>
                      <a:pPr algn="l"/>
                      <a:r>
                        <a:rPr lang="en-US" sz="1800" i="0" baseline="0" dirty="0" smtClean="0">
                          <a:latin typeface="+mn-lt"/>
                        </a:rPr>
                        <a:t>Transitional Provisions</a:t>
                      </a:r>
                      <a:endParaRPr lang="en-ZA" sz="1800" i="0" baseline="0" dirty="0" smtClean="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chemeClr val="tx1"/>
                          </a:solidFill>
                          <a:effectLst/>
                          <a:uLnTx/>
                          <a:uFillTx/>
                          <a:latin typeface="+mn-lt"/>
                          <a:ea typeface="+mn-ea"/>
                          <a:cs typeface="+mn-cs"/>
                        </a:rPr>
                        <a:t>Clause 37 provides for transitional provisions related to terms inserted in the Act by the Intellectual Property Laws Amendment Act, 2013 (Act No. 28 of 2013).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srgbClr val="FF0000"/>
                          </a:solidFill>
                          <a:effectLst/>
                          <a:uLnTx/>
                          <a:uFillTx/>
                          <a:latin typeface="+mn-lt"/>
                          <a:ea typeface="+mn-ea"/>
                          <a:cs typeface="+mn-cs"/>
                        </a:rPr>
                        <a:t>Page </a:t>
                      </a:r>
                      <a:r>
                        <a:rPr kumimoji="0" lang="en-ZA" sz="1800" b="0" i="1" u="none" strike="noStrike" kern="1200" cap="none" spc="0" normalizeH="0" baseline="0" noProof="0" dirty="0" smtClean="0">
                          <a:ln>
                            <a:noFill/>
                          </a:ln>
                          <a:solidFill>
                            <a:srgbClr val="FF0000"/>
                          </a:solidFill>
                          <a:effectLst/>
                          <a:uLnTx/>
                          <a:uFillTx/>
                          <a:latin typeface="+mn-lt"/>
                          <a:ea typeface="+mn-ea"/>
                          <a:cs typeface="+mn-cs"/>
                        </a:rPr>
                        <a:t>35 of the Bill.</a:t>
                      </a:r>
                      <a:endParaRPr kumimoji="0" lang="en-ZA" sz="1800" b="0" i="1" u="none" strike="noStrike" kern="1200" cap="none" spc="0" normalizeH="0" baseline="0" noProof="0" dirty="0" smtClean="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1087811">
                <a:tc>
                  <a:txBody>
                    <a:bodyPr/>
                    <a:lstStyle/>
                    <a:p>
                      <a:r>
                        <a:rPr lang="en-US" sz="1800" i="0" kern="1200" baseline="0" dirty="0" smtClean="0">
                          <a:solidFill>
                            <a:schemeClr val="dk1"/>
                          </a:solidFill>
                          <a:latin typeface="+mn-lt"/>
                          <a:ea typeface="+mn-ea"/>
                          <a:cs typeface="+mn-cs"/>
                        </a:rPr>
                        <a:t>Short Title and Commencement</a:t>
                      </a:r>
                    </a:p>
                  </a:txBody>
                  <a:tcPr/>
                </a:tc>
                <a:tc>
                  <a:txBody>
                    <a:bodyPr/>
                    <a:lstStyle/>
                    <a:p>
                      <a:pPr algn="just"/>
                      <a:r>
                        <a:rPr lang="en-ZA" sz="1800" i="0" dirty="0" smtClean="0"/>
                        <a:t>Clause 38</a:t>
                      </a:r>
                      <a:r>
                        <a:rPr lang="en-ZA" sz="1800" i="0" baseline="0" dirty="0" smtClean="0"/>
                        <a:t> of the Bill provides for the short title and commencement. </a:t>
                      </a:r>
                      <a:endParaRPr lang="en-ZA" sz="1800" i="0" dirty="0" smtClean="0"/>
                    </a:p>
                    <a:p>
                      <a:pPr algn="just"/>
                      <a:r>
                        <a:rPr lang="en-ZA" sz="1800" i="1" dirty="0" smtClean="0">
                          <a:solidFill>
                            <a:srgbClr val="FF0000"/>
                          </a:solidFill>
                        </a:rPr>
                        <a:t>Page</a:t>
                      </a:r>
                      <a:r>
                        <a:rPr lang="en-ZA" sz="1800" i="1" baseline="0" dirty="0" smtClean="0">
                          <a:solidFill>
                            <a:srgbClr val="FF0000"/>
                          </a:solidFill>
                        </a:rPr>
                        <a:t> 36</a:t>
                      </a:r>
                      <a:r>
                        <a:rPr lang="en-ZA" sz="1800" i="1" dirty="0" smtClean="0">
                          <a:solidFill>
                            <a:srgbClr val="FF0000"/>
                          </a:solidFill>
                        </a:rPr>
                        <a:t> of the Bill.</a:t>
                      </a: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30</a:t>
            </a:fld>
            <a:endParaRPr lang="en-US" sz="1400" b="0" dirty="0">
              <a:solidFill>
                <a:schemeClr val="tx1"/>
              </a:solidFill>
            </a:endParaRPr>
          </a:p>
        </p:txBody>
      </p:sp>
    </p:spTree>
    <p:extLst>
      <p:ext uri="{BB962C8B-B14F-4D97-AF65-F5344CB8AC3E}">
        <p14:creationId xmlns:p14="http://schemas.microsoft.com/office/powerpoint/2010/main" val="14212382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61A5BA-E311-FA4A-A730-7367D8021E0D}" type="slidenum">
              <a:rPr lang="en-US" sz="1400" b="0">
                <a:solidFill>
                  <a:schemeClr val="tx1"/>
                </a:solidFill>
              </a:rPr>
              <a:pPr/>
              <a:t>31</a:t>
            </a:fld>
            <a:endParaRPr lang="en-US" sz="1400" b="0" dirty="0">
              <a:solidFill>
                <a:schemeClr val="tx1"/>
              </a:solidFill>
            </a:endParaRPr>
          </a:p>
        </p:txBody>
      </p:sp>
      <p:sp>
        <p:nvSpPr>
          <p:cNvPr id="29700" name="Rectangle 3"/>
          <p:cNvSpPr>
            <a:spLocks noGrp="1" noChangeArrowheads="1"/>
          </p:cNvSpPr>
          <p:nvPr>
            <p:ph type="body" idx="1"/>
          </p:nvPr>
        </p:nvSpPr>
        <p:spPr>
          <a:xfrm>
            <a:off x="323528" y="1988840"/>
            <a:ext cx="7993063" cy="2665413"/>
          </a:xfrm>
        </p:spPr>
        <p:txBody>
          <a:bodyPr/>
          <a:lstStyle/>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r>
              <a:rPr lang="en-US" sz="3600" dirty="0" smtClean="0">
                <a:solidFill>
                  <a:srgbClr val="FF9900"/>
                </a:solidFill>
                <a:latin typeface="Arial" charset="0"/>
              </a:rPr>
              <a:t>Thank You</a:t>
            </a:r>
            <a:endParaRPr lang="en-US" sz="3600" dirty="0">
              <a:solidFill>
                <a:srgbClr val="FF9900"/>
              </a:solidFill>
              <a:latin typeface="Arial" charset="0"/>
            </a:endParaRPr>
          </a:p>
        </p:txBody>
      </p:sp>
    </p:spTree>
    <p:extLst>
      <p:ext uri="{BB962C8B-B14F-4D97-AF65-F5344CB8AC3E}">
        <p14:creationId xmlns:p14="http://schemas.microsoft.com/office/powerpoint/2010/main" val="396881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4</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542925"/>
          </a:xfrm>
        </p:spPr>
        <p:txBody>
          <a:bodyPr/>
          <a:lstStyle/>
          <a:p>
            <a:pPr eaLnBrk="1" hangingPunct="1"/>
            <a:r>
              <a:rPr lang="en-US" sz="2800" dirty="0">
                <a:solidFill>
                  <a:schemeClr val="bg1"/>
                </a:solidFill>
                <a:latin typeface="Arial" charset="0"/>
              </a:rPr>
              <a:t/>
            </a:r>
            <a:br>
              <a:rPr lang="en-US" sz="2800" dirty="0">
                <a:solidFill>
                  <a:schemeClr val="bg1"/>
                </a:solidFill>
                <a:latin typeface="Arial" charset="0"/>
              </a:rPr>
            </a:br>
            <a:r>
              <a:rPr lang="en-US" sz="2000" dirty="0" smtClean="0">
                <a:latin typeface="Arial" charset="0"/>
              </a:rPr>
              <a:t>Background</a:t>
            </a:r>
            <a:endParaRPr lang="en-US" sz="2000" dirty="0">
              <a:latin typeface="Arial" charset="0"/>
            </a:endParaRPr>
          </a:p>
        </p:txBody>
      </p:sp>
      <p:sp>
        <p:nvSpPr>
          <p:cNvPr id="24580" name="Rectangle 3"/>
          <p:cNvSpPr>
            <a:spLocks noGrp="1" noChangeArrowheads="1"/>
          </p:cNvSpPr>
          <p:nvPr>
            <p:ph type="body" idx="1"/>
          </p:nvPr>
        </p:nvSpPr>
        <p:spPr>
          <a:xfrm>
            <a:off x="164050" y="1579358"/>
            <a:ext cx="8568952" cy="5293568"/>
          </a:xfrm>
        </p:spPr>
        <p:txBody>
          <a:bodyPr/>
          <a:lstStyle/>
          <a:p>
            <a:pPr marL="0" indent="0" algn="just">
              <a:lnSpc>
                <a:spcPct val="90000"/>
              </a:lnSpc>
              <a:buClr>
                <a:srgbClr val="FF6600"/>
              </a:buClr>
              <a:buNone/>
            </a:pPr>
            <a:endParaRPr lang="en-ZA" sz="1800" b="1" dirty="0">
              <a:latin typeface="Arial" charset="0"/>
            </a:endParaRPr>
          </a:p>
          <a:p>
            <a:pPr algn="just">
              <a:lnSpc>
                <a:spcPct val="90000"/>
              </a:lnSpc>
              <a:buClr>
                <a:srgbClr val="FF6600"/>
              </a:buClr>
              <a:buFont typeface="Arial"/>
              <a:buChar char="•"/>
            </a:pPr>
            <a:endParaRPr lang="en-ZA" sz="1800" dirty="0" smtClean="0">
              <a:latin typeface="Arial" charset="0"/>
            </a:endParaRPr>
          </a:p>
          <a:p>
            <a:pPr algn="just">
              <a:lnSpc>
                <a:spcPct val="90000"/>
              </a:lnSpc>
              <a:buClr>
                <a:srgbClr val="FF6600"/>
              </a:buClr>
              <a:buFont typeface="Arial"/>
              <a:buChar char="•"/>
            </a:pPr>
            <a:r>
              <a:rPr lang="en-ZA" sz="1600" dirty="0" smtClean="0">
                <a:latin typeface="Arial" charset="0"/>
              </a:rPr>
              <a:t>In </a:t>
            </a:r>
            <a:r>
              <a:rPr lang="en-ZA" sz="1600" dirty="0">
                <a:latin typeface="Arial" charset="0"/>
              </a:rPr>
              <a:t>2010 </a:t>
            </a:r>
            <a:r>
              <a:rPr lang="en-ZA" sz="1600" b="1" dirty="0">
                <a:latin typeface="Arial" charset="0"/>
              </a:rPr>
              <a:t>the dti </a:t>
            </a:r>
            <a:r>
              <a:rPr lang="en-ZA" sz="1600" dirty="0">
                <a:latin typeface="Arial" charset="0"/>
              </a:rPr>
              <a:t>commissioned a study through the World Intellectual Property Organisation (WIPO) to research the benefits coming from the copyright-based industries in South Africa</a:t>
            </a:r>
            <a:r>
              <a:rPr lang="en-ZA" sz="1600" dirty="0" smtClean="0">
                <a:latin typeface="Arial" charset="0"/>
              </a:rPr>
              <a:t>.</a:t>
            </a:r>
            <a:endParaRPr lang="en-ZA" sz="1600" dirty="0">
              <a:latin typeface="Arial" charset="0"/>
            </a:endParaRPr>
          </a:p>
          <a:p>
            <a:pPr algn="just">
              <a:lnSpc>
                <a:spcPct val="90000"/>
              </a:lnSpc>
              <a:buClr>
                <a:srgbClr val="FF6600"/>
              </a:buClr>
              <a:buFont typeface="Arial"/>
              <a:buChar char="•"/>
            </a:pPr>
            <a:r>
              <a:rPr lang="en-ZA" sz="1600" dirty="0" smtClean="0">
                <a:latin typeface="Arial" charset="0"/>
              </a:rPr>
              <a:t>In 2015 the Copyright Amendment Bill (CAB) was published for public consultation purposes and 122 written submissions were received.</a:t>
            </a:r>
          </a:p>
          <a:p>
            <a:pPr algn="just">
              <a:lnSpc>
                <a:spcPct val="90000"/>
              </a:lnSpc>
              <a:buClr>
                <a:srgbClr val="FF6600"/>
              </a:buClr>
              <a:buFont typeface="Arial"/>
              <a:buChar char="•"/>
            </a:pPr>
            <a:r>
              <a:rPr lang="en-ZA" sz="1600" dirty="0">
                <a:latin typeface="Arial" charset="0"/>
              </a:rPr>
              <a:t>Cabinet </a:t>
            </a:r>
            <a:r>
              <a:rPr lang="en-ZA" sz="1600" dirty="0" smtClean="0">
                <a:latin typeface="Arial" charset="0"/>
              </a:rPr>
              <a:t>approved the CAB </a:t>
            </a:r>
            <a:r>
              <a:rPr lang="en-ZA" sz="1600" dirty="0">
                <a:latin typeface="Arial" charset="0"/>
              </a:rPr>
              <a:t>for introduction into Parliament on </a:t>
            </a:r>
            <a:r>
              <a:rPr lang="en-ZA" sz="1600" dirty="0" smtClean="0">
                <a:latin typeface="Arial" charset="0"/>
              </a:rPr>
              <a:t>08 June </a:t>
            </a:r>
            <a:r>
              <a:rPr lang="en-ZA" sz="1600" dirty="0">
                <a:latin typeface="Arial" charset="0"/>
              </a:rPr>
              <a:t>2016</a:t>
            </a:r>
            <a:r>
              <a:rPr lang="en-ZA" sz="1600" dirty="0" smtClean="0">
                <a:latin typeface="Arial" charset="0"/>
              </a:rPr>
              <a:t>.</a:t>
            </a:r>
            <a:endParaRPr lang="en-US" sz="1600" dirty="0" smtClean="0">
              <a:latin typeface="Arial" charset="0"/>
            </a:endParaRPr>
          </a:p>
          <a:p>
            <a:pPr algn="just">
              <a:lnSpc>
                <a:spcPct val="90000"/>
              </a:lnSpc>
              <a:buClr>
                <a:srgbClr val="FF6600"/>
              </a:buClr>
              <a:buFont typeface="Arial"/>
              <a:buChar char="•"/>
            </a:pPr>
            <a:r>
              <a:rPr lang="en-ZA" sz="1600" dirty="0">
                <a:latin typeface="Arial" charset="0"/>
              </a:rPr>
              <a:t>In 2016 </a:t>
            </a:r>
            <a:r>
              <a:rPr lang="en-ZA" sz="1600" dirty="0" smtClean="0">
                <a:latin typeface="Arial" charset="0"/>
              </a:rPr>
              <a:t>a Socio </a:t>
            </a:r>
            <a:r>
              <a:rPr lang="en-ZA" sz="1600" dirty="0">
                <a:latin typeface="Arial" charset="0"/>
              </a:rPr>
              <a:t>Economic Impact </a:t>
            </a:r>
            <a:r>
              <a:rPr lang="en-ZA" sz="1600" dirty="0" smtClean="0">
                <a:latin typeface="Arial" charset="0"/>
              </a:rPr>
              <a:t>Assessment </a:t>
            </a:r>
            <a:r>
              <a:rPr lang="en-ZA" sz="1600" dirty="0">
                <a:latin typeface="Arial" charset="0"/>
              </a:rPr>
              <a:t>(SEIAS) </a:t>
            </a:r>
            <a:r>
              <a:rPr lang="en-ZA" sz="1600" dirty="0" smtClean="0">
                <a:latin typeface="Arial" charset="0"/>
              </a:rPr>
              <a:t>was completed on the CAB.</a:t>
            </a:r>
          </a:p>
          <a:p>
            <a:pPr algn="just">
              <a:lnSpc>
                <a:spcPct val="90000"/>
              </a:lnSpc>
              <a:buClr>
                <a:srgbClr val="FF6600"/>
              </a:buClr>
              <a:buFont typeface="Arial"/>
              <a:buChar char="•"/>
            </a:pPr>
            <a:r>
              <a:rPr lang="en-ZA" sz="1600" dirty="0" smtClean="0">
                <a:latin typeface="Arial" charset="0"/>
              </a:rPr>
              <a:t>The </a:t>
            </a:r>
            <a:r>
              <a:rPr lang="en-ZA" sz="1600" dirty="0">
                <a:latin typeface="Arial" charset="0"/>
              </a:rPr>
              <a:t>Bill was introduced to Parliament and referred to the Committee on 16 May 2017</a:t>
            </a:r>
            <a:r>
              <a:rPr lang="en-ZA" sz="1600" dirty="0" smtClean="0">
                <a:latin typeface="Arial" charset="0"/>
              </a:rPr>
              <a:t>.</a:t>
            </a:r>
            <a:endParaRPr lang="en-ZA" sz="1600" dirty="0">
              <a:latin typeface="Arial" charset="0"/>
            </a:endParaRPr>
          </a:p>
          <a:p>
            <a:pPr algn="just">
              <a:lnSpc>
                <a:spcPct val="90000"/>
              </a:lnSpc>
              <a:buClr>
                <a:srgbClr val="FF6600"/>
              </a:buClr>
              <a:buFont typeface="Arial"/>
              <a:buChar char="•"/>
            </a:pPr>
            <a:r>
              <a:rPr lang="en-ZA" sz="1600" dirty="0" smtClean="0">
                <a:latin typeface="Arial" charset="0"/>
              </a:rPr>
              <a:t>The </a:t>
            </a:r>
            <a:r>
              <a:rPr lang="en-ZA" sz="1600" dirty="0">
                <a:latin typeface="Arial" charset="0"/>
              </a:rPr>
              <a:t>Committee held two workshops on 7 February 2017 and on 27 to 28 June 2017, respectively. The Committee received a briefing on the Bill on 30 May 2017.</a:t>
            </a:r>
          </a:p>
          <a:p>
            <a:pPr algn="just">
              <a:lnSpc>
                <a:spcPct val="90000"/>
              </a:lnSpc>
              <a:buClr>
                <a:srgbClr val="FF6600"/>
              </a:buClr>
              <a:buFont typeface="Arial"/>
              <a:buChar char="•"/>
            </a:pPr>
            <a:r>
              <a:rPr lang="en-ZA" sz="1600" dirty="0" smtClean="0">
                <a:latin typeface="Arial" charset="0"/>
              </a:rPr>
              <a:t>The Committee </a:t>
            </a:r>
            <a:r>
              <a:rPr lang="en-ZA" sz="1600" dirty="0">
                <a:latin typeface="Arial" charset="0"/>
              </a:rPr>
              <a:t>called for written submissions on 26 May 2017. Advertisements were in all official languages in national, provincial and regional newspapers, as well as on social media platforms. The closing date for submissions was 19 June 2017 and the Committee received 73 submissions. </a:t>
            </a:r>
          </a:p>
          <a:p>
            <a:pPr algn="just">
              <a:lnSpc>
                <a:spcPct val="90000"/>
              </a:lnSpc>
              <a:buClr>
                <a:srgbClr val="FF6600"/>
              </a:buClr>
              <a:buFont typeface="Arial"/>
              <a:buChar char="•"/>
            </a:pPr>
            <a:endParaRPr lang="en-ZA" sz="1600" dirty="0">
              <a:latin typeface="Arial" charset="0"/>
            </a:endParaRPr>
          </a:p>
          <a:p>
            <a:pPr marL="0" indent="0" algn="just">
              <a:lnSpc>
                <a:spcPct val="90000"/>
              </a:lnSpc>
              <a:buClr>
                <a:srgbClr val="FF6600"/>
              </a:buClr>
              <a:buNone/>
            </a:pPr>
            <a:endParaRPr lang="en-ZA" sz="1200" dirty="0">
              <a:latin typeface="Arial" charset="0"/>
            </a:endParaRPr>
          </a:p>
          <a:p>
            <a:pPr marL="0" indent="0" algn="just">
              <a:lnSpc>
                <a:spcPct val="90000"/>
              </a:lnSpc>
              <a:buClr>
                <a:srgbClr val="FF6600"/>
              </a:buClr>
              <a:buNone/>
            </a:pPr>
            <a:endParaRPr lang="en-ZA" sz="1200" dirty="0" smtClean="0">
              <a:latin typeface="Arial" charset="0"/>
            </a:endParaRPr>
          </a:p>
          <a:p>
            <a:pPr algn="just">
              <a:lnSpc>
                <a:spcPct val="90000"/>
              </a:lnSpc>
              <a:buClr>
                <a:srgbClr val="FF6600"/>
              </a:buClr>
              <a:buFont typeface="Arial"/>
              <a:buChar char="•"/>
            </a:pPr>
            <a:endParaRPr lang="en-ZA" sz="1200" dirty="0">
              <a:latin typeface="Arial" charset="0"/>
            </a:endParaRPr>
          </a:p>
        </p:txBody>
      </p:sp>
    </p:spTree>
    <p:extLst>
      <p:ext uri="{BB962C8B-B14F-4D97-AF65-F5344CB8AC3E}">
        <p14:creationId xmlns:p14="http://schemas.microsoft.com/office/powerpoint/2010/main" val="1444620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5</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542925"/>
          </a:xfrm>
        </p:spPr>
        <p:txBody>
          <a:bodyPr/>
          <a:lstStyle/>
          <a:p>
            <a:pPr eaLnBrk="1" hangingPunct="1"/>
            <a:r>
              <a:rPr lang="en-US" sz="2800" dirty="0">
                <a:solidFill>
                  <a:schemeClr val="bg1"/>
                </a:solidFill>
                <a:latin typeface="Arial" charset="0"/>
              </a:rPr>
              <a:t/>
            </a:r>
            <a:br>
              <a:rPr lang="en-US" sz="2800" dirty="0">
                <a:solidFill>
                  <a:schemeClr val="bg1"/>
                </a:solidFill>
                <a:latin typeface="Arial" charset="0"/>
              </a:rPr>
            </a:br>
            <a:r>
              <a:rPr lang="en-US" sz="2000" dirty="0" smtClean="0">
                <a:latin typeface="Arial" charset="0"/>
              </a:rPr>
              <a:t>Background</a:t>
            </a:r>
            <a:endParaRPr lang="en-US" sz="2000" dirty="0">
              <a:latin typeface="Arial" charset="0"/>
            </a:endParaRPr>
          </a:p>
        </p:txBody>
      </p:sp>
      <p:sp>
        <p:nvSpPr>
          <p:cNvPr id="24580" name="Rectangle 3"/>
          <p:cNvSpPr>
            <a:spLocks noGrp="1" noChangeArrowheads="1"/>
          </p:cNvSpPr>
          <p:nvPr>
            <p:ph type="body" idx="1"/>
          </p:nvPr>
        </p:nvSpPr>
        <p:spPr>
          <a:xfrm>
            <a:off x="152400" y="1447800"/>
            <a:ext cx="8839200" cy="5293568"/>
          </a:xfrm>
        </p:spPr>
        <p:txBody>
          <a:bodyPr/>
          <a:lstStyle/>
          <a:p>
            <a:pPr marL="0" indent="0" algn="just">
              <a:lnSpc>
                <a:spcPct val="90000"/>
              </a:lnSpc>
              <a:buClr>
                <a:srgbClr val="FF6600"/>
              </a:buClr>
              <a:buNone/>
            </a:pPr>
            <a:endParaRPr lang="en-ZA" sz="1800" b="1" dirty="0" smtClean="0">
              <a:latin typeface="Arial" charset="0"/>
            </a:endParaRPr>
          </a:p>
          <a:p>
            <a:pPr algn="just">
              <a:lnSpc>
                <a:spcPct val="90000"/>
              </a:lnSpc>
              <a:buClr>
                <a:srgbClr val="FF6600"/>
              </a:buClr>
              <a:buFont typeface="Arial"/>
              <a:buChar char="•"/>
            </a:pPr>
            <a:endParaRPr lang="en-ZA" sz="1800" dirty="0" smtClean="0">
              <a:latin typeface="Arial" charset="0"/>
            </a:endParaRPr>
          </a:p>
          <a:p>
            <a:pPr algn="just">
              <a:lnSpc>
                <a:spcPct val="90000"/>
              </a:lnSpc>
              <a:buClr>
                <a:srgbClr val="FF6600"/>
              </a:buClr>
              <a:buFont typeface="Arial"/>
              <a:buChar char="•"/>
            </a:pPr>
            <a:r>
              <a:rPr lang="en-ZA" sz="1600" dirty="0" smtClean="0">
                <a:latin typeface="Arial" charset="0"/>
              </a:rPr>
              <a:t>The </a:t>
            </a:r>
            <a:r>
              <a:rPr lang="en-ZA" sz="1600" dirty="0">
                <a:latin typeface="Arial" charset="0"/>
              </a:rPr>
              <a:t>Committee held public hearings on the Bill on 1, 3 and 4 August 2017.</a:t>
            </a:r>
          </a:p>
          <a:p>
            <a:pPr algn="just">
              <a:lnSpc>
                <a:spcPct val="90000"/>
              </a:lnSpc>
              <a:buClr>
                <a:srgbClr val="FF6600"/>
              </a:buClr>
              <a:buFont typeface="Arial"/>
              <a:buChar char="•"/>
            </a:pPr>
            <a:r>
              <a:rPr lang="en-ZA" sz="1600" dirty="0" smtClean="0">
                <a:latin typeface="Arial" charset="0"/>
              </a:rPr>
              <a:t>Based </a:t>
            </a:r>
            <a:r>
              <a:rPr lang="en-ZA" sz="1600" dirty="0">
                <a:latin typeface="Arial" charset="0"/>
              </a:rPr>
              <a:t>on the submissions, it became apparent that the Bill had a number of technical errors, which made it incompatible with the existing copyright legislation. Therefore, the Committee made a decision to redraft the Bill to address the technical inconsistencies before deliberating on any policy areas.</a:t>
            </a:r>
          </a:p>
          <a:p>
            <a:pPr algn="just">
              <a:lnSpc>
                <a:spcPct val="90000"/>
              </a:lnSpc>
              <a:buClr>
                <a:srgbClr val="FF6600"/>
              </a:buClr>
              <a:buFont typeface="Arial"/>
              <a:buChar char="•"/>
            </a:pPr>
            <a:r>
              <a:rPr lang="en-ZA" sz="1600" dirty="0" smtClean="0">
                <a:latin typeface="Arial" charset="0"/>
              </a:rPr>
              <a:t>Given </a:t>
            </a:r>
            <a:r>
              <a:rPr lang="en-ZA" sz="1600" dirty="0">
                <a:latin typeface="Arial" charset="0"/>
              </a:rPr>
              <a:t>the specialised, technical nature of copyright, the Committee appointed two technical consultants, namely Prof Tobias </a:t>
            </a:r>
            <a:r>
              <a:rPr lang="en-ZA" sz="1600" dirty="0" err="1">
                <a:latin typeface="Arial" charset="0"/>
              </a:rPr>
              <a:t>Schonwetter</a:t>
            </a:r>
            <a:r>
              <a:rPr lang="en-ZA" sz="1600" dirty="0">
                <a:latin typeface="Arial" charset="0"/>
              </a:rPr>
              <a:t> and Prof Caroline </a:t>
            </a:r>
            <a:r>
              <a:rPr lang="en-ZA" sz="1600" dirty="0" err="1">
                <a:latin typeface="Arial" charset="0"/>
              </a:rPr>
              <a:t>Ncube</a:t>
            </a:r>
            <a:r>
              <a:rPr lang="en-ZA" sz="1600" dirty="0">
                <a:latin typeface="Arial" charset="0"/>
              </a:rPr>
              <a:t>, in 2017 to assist it during its consideration of the Bill. The consultants played a pivotal role with the redraft. However, due to </a:t>
            </a:r>
            <a:r>
              <a:rPr lang="en-ZA" sz="1600" dirty="0" smtClean="0">
                <a:latin typeface="Arial" charset="0"/>
              </a:rPr>
              <a:t>deliberations </a:t>
            </a:r>
            <a:r>
              <a:rPr lang="en-ZA" sz="1600" dirty="0">
                <a:latin typeface="Arial" charset="0"/>
              </a:rPr>
              <a:t>on the Bill, they were unable to effectively assist the Committee in 2018.</a:t>
            </a:r>
          </a:p>
          <a:p>
            <a:pPr algn="just">
              <a:lnSpc>
                <a:spcPct val="90000"/>
              </a:lnSpc>
              <a:buClr>
                <a:srgbClr val="FF6600"/>
              </a:buClr>
              <a:buFont typeface="Arial"/>
              <a:buChar char="•"/>
            </a:pPr>
            <a:r>
              <a:rPr lang="en-ZA" sz="1600" dirty="0" smtClean="0">
                <a:latin typeface="Arial" charset="0"/>
              </a:rPr>
              <a:t>The </a:t>
            </a:r>
            <a:r>
              <a:rPr lang="en-ZA" sz="1600" dirty="0">
                <a:latin typeface="Arial" charset="0"/>
              </a:rPr>
              <a:t>technically corrected redraft of the Bill was tabled by the drafting team in October 2017 and the Committee proceeded to consider the policy matters based on this version of the Bill.</a:t>
            </a:r>
          </a:p>
          <a:p>
            <a:pPr algn="just">
              <a:lnSpc>
                <a:spcPct val="90000"/>
              </a:lnSpc>
              <a:buClr>
                <a:srgbClr val="FF6600"/>
              </a:buClr>
              <a:buFont typeface="Arial"/>
              <a:buChar char="•"/>
            </a:pPr>
            <a:r>
              <a:rPr lang="en-ZA" sz="1600" dirty="0" smtClean="0">
                <a:latin typeface="Arial" charset="0"/>
              </a:rPr>
              <a:t>Further </a:t>
            </a:r>
            <a:r>
              <a:rPr lang="en-ZA" sz="1600" dirty="0">
                <a:latin typeface="Arial" charset="0"/>
              </a:rPr>
              <a:t>public consultations on the CAB were held by the Trade and Industry PC between June and November 2018 wherein additional comments on specific provisions of the CAB were requested from the public.</a:t>
            </a:r>
            <a:endParaRPr lang="en-US" sz="1600" dirty="0">
              <a:latin typeface="Arial" charset="0"/>
            </a:endParaRPr>
          </a:p>
          <a:p>
            <a:pPr algn="just">
              <a:lnSpc>
                <a:spcPct val="90000"/>
              </a:lnSpc>
              <a:buClr>
                <a:srgbClr val="FF6600"/>
              </a:buClr>
              <a:buFont typeface="Arial"/>
              <a:buChar char="•"/>
            </a:pPr>
            <a:r>
              <a:rPr lang="en-US" sz="1600" dirty="0">
                <a:latin typeface="Arial" charset="0"/>
              </a:rPr>
              <a:t>The Trade and Industry PC adopted the CAB on 15 November 2018. The National Assembly passed the CAB  on 5 December 2018.</a:t>
            </a:r>
            <a:endParaRPr lang="en-ZA" sz="1600" dirty="0">
              <a:latin typeface="Arial" charset="0"/>
            </a:endParaRPr>
          </a:p>
          <a:p>
            <a:pPr algn="just">
              <a:lnSpc>
                <a:spcPct val="90000"/>
              </a:lnSpc>
              <a:buClr>
                <a:srgbClr val="FF6600"/>
              </a:buClr>
              <a:buFont typeface="Arial"/>
              <a:buChar char="•"/>
            </a:pPr>
            <a:endParaRPr lang="en-ZA" sz="1600" dirty="0">
              <a:latin typeface="Arial" charset="0"/>
            </a:endParaRPr>
          </a:p>
          <a:p>
            <a:pPr marL="0" indent="0" algn="just">
              <a:lnSpc>
                <a:spcPct val="90000"/>
              </a:lnSpc>
              <a:buClr>
                <a:srgbClr val="FF6600"/>
              </a:buClr>
              <a:buNone/>
            </a:pPr>
            <a:endParaRPr lang="en-ZA" sz="1200" dirty="0">
              <a:latin typeface="Arial" charset="0"/>
            </a:endParaRPr>
          </a:p>
          <a:p>
            <a:pPr marL="0" indent="0" algn="just">
              <a:lnSpc>
                <a:spcPct val="90000"/>
              </a:lnSpc>
              <a:buClr>
                <a:srgbClr val="FF6600"/>
              </a:buClr>
              <a:buNone/>
            </a:pPr>
            <a:endParaRPr lang="en-ZA" sz="1200" dirty="0" smtClean="0">
              <a:latin typeface="Arial" charset="0"/>
            </a:endParaRPr>
          </a:p>
          <a:p>
            <a:pPr algn="just">
              <a:lnSpc>
                <a:spcPct val="90000"/>
              </a:lnSpc>
              <a:buClr>
                <a:srgbClr val="FF6600"/>
              </a:buClr>
              <a:buFont typeface="Arial"/>
              <a:buChar char="•"/>
            </a:pPr>
            <a:endParaRPr lang="en-ZA" sz="1200" dirty="0">
              <a:latin typeface="Arial" charset="0"/>
            </a:endParaRPr>
          </a:p>
        </p:txBody>
      </p:sp>
    </p:spTree>
    <p:extLst>
      <p:ext uri="{BB962C8B-B14F-4D97-AF65-F5344CB8AC3E}">
        <p14:creationId xmlns:p14="http://schemas.microsoft.com/office/powerpoint/2010/main" val="506661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latin typeface="Arial" charset="0"/>
              </a:rPr>
              <a:t>Challenges Currently faced by Industry</a:t>
            </a:r>
            <a:endParaRPr lang="en-ZA" dirty="0">
              <a:latin typeface="Arial" charset="0"/>
            </a:endParaRPr>
          </a:p>
        </p:txBody>
      </p:sp>
      <p:sp>
        <p:nvSpPr>
          <p:cNvPr id="12291" name="Content Placeholder 2"/>
          <p:cNvSpPr>
            <a:spLocks noGrp="1"/>
          </p:cNvSpPr>
          <p:nvPr>
            <p:ph idx="1"/>
          </p:nvPr>
        </p:nvSpPr>
        <p:spPr>
          <a:xfrm>
            <a:off x="304800" y="1828800"/>
            <a:ext cx="7993063" cy="4869160"/>
          </a:xfrm>
        </p:spPr>
        <p:txBody>
          <a:bodyPr/>
          <a:lstStyle/>
          <a:p>
            <a:pPr algn="just">
              <a:buClr>
                <a:srgbClr val="FF6600"/>
              </a:buClr>
            </a:pPr>
            <a:r>
              <a:rPr lang="en-ZA" sz="1800" dirty="0" smtClean="0">
                <a:latin typeface="Arial" pitchFamily="34" charset="0"/>
                <a:cs typeface="Arial" pitchFamily="34" charset="0"/>
              </a:rPr>
              <a:t>Lack </a:t>
            </a:r>
            <a:r>
              <a:rPr lang="en-ZA" sz="1800" dirty="0">
                <a:latin typeface="Arial" pitchFamily="34" charset="0"/>
                <a:cs typeface="Arial" pitchFamily="34" charset="0"/>
              </a:rPr>
              <a:t>of formalisation of the creative industry which exposes it to </a:t>
            </a:r>
            <a:r>
              <a:rPr lang="en-ZA" sz="1800" dirty="0" smtClean="0">
                <a:latin typeface="Arial" pitchFamily="34" charset="0"/>
                <a:cs typeface="Arial" pitchFamily="34" charset="0"/>
              </a:rPr>
              <a:t>abuse.</a:t>
            </a:r>
            <a:endParaRPr lang="en-ZA" sz="1800" dirty="0">
              <a:latin typeface="Arial" pitchFamily="34" charset="0"/>
              <a:cs typeface="Arial" pitchFamily="34" charset="0"/>
            </a:endParaRPr>
          </a:p>
          <a:p>
            <a:pPr algn="just">
              <a:buClr>
                <a:srgbClr val="FF6600"/>
              </a:buClr>
            </a:pPr>
            <a:r>
              <a:rPr lang="en-ZA" sz="1800" dirty="0">
                <a:latin typeface="Arial" pitchFamily="34" charset="0"/>
                <a:cs typeface="Arial" pitchFamily="34" charset="0"/>
              </a:rPr>
              <a:t>Piracy / </a:t>
            </a:r>
            <a:r>
              <a:rPr lang="en-ZA" sz="1800" dirty="0" smtClean="0">
                <a:latin typeface="Arial" pitchFamily="34" charset="0"/>
                <a:cs typeface="Arial" pitchFamily="34" charset="0"/>
              </a:rPr>
              <a:t>Counterfeiting is rife and enforcement agencies not coordinated.</a:t>
            </a:r>
            <a:endParaRPr lang="en-ZA" sz="1800" dirty="0">
              <a:latin typeface="Arial" pitchFamily="34" charset="0"/>
              <a:cs typeface="Arial" pitchFamily="34" charset="0"/>
            </a:endParaRPr>
          </a:p>
          <a:p>
            <a:pPr algn="just">
              <a:buClr>
                <a:srgbClr val="FF6600"/>
              </a:buClr>
            </a:pPr>
            <a:r>
              <a:rPr lang="en-ZA" sz="1800" dirty="0">
                <a:latin typeface="Arial" pitchFamily="34" charset="0"/>
                <a:cs typeface="Arial" pitchFamily="34" charset="0"/>
              </a:rPr>
              <a:t>Unfair </a:t>
            </a:r>
            <a:r>
              <a:rPr lang="en-ZA" sz="1800" dirty="0" smtClean="0">
                <a:latin typeface="Arial" pitchFamily="34" charset="0"/>
                <a:cs typeface="Arial" pitchFamily="34" charset="0"/>
              </a:rPr>
              <a:t>contracts </a:t>
            </a:r>
            <a:r>
              <a:rPr lang="en-ZA" sz="1800" dirty="0">
                <a:latin typeface="Arial" pitchFamily="34" charset="0"/>
                <a:cs typeface="Arial" pitchFamily="34" charset="0"/>
              </a:rPr>
              <a:t>resulting in the perpetual signing away of their economic rights and the lack of updated industry contracts for freelance </a:t>
            </a:r>
            <a:r>
              <a:rPr lang="en-ZA" sz="1800" dirty="0" smtClean="0">
                <a:latin typeface="Arial" pitchFamily="34" charset="0"/>
                <a:cs typeface="Arial" pitchFamily="34" charset="0"/>
              </a:rPr>
              <a:t>performers.</a:t>
            </a:r>
            <a:endParaRPr lang="en-ZA" sz="1800" dirty="0">
              <a:latin typeface="Arial" pitchFamily="34" charset="0"/>
              <a:cs typeface="Arial" pitchFamily="34" charset="0"/>
            </a:endParaRPr>
          </a:p>
          <a:p>
            <a:pPr algn="just">
              <a:buClr>
                <a:srgbClr val="FF6600"/>
              </a:buClr>
            </a:pPr>
            <a:r>
              <a:rPr lang="en-ZA" sz="1800" dirty="0" smtClean="0">
                <a:latin typeface="Arial" pitchFamily="34" charset="0"/>
                <a:cs typeface="Arial" pitchFamily="34" charset="0"/>
              </a:rPr>
              <a:t>Non-payment </a:t>
            </a:r>
            <a:r>
              <a:rPr lang="en-ZA" sz="1800" dirty="0">
                <a:latin typeface="Arial" pitchFamily="34" charset="0"/>
                <a:cs typeface="Arial" pitchFamily="34" charset="0"/>
              </a:rPr>
              <a:t>of </a:t>
            </a:r>
            <a:r>
              <a:rPr lang="en-ZA" sz="1800" dirty="0" smtClean="0">
                <a:latin typeface="Arial" pitchFamily="34" charset="0"/>
                <a:cs typeface="Arial" pitchFamily="34" charset="0"/>
              </a:rPr>
              <a:t>royalties </a:t>
            </a:r>
            <a:r>
              <a:rPr lang="en-ZA" sz="1800" dirty="0">
                <a:latin typeface="Arial" pitchFamily="34" charset="0"/>
                <a:cs typeface="Arial" pitchFamily="34" charset="0"/>
              </a:rPr>
              <a:t>in the form of </a:t>
            </a:r>
            <a:r>
              <a:rPr lang="en-ZA" sz="1800" dirty="0" smtClean="0">
                <a:latin typeface="Arial" pitchFamily="34" charset="0"/>
                <a:cs typeface="Arial" pitchFamily="34" charset="0"/>
              </a:rPr>
              <a:t>repeat </a:t>
            </a:r>
            <a:r>
              <a:rPr lang="en-ZA" sz="1800" dirty="0">
                <a:latin typeface="Arial" pitchFamily="34" charset="0"/>
                <a:cs typeface="Arial" pitchFamily="34" charset="0"/>
              </a:rPr>
              <a:t>f</a:t>
            </a:r>
            <a:r>
              <a:rPr lang="en-ZA" sz="1800" dirty="0" smtClean="0">
                <a:latin typeface="Arial" pitchFamily="34" charset="0"/>
                <a:cs typeface="Arial" pitchFamily="34" charset="0"/>
              </a:rPr>
              <a:t>ees </a:t>
            </a:r>
            <a:r>
              <a:rPr lang="en-ZA" sz="1800" dirty="0">
                <a:latin typeface="Arial" pitchFamily="34" charset="0"/>
                <a:cs typeface="Arial" pitchFamily="34" charset="0"/>
              </a:rPr>
              <a:t>and </a:t>
            </a:r>
            <a:r>
              <a:rPr lang="en-ZA" sz="1800" dirty="0" smtClean="0">
                <a:latin typeface="Arial" pitchFamily="34" charset="0"/>
                <a:cs typeface="Arial" pitchFamily="34" charset="0"/>
              </a:rPr>
              <a:t>commercial exploitation </a:t>
            </a:r>
            <a:r>
              <a:rPr lang="en-ZA" sz="1800" dirty="0">
                <a:latin typeface="Arial" pitchFamily="34" charset="0"/>
                <a:cs typeface="Arial" pitchFamily="34" charset="0"/>
              </a:rPr>
              <a:t>for a</a:t>
            </a:r>
            <a:r>
              <a:rPr lang="en-ZA" sz="1800" dirty="0" smtClean="0">
                <a:latin typeface="Arial" pitchFamily="34" charset="0"/>
                <a:cs typeface="Arial" pitchFamily="34" charset="0"/>
              </a:rPr>
              <a:t>ctors.</a:t>
            </a:r>
          </a:p>
          <a:p>
            <a:pPr algn="just">
              <a:buClr>
                <a:srgbClr val="FF6600"/>
              </a:buClr>
            </a:pPr>
            <a:r>
              <a:rPr lang="en-ZA" sz="1800" dirty="0" smtClean="0">
                <a:latin typeface="Arial" pitchFamily="34" charset="0"/>
                <a:cs typeface="Arial" pitchFamily="34" charset="0"/>
              </a:rPr>
              <a:t>Non–recognition </a:t>
            </a:r>
            <a:r>
              <a:rPr lang="en-ZA" sz="1800" dirty="0">
                <a:latin typeface="Arial" pitchFamily="34" charset="0"/>
                <a:cs typeface="Arial" pitchFamily="34" charset="0"/>
              </a:rPr>
              <a:t>of the </a:t>
            </a:r>
            <a:r>
              <a:rPr lang="en-ZA" sz="1800" dirty="0" smtClean="0">
                <a:latin typeface="Arial" pitchFamily="34" charset="0"/>
                <a:cs typeface="Arial" pitchFamily="34" charset="0"/>
              </a:rPr>
              <a:t>moral </a:t>
            </a:r>
            <a:r>
              <a:rPr lang="en-ZA" sz="1800" dirty="0">
                <a:latin typeface="Arial" pitchFamily="34" charset="0"/>
                <a:cs typeface="Arial" pitchFamily="34" charset="0"/>
              </a:rPr>
              <a:t>and </a:t>
            </a:r>
            <a:r>
              <a:rPr lang="en-ZA" sz="1800" dirty="0" smtClean="0">
                <a:latin typeface="Arial" pitchFamily="34" charset="0"/>
                <a:cs typeface="Arial" pitchFamily="34" charset="0"/>
              </a:rPr>
              <a:t>economic rights </a:t>
            </a:r>
            <a:r>
              <a:rPr lang="en-ZA" sz="1800" dirty="0">
                <a:latin typeface="Arial" pitchFamily="34" charset="0"/>
                <a:cs typeface="Arial" pitchFamily="34" charset="0"/>
              </a:rPr>
              <a:t>of </a:t>
            </a:r>
            <a:r>
              <a:rPr lang="en-ZA" sz="1800" dirty="0" smtClean="0">
                <a:latin typeface="Arial" pitchFamily="34" charset="0"/>
                <a:cs typeface="Arial" pitchFamily="34" charset="0"/>
              </a:rPr>
              <a:t>performers.</a:t>
            </a:r>
            <a:endParaRPr lang="en-ZA" sz="1800" dirty="0">
              <a:latin typeface="Arial" pitchFamily="34" charset="0"/>
              <a:cs typeface="Arial" pitchFamily="34" charset="0"/>
            </a:endParaRPr>
          </a:p>
          <a:p>
            <a:pPr algn="just">
              <a:buClr>
                <a:srgbClr val="FF6600"/>
              </a:buClr>
            </a:pPr>
            <a:r>
              <a:rPr lang="en-ZA" sz="1800" dirty="0" smtClean="0">
                <a:latin typeface="Arial" pitchFamily="34" charset="0"/>
                <a:cs typeface="Arial" pitchFamily="34" charset="0"/>
              </a:rPr>
              <a:t>Non–ratification </a:t>
            </a:r>
            <a:r>
              <a:rPr lang="en-ZA" sz="1800" dirty="0">
                <a:latin typeface="Arial" pitchFamily="34" charset="0"/>
                <a:cs typeface="Arial" pitchFamily="34" charset="0"/>
              </a:rPr>
              <a:t>of Treaties that make provision for the recognition of the </a:t>
            </a:r>
            <a:r>
              <a:rPr lang="en-ZA" sz="1800" dirty="0" smtClean="0">
                <a:latin typeface="Arial" pitchFamily="34" charset="0"/>
                <a:cs typeface="Arial" pitchFamily="34" charset="0"/>
              </a:rPr>
              <a:t>moral </a:t>
            </a:r>
            <a:r>
              <a:rPr lang="en-ZA" sz="1800" dirty="0">
                <a:latin typeface="Arial" pitchFamily="34" charset="0"/>
                <a:cs typeface="Arial" pitchFamily="34" charset="0"/>
              </a:rPr>
              <a:t>and </a:t>
            </a:r>
            <a:r>
              <a:rPr lang="en-ZA" sz="1800" dirty="0" smtClean="0">
                <a:latin typeface="Arial" pitchFamily="34" charset="0"/>
                <a:cs typeface="Arial" pitchFamily="34" charset="0"/>
              </a:rPr>
              <a:t>economic </a:t>
            </a:r>
            <a:r>
              <a:rPr lang="en-ZA" sz="1800" dirty="0">
                <a:latin typeface="Arial" pitchFamily="34" charset="0"/>
                <a:cs typeface="Arial" pitchFamily="34" charset="0"/>
              </a:rPr>
              <a:t>r</a:t>
            </a:r>
            <a:r>
              <a:rPr lang="en-ZA" sz="1800" dirty="0" smtClean="0">
                <a:latin typeface="Arial" pitchFamily="34" charset="0"/>
                <a:cs typeface="Arial" pitchFamily="34" charset="0"/>
              </a:rPr>
              <a:t>ights.</a:t>
            </a:r>
          </a:p>
          <a:p>
            <a:pPr algn="just">
              <a:buClr>
                <a:srgbClr val="FF6600"/>
              </a:buClr>
            </a:pPr>
            <a:r>
              <a:rPr lang="en-US" sz="1800" dirty="0" smtClean="0">
                <a:latin typeface="Arial" pitchFamily="34" charset="0"/>
                <a:cs typeface="Arial" pitchFamily="34" charset="0"/>
              </a:rPr>
              <a:t>Non – payment of </a:t>
            </a:r>
            <a:r>
              <a:rPr lang="en-US" sz="1800" dirty="0" err="1" smtClean="0">
                <a:latin typeface="Arial" pitchFamily="34" charset="0"/>
                <a:cs typeface="Arial" pitchFamily="34" charset="0"/>
              </a:rPr>
              <a:t>needletime</a:t>
            </a:r>
            <a:r>
              <a:rPr lang="en-US" sz="1800" dirty="0" smtClean="0">
                <a:latin typeface="Arial" pitchFamily="34" charset="0"/>
                <a:cs typeface="Arial" pitchFamily="34" charset="0"/>
              </a:rPr>
              <a:t> royalty.</a:t>
            </a:r>
          </a:p>
          <a:p>
            <a:pPr algn="just">
              <a:buClr>
                <a:srgbClr val="FF6600"/>
              </a:buClr>
            </a:pPr>
            <a:r>
              <a:rPr lang="en-US" sz="1800" dirty="0" smtClean="0">
                <a:latin typeface="Arial" pitchFamily="34" charset="0"/>
                <a:cs typeface="Arial" pitchFamily="34" charset="0"/>
              </a:rPr>
              <a:t>Reciprocity regarding payment of royalties from other jurisdictions.</a:t>
            </a:r>
          </a:p>
          <a:p>
            <a:pPr algn="just">
              <a:buClr>
                <a:srgbClr val="FF6600"/>
              </a:buClr>
            </a:pPr>
            <a:r>
              <a:rPr lang="en-US" sz="1800" dirty="0" smtClean="0">
                <a:latin typeface="Arial" pitchFamily="34" charset="0"/>
                <a:cs typeface="Arial" pitchFamily="34" charset="0"/>
              </a:rPr>
              <a:t>Disputes not resolved speedily.</a:t>
            </a:r>
          </a:p>
          <a:p>
            <a:pPr algn="just">
              <a:buClr>
                <a:srgbClr val="FF6600"/>
              </a:buClr>
            </a:pPr>
            <a:r>
              <a:rPr lang="en-ZA" sz="1800" dirty="0">
                <a:latin typeface="Arial" pitchFamily="34" charset="0"/>
                <a:cs typeface="Arial" pitchFamily="34" charset="0"/>
              </a:rPr>
              <a:t>The digital environment is not catered for in the </a:t>
            </a:r>
            <a:r>
              <a:rPr lang="en-ZA" sz="1800" dirty="0" smtClean="0">
                <a:latin typeface="Arial" pitchFamily="34" charset="0"/>
                <a:cs typeface="Arial" pitchFamily="34" charset="0"/>
              </a:rPr>
              <a:t>Acts.(Non-ratification of digital Treaties).</a:t>
            </a:r>
            <a:endParaRPr lang="en-ZA" sz="1800" dirty="0">
              <a:latin typeface="Arial" pitchFamily="34" charset="0"/>
              <a:cs typeface="Arial" pitchFamily="34" charset="0"/>
            </a:endParaRPr>
          </a:p>
          <a:p>
            <a:pPr algn="just">
              <a:buClr>
                <a:srgbClr val="FF6600"/>
              </a:buClr>
            </a:pPr>
            <a:endParaRPr lang="en-ZA" sz="2000" dirty="0" smtClean="0"/>
          </a:p>
          <a:p>
            <a:pPr algn="just">
              <a:buClr>
                <a:srgbClr val="FF6600"/>
              </a:buClr>
            </a:pPr>
            <a:endParaRPr lang="en-ZA" sz="2000" dirty="0"/>
          </a:p>
        </p:txBody>
      </p:sp>
      <p:sp>
        <p:nvSpPr>
          <p:cNvPr id="12292"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771FE64B-0799-3348-8582-3F8984F4BAFD}" type="slidenum">
              <a:rPr lang="en-US" sz="1400" b="0">
                <a:solidFill>
                  <a:schemeClr val="tx1"/>
                </a:solidFill>
              </a:rPr>
              <a:pPr/>
              <a:t>6</a:t>
            </a:fld>
            <a:endParaRPr lang="en-US" sz="1400" b="0" dirty="0">
              <a:solidFill>
                <a:schemeClr val="tx1"/>
              </a:solidFill>
            </a:endParaRPr>
          </a:p>
        </p:txBody>
      </p:sp>
    </p:spTree>
    <p:extLst>
      <p:ext uri="{BB962C8B-B14F-4D97-AF65-F5344CB8AC3E}">
        <p14:creationId xmlns:p14="http://schemas.microsoft.com/office/powerpoint/2010/main" val="2652728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2000" dirty="0" smtClean="0">
                <a:latin typeface="Arial" charset="0"/>
              </a:rPr>
              <a:t>Objectives of the CAB</a:t>
            </a:r>
            <a:endParaRPr lang="en-ZA" sz="2000" dirty="0">
              <a:latin typeface="Arial" charset="0"/>
            </a:endParaRPr>
          </a:p>
        </p:txBody>
      </p:sp>
      <p:sp>
        <p:nvSpPr>
          <p:cNvPr id="13315" name="Content Placeholder 2"/>
          <p:cNvSpPr>
            <a:spLocks noGrp="1"/>
          </p:cNvSpPr>
          <p:nvPr>
            <p:ph idx="1"/>
          </p:nvPr>
        </p:nvSpPr>
        <p:spPr>
          <a:xfrm>
            <a:off x="323528" y="1484784"/>
            <a:ext cx="7993063" cy="5184775"/>
          </a:xfrm>
        </p:spPr>
        <p:txBody>
          <a:bodyPr/>
          <a:lstStyle/>
          <a:p>
            <a:pPr marL="0" indent="0" algn="just">
              <a:buClr>
                <a:srgbClr val="FF6600"/>
              </a:buClr>
              <a:buNone/>
            </a:pPr>
            <a:endParaRPr lang="en-ZA" sz="1800" dirty="0" smtClean="0">
              <a:latin typeface="Arial" charset="0"/>
            </a:endParaRPr>
          </a:p>
          <a:p>
            <a:pPr algn="just">
              <a:buClr>
                <a:srgbClr val="FF6600"/>
              </a:buClr>
              <a:buFont typeface="Arial"/>
              <a:buChar char="•"/>
            </a:pPr>
            <a:r>
              <a:rPr lang="en-US" sz="1800" dirty="0">
                <a:latin typeface="Arial" charset="0"/>
              </a:rPr>
              <a:t>T</a:t>
            </a:r>
            <a:r>
              <a:rPr lang="en-ZA" sz="1800" dirty="0" smtClean="0">
                <a:latin typeface="Arial" charset="0"/>
              </a:rPr>
              <a:t>o </a:t>
            </a:r>
            <a:r>
              <a:rPr lang="en-ZA" sz="1800" dirty="0">
                <a:latin typeface="Arial" charset="0"/>
              </a:rPr>
              <a:t>develop a legal framework on Copyright and related rights that will promote accessibility to </a:t>
            </a:r>
            <a:r>
              <a:rPr lang="en-ZA" sz="1800" dirty="0" smtClean="0">
                <a:latin typeface="Arial" charset="0"/>
              </a:rPr>
              <a:t>producers and </a:t>
            </a:r>
            <a:r>
              <a:rPr lang="en-ZA" sz="1800" dirty="0">
                <a:latin typeface="Arial" charset="0"/>
              </a:rPr>
              <a:t>users </a:t>
            </a:r>
            <a:r>
              <a:rPr lang="en-ZA" sz="1800" dirty="0" smtClean="0">
                <a:latin typeface="Arial" charset="0"/>
              </a:rPr>
              <a:t>in </a:t>
            </a:r>
            <a:r>
              <a:rPr lang="en-ZA" sz="1800" dirty="0">
                <a:latin typeface="Arial" charset="0"/>
              </a:rPr>
              <a:t>a balanced manner; this includes flexibilities and advancements in the digital space that should empower all strata of the citizens of South Africa</a:t>
            </a:r>
            <a:r>
              <a:rPr lang="en-ZA" sz="1800" dirty="0" smtClean="0">
                <a:latin typeface="Arial" charset="0"/>
              </a:rPr>
              <a:t>;</a:t>
            </a:r>
          </a:p>
          <a:p>
            <a:pPr algn="just">
              <a:buClr>
                <a:srgbClr val="FF6600"/>
              </a:buClr>
              <a:buFont typeface="Arial"/>
              <a:buChar char="•"/>
            </a:pPr>
            <a:r>
              <a:rPr lang="en-ZA" sz="1800" dirty="0">
                <a:latin typeface="Arial" charset="0"/>
              </a:rPr>
              <a:t>T</a:t>
            </a:r>
            <a:r>
              <a:rPr lang="en-ZA" sz="1800" dirty="0" smtClean="0">
                <a:latin typeface="Arial" charset="0"/>
              </a:rPr>
              <a:t>o </a:t>
            </a:r>
            <a:r>
              <a:rPr lang="en-ZA" sz="1800" dirty="0">
                <a:latin typeface="Arial" charset="0"/>
              </a:rPr>
              <a:t>address the </a:t>
            </a:r>
            <a:r>
              <a:rPr lang="en-ZA" sz="1800" dirty="0" smtClean="0">
                <a:latin typeface="Arial" charset="0"/>
              </a:rPr>
              <a:t>rights of authors in commissioned works that includes </a:t>
            </a:r>
            <a:r>
              <a:rPr lang="en-ZA" sz="1800" dirty="0">
                <a:latin typeface="Arial" charset="0"/>
              </a:rPr>
              <a:t>to facilitate commercial exploitation by any person so </a:t>
            </a:r>
            <a:r>
              <a:rPr lang="en-ZA" sz="1800" dirty="0" smtClean="0">
                <a:latin typeface="Arial" charset="0"/>
              </a:rPr>
              <a:t>licensed</a:t>
            </a:r>
            <a:r>
              <a:rPr lang="en-ZA" sz="1800" dirty="0">
                <a:latin typeface="Arial" charset="0"/>
              </a:rPr>
              <a:t>;</a:t>
            </a:r>
            <a:endParaRPr lang="en-ZA" sz="1800" dirty="0" smtClean="0">
              <a:latin typeface="Arial" charset="0"/>
            </a:endParaRPr>
          </a:p>
          <a:p>
            <a:pPr algn="just">
              <a:buClr>
                <a:srgbClr val="FF6600"/>
              </a:buClr>
              <a:buFont typeface="Arial"/>
              <a:buChar char="•"/>
            </a:pPr>
            <a:r>
              <a:rPr lang="en-ZA" sz="1800" dirty="0" smtClean="0">
                <a:latin typeface="Arial" charset="0"/>
              </a:rPr>
              <a:t>To introduce </a:t>
            </a:r>
            <a:r>
              <a:rPr lang="en-ZA" sz="1800" dirty="0">
                <a:latin typeface="Arial" charset="0"/>
              </a:rPr>
              <a:t>provisions, which deal with matters pertaining to collective management. Collecting societies will only be allowed to collect for their registered members, and all collecting societies have to be accredited with the Companies and Intellectual Property Commission (‘‘CIPC</a:t>
            </a:r>
            <a:r>
              <a:rPr lang="en-ZA" sz="1800" dirty="0" smtClean="0">
                <a:latin typeface="Arial" charset="0"/>
              </a:rPr>
              <a:t>’’);</a:t>
            </a:r>
          </a:p>
          <a:p>
            <a:pPr algn="just">
              <a:buClr>
                <a:srgbClr val="FF6600"/>
              </a:buClr>
              <a:buFont typeface="Arial"/>
              <a:buChar char="•"/>
            </a:pPr>
            <a:r>
              <a:rPr lang="en-ZA" sz="1800" dirty="0" smtClean="0">
                <a:latin typeface="Arial" charset="0"/>
              </a:rPr>
              <a:t>To deal </a:t>
            </a:r>
            <a:r>
              <a:rPr lang="en-ZA" sz="1800" dirty="0">
                <a:latin typeface="Arial" charset="0"/>
              </a:rPr>
              <a:t>with the protection of works and rights of authors in the digital </a:t>
            </a:r>
            <a:r>
              <a:rPr lang="en-ZA" sz="1800" dirty="0" smtClean="0">
                <a:latin typeface="Arial" charset="0"/>
              </a:rPr>
              <a:t>environment;</a:t>
            </a:r>
          </a:p>
          <a:p>
            <a:pPr algn="just">
              <a:buClr>
                <a:srgbClr val="FF6600"/>
              </a:buClr>
              <a:buFont typeface="Arial"/>
              <a:buChar char="•"/>
            </a:pPr>
            <a:r>
              <a:rPr lang="en-ZA" sz="1800" dirty="0" smtClean="0">
                <a:latin typeface="Arial" charset="0"/>
              </a:rPr>
              <a:t>To provide for </a:t>
            </a:r>
            <a:r>
              <a:rPr lang="en-ZA" sz="1800" dirty="0">
                <a:latin typeface="Arial" charset="0"/>
              </a:rPr>
              <a:t>the availability of accessible format copies of a work to accommodate persons with disabilities. This provision extends beyond matters pertaining to the blind and includes other disabilities such as learning disabilities, dyslexia </a:t>
            </a:r>
            <a:r>
              <a:rPr lang="en-ZA" sz="1800" dirty="0" err="1" smtClean="0">
                <a:latin typeface="Arial" charset="0"/>
              </a:rPr>
              <a:t>etc</a:t>
            </a:r>
            <a:r>
              <a:rPr lang="en-ZA" sz="1800" dirty="0" smtClean="0">
                <a:latin typeface="Arial" charset="0"/>
              </a:rPr>
              <a:t>;</a:t>
            </a:r>
            <a:endParaRPr lang="en-ZA" sz="1800" dirty="0">
              <a:latin typeface="Arial" charset="0"/>
            </a:endParaRPr>
          </a:p>
          <a:p>
            <a:pPr algn="just">
              <a:buClr>
                <a:srgbClr val="FF6600"/>
              </a:buClr>
              <a:buFont typeface="Arial"/>
              <a:buChar char="•"/>
            </a:pPr>
            <a:endParaRPr lang="en-ZA" sz="1800" dirty="0" smtClean="0">
              <a:latin typeface="Arial" charset="0"/>
            </a:endParaRPr>
          </a:p>
          <a:p>
            <a:pPr algn="just">
              <a:buClr>
                <a:srgbClr val="FF6600"/>
              </a:buClr>
              <a:buFont typeface="Arial"/>
              <a:buChar char="•"/>
            </a:pPr>
            <a:endParaRPr lang="en-ZA" sz="2000" dirty="0" smtClean="0">
              <a:latin typeface="Arial" charset="0"/>
            </a:endParaRPr>
          </a:p>
          <a:p>
            <a:pPr marL="0" indent="0" algn="just">
              <a:buClr>
                <a:srgbClr val="FF6600"/>
              </a:buClr>
              <a:buNone/>
            </a:pPr>
            <a:endParaRPr lang="en-ZA" sz="20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7</a:t>
            </a:fld>
            <a:endParaRPr lang="en-US" sz="1400" b="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2000" dirty="0" smtClean="0">
                <a:latin typeface="Arial" charset="0"/>
              </a:rPr>
              <a:t>Objectives of the CAB</a:t>
            </a:r>
            <a:endParaRPr lang="en-ZA" sz="2000" dirty="0">
              <a:latin typeface="Arial" charset="0"/>
            </a:endParaRPr>
          </a:p>
        </p:txBody>
      </p:sp>
      <p:sp>
        <p:nvSpPr>
          <p:cNvPr id="13315" name="Content Placeholder 2"/>
          <p:cNvSpPr>
            <a:spLocks noGrp="1"/>
          </p:cNvSpPr>
          <p:nvPr>
            <p:ph idx="1"/>
          </p:nvPr>
        </p:nvSpPr>
        <p:spPr>
          <a:xfrm>
            <a:off x="323528" y="1484784"/>
            <a:ext cx="8569647" cy="5184775"/>
          </a:xfrm>
        </p:spPr>
        <p:txBody>
          <a:bodyPr/>
          <a:lstStyle/>
          <a:p>
            <a:pPr marL="0" indent="0" algn="just">
              <a:buClr>
                <a:srgbClr val="FF6600"/>
              </a:buClr>
              <a:buNone/>
            </a:pPr>
            <a:endParaRPr lang="en-ZA" sz="1800" dirty="0" smtClean="0">
              <a:latin typeface="Arial" charset="0"/>
            </a:endParaRPr>
          </a:p>
          <a:p>
            <a:pPr algn="just">
              <a:buClr>
                <a:srgbClr val="FF6600"/>
              </a:buClr>
              <a:buFont typeface="Arial"/>
              <a:buChar char="•"/>
            </a:pPr>
            <a:r>
              <a:rPr lang="en-ZA" sz="1800" dirty="0">
                <a:latin typeface="Arial" charset="0"/>
              </a:rPr>
              <a:t>To </a:t>
            </a:r>
            <a:r>
              <a:rPr lang="en-ZA" sz="1800" dirty="0" smtClean="0">
                <a:latin typeface="Arial" charset="0"/>
              </a:rPr>
              <a:t>introduce </a:t>
            </a:r>
            <a:r>
              <a:rPr lang="en-ZA" sz="1800" dirty="0">
                <a:latin typeface="Arial" charset="0"/>
              </a:rPr>
              <a:t>a Resale Royalty </a:t>
            </a:r>
            <a:r>
              <a:rPr lang="en-ZA" sz="1800" dirty="0" smtClean="0">
                <a:latin typeface="Arial" charset="0"/>
              </a:rPr>
              <a:t>Right. The Resale Royalty Right </a:t>
            </a:r>
            <a:r>
              <a:rPr lang="en-ZA" sz="1800" dirty="0">
                <a:latin typeface="Arial" charset="0"/>
              </a:rPr>
              <a:t>means that an artist could be entitled to a royalty </a:t>
            </a:r>
            <a:r>
              <a:rPr lang="en-ZA" sz="1800" dirty="0" smtClean="0">
                <a:latin typeface="Arial" charset="0"/>
              </a:rPr>
              <a:t>when </a:t>
            </a:r>
            <a:r>
              <a:rPr lang="en-ZA" sz="1800" dirty="0">
                <a:latin typeface="Arial" charset="0"/>
              </a:rPr>
              <a:t>their original work is resold </a:t>
            </a:r>
            <a:r>
              <a:rPr lang="en-ZA" sz="1800" dirty="0" smtClean="0">
                <a:latin typeface="Arial" charset="0"/>
              </a:rPr>
              <a:t>commercially;</a:t>
            </a:r>
          </a:p>
          <a:p>
            <a:pPr algn="just">
              <a:buClr>
                <a:srgbClr val="FF6600"/>
              </a:buClr>
              <a:buFont typeface="Arial"/>
              <a:buChar char="•"/>
            </a:pPr>
            <a:r>
              <a:rPr lang="en-ZA" sz="1800" dirty="0" smtClean="0">
                <a:latin typeface="Arial" charset="0"/>
              </a:rPr>
              <a:t>To introduce a hybrid system for the </a:t>
            </a:r>
            <a:r>
              <a:rPr lang="en-ZA" sz="1800" dirty="0">
                <a:latin typeface="Arial" charset="0"/>
              </a:rPr>
              <a:t>reproduction of copyright material for limited uses or purposes without obtaining permission and without paying a fee or a royalty. Furthermore, this provision stipulates the factors that need to be considered in determining whether the copyright work is used </a:t>
            </a:r>
            <a:r>
              <a:rPr lang="en-ZA" sz="1800" dirty="0" smtClean="0">
                <a:latin typeface="Arial" charset="0"/>
              </a:rPr>
              <a:t>fairly;</a:t>
            </a:r>
          </a:p>
          <a:p>
            <a:pPr algn="just">
              <a:buClr>
                <a:srgbClr val="FF6600"/>
              </a:buClr>
              <a:buFont typeface="Arial"/>
              <a:buChar char="•"/>
            </a:pPr>
            <a:r>
              <a:rPr lang="en-US" sz="1800" dirty="0" smtClean="0">
                <a:latin typeface="Arial" charset="0"/>
              </a:rPr>
              <a:t>To provide for the sharing of royalties in respect of literary, musical, artistic and audiovisual works;</a:t>
            </a:r>
          </a:p>
          <a:p>
            <a:pPr algn="just">
              <a:buClr>
                <a:srgbClr val="FF6600"/>
              </a:buClr>
              <a:buFont typeface="Arial"/>
              <a:buChar char="•"/>
            </a:pPr>
            <a:r>
              <a:rPr lang="en-US" sz="1800" dirty="0" smtClean="0">
                <a:latin typeface="Arial" charset="0"/>
              </a:rPr>
              <a:t>It provides for the </a:t>
            </a:r>
            <a:r>
              <a:rPr lang="en-US" sz="1800" dirty="0" err="1" smtClean="0">
                <a:latin typeface="Arial" charset="0"/>
              </a:rPr>
              <a:t>recordal</a:t>
            </a:r>
            <a:r>
              <a:rPr lang="en-US" sz="1800" dirty="0" smtClean="0">
                <a:latin typeface="Arial" charset="0"/>
              </a:rPr>
              <a:t> and reporting of certain acts;</a:t>
            </a:r>
            <a:endParaRPr lang="en-ZA" sz="1800" dirty="0" smtClean="0">
              <a:latin typeface="Arial" charset="0"/>
            </a:endParaRPr>
          </a:p>
          <a:p>
            <a:pPr algn="just">
              <a:buClr>
                <a:srgbClr val="FF6600"/>
              </a:buClr>
              <a:buFont typeface="Arial"/>
              <a:buChar char="•"/>
            </a:pPr>
            <a:r>
              <a:rPr lang="en-ZA" sz="1800" dirty="0" smtClean="0">
                <a:latin typeface="Arial" charset="0"/>
              </a:rPr>
              <a:t>To strengthen the </a:t>
            </a:r>
            <a:r>
              <a:rPr lang="en-ZA" sz="1800" dirty="0">
                <a:latin typeface="Arial" charset="0"/>
              </a:rPr>
              <a:t>Copyright </a:t>
            </a:r>
            <a:r>
              <a:rPr lang="en-ZA" sz="1800" dirty="0" smtClean="0">
                <a:latin typeface="Arial" charset="0"/>
              </a:rPr>
              <a:t>Tribunal so that it can deal with all Copyright and related </a:t>
            </a:r>
            <a:r>
              <a:rPr lang="en-ZA" sz="1800" dirty="0">
                <a:latin typeface="Arial" charset="0"/>
              </a:rPr>
              <a:t>r</a:t>
            </a:r>
            <a:r>
              <a:rPr lang="en-ZA" sz="1800" dirty="0" smtClean="0">
                <a:latin typeface="Arial" charset="0"/>
              </a:rPr>
              <a:t>ights matters;</a:t>
            </a:r>
          </a:p>
          <a:p>
            <a:pPr algn="just">
              <a:buClr>
                <a:srgbClr val="FF6600"/>
              </a:buClr>
              <a:buFont typeface="Arial"/>
              <a:buChar char="•"/>
            </a:pPr>
            <a:r>
              <a:rPr lang="en-ZA" sz="1800" dirty="0" smtClean="0">
                <a:latin typeface="Arial" charset="0"/>
              </a:rPr>
              <a:t>To introduce </a:t>
            </a:r>
            <a:r>
              <a:rPr lang="en-ZA" sz="1800" dirty="0">
                <a:latin typeface="Arial" charset="0"/>
              </a:rPr>
              <a:t>Technological Protection Measures (TPMs) to reduce incidents of copyright infringement.</a:t>
            </a:r>
          </a:p>
          <a:p>
            <a:pPr algn="just">
              <a:buClr>
                <a:srgbClr val="FF6600"/>
              </a:buClr>
              <a:buFont typeface="Arial"/>
              <a:buChar char="•"/>
            </a:pPr>
            <a:endParaRPr lang="en-ZA" sz="1800" dirty="0">
              <a:latin typeface="Arial" charset="0"/>
            </a:endParaRPr>
          </a:p>
          <a:p>
            <a:pPr algn="just">
              <a:buClr>
                <a:srgbClr val="FF6600"/>
              </a:buClr>
              <a:buFont typeface="Arial"/>
              <a:buChar char="•"/>
            </a:pPr>
            <a:endParaRPr lang="en-ZA" sz="1800" dirty="0">
              <a:latin typeface="Arial" charset="0"/>
            </a:endParaRPr>
          </a:p>
          <a:p>
            <a:pPr algn="just">
              <a:buClr>
                <a:srgbClr val="FF6600"/>
              </a:buClr>
              <a:buFont typeface="Arial"/>
              <a:buChar char="•"/>
            </a:pPr>
            <a:endParaRPr lang="en-ZA" sz="1800" dirty="0" smtClean="0">
              <a:latin typeface="Arial" charset="0"/>
            </a:endParaRPr>
          </a:p>
          <a:p>
            <a:pPr algn="just">
              <a:buClr>
                <a:srgbClr val="FF6600"/>
              </a:buClr>
              <a:buFont typeface="Arial"/>
              <a:buChar char="•"/>
            </a:pPr>
            <a:endParaRPr lang="en-ZA" sz="2000" dirty="0" smtClean="0">
              <a:latin typeface="Arial" charset="0"/>
            </a:endParaRPr>
          </a:p>
          <a:p>
            <a:pPr marL="0" indent="0" algn="just">
              <a:buClr>
                <a:srgbClr val="FF6600"/>
              </a:buClr>
              <a:buNone/>
            </a:pPr>
            <a:endParaRPr lang="en-ZA" sz="20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8</a:t>
            </a:fld>
            <a:endParaRPr lang="en-US" sz="1400" b="0" dirty="0">
              <a:solidFill>
                <a:schemeClr val="tx1"/>
              </a:solidFill>
            </a:endParaRPr>
          </a:p>
        </p:txBody>
      </p:sp>
    </p:spTree>
    <p:extLst>
      <p:ext uri="{BB962C8B-B14F-4D97-AF65-F5344CB8AC3E}">
        <p14:creationId xmlns:p14="http://schemas.microsoft.com/office/powerpoint/2010/main" val="3558522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000" dirty="0" smtClean="0">
                <a:latin typeface="Arial" charset="0"/>
              </a:rPr>
              <a:t>Treaties Informing the Bills</a:t>
            </a:r>
            <a:endParaRPr lang="en-ZA" sz="2000" dirty="0">
              <a:latin typeface="Arial" charset="0"/>
            </a:endParaRPr>
          </a:p>
        </p:txBody>
      </p:sp>
      <p:sp>
        <p:nvSpPr>
          <p:cNvPr id="13315" name="Content Placeholder 2"/>
          <p:cNvSpPr>
            <a:spLocks noGrp="1"/>
          </p:cNvSpPr>
          <p:nvPr>
            <p:ph idx="1"/>
          </p:nvPr>
        </p:nvSpPr>
        <p:spPr>
          <a:xfrm>
            <a:off x="228600" y="1700213"/>
            <a:ext cx="8534400" cy="5029199"/>
          </a:xfrm>
        </p:spPr>
        <p:txBody>
          <a:bodyPr>
            <a:noAutofit/>
          </a:bodyPr>
          <a:lstStyle/>
          <a:p>
            <a:pPr algn="just">
              <a:buClr>
                <a:srgbClr val="FF6600"/>
              </a:buClr>
              <a:buFont typeface="Arial"/>
              <a:buChar char="•"/>
            </a:pPr>
            <a:endParaRPr lang="en-US" sz="1800" dirty="0" smtClean="0">
              <a:latin typeface="Arial" charset="0"/>
            </a:endParaRPr>
          </a:p>
          <a:p>
            <a:pPr algn="just">
              <a:buClr>
                <a:srgbClr val="FF6600"/>
              </a:buClr>
              <a:buFont typeface="Arial" panose="020B0604020202020204" pitchFamily="34" charset="0"/>
              <a:buChar char="•"/>
            </a:pPr>
            <a:r>
              <a:rPr lang="en-US" sz="1600" b="1" dirty="0" smtClean="0">
                <a:latin typeface="Arial" charset="0"/>
              </a:rPr>
              <a:t>WIPO Performances and Phonograms Treaty (WPPT) </a:t>
            </a:r>
            <a:r>
              <a:rPr lang="en-US" sz="1600" dirty="0" smtClean="0">
                <a:latin typeface="Arial" charset="0"/>
              </a:rPr>
              <a:t>administered by the World Intellectual Property Organisation (WIPO), </a:t>
            </a:r>
            <a:r>
              <a:rPr lang="en-ZA" sz="1600" dirty="0">
                <a:latin typeface="Arial" charset="0"/>
              </a:rPr>
              <a:t>deals with the rights of two kinds of beneficiaries, particularly in the digital environment: (i) performers (actors, singers, musicians, etc.); and (ii) producers of phonograms (persons or legal entities that take the initiative and have the responsibility for the fixation of sounds</a:t>
            </a:r>
            <a:r>
              <a:rPr lang="en-ZA" sz="1600" dirty="0" smtClean="0">
                <a:latin typeface="Arial" charset="0"/>
              </a:rPr>
              <a:t>).</a:t>
            </a:r>
            <a:r>
              <a:rPr lang="en-US" sz="1600" dirty="0" smtClean="0">
                <a:latin typeface="Arial" charset="0"/>
              </a:rPr>
              <a:t>South Africa is not a member</a:t>
            </a:r>
            <a:r>
              <a:rPr lang="en-US" sz="1600" dirty="0">
                <a:latin typeface="Arial" charset="0"/>
              </a:rPr>
              <a:t>;</a:t>
            </a:r>
            <a:endParaRPr lang="en-US" sz="1600" dirty="0" smtClean="0">
              <a:latin typeface="Arial" charset="0"/>
            </a:endParaRPr>
          </a:p>
          <a:p>
            <a:pPr algn="just">
              <a:buClr>
                <a:srgbClr val="FF6600"/>
              </a:buClr>
              <a:buFont typeface="Arial" panose="020B0604020202020204" pitchFamily="34" charset="0"/>
              <a:buChar char="•"/>
            </a:pPr>
            <a:r>
              <a:rPr lang="en-US" sz="1600" b="1" dirty="0" smtClean="0">
                <a:latin typeface="Arial" charset="0"/>
              </a:rPr>
              <a:t>The Beijing Treaty for Audio Visual Performances (BTAP) </a:t>
            </a:r>
            <a:r>
              <a:rPr lang="en-ZA" sz="1600" dirty="0">
                <a:latin typeface="Arial" charset="0"/>
              </a:rPr>
              <a:t>deals with the intellectual property rights of performers in audio-visual performances.</a:t>
            </a:r>
            <a:r>
              <a:rPr lang="en-US" sz="1600" dirty="0" smtClean="0">
                <a:latin typeface="Arial" charset="0"/>
              </a:rPr>
              <a:t> It is administered by WIPO, South Africa is not a member</a:t>
            </a:r>
            <a:r>
              <a:rPr lang="en-US" sz="1600" dirty="0">
                <a:latin typeface="Arial" charset="0"/>
              </a:rPr>
              <a:t>;</a:t>
            </a:r>
            <a:endParaRPr lang="en-US" sz="1600" dirty="0" smtClean="0">
              <a:latin typeface="Arial" charset="0"/>
            </a:endParaRPr>
          </a:p>
          <a:p>
            <a:pPr algn="just">
              <a:buClr>
                <a:srgbClr val="FF6600"/>
              </a:buClr>
              <a:buFont typeface="Arial" panose="020B0604020202020204" pitchFamily="34" charset="0"/>
              <a:buChar char="•"/>
            </a:pPr>
            <a:r>
              <a:rPr lang="en-ZA" sz="1600" b="1" dirty="0">
                <a:latin typeface="Arial" charset="0"/>
              </a:rPr>
              <a:t>WIPO Copyright Treaty (WCT) </a:t>
            </a:r>
            <a:r>
              <a:rPr lang="en-ZA" sz="1600" dirty="0">
                <a:latin typeface="Arial" charset="0"/>
              </a:rPr>
              <a:t>deals with protection for authors of literary and artistic works, such as writings and computer programs; original databases; musical works; audiovisual works; works of fine art and photographs, South Africa is not a </a:t>
            </a:r>
            <a:r>
              <a:rPr lang="en-ZA" sz="1600" dirty="0" smtClean="0">
                <a:latin typeface="Arial" charset="0"/>
              </a:rPr>
              <a:t>member</a:t>
            </a:r>
            <a:r>
              <a:rPr lang="en-ZA" sz="1600" dirty="0">
                <a:latin typeface="Arial" charset="0"/>
              </a:rPr>
              <a:t>;</a:t>
            </a:r>
            <a:endParaRPr lang="en-ZA" sz="1600" dirty="0" smtClean="0">
              <a:latin typeface="Arial" charset="0"/>
            </a:endParaRPr>
          </a:p>
          <a:p>
            <a:pPr algn="just">
              <a:buClr>
                <a:srgbClr val="FF6600"/>
              </a:buClr>
              <a:buFont typeface="Arial" panose="020B0604020202020204" pitchFamily="34" charset="0"/>
              <a:buChar char="•"/>
            </a:pPr>
            <a:r>
              <a:rPr lang="en-ZA" sz="1600" b="1" dirty="0">
                <a:latin typeface="Arial" charset="0"/>
              </a:rPr>
              <a:t>Marrakesh </a:t>
            </a:r>
            <a:r>
              <a:rPr lang="en-ZA" sz="1600" b="1" dirty="0" smtClean="0">
                <a:latin typeface="Arial" charset="0"/>
              </a:rPr>
              <a:t>Treaty </a:t>
            </a:r>
            <a:r>
              <a:rPr lang="en-ZA" sz="1600" dirty="0" smtClean="0">
                <a:latin typeface="Arial" charset="0"/>
              </a:rPr>
              <a:t>(</a:t>
            </a:r>
            <a:r>
              <a:rPr lang="en-ZA" sz="1600" dirty="0">
                <a:latin typeface="Arial" charset="0"/>
              </a:rPr>
              <a:t>South Africa not a member): to facilitate access to published works for persons who are blind, visually impaired or otherwise print </a:t>
            </a:r>
            <a:r>
              <a:rPr lang="en-ZA" sz="1600" dirty="0" smtClean="0">
                <a:latin typeface="Arial" charset="0"/>
              </a:rPr>
              <a:t>disabled; </a:t>
            </a:r>
            <a:r>
              <a:rPr lang="en-ZA" sz="1600" dirty="0">
                <a:latin typeface="Arial" charset="0"/>
              </a:rPr>
              <a:t>and </a:t>
            </a:r>
            <a:endParaRPr lang="en-ZA" sz="1600" dirty="0" smtClean="0">
              <a:latin typeface="Arial" charset="0"/>
            </a:endParaRPr>
          </a:p>
          <a:p>
            <a:pPr algn="just">
              <a:buClr>
                <a:srgbClr val="FF6600"/>
              </a:buClr>
              <a:buFont typeface="Arial" panose="020B0604020202020204" pitchFamily="34" charset="0"/>
              <a:buChar char="•"/>
            </a:pPr>
            <a:r>
              <a:rPr lang="en-ZA" sz="1600" b="1" dirty="0">
                <a:latin typeface="Arial" charset="0"/>
              </a:rPr>
              <a:t>Berne Convention </a:t>
            </a:r>
            <a:r>
              <a:rPr lang="en-ZA" sz="1600" dirty="0">
                <a:latin typeface="Arial" charset="0"/>
              </a:rPr>
              <a:t>(South Africa is a member): deals with the protection of literary and artistic works.</a:t>
            </a:r>
          </a:p>
          <a:p>
            <a:pPr algn="just">
              <a:buClr>
                <a:srgbClr val="FF6600"/>
              </a:buClr>
              <a:buFont typeface="Arial" panose="020B0604020202020204" pitchFamily="34" charset="0"/>
              <a:buChar char="•"/>
            </a:pPr>
            <a:endParaRPr lang="en-ZA" sz="1800" dirty="0">
              <a:latin typeface="Arial" charset="0"/>
            </a:endParaRPr>
          </a:p>
          <a:p>
            <a:pPr algn="just">
              <a:buClr>
                <a:srgbClr val="FF6600"/>
              </a:buClr>
              <a:buFont typeface="Arial" panose="020B0604020202020204" pitchFamily="34" charset="0"/>
              <a:buChar char="•"/>
            </a:pPr>
            <a:endParaRPr lang="en-ZA" sz="1800" dirty="0" smtClean="0">
              <a:latin typeface="Arial" charset="0"/>
            </a:endParaRPr>
          </a:p>
          <a:p>
            <a:pPr algn="just">
              <a:buClr>
                <a:srgbClr val="FF6600"/>
              </a:buClr>
              <a:buFont typeface="Arial" panose="020B0604020202020204" pitchFamily="34" charset="0"/>
              <a:buChar char="•"/>
            </a:pPr>
            <a:endParaRPr lang="en-ZA" sz="1800" dirty="0">
              <a:latin typeface="Arial" charset="0"/>
            </a:endParaRPr>
          </a:p>
          <a:p>
            <a:pPr algn="just">
              <a:buClr>
                <a:srgbClr val="FF6600"/>
              </a:buClr>
              <a:buFont typeface="Arial" panose="020B0604020202020204" pitchFamily="34" charset="0"/>
              <a:buChar char="•"/>
            </a:pPr>
            <a:endParaRPr lang="en-ZA" sz="1800" b="1" dirty="0">
              <a:latin typeface="Arial" charset="0"/>
            </a:endParaRPr>
          </a:p>
          <a:p>
            <a:pPr algn="just">
              <a:buClr>
                <a:srgbClr val="FF6600"/>
              </a:buClr>
              <a:buFont typeface="Arial" panose="020B0604020202020204" pitchFamily="34" charset="0"/>
              <a:buChar char="•"/>
            </a:pPr>
            <a:endParaRPr lang="en-ZA" sz="1600" b="1" dirty="0">
              <a:latin typeface="Arial" charset="0"/>
            </a:endParaRPr>
          </a:p>
          <a:p>
            <a:pPr marL="0" indent="0" algn="just">
              <a:buClr>
                <a:srgbClr val="FF6600"/>
              </a:buClr>
              <a:buNone/>
            </a:pPr>
            <a:endParaRPr lang="en-ZA" sz="1600" dirty="0">
              <a:latin typeface="Arial" charset="0"/>
            </a:endParaRPr>
          </a:p>
          <a:p>
            <a:pPr marL="0" indent="0" algn="just">
              <a:buClr>
                <a:srgbClr val="FF6600"/>
              </a:buClr>
              <a:buNone/>
            </a:pPr>
            <a:endParaRPr lang="en-ZA" sz="18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9</a:t>
            </a:fld>
            <a:endParaRPr lang="en-US" sz="1400" b="0" dirty="0">
              <a:solidFill>
                <a:schemeClr val="tx1"/>
              </a:solidFill>
            </a:endParaRPr>
          </a:p>
        </p:txBody>
      </p:sp>
    </p:spTree>
    <p:extLst>
      <p:ext uri="{BB962C8B-B14F-4D97-AF65-F5344CB8AC3E}">
        <p14:creationId xmlns:p14="http://schemas.microsoft.com/office/powerpoint/2010/main" val="498035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ELESTE">
  <a:themeElements>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LES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5A5A5"/>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5A5A5"/>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lnDef>
  </a:objectDefaults>
  <a:extraClrSchemeLst>
    <a:extraClrScheme>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LES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LES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LES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LES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LES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LES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LES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LES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LES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LES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LES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dti presentation layout April 2005</Template>
  <TotalTime>34575</TotalTime>
  <Words>4544</Words>
  <Application>Microsoft Office PowerPoint</Application>
  <PresentationFormat>On-screen Show (4:3)</PresentationFormat>
  <Paragraphs>317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ＭＳ Ｐゴシック</vt:lpstr>
      <vt:lpstr>Arial</vt:lpstr>
      <vt:lpstr>Calibri</vt:lpstr>
      <vt:lpstr>CELESTE</vt:lpstr>
      <vt:lpstr>The Copyright Amendment Bill </vt:lpstr>
      <vt:lpstr> Purpose</vt:lpstr>
      <vt:lpstr> Contents</vt:lpstr>
      <vt:lpstr> Background</vt:lpstr>
      <vt:lpstr> Background</vt:lpstr>
      <vt:lpstr>Challenges Currently faced by Industry</vt:lpstr>
      <vt:lpstr>Objectives of the CAB</vt:lpstr>
      <vt:lpstr>Objectives of the CAB</vt:lpstr>
      <vt:lpstr>Treaties Informing the Bills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PowerPoint Presentation</vt:lpstr>
    </vt:vector>
  </TitlesOfParts>
  <Company>DDSA &amp; Paladin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dti CCC</dc:title>
  <dc:subject>Strategy 2005 + beyond</dc:subject>
  <dc:creator>Ica van Eeden</dc:creator>
  <cp:lastModifiedBy>Emcy Garner</cp:lastModifiedBy>
  <cp:revision>2818</cp:revision>
  <cp:lastPrinted>2017-02-14T08:52:09Z</cp:lastPrinted>
  <dcterms:created xsi:type="dcterms:W3CDTF">2004-08-11T10:31:23Z</dcterms:created>
  <dcterms:modified xsi:type="dcterms:W3CDTF">2019-02-08T06:50:13Z</dcterms:modified>
</cp:coreProperties>
</file>