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charts/colors2.xml" ContentType="application/vnd.ms-office.chartcolorstyl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diagrams/layout3.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Default Extension="xlsx" ContentType="application/vnd.openxmlformats-officedocument.spreadsheetml.sheet"/>
  <Override PartName="/ppt/charts/chart3.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charts/style3.xml" ContentType="application/vnd.ms-office.chartstyl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charts/style1.xml" ContentType="application/vnd.ms-office.chart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charts/colors3.xml" ContentType="application/vnd.ms-office.chartcolorstyle+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charts/colors1.xml" ContentType="application/vnd.ms-office.chartcolorstyle+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3.xml" ContentType="application/vnd.openxmlformats-officedocument.drawingml.diagramData+xml"/>
  <Override PartName="/ppt/slides/slide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notesSlides/notesSlide4.xml" ContentType="application/vnd.openxmlformats-officedocument.presentationml.notesSlide+xml"/>
  <Override PartName="/ppt/charts/chart2.xml" ContentType="application/vnd.openxmlformats-officedocument.drawingml.chart+xml"/>
  <Override PartName="/ppt/diagrams/colors3.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charts/style2.xml" ContentType="application/vnd.ms-office.chart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5">
  <p:sldMasterIdLst>
    <p:sldMasterId id="2147483648" r:id="rId1"/>
  </p:sldMasterIdLst>
  <p:notesMasterIdLst>
    <p:notesMasterId r:id="rId44"/>
  </p:notesMasterIdLst>
  <p:handoutMasterIdLst>
    <p:handoutMasterId r:id="rId45"/>
  </p:handoutMasterIdLst>
  <p:sldIdLst>
    <p:sldId id="554" r:id="rId2"/>
    <p:sldId id="831" r:id="rId3"/>
    <p:sldId id="673" r:id="rId4"/>
    <p:sldId id="886" r:id="rId5"/>
    <p:sldId id="625" r:id="rId6"/>
    <p:sldId id="720" r:id="rId7"/>
    <p:sldId id="803" r:id="rId8"/>
    <p:sldId id="879" r:id="rId9"/>
    <p:sldId id="880" r:id="rId10"/>
    <p:sldId id="836" r:id="rId11"/>
    <p:sldId id="882" r:id="rId12"/>
    <p:sldId id="835" r:id="rId13"/>
    <p:sldId id="839" r:id="rId14"/>
    <p:sldId id="838" r:id="rId15"/>
    <p:sldId id="840" r:id="rId16"/>
    <p:sldId id="842" r:id="rId17"/>
    <p:sldId id="813" r:id="rId18"/>
    <p:sldId id="843" r:id="rId19"/>
    <p:sldId id="853" r:id="rId20"/>
    <p:sldId id="808" r:id="rId21"/>
    <p:sldId id="856" r:id="rId22"/>
    <p:sldId id="821" r:id="rId23"/>
    <p:sldId id="858" r:id="rId24"/>
    <p:sldId id="822" r:id="rId25"/>
    <p:sldId id="771" r:id="rId26"/>
    <p:sldId id="820" r:id="rId27"/>
    <p:sldId id="809" r:id="rId28"/>
    <p:sldId id="859" r:id="rId29"/>
    <p:sldId id="872" r:id="rId30"/>
    <p:sldId id="868" r:id="rId31"/>
    <p:sldId id="876" r:id="rId32"/>
    <p:sldId id="875" r:id="rId33"/>
    <p:sldId id="877" r:id="rId34"/>
    <p:sldId id="869" r:id="rId35"/>
    <p:sldId id="878" r:id="rId36"/>
    <p:sldId id="883" r:id="rId37"/>
    <p:sldId id="884" r:id="rId38"/>
    <p:sldId id="870" r:id="rId39"/>
    <p:sldId id="871" r:id="rId40"/>
    <p:sldId id="885" r:id="rId41"/>
    <p:sldId id="887" r:id="rId42"/>
    <p:sldId id="556" r:id="rId43"/>
  </p:sldIdLst>
  <p:sldSz cx="12192000" cy="6858000"/>
  <p:notesSz cx="6797675" cy="9926638"/>
  <p:defaultTextStyle>
    <a:defPPr>
      <a:defRPr lang="en-US"/>
    </a:defPPr>
    <a:lvl1pPr marL="0" algn="l" defTabSz="914316" rtl="0" eaLnBrk="1" latinLnBrk="0" hangingPunct="1">
      <a:defRPr sz="1800" kern="1200">
        <a:solidFill>
          <a:schemeClr val="tx1"/>
        </a:solidFill>
        <a:latin typeface="+mn-lt"/>
        <a:ea typeface="+mn-ea"/>
        <a:cs typeface="+mn-cs"/>
      </a:defRPr>
    </a:lvl1pPr>
    <a:lvl2pPr marL="457158" algn="l" defTabSz="914316" rtl="0" eaLnBrk="1" latinLnBrk="0" hangingPunct="1">
      <a:defRPr sz="1800" kern="1200">
        <a:solidFill>
          <a:schemeClr val="tx1"/>
        </a:solidFill>
        <a:latin typeface="+mn-lt"/>
        <a:ea typeface="+mn-ea"/>
        <a:cs typeface="+mn-cs"/>
      </a:defRPr>
    </a:lvl2pPr>
    <a:lvl3pPr marL="914316" algn="l" defTabSz="914316" rtl="0" eaLnBrk="1" latinLnBrk="0" hangingPunct="1">
      <a:defRPr sz="1800" kern="1200">
        <a:solidFill>
          <a:schemeClr val="tx1"/>
        </a:solidFill>
        <a:latin typeface="+mn-lt"/>
        <a:ea typeface="+mn-ea"/>
        <a:cs typeface="+mn-cs"/>
      </a:defRPr>
    </a:lvl3pPr>
    <a:lvl4pPr marL="1371475" algn="l" defTabSz="914316" rtl="0" eaLnBrk="1" latinLnBrk="0" hangingPunct="1">
      <a:defRPr sz="1800" kern="1200">
        <a:solidFill>
          <a:schemeClr val="tx1"/>
        </a:solidFill>
        <a:latin typeface="+mn-lt"/>
        <a:ea typeface="+mn-ea"/>
        <a:cs typeface="+mn-cs"/>
      </a:defRPr>
    </a:lvl4pPr>
    <a:lvl5pPr marL="1828633" algn="l" defTabSz="914316" rtl="0" eaLnBrk="1" latinLnBrk="0" hangingPunct="1">
      <a:defRPr sz="1800" kern="1200">
        <a:solidFill>
          <a:schemeClr val="tx1"/>
        </a:solidFill>
        <a:latin typeface="+mn-lt"/>
        <a:ea typeface="+mn-ea"/>
        <a:cs typeface="+mn-cs"/>
      </a:defRPr>
    </a:lvl5pPr>
    <a:lvl6pPr marL="2285791" algn="l" defTabSz="914316" rtl="0" eaLnBrk="1" latinLnBrk="0" hangingPunct="1">
      <a:defRPr sz="1800" kern="1200">
        <a:solidFill>
          <a:schemeClr val="tx1"/>
        </a:solidFill>
        <a:latin typeface="+mn-lt"/>
        <a:ea typeface="+mn-ea"/>
        <a:cs typeface="+mn-cs"/>
      </a:defRPr>
    </a:lvl6pPr>
    <a:lvl7pPr marL="2742949" algn="l" defTabSz="914316" rtl="0" eaLnBrk="1" latinLnBrk="0" hangingPunct="1">
      <a:defRPr sz="1800" kern="1200">
        <a:solidFill>
          <a:schemeClr val="tx1"/>
        </a:solidFill>
        <a:latin typeface="+mn-lt"/>
        <a:ea typeface="+mn-ea"/>
        <a:cs typeface="+mn-cs"/>
      </a:defRPr>
    </a:lvl7pPr>
    <a:lvl8pPr marL="3200108" algn="l" defTabSz="914316" rtl="0" eaLnBrk="1" latinLnBrk="0" hangingPunct="1">
      <a:defRPr sz="1800" kern="1200">
        <a:solidFill>
          <a:schemeClr val="tx1"/>
        </a:solidFill>
        <a:latin typeface="+mn-lt"/>
        <a:ea typeface="+mn-ea"/>
        <a:cs typeface="+mn-cs"/>
      </a:defRPr>
    </a:lvl8pPr>
    <a:lvl9pPr marL="3657266" algn="l" defTabSz="914316"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Default Section" id="{BDC22EBB-4088-4BAC-9D80-0B323AD6A309}">
          <p14:sldIdLst>
            <p14:sldId id="554"/>
            <p14:sldId id="831"/>
            <p14:sldId id="673"/>
            <p14:sldId id="886"/>
            <p14:sldId id="625"/>
            <p14:sldId id="720"/>
            <p14:sldId id="803"/>
            <p14:sldId id="879"/>
            <p14:sldId id="880"/>
            <p14:sldId id="836"/>
            <p14:sldId id="882"/>
            <p14:sldId id="835"/>
            <p14:sldId id="839"/>
            <p14:sldId id="838"/>
            <p14:sldId id="840"/>
            <p14:sldId id="842"/>
            <p14:sldId id="813"/>
            <p14:sldId id="843"/>
            <p14:sldId id="853"/>
            <p14:sldId id="808"/>
            <p14:sldId id="856"/>
            <p14:sldId id="821"/>
            <p14:sldId id="858"/>
            <p14:sldId id="822"/>
            <p14:sldId id="771"/>
            <p14:sldId id="820"/>
            <p14:sldId id="809"/>
            <p14:sldId id="859"/>
            <p14:sldId id="872"/>
            <p14:sldId id="868"/>
            <p14:sldId id="876"/>
            <p14:sldId id="875"/>
            <p14:sldId id="877"/>
            <p14:sldId id="869"/>
            <p14:sldId id="878"/>
            <p14:sldId id="883"/>
            <p14:sldId id="884"/>
            <p14:sldId id="870"/>
            <p14:sldId id="871"/>
            <p14:sldId id="885"/>
            <p14:sldId id="887"/>
            <p14:sldId id="556"/>
          </p14:sldIdLst>
        </p14:section>
      </p14:sectionLst>
    </p:ex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yana Ntisana" initials="KN" lastIdx="1" clrIdx="0">
    <p:extLst>
      <p:ext uri="{19B8F6BF-5375-455C-9EA6-DF929625EA0E}">
        <p15:presenceInfo xmlns:p15="http://schemas.microsoft.com/office/powerpoint/2012/main" xmlns="" userId="S-1-5-21-218121654-3283966679-327353353-7314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353C45"/>
    <a:srgbClr val="525D6C"/>
    <a:srgbClr val="10253F"/>
    <a:srgbClr val="4F81BD"/>
    <a:srgbClr val="FFFF00"/>
    <a:srgbClr val="00CC00"/>
    <a:srgbClr val="FFFFFF"/>
    <a:srgbClr val="FF0000"/>
    <a:srgbClr val="CBED1F"/>
    <a:srgbClr val="E6B9B8"/>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36" autoAdjust="0"/>
    <p:restoredTop sz="94434" autoAdjust="0"/>
  </p:normalViewPr>
  <p:slideViewPr>
    <p:cSldViewPr>
      <p:cViewPr varScale="1">
        <p:scale>
          <a:sx n="116" d="100"/>
          <a:sy n="116" d="100"/>
        </p:scale>
        <p:origin x="-372" y="-11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oleObject" Target="Book1" TargetMode="External"/></Relationships>
</file>

<file path=ppt/charts/_rels/chart3.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oleObject" Target="file:///C:\Users\Naresh%20Ramdhaney\Desktop\Copy%20of%20Asset%20report%20-%2025%20April%202017.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ZA"/>
  <c:style val="4"/>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MAINTENANCE MIX</a:t>
            </a:r>
          </a:p>
        </c:rich>
      </c:tx>
      <c:layout>
        <c:manualLayout>
          <c:xMode val="edge"/>
          <c:yMode val="edge"/>
          <c:x val="0.27004328905111447"/>
          <c:y val="1.7007250623933979E-2"/>
        </c:manualLayout>
      </c:layout>
      <c:spPr>
        <a:noFill/>
        <a:ln>
          <a:noFill/>
        </a:ln>
        <a:effectLst/>
      </c:spPr>
    </c:title>
    <c:plotArea>
      <c:layout/>
      <c:barChart>
        <c:barDir val="col"/>
        <c:grouping val="clustered"/>
        <c:ser>
          <c:idx val="0"/>
          <c:order val="0"/>
          <c:tx>
            <c:strRef>
              <c:f>Sheet1!$B$1</c:f>
              <c:strCache>
                <c:ptCount val="1"/>
                <c:pt idx="0">
                  <c:v>Unplanned</c:v>
                </c:pt>
              </c:strCache>
            </c:strRef>
          </c:tx>
          <c:spPr>
            <a:solidFill>
              <a:schemeClr val="accent2">
                <a:shade val="76000"/>
              </a:schemeClr>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Val val="1"/>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2">
                    <a:shade val="76000"/>
                  </a:schemeClr>
                </a:solidFill>
                <a:prstDash val="sysDot"/>
              </a:ln>
              <a:effectLst/>
            </c:spPr>
            <c:trendlineType val="linear"/>
          </c:trendline>
          <c:cat>
            <c:strRef>
              <c:f>Sheet1!$A$2:$A$6</c:f>
              <c:strCache>
                <c:ptCount val="5"/>
                <c:pt idx="0">
                  <c:v>Year 1</c:v>
                </c:pt>
                <c:pt idx="1">
                  <c:v>Year 2</c:v>
                </c:pt>
                <c:pt idx="2">
                  <c:v>Year 3</c:v>
                </c:pt>
                <c:pt idx="3">
                  <c:v>Year 4</c:v>
                </c:pt>
                <c:pt idx="4">
                  <c:v>Year 5</c:v>
                </c:pt>
              </c:strCache>
            </c:strRef>
          </c:cat>
          <c:val>
            <c:numRef>
              <c:f>Sheet1!$B$2:$B$6</c:f>
              <c:numCache>
                <c:formatCode>0%</c:formatCode>
                <c:ptCount val="5"/>
                <c:pt idx="0">
                  <c:v>0.70000000000000007</c:v>
                </c:pt>
                <c:pt idx="1">
                  <c:v>0.5</c:v>
                </c:pt>
                <c:pt idx="2">
                  <c:v>0.4</c:v>
                </c:pt>
                <c:pt idx="3">
                  <c:v>0.30000000000000004</c:v>
                </c:pt>
                <c:pt idx="4">
                  <c:v>0.2</c:v>
                </c:pt>
              </c:numCache>
            </c:numRef>
          </c:val>
          <c:extLst xmlns:c16r2="http://schemas.microsoft.com/office/drawing/2015/06/chart">
            <c:ext xmlns:c16="http://schemas.microsoft.com/office/drawing/2014/chart" uri="{C3380CC4-5D6E-409C-BE32-E72D297353CC}">
              <c16:uniqueId val="{00000000-5690-2E4E-B356-C921446B6A50}"/>
            </c:ext>
          </c:extLst>
        </c:ser>
        <c:ser>
          <c:idx val="1"/>
          <c:order val="1"/>
          <c:tx>
            <c:strRef>
              <c:f>Sheet1!$C$1</c:f>
              <c:strCache>
                <c:ptCount val="1"/>
                <c:pt idx="0">
                  <c:v>Planned</c:v>
                </c:pt>
              </c:strCache>
            </c:strRef>
          </c:tx>
          <c:spPr>
            <a:solidFill>
              <a:srgbClr val="00B050"/>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Val val="1"/>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2">
                    <a:tint val="77000"/>
                  </a:schemeClr>
                </a:solidFill>
                <a:prstDash val="sysDot"/>
              </a:ln>
              <a:effectLst/>
            </c:spPr>
            <c:trendlineType val="linear"/>
          </c:trendline>
          <c:cat>
            <c:strRef>
              <c:f>Sheet1!$A$2:$A$6</c:f>
              <c:strCache>
                <c:ptCount val="5"/>
                <c:pt idx="0">
                  <c:v>Year 1</c:v>
                </c:pt>
                <c:pt idx="1">
                  <c:v>Year 2</c:v>
                </c:pt>
                <c:pt idx="2">
                  <c:v>Year 3</c:v>
                </c:pt>
                <c:pt idx="3">
                  <c:v>Year 4</c:v>
                </c:pt>
                <c:pt idx="4">
                  <c:v>Year 5</c:v>
                </c:pt>
              </c:strCache>
            </c:strRef>
          </c:cat>
          <c:val>
            <c:numRef>
              <c:f>Sheet1!$C$2:$C$6</c:f>
              <c:numCache>
                <c:formatCode>0%</c:formatCode>
                <c:ptCount val="5"/>
                <c:pt idx="0">
                  <c:v>0.30000000000000004</c:v>
                </c:pt>
                <c:pt idx="1">
                  <c:v>0.5</c:v>
                </c:pt>
                <c:pt idx="2">
                  <c:v>0.60000000000000009</c:v>
                </c:pt>
                <c:pt idx="3">
                  <c:v>0.70000000000000007</c:v>
                </c:pt>
                <c:pt idx="4">
                  <c:v>0.8</c:v>
                </c:pt>
              </c:numCache>
            </c:numRef>
          </c:val>
          <c:extLst xmlns:c16r2="http://schemas.microsoft.com/office/drawing/2015/06/chart">
            <c:ext xmlns:c16="http://schemas.microsoft.com/office/drawing/2014/chart" uri="{C3380CC4-5D6E-409C-BE32-E72D297353CC}">
              <c16:uniqueId val="{00000001-5690-2E4E-B356-C921446B6A50}"/>
            </c:ext>
          </c:extLst>
        </c:ser>
        <c:dLbls/>
        <c:gapWidth val="219"/>
        <c:overlap val="-27"/>
        <c:axId val="118369664"/>
        <c:axId val="118371456"/>
      </c:barChart>
      <c:catAx>
        <c:axId val="118369664"/>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8371456"/>
        <c:crosses val="autoZero"/>
        <c:auto val="1"/>
        <c:lblAlgn val="ctr"/>
        <c:lblOffset val="100"/>
      </c:catAx>
      <c:valAx>
        <c:axId val="118371456"/>
        <c:scaling>
          <c:orientation val="minMax"/>
        </c:scaling>
        <c:axPos val="l"/>
        <c:majorGridlines>
          <c:spPr>
            <a:ln w="9525" cap="flat" cmpd="sng" algn="ctr">
              <a:solidFill>
                <a:schemeClr val="tx1">
                  <a:lumMod val="15000"/>
                  <a:lumOff val="85000"/>
                </a:schemeClr>
              </a:solidFill>
              <a:round/>
            </a:ln>
            <a:effectLst/>
          </c:spPr>
        </c:majorGridlines>
        <c:numFmt formatCode="0%" sourceLinked="1"/>
        <c:maj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8369664"/>
        <c:crosses val="autoZero"/>
        <c:crossBetween val="between"/>
      </c:valAx>
      <c:spPr>
        <a:noFill/>
        <a:ln>
          <a:noFill/>
        </a:ln>
        <a:effectLst/>
      </c:spPr>
    </c:plotArea>
    <c:legend>
      <c:legendPos val="b"/>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ZA"/>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ZA" dirty="0"/>
              <a:t>DPW Lift Portolio apprx 1000 lifts</a:t>
            </a:r>
          </a:p>
        </c:rich>
      </c:tx>
      <c:spPr>
        <a:noFill/>
        <a:ln>
          <a:noFill/>
        </a:ln>
        <a:effectLst/>
      </c:spPr>
    </c:title>
    <c:plotArea>
      <c:layout/>
      <c:pieChart>
        <c:varyColors val="1"/>
        <c:ser>
          <c:idx val="0"/>
          <c:order val="0"/>
          <c:dPt>
            <c:idx val="0"/>
            <c:spPr>
              <a:solidFill>
                <a:schemeClr val="accent1"/>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1-8392-4CDA-BFE2-9D7CF30FB7CC}"/>
              </c:ext>
            </c:extLst>
          </c:dPt>
          <c:dPt>
            <c:idx val="1"/>
            <c:spPr>
              <a:solidFill>
                <a:schemeClr val="accent4"/>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3-8392-4CDA-BFE2-9D7CF30FB7CC}"/>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Sheet2!$B$14:$C$14</c:f>
              <c:strCache>
                <c:ptCount val="2"/>
                <c:pt idx="0">
                  <c:v>Comissioned </c:v>
                </c:pt>
                <c:pt idx="1">
                  <c:v>Non-Comissioned</c:v>
                </c:pt>
              </c:strCache>
            </c:strRef>
          </c:cat>
          <c:val>
            <c:numRef>
              <c:f>Sheet2!$B$15:$C$15</c:f>
              <c:numCache>
                <c:formatCode>General</c:formatCode>
                <c:ptCount val="2"/>
                <c:pt idx="0">
                  <c:v>736</c:v>
                </c:pt>
                <c:pt idx="1">
                  <c:v>254</c:v>
                </c:pt>
              </c:numCache>
            </c:numRef>
          </c:val>
          <c:extLst xmlns:c16r2="http://schemas.microsoft.com/office/drawing/2015/06/chart">
            <c:ext xmlns:c16="http://schemas.microsoft.com/office/drawing/2014/chart" uri="{C3380CC4-5D6E-409C-BE32-E72D297353CC}">
              <c16:uniqueId val="{00000004-8392-4CDA-BFE2-9D7CF30FB7CC}"/>
            </c:ext>
          </c:extLst>
        </c:ser>
        <c:dLbls>
          <c:showPercent val="1"/>
        </c:dLbls>
        <c:firstSliceAng val="0"/>
      </c:pieChart>
      <c:spPr>
        <a:noFill/>
        <a:ln>
          <a:noFill/>
        </a:ln>
        <a:effectLst/>
      </c:spPr>
    </c:plotArea>
    <c:legend>
      <c:legendPos val="t"/>
      <c:layout>
        <c:manualLayout>
          <c:xMode val="edge"/>
          <c:yMode val="edge"/>
          <c:x val="0.15841097987751537"/>
          <c:y val="0.2562705267454678"/>
          <c:w val="0.68317804024496953"/>
          <c:h val="7.9732401768093208E-2"/>
        </c:manualLayout>
      </c:layout>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zero"/>
  </c:chart>
  <c:spPr>
    <a:noFill/>
    <a:ln>
      <a:noFill/>
    </a:ln>
    <a:effectLst/>
  </c:spPr>
  <c:txPr>
    <a:bodyPr/>
    <a:lstStyle/>
    <a:p>
      <a:pPr>
        <a:defRPr/>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ZA"/>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err="1" smtClean="0"/>
              <a:t>DPw</a:t>
            </a:r>
            <a:r>
              <a:rPr lang="en-US" dirty="0" smtClean="0"/>
              <a:t> Lifts </a:t>
            </a:r>
            <a:r>
              <a:rPr lang="en-US" dirty="0"/>
              <a:t>%  per </a:t>
            </a:r>
            <a:r>
              <a:rPr lang="en-US" dirty="0" err="1" smtClean="0"/>
              <a:t>oem</a:t>
            </a:r>
            <a:endParaRPr lang="en-US" dirty="0" smtClean="0"/>
          </a:p>
          <a:p>
            <a:pPr>
              <a:defRPr sz="1862" b="1" i="0" u="none" strike="noStrike" kern="1200" cap="all" spc="50" baseline="0">
                <a:solidFill>
                  <a:schemeClr val="tx1">
                    <a:lumMod val="65000"/>
                    <a:lumOff val="35000"/>
                  </a:schemeClr>
                </a:solidFill>
                <a:latin typeface="+mn-lt"/>
                <a:ea typeface="+mn-ea"/>
                <a:cs typeface="+mn-cs"/>
              </a:defRPr>
            </a:pPr>
            <a:r>
              <a:rPr lang="en-US" dirty="0" smtClean="0"/>
              <a:t>(11 Regions) </a:t>
            </a:r>
            <a:endParaRPr lang="en-US" dirty="0"/>
          </a:p>
          <a:p>
            <a:pPr>
              <a:defRPr sz="1862" b="1" i="0" u="none" strike="noStrike" kern="1200" cap="all" spc="50" baseline="0">
                <a:solidFill>
                  <a:schemeClr val="tx1">
                    <a:lumMod val="65000"/>
                    <a:lumOff val="35000"/>
                  </a:schemeClr>
                </a:solidFill>
                <a:latin typeface="+mn-lt"/>
                <a:ea typeface="+mn-ea"/>
                <a:cs typeface="+mn-cs"/>
              </a:defRPr>
            </a:pPr>
            <a:endParaRPr lang="en-US" dirty="0"/>
          </a:p>
        </c:rich>
      </c:tx>
      <c:layout>
        <c:manualLayout>
          <c:xMode val="edge"/>
          <c:yMode val="edge"/>
          <c:x val="0.1261756042551791"/>
          <c:y val="6.987459900845731E-4"/>
        </c:manualLayout>
      </c:layout>
      <c:spPr>
        <a:noFill/>
        <a:ln>
          <a:noFill/>
        </a:ln>
        <a:effectLst/>
      </c:spPr>
    </c:title>
    <c:plotArea>
      <c:layout>
        <c:manualLayout>
          <c:layoutTarget val="inner"/>
          <c:xMode val="edge"/>
          <c:yMode val="edge"/>
          <c:x val="0.17456193504213832"/>
          <c:y val="7.9370370370370369E-2"/>
          <c:w val="0.51170973240734585"/>
          <c:h val="0.90025925925925909"/>
        </c:manualLayout>
      </c:layout>
      <c:pieChart>
        <c:varyColors val="1"/>
        <c:ser>
          <c:idx val="0"/>
          <c:order val="0"/>
          <c:dPt>
            <c:idx val="0"/>
            <c:spPr>
              <a:solidFill>
                <a:schemeClr val="accent1">
                  <a:lumMod val="75000"/>
                </a:schemeClr>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1-B92C-49DE-A3D0-283BB4A4174A}"/>
              </c:ext>
            </c:extLst>
          </c:dPt>
          <c:dPt>
            <c:idx val="1"/>
            <c:spPr>
              <a:solidFill>
                <a:schemeClr val="accent3">
                  <a:lumMod val="60000"/>
                  <a:lumOff val="40000"/>
                </a:schemeClr>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3-B92C-49DE-A3D0-283BB4A4174A}"/>
              </c:ext>
            </c:extLst>
          </c:dPt>
          <c:dPt>
            <c:idx val="2"/>
            <c:spPr>
              <a:solidFill>
                <a:schemeClr val="accent1"/>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5-B92C-49DE-A3D0-283BB4A4174A}"/>
              </c:ext>
            </c:extLst>
          </c:dPt>
          <c:dPt>
            <c:idx val="3"/>
            <c:spPr>
              <a:solidFill>
                <a:schemeClr val="tx1">
                  <a:lumMod val="50000"/>
                  <a:lumOff val="50000"/>
                </a:schemeClr>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7-B92C-49DE-A3D0-283BB4A4174A}"/>
              </c:ext>
            </c:extLst>
          </c:dPt>
          <c:dPt>
            <c:idx val="4"/>
            <c:spPr>
              <a:solidFill>
                <a:schemeClr val="accent5"/>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9-B92C-49DE-A3D0-283BB4A4174A}"/>
              </c:ext>
            </c:extLst>
          </c:dPt>
          <c:dPt>
            <c:idx val="5"/>
            <c:spPr>
              <a:solidFill>
                <a:schemeClr val="accent6"/>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B-B92C-49DE-A3D0-283BB4A4174A}"/>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Sheet3!$F$1:$K$1</c:f>
              <c:strCache>
                <c:ptCount val="6"/>
                <c:pt idx="0">
                  <c:v>Sigma</c:v>
                </c:pt>
                <c:pt idx="1">
                  <c:v>Kone</c:v>
                </c:pt>
                <c:pt idx="2">
                  <c:v>Schindler</c:v>
                </c:pt>
                <c:pt idx="3">
                  <c:v>OTIS</c:v>
                </c:pt>
                <c:pt idx="4">
                  <c:v>Mitsubushi</c:v>
                </c:pt>
                <c:pt idx="5">
                  <c:v>Other</c:v>
                </c:pt>
              </c:strCache>
            </c:strRef>
          </c:cat>
          <c:val>
            <c:numRef>
              <c:f>Sheet3!$F$13:$K$13</c:f>
              <c:numCache>
                <c:formatCode>General</c:formatCode>
                <c:ptCount val="6"/>
                <c:pt idx="0">
                  <c:v>134</c:v>
                </c:pt>
                <c:pt idx="1">
                  <c:v>53</c:v>
                </c:pt>
                <c:pt idx="2">
                  <c:v>393</c:v>
                </c:pt>
                <c:pt idx="3">
                  <c:v>192</c:v>
                </c:pt>
                <c:pt idx="4">
                  <c:v>99</c:v>
                </c:pt>
                <c:pt idx="5">
                  <c:v>162</c:v>
                </c:pt>
              </c:numCache>
            </c:numRef>
          </c:val>
          <c:extLst xmlns:c16r2="http://schemas.microsoft.com/office/drawing/2015/06/chart">
            <c:ext xmlns:c16="http://schemas.microsoft.com/office/drawing/2014/chart" uri="{C3380CC4-5D6E-409C-BE32-E72D297353CC}">
              <c16:uniqueId val="{0000000C-B92C-49DE-A3D0-283BB4A4174A}"/>
            </c:ext>
          </c:extLst>
        </c:ser>
        <c:dLbls>
          <c:showPercent val="1"/>
        </c:dLbls>
        <c:firstSliceAng val="0"/>
      </c:pieChart>
      <c:spPr>
        <a:noFill/>
        <a:ln>
          <a:noFill/>
        </a:ln>
        <a:effectLst/>
      </c:spPr>
    </c:plotArea>
    <c:legend>
      <c:legendPos val="t"/>
      <c:layout>
        <c:manualLayout>
          <c:xMode val="edge"/>
          <c:yMode val="edge"/>
          <c:x val="4.9999968759391722E-2"/>
          <c:y val="0.16044184611153522"/>
          <c:w val="0.89999985421049489"/>
          <c:h val="8.7080402031787255E-2"/>
        </c:manualLayout>
      </c:layout>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zero"/>
  </c:chart>
  <c:spPr>
    <a:noFill/>
    <a:ln>
      <a:noFill/>
    </a:ln>
    <a:effectLst/>
  </c:spPr>
  <c:txPr>
    <a:bodyPr/>
    <a:lstStyle/>
    <a:p>
      <a:pPr>
        <a:defRPr/>
      </a:pPr>
      <a:endParaRPr lang="en-US"/>
    </a:p>
  </c:txPr>
  <c:externalData r:id="rId1"/>
</c:chartSpace>
</file>

<file path=ppt/charts/colors1.xml><?xml version="1.0" encoding="utf-8"?>
<cs:colorStyle xmlns:cs="http://schemas.microsoft.com/office/drawing/2012/chartStyle" xmlns:a="http://schemas.openxmlformats.org/drawingml/2006/main" meth="withinLinear" id="15">
  <a:schemeClr val="accent2"/>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D60B9EF-5081-4552-AFE8-4D98BAEFD94C}" type="doc">
      <dgm:prSet loTypeId="urn:microsoft.com/office/officeart/2008/layout/IncreasingCircleProcess" loCatId="list" qsTypeId="urn:microsoft.com/office/officeart/2005/8/quickstyle/3d3" qsCatId="3D" csTypeId="urn:microsoft.com/office/officeart/2005/8/colors/colorful4" csCatId="colorful" phldr="1"/>
      <dgm:spPr/>
      <dgm:t>
        <a:bodyPr/>
        <a:lstStyle/>
        <a:p>
          <a:endParaRPr lang="en-US"/>
        </a:p>
      </dgm:t>
    </dgm:pt>
    <dgm:pt modelId="{F2B70E69-DAEA-4101-A576-28BDB31804EE}">
      <dgm:prSet phldrT="[Text]" custT="1"/>
      <dgm:spPr/>
      <dgm:t>
        <a:bodyPr/>
        <a:lstStyle/>
        <a:p>
          <a:r>
            <a:rPr lang="en-US" sz="3200" dirty="0" smtClean="0"/>
            <a:t>Step 1</a:t>
          </a:r>
          <a:endParaRPr lang="en-US" sz="3200" dirty="0"/>
        </a:p>
      </dgm:t>
    </dgm:pt>
    <dgm:pt modelId="{3BCCEC33-DC33-4D01-9FE5-4148591104F7}" type="parTrans" cxnId="{09E46622-5A34-4AC3-A797-A4E8EB66D09D}">
      <dgm:prSet/>
      <dgm:spPr/>
      <dgm:t>
        <a:bodyPr/>
        <a:lstStyle/>
        <a:p>
          <a:endParaRPr lang="en-US"/>
        </a:p>
      </dgm:t>
    </dgm:pt>
    <dgm:pt modelId="{5B30AB0C-DAED-4851-A553-25F89234754D}" type="sibTrans" cxnId="{09E46622-5A34-4AC3-A797-A4E8EB66D09D}">
      <dgm:prSet/>
      <dgm:spPr/>
      <dgm:t>
        <a:bodyPr/>
        <a:lstStyle/>
        <a:p>
          <a:endParaRPr lang="en-US"/>
        </a:p>
      </dgm:t>
    </dgm:pt>
    <dgm:pt modelId="{E7416DE9-F243-4443-ACDB-F3CE5DF4918C}">
      <dgm:prSet phldrT="[Text]" custT="1"/>
      <dgm:spPr/>
      <dgm:t>
        <a:bodyPr/>
        <a:lstStyle/>
        <a:p>
          <a:r>
            <a:rPr lang="en-US" sz="1800" dirty="0" smtClean="0">
              <a:solidFill>
                <a:schemeClr val="tx1">
                  <a:lumMod val="65000"/>
                  <a:lumOff val="35000"/>
                </a:schemeClr>
              </a:solidFill>
            </a:rPr>
            <a:t>Administrative Compliance Evaluation</a:t>
          </a:r>
          <a:endParaRPr lang="en-US" sz="1800" dirty="0">
            <a:solidFill>
              <a:schemeClr val="tx1">
                <a:lumMod val="65000"/>
                <a:lumOff val="35000"/>
              </a:schemeClr>
            </a:solidFill>
          </a:endParaRPr>
        </a:p>
      </dgm:t>
    </dgm:pt>
    <dgm:pt modelId="{FAA5749D-74BF-4BF7-8015-1D7AA379A621}" type="parTrans" cxnId="{EDD24864-7DD7-446B-BE6B-82F182BE598B}">
      <dgm:prSet/>
      <dgm:spPr/>
      <dgm:t>
        <a:bodyPr/>
        <a:lstStyle/>
        <a:p>
          <a:endParaRPr lang="en-US"/>
        </a:p>
      </dgm:t>
    </dgm:pt>
    <dgm:pt modelId="{E4DA5414-BA67-44DF-BCD7-2B1523B4F142}" type="sibTrans" cxnId="{EDD24864-7DD7-446B-BE6B-82F182BE598B}">
      <dgm:prSet/>
      <dgm:spPr/>
      <dgm:t>
        <a:bodyPr/>
        <a:lstStyle/>
        <a:p>
          <a:endParaRPr lang="en-US"/>
        </a:p>
      </dgm:t>
    </dgm:pt>
    <dgm:pt modelId="{849E1890-CB2D-46C0-8B4B-0E5362F56D3D}">
      <dgm:prSet phldrT="[Text]" custT="1"/>
      <dgm:spPr/>
      <dgm:t>
        <a:bodyPr/>
        <a:lstStyle/>
        <a:p>
          <a:r>
            <a:rPr lang="en-US" sz="1800" dirty="0" smtClean="0">
              <a:solidFill>
                <a:schemeClr val="tx1">
                  <a:lumMod val="65000"/>
                  <a:lumOff val="35000"/>
                </a:schemeClr>
              </a:solidFill>
            </a:rPr>
            <a:t>Eliminate non-responsive proposals</a:t>
          </a:r>
          <a:endParaRPr lang="en-US" sz="1800" dirty="0">
            <a:solidFill>
              <a:schemeClr val="tx1">
                <a:lumMod val="65000"/>
                <a:lumOff val="35000"/>
              </a:schemeClr>
            </a:solidFill>
          </a:endParaRPr>
        </a:p>
      </dgm:t>
    </dgm:pt>
    <dgm:pt modelId="{CAE5325A-34B5-4B83-BEF7-D0940A1F298A}" type="parTrans" cxnId="{5CC536E7-1AA4-4D3B-82CE-0067FB6CCB95}">
      <dgm:prSet/>
      <dgm:spPr/>
      <dgm:t>
        <a:bodyPr/>
        <a:lstStyle/>
        <a:p>
          <a:endParaRPr lang="en-US"/>
        </a:p>
      </dgm:t>
    </dgm:pt>
    <dgm:pt modelId="{8011FC99-2832-4A9E-9CE2-DB4D65D6995C}" type="sibTrans" cxnId="{5CC536E7-1AA4-4D3B-82CE-0067FB6CCB95}">
      <dgm:prSet/>
      <dgm:spPr/>
      <dgm:t>
        <a:bodyPr/>
        <a:lstStyle/>
        <a:p>
          <a:endParaRPr lang="en-US"/>
        </a:p>
      </dgm:t>
    </dgm:pt>
    <dgm:pt modelId="{65295E06-40F7-4731-A038-BBDFC3D016BD}">
      <dgm:prSet phldrT="[Text]" custT="1"/>
      <dgm:spPr/>
      <dgm:t>
        <a:bodyPr/>
        <a:lstStyle/>
        <a:p>
          <a:r>
            <a:rPr lang="en-US" sz="3200" dirty="0" smtClean="0"/>
            <a:t>Step 2</a:t>
          </a:r>
          <a:endParaRPr lang="en-US" sz="3200" dirty="0"/>
        </a:p>
      </dgm:t>
    </dgm:pt>
    <dgm:pt modelId="{9EE871CF-D145-44DA-89EF-E33BB029F7E0}" type="parTrans" cxnId="{22D439EC-2F8E-4178-AA15-61BF0A150C6E}">
      <dgm:prSet/>
      <dgm:spPr/>
      <dgm:t>
        <a:bodyPr/>
        <a:lstStyle/>
        <a:p>
          <a:endParaRPr lang="en-US"/>
        </a:p>
      </dgm:t>
    </dgm:pt>
    <dgm:pt modelId="{A53C71AD-61CB-447A-9BDF-7BE065857702}" type="sibTrans" cxnId="{22D439EC-2F8E-4178-AA15-61BF0A150C6E}">
      <dgm:prSet/>
      <dgm:spPr/>
      <dgm:t>
        <a:bodyPr/>
        <a:lstStyle/>
        <a:p>
          <a:endParaRPr lang="en-US"/>
        </a:p>
      </dgm:t>
    </dgm:pt>
    <dgm:pt modelId="{D438C541-0CF6-4939-A79C-18BD127EEFF9}">
      <dgm:prSet phldrT="[Text]" custT="1"/>
      <dgm:spPr/>
      <dgm:t>
        <a:bodyPr/>
        <a:lstStyle/>
        <a:p>
          <a:r>
            <a:rPr lang="en-US" sz="1800" dirty="0" smtClean="0">
              <a:solidFill>
                <a:schemeClr val="tx1">
                  <a:lumMod val="65000"/>
                  <a:lumOff val="35000"/>
                </a:schemeClr>
              </a:solidFill>
            </a:rPr>
            <a:t>Credit, Risk &amp; Affordability Assessment</a:t>
          </a:r>
          <a:endParaRPr lang="en-US" sz="1800" dirty="0">
            <a:solidFill>
              <a:schemeClr val="tx1">
                <a:lumMod val="65000"/>
                <a:lumOff val="35000"/>
              </a:schemeClr>
            </a:solidFill>
          </a:endParaRPr>
        </a:p>
      </dgm:t>
    </dgm:pt>
    <dgm:pt modelId="{5BA17857-22DC-48B9-B44D-BCF6DD5693F7}" type="parTrans" cxnId="{C3DF3E99-1272-4E4C-B77E-9AFE81B0C973}">
      <dgm:prSet/>
      <dgm:spPr/>
      <dgm:t>
        <a:bodyPr/>
        <a:lstStyle/>
        <a:p>
          <a:endParaRPr lang="en-US"/>
        </a:p>
      </dgm:t>
    </dgm:pt>
    <dgm:pt modelId="{194D80AE-6D9D-46CC-89F3-F67DD5485E45}" type="sibTrans" cxnId="{C3DF3E99-1272-4E4C-B77E-9AFE81B0C973}">
      <dgm:prSet/>
      <dgm:spPr/>
      <dgm:t>
        <a:bodyPr/>
        <a:lstStyle/>
        <a:p>
          <a:endParaRPr lang="en-US"/>
        </a:p>
      </dgm:t>
    </dgm:pt>
    <dgm:pt modelId="{F8E05EEC-6443-467A-BDE7-A01CCAB77E01}">
      <dgm:prSet phldrT="[Text]" custT="1"/>
      <dgm:spPr/>
      <dgm:t>
        <a:bodyPr/>
        <a:lstStyle/>
        <a:p>
          <a:r>
            <a:rPr lang="en-US" sz="1800" dirty="0" smtClean="0">
              <a:solidFill>
                <a:schemeClr val="tx1">
                  <a:lumMod val="65000"/>
                  <a:lumOff val="35000"/>
                </a:schemeClr>
              </a:solidFill>
            </a:rPr>
            <a:t>Eliminate proposals with a very poor and poor Rating</a:t>
          </a:r>
          <a:endParaRPr lang="en-US" sz="1800" dirty="0">
            <a:solidFill>
              <a:schemeClr val="tx1">
                <a:lumMod val="65000"/>
                <a:lumOff val="35000"/>
              </a:schemeClr>
            </a:solidFill>
          </a:endParaRPr>
        </a:p>
      </dgm:t>
    </dgm:pt>
    <dgm:pt modelId="{F4A2C2AD-A3DF-41F1-84B8-6514209A3976}" type="parTrans" cxnId="{ECE989EE-B338-4AB5-9102-419DB7738924}">
      <dgm:prSet/>
      <dgm:spPr/>
      <dgm:t>
        <a:bodyPr/>
        <a:lstStyle/>
        <a:p>
          <a:endParaRPr lang="en-US"/>
        </a:p>
      </dgm:t>
    </dgm:pt>
    <dgm:pt modelId="{4BBB196E-81F4-470A-9F14-B49548E2819D}" type="sibTrans" cxnId="{ECE989EE-B338-4AB5-9102-419DB7738924}">
      <dgm:prSet/>
      <dgm:spPr/>
      <dgm:t>
        <a:bodyPr/>
        <a:lstStyle/>
        <a:p>
          <a:endParaRPr lang="en-US"/>
        </a:p>
      </dgm:t>
    </dgm:pt>
    <dgm:pt modelId="{2BE2BAE6-B053-435E-88AD-2E405D9C6FC0}">
      <dgm:prSet phldrT="[Text]" custT="1"/>
      <dgm:spPr/>
      <dgm:t>
        <a:bodyPr/>
        <a:lstStyle/>
        <a:p>
          <a:r>
            <a:rPr lang="en-US" sz="3200" dirty="0" smtClean="0"/>
            <a:t>Step 3</a:t>
          </a:r>
          <a:endParaRPr lang="en-US" sz="3200" dirty="0"/>
        </a:p>
      </dgm:t>
    </dgm:pt>
    <dgm:pt modelId="{36535BCC-B068-47C5-BD4A-5B86BAED2E0B}" type="parTrans" cxnId="{925AB8CD-95E3-482A-AD0D-C4D7D40F56F0}">
      <dgm:prSet/>
      <dgm:spPr/>
      <dgm:t>
        <a:bodyPr/>
        <a:lstStyle/>
        <a:p>
          <a:endParaRPr lang="en-US"/>
        </a:p>
      </dgm:t>
    </dgm:pt>
    <dgm:pt modelId="{49829A93-B0B7-4223-BF8E-507107AABC70}" type="sibTrans" cxnId="{925AB8CD-95E3-482A-AD0D-C4D7D40F56F0}">
      <dgm:prSet/>
      <dgm:spPr/>
      <dgm:t>
        <a:bodyPr/>
        <a:lstStyle/>
        <a:p>
          <a:endParaRPr lang="en-US"/>
        </a:p>
      </dgm:t>
    </dgm:pt>
    <dgm:pt modelId="{B96B4900-DA18-42E4-A72C-2A351CDD7D7B}">
      <dgm:prSet phldrT="[Text]" custT="1"/>
      <dgm:spPr/>
      <dgm:t>
        <a:bodyPr/>
        <a:lstStyle/>
        <a:p>
          <a:r>
            <a:rPr lang="en-US" sz="1800" dirty="0" smtClean="0">
              <a:solidFill>
                <a:schemeClr val="tx1">
                  <a:lumMod val="65000"/>
                  <a:lumOff val="35000"/>
                </a:schemeClr>
              </a:solidFill>
            </a:rPr>
            <a:t>Evaluate Financial, Investment and Transformation Proposal</a:t>
          </a:r>
          <a:endParaRPr lang="en-US" sz="1800" dirty="0">
            <a:solidFill>
              <a:schemeClr val="tx1">
                <a:lumMod val="65000"/>
                <a:lumOff val="35000"/>
              </a:schemeClr>
            </a:solidFill>
          </a:endParaRPr>
        </a:p>
      </dgm:t>
    </dgm:pt>
    <dgm:pt modelId="{71DE18B4-1496-4C68-B712-3C8C932BAF23}" type="parTrans" cxnId="{C133CEF1-B898-4C47-8FCA-05911E4BEE82}">
      <dgm:prSet/>
      <dgm:spPr/>
      <dgm:t>
        <a:bodyPr/>
        <a:lstStyle/>
        <a:p>
          <a:endParaRPr lang="en-US"/>
        </a:p>
      </dgm:t>
    </dgm:pt>
    <dgm:pt modelId="{826D3EA7-AEBC-4A6F-B065-134D7898BA3B}" type="sibTrans" cxnId="{C133CEF1-B898-4C47-8FCA-05911E4BEE82}">
      <dgm:prSet/>
      <dgm:spPr/>
      <dgm:t>
        <a:bodyPr/>
        <a:lstStyle/>
        <a:p>
          <a:endParaRPr lang="en-US"/>
        </a:p>
      </dgm:t>
    </dgm:pt>
    <dgm:pt modelId="{16792A96-82C6-4EC0-B29C-3E267C0DEF3C}">
      <dgm:prSet phldrT="[Text]" custT="1"/>
      <dgm:spPr/>
      <dgm:t>
        <a:bodyPr/>
        <a:lstStyle/>
        <a:p>
          <a:r>
            <a:rPr lang="en-US" sz="1800" dirty="0" smtClean="0">
              <a:solidFill>
                <a:schemeClr val="tx1">
                  <a:lumMod val="65000"/>
                  <a:lumOff val="35000"/>
                </a:schemeClr>
              </a:solidFill>
            </a:rPr>
            <a:t>No minimum Score apply</a:t>
          </a:r>
          <a:endParaRPr lang="en-US" sz="1800" dirty="0">
            <a:solidFill>
              <a:schemeClr val="tx1">
                <a:lumMod val="65000"/>
                <a:lumOff val="35000"/>
              </a:schemeClr>
            </a:solidFill>
          </a:endParaRPr>
        </a:p>
      </dgm:t>
    </dgm:pt>
    <dgm:pt modelId="{983038F1-5649-42F5-802E-73125C3C49EC}" type="parTrans" cxnId="{E1332A09-E5CB-488F-88F8-ED1012C023F3}">
      <dgm:prSet/>
      <dgm:spPr/>
      <dgm:t>
        <a:bodyPr/>
        <a:lstStyle/>
        <a:p>
          <a:endParaRPr lang="en-US"/>
        </a:p>
      </dgm:t>
    </dgm:pt>
    <dgm:pt modelId="{03AA6A5C-90DF-4062-80E6-02F3EDF62ECA}" type="sibTrans" cxnId="{E1332A09-E5CB-488F-88F8-ED1012C023F3}">
      <dgm:prSet/>
      <dgm:spPr/>
      <dgm:t>
        <a:bodyPr/>
        <a:lstStyle/>
        <a:p>
          <a:endParaRPr lang="en-US"/>
        </a:p>
      </dgm:t>
    </dgm:pt>
    <dgm:pt modelId="{AD93F8C0-EF54-4908-90F6-40B01CF237A6}">
      <dgm:prSet custT="1"/>
      <dgm:spPr/>
      <dgm:t>
        <a:bodyPr/>
        <a:lstStyle/>
        <a:p>
          <a:endParaRPr lang="en-US" sz="1600" dirty="0"/>
        </a:p>
      </dgm:t>
    </dgm:pt>
    <dgm:pt modelId="{B2B54A73-8560-45A7-A60E-73E441DCED36}" type="parTrans" cxnId="{5AA3F5C0-ADA5-4E76-BB59-155EF9AC0F3B}">
      <dgm:prSet/>
      <dgm:spPr/>
      <dgm:t>
        <a:bodyPr/>
        <a:lstStyle/>
        <a:p>
          <a:endParaRPr lang="en-US"/>
        </a:p>
      </dgm:t>
    </dgm:pt>
    <dgm:pt modelId="{A83DE59D-6F08-4782-BB2D-7BCCF16C3C51}" type="sibTrans" cxnId="{5AA3F5C0-ADA5-4E76-BB59-155EF9AC0F3B}">
      <dgm:prSet/>
      <dgm:spPr/>
      <dgm:t>
        <a:bodyPr/>
        <a:lstStyle/>
        <a:p>
          <a:endParaRPr lang="en-US"/>
        </a:p>
      </dgm:t>
    </dgm:pt>
    <dgm:pt modelId="{49FC1C24-24F8-48B2-8523-20F85AE1C1A0}">
      <dgm:prSet phldrT="[Text]" custT="1"/>
      <dgm:spPr/>
      <dgm:t>
        <a:bodyPr/>
        <a:lstStyle/>
        <a:p>
          <a:r>
            <a:rPr lang="en-US" sz="1800" dirty="0" smtClean="0">
              <a:solidFill>
                <a:schemeClr val="tx1">
                  <a:lumMod val="65000"/>
                  <a:lumOff val="35000"/>
                </a:schemeClr>
              </a:solidFill>
            </a:rPr>
            <a:t>Proposals rated as Fair – REC reserves right to investigate further</a:t>
          </a:r>
          <a:endParaRPr lang="en-US" sz="1800" dirty="0">
            <a:solidFill>
              <a:schemeClr val="tx1">
                <a:lumMod val="65000"/>
                <a:lumOff val="35000"/>
              </a:schemeClr>
            </a:solidFill>
          </a:endParaRPr>
        </a:p>
      </dgm:t>
    </dgm:pt>
    <dgm:pt modelId="{D5EFD5AD-12C7-4AB6-9BFA-73C3603FAD6D}" type="parTrans" cxnId="{5A5584BE-CC98-439C-B6D5-AA60D5C7CC94}">
      <dgm:prSet/>
      <dgm:spPr/>
      <dgm:t>
        <a:bodyPr/>
        <a:lstStyle/>
        <a:p>
          <a:endParaRPr lang="en-US"/>
        </a:p>
      </dgm:t>
    </dgm:pt>
    <dgm:pt modelId="{7E69CC13-8F0D-4388-BB6C-1A19CDE55AD8}" type="sibTrans" cxnId="{5A5584BE-CC98-439C-B6D5-AA60D5C7CC94}">
      <dgm:prSet/>
      <dgm:spPr/>
      <dgm:t>
        <a:bodyPr/>
        <a:lstStyle/>
        <a:p>
          <a:endParaRPr lang="en-US"/>
        </a:p>
      </dgm:t>
    </dgm:pt>
    <dgm:pt modelId="{07C69176-72E8-41B9-BFC9-BB07435183C5}">
      <dgm:prSet phldrT="[Text]" custT="1"/>
      <dgm:spPr/>
      <dgm:t>
        <a:bodyPr/>
        <a:lstStyle/>
        <a:p>
          <a:r>
            <a:rPr lang="en-US" sz="1800" dirty="0" smtClean="0">
              <a:solidFill>
                <a:schemeClr val="tx1">
                  <a:lumMod val="65000"/>
                  <a:lumOff val="35000"/>
                </a:schemeClr>
              </a:solidFill>
            </a:rPr>
            <a:t>Evaluation is Scorecard based</a:t>
          </a:r>
          <a:endParaRPr lang="en-US" sz="1800" dirty="0">
            <a:solidFill>
              <a:schemeClr val="tx1">
                <a:lumMod val="65000"/>
                <a:lumOff val="35000"/>
              </a:schemeClr>
            </a:solidFill>
          </a:endParaRPr>
        </a:p>
      </dgm:t>
    </dgm:pt>
    <dgm:pt modelId="{55C975C3-EA96-4B0D-A90A-AC8321819AE0}" type="parTrans" cxnId="{3CFAE442-BA59-41CF-B9DB-7A32734BBC09}">
      <dgm:prSet/>
      <dgm:spPr/>
      <dgm:t>
        <a:bodyPr/>
        <a:lstStyle/>
        <a:p>
          <a:endParaRPr lang="en-US"/>
        </a:p>
      </dgm:t>
    </dgm:pt>
    <dgm:pt modelId="{D24330B0-15BB-4C3C-B7DA-D8E9FB94FAA6}" type="sibTrans" cxnId="{3CFAE442-BA59-41CF-B9DB-7A32734BBC09}">
      <dgm:prSet/>
      <dgm:spPr/>
      <dgm:t>
        <a:bodyPr/>
        <a:lstStyle/>
        <a:p>
          <a:endParaRPr lang="en-US"/>
        </a:p>
      </dgm:t>
    </dgm:pt>
    <dgm:pt modelId="{C11BADE8-D0EF-441F-8C3F-9EA2F4C76BD1}">
      <dgm:prSet phldrT="[Text]" custT="1"/>
      <dgm:spPr/>
      <dgm:t>
        <a:bodyPr/>
        <a:lstStyle/>
        <a:p>
          <a:r>
            <a:rPr lang="en-US" sz="1800" dirty="0" smtClean="0">
              <a:solidFill>
                <a:schemeClr val="tx1">
                  <a:lumMod val="65000"/>
                  <a:lumOff val="35000"/>
                </a:schemeClr>
              </a:solidFill>
            </a:rPr>
            <a:t>Tenant / Investor with highest Total Score recommended to RAC</a:t>
          </a:r>
          <a:endParaRPr lang="en-US" sz="1800" dirty="0">
            <a:solidFill>
              <a:schemeClr val="tx1">
                <a:lumMod val="65000"/>
                <a:lumOff val="35000"/>
              </a:schemeClr>
            </a:solidFill>
          </a:endParaRPr>
        </a:p>
      </dgm:t>
    </dgm:pt>
    <dgm:pt modelId="{D4209287-165D-43D1-A300-DFC96F628A23}" type="parTrans" cxnId="{2C75D84E-F646-4978-9C37-4E0D5EB0A404}">
      <dgm:prSet/>
      <dgm:spPr/>
      <dgm:t>
        <a:bodyPr/>
        <a:lstStyle/>
        <a:p>
          <a:endParaRPr lang="en-US"/>
        </a:p>
      </dgm:t>
    </dgm:pt>
    <dgm:pt modelId="{BDBA0923-9D2D-4893-B545-F6D881C3A681}" type="sibTrans" cxnId="{2C75D84E-F646-4978-9C37-4E0D5EB0A404}">
      <dgm:prSet/>
      <dgm:spPr/>
      <dgm:t>
        <a:bodyPr/>
        <a:lstStyle/>
        <a:p>
          <a:endParaRPr lang="en-US"/>
        </a:p>
      </dgm:t>
    </dgm:pt>
    <dgm:pt modelId="{DCBAC5FC-73BF-4991-9AC9-684676960D1C}" type="pres">
      <dgm:prSet presAssocID="{6D60B9EF-5081-4552-AFE8-4D98BAEFD94C}" presName="Name0" presStyleCnt="0">
        <dgm:presLayoutVars>
          <dgm:chMax val="7"/>
          <dgm:chPref val="7"/>
          <dgm:dir/>
          <dgm:animOne val="branch"/>
          <dgm:animLvl val="lvl"/>
        </dgm:presLayoutVars>
      </dgm:prSet>
      <dgm:spPr/>
      <dgm:t>
        <a:bodyPr/>
        <a:lstStyle/>
        <a:p>
          <a:endParaRPr lang="en-ZA"/>
        </a:p>
      </dgm:t>
    </dgm:pt>
    <dgm:pt modelId="{89E1E69D-3439-48E0-8666-8F5C89543D25}" type="pres">
      <dgm:prSet presAssocID="{F2B70E69-DAEA-4101-A576-28BDB31804EE}" presName="composite" presStyleCnt="0"/>
      <dgm:spPr/>
      <dgm:t>
        <a:bodyPr/>
        <a:lstStyle/>
        <a:p>
          <a:endParaRPr lang="en-ZA"/>
        </a:p>
      </dgm:t>
    </dgm:pt>
    <dgm:pt modelId="{B3D5D7F2-89E3-4B55-96C5-89322D96CE88}" type="pres">
      <dgm:prSet presAssocID="{F2B70E69-DAEA-4101-A576-28BDB31804EE}" presName="BackAccent" presStyleLbl="bgShp" presStyleIdx="0" presStyleCnt="3"/>
      <dgm:spPr/>
      <dgm:t>
        <a:bodyPr/>
        <a:lstStyle/>
        <a:p>
          <a:endParaRPr lang="en-ZA"/>
        </a:p>
      </dgm:t>
    </dgm:pt>
    <dgm:pt modelId="{897A6CA3-BA86-45AE-9210-85B539E0DC5F}" type="pres">
      <dgm:prSet presAssocID="{F2B70E69-DAEA-4101-A576-28BDB31804EE}" presName="Accent" presStyleLbl="alignNode1" presStyleIdx="0" presStyleCnt="3"/>
      <dgm:spPr/>
      <dgm:t>
        <a:bodyPr/>
        <a:lstStyle/>
        <a:p>
          <a:endParaRPr lang="en-ZA"/>
        </a:p>
      </dgm:t>
    </dgm:pt>
    <dgm:pt modelId="{2E7B9D81-71A5-4E03-82B9-D0D648AB0819}" type="pres">
      <dgm:prSet presAssocID="{F2B70E69-DAEA-4101-A576-28BDB31804EE}" presName="Child" presStyleLbl="revTx" presStyleIdx="0" presStyleCnt="6">
        <dgm:presLayoutVars>
          <dgm:chMax val="0"/>
          <dgm:chPref val="0"/>
          <dgm:bulletEnabled val="1"/>
        </dgm:presLayoutVars>
      </dgm:prSet>
      <dgm:spPr/>
      <dgm:t>
        <a:bodyPr/>
        <a:lstStyle/>
        <a:p>
          <a:endParaRPr lang="en-ZA"/>
        </a:p>
      </dgm:t>
    </dgm:pt>
    <dgm:pt modelId="{6C9ECEA1-B495-4A06-80F8-A94C7EA8E4B8}" type="pres">
      <dgm:prSet presAssocID="{F2B70E69-DAEA-4101-A576-28BDB31804EE}" presName="Parent" presStyleLbl="revTx" presStyleIdx="1" presStyleCnt="6">
        <dgm:presLayoutVars>
          <dgm:chMax val="1"/>
          <dgm:chPref val="1"/>
          <dgm:bulletEnabled val="1"/>
        </dgm:presLayoutVars>
      </dgm:prSet>
      <dgm:spPr/>
      <dgm:t>
        <a:bodyPr/>
        <a:lstStyle/>
        <a:p>
          <a:endParaRPr lang="en-ZA"/>
        </a:p>
      </dgm:t>
    </dgm:pt>
    <dgm:pt modelId="{1695B5C7-A78B-4DD6-820F-D688ED2C7063}" type="pres">
      <dgm:prSet presAssocID="{5B30AB0C-DAED-4851-A553-25F89234754D}" presName="sibTrans" presStyleCnt="0"/>
      <dgm:spPr/>
      <dgm:t>
        <a:bodyPr/>
        <a:lstStyle/>
        <a:p>
          <a:endParaRPr lang="en-ZA"/>
        </a:p>
      </dgm:t>
    </dgm:pt>
    <dgm:pt modelId="{61AC3C3D-444C-4396-8E45-C70B7A716B81}" type="pres">
      <dgm:prSet presAssocID="{65295E06-40F7-4731-A038-BBDFC3D016BD}" presName="composite" presStyleCnt="0"/>
      <dgm:spPr/>
      <dgm:t>
        <a:bodyPr/>
        <a:lstStyle/>
        <a:p>
          <a:endParaRPr lang="en-ZA"/>
        </a:p>
      </dgm:t>
    </dgm:pt>
    <dgm:pt modelId="{BDCB9CD0-E4B4-4B95-8A1C-F62058D826D9}" type="pres">
      <dgm:prSet presAssocID="{65295E06-40F7-4731-A038-BBDFC3D016BD}" presName="BackAccent" presStyleLbl="bgShp" presStyleIdx="1" presStyleCnt="3"/>
      <dgm:spPr/>
      <dgm:t>
        <a:bodyPr/>
        <a:lstStyle/>
        <a:p>
          <a:endParaRPr lang="en-ZA"/>
        </a:p>
      </dgm:t>
    </dgm:pt>
    <dgm:pt modelId="{DD699286-EB31-4ED6-90DE-E4CCF57C9AFE}" type="pres">
      <dgm:prSet presAssocID="{65295E06-40F7-4731-A038-BBDFC3D016BD}" presName="Accent" presStyleLbl="alignNode1" presStyleIdx="1" presStyleCnt="3"/>
      <dgm:spPr/>
      <dgm:t>
        <a:bodyPr/>
        <a:lstStyle/>
        <a:p>
          <a:endParaRPr lang="en-ZA"/>
        </a:p>
      </dgm:t>
    </dgm:pt>
    <dgm:pt modelId="{F5D02EAD-CBC4-42BA-8C07-5FC23FE485D0}" type="pres">
      <dgm:prSet presAssocID="{65295E06-40F7-4731-A038-BBDFC3D016BD}" presName="Child" presStyleLbl="revTx" presStyleIdx="2" presStyleCnt="6">
        <dgm:presLayoutVars>
          <dgm:chMax val="0"/>
          <dgm:chPref val="0"/>
          <dgm:bulletEnabled val="1"/>
        </dgm:presLayoutVars>
      </dgm:prSet>
      <dgm:spPr/>
      <dgm:t>
        <a:bodyPr/>
        <a:lstStyle/>
        <a:p>
          <a:endParaRPr lang="en-ZA"/>
        </a:p>
      </dgm:t>
    </dgm:pt>
    <dgm:pt modelId="{2B27F1AD-0DA8-4A8E-822D-355340F448D3}" type="pres">
      <dgm:prSet presAssocID="{65295E06-40F7-4731-A038-BBDFC3D016BD}" presName="Parent" presStyleLbl="revTx" presStyleIdx="3" presStyleCnt="6">
        <dgm:presLayoutVars>
          <dgm:chMax val="1"/>
          <dgm:chPref val="1"/>
          <dgm:bulletEnabled val="1"/>
        </dgm:presLayoutVars>
      </dgm:prSet>
      <dgm:spPr/>
      <dgm:t>
        <a:bodyPr/>
        <a:lstStyle/>
        <a:p>
          <a:endParaRPr lang="en-ZA"/>
        </a:p>
      </dgm:t>
    </dgm:pt>
    <dgm:pt modelId="{86EE46FE-AE98-406C-A53E-435C8F9D5232}" type="pres">
      <dgm:prSet presAssocID="{A53C71AD-61CB-447A-9BDF-7BE065857702}" presName="sibTrans" presStyleCnt="0"/>
      <dgm:spPr/>
      <dgm:t>
        <a:bodyPr/>
        <a:lstStyle/>
        <a:p>
          <a:endParaRPr lang="en-ZA"/>
        </a:p>
      </dgm:t>
    </dgm:pt>
    <dgm:pt modelId="{0551BD17-7AFB-4EEA-9688-A1C0E79B9359}" type="pres">
      <dgm:prSet presAssocID="{2BE2BAE6-B053-435E-88AD-2E405D9C6FC0}" presName="composite" presStyleCnt="0"/>
      <dgm:spPr/>
      <dgm:t>
        <a:bodyPr/>
        <a:lstStyle/>
        <a:p>
          <a:endParaRPr lang="en-ZA"/>
        </a:p>
      </dgm:t>
    </dgm:pt>
    <dgm:pt modelId="{8C34B082-0DD0-4A0D-8BE0-75A358AAEA60}" type="pres">
      <dgm:prSet presAssocID="{2BE2BAE6-B053-435E-88AD-2E405D9C6FC0}" presName="BackAccent" presStyleLbl="bgShp" presStyleIdx="2" presStyleCnt="3"/>
      <dgm:spPr/>
      <dgm:t>
        <a:bodyPr/>
        <a:lstStyle/>
        <a:p>
          <a:endParaRPr lang="en-ZA"/>
        </a:p>
      </dgm:t>
    </dgm:pt>
    <dgm:pt modelId="{388D9893-4C81-490F-A4E1-3F528653C5FA}" type="pres">
      <dgm:prSet presAssocID="{2BE2BAE6-B053-435E-88AD-2E405D9C6FC0}" presName="Accent" presStyleLbl="alignNode1" presStyleIdx="2" presStyleCnt="3"/>
      <dgm:spPr/>
      <dgm:t>
        <a:bodyPr/>
        <a:lstStyle/>
        <a:p>
          <a:endParaRPr lang="en-ZA"/>
        </a:p>
      </dgm:t>
    </dgm:pt>
    <dgm:pt modelId="{831A1C32-1F0C-4146-A082-81D85BF7117C}" type="pres">
      <dgm:prSet presAssocID="{2BE2BAE6-B053-435E-88AD-2E405D9C6FC0}" presName="Child" presStyleLbl="revTx" presStyleIdx="4" presStyleCnt="6">
        <dgm:presLayoutVars>
          <dgm:chMax val="0"/>
          <dgm:chPref val="0"/>
          <dgm:bulletEnabled val="1"/>
        </dgm:presLayoutVars>
      </dgm:prSet>
      <dgm:spPr/>
      <dgm:t>
        <a:bodyPr/>
        <a:lstStyle/>
        <a:p>
          <a:endParaRPr lang="en-ZA"/>
        </a:p>
      </dgm:t>
    </dgm:pt>
    <dgm:pt modelId="{8085250C-2198-430B-A025-C9402A4968C2}" type="pres">
      <dgm:prSet presAssocID="{2BE2BAE6-B053-435E-88AD-2E405D9C6FC0}" presName="Parent" presStyleLbl="revTx" presStyleIdx="5" presStyleCnt="6">
        <dgm:presLayoutVars>
          <dgm:chMax val="1"/>
          <dgm:chPref val="1"/>
          <dgm:bulletEnabled val="1"/>
        </dgm:presLayoutVars>
      </dgm:prSet>
      <dgm:spPr/>
      <dgm:t>
        <a:bodyPr/>
        <a:lstStyle/>
        <a:p>
          <a:endParaRPr lang="en-ZA"/>
        </a:p>
      </dgm:t>
    </dgm:pt>
  </dgm:ptLst>
  <dgm:cxnLst>
    <dgm:cxn modelId="{6FCCFD50-970B-437A-8E0B-D6142CDA3196}" type="presOf" srcId="{07C69176-72E8-41B9-BFC9-BB07435183C5}" destId="{831A1C32-1F0C-4146-A082-81D85BF7117C}" srcOrd="0" destOrd="1" presId="urn:microsoft.com/office/officeart/2008/layout/IncreasingCircleProcess"/>
    <dgm:cxn modelId="{3A48ED81-6889-46B9-B739-8A91C8CA9B43}" type="presOf" srcId="{D438C541-0CF6-4939-A79C-18BD127EEFF9}" destId="{F5D02EAD-CBC4-42BA-8C07-5FC23FE485D0}" srcOrd="0" destOrd="0" presId="urn:microsoft.com/office/officeart/2008/layout/IncreasingCircleProcess"/>
    <dgm:cxn modelId="{ECE989EE-B338-4AB5-9102-419DB7738924}" srcId="{65295E06-40F7-4731-A038-BBDFC3D016BD}" destId="{F8E05EEC-6443-467A-BDE7-A01CCAB77E01}" srcOrd="1" destOrd="0" parTransId="{F4A2C2AD-A3DF-41F1-84B8-6514209A3976}" sibTransId="{4BBB196E-81F4-470A-9F14-B49548E2819D}"/>
    <dgm:cxn modelId="{C3DF3E99-1272-4E4C-B77E-9AFE81B0C973}" srcId="{65295E06-40F7-4731-A038-BBDFC3D016BD}" destId="{D438C541-0CF6-4939-A79C-18BD127EEFF9}" srcOrd="0" destOrd="0" parTransId="{5BA17857-22DC-48B9-B44D-BCF6DD5693F7}" sibTransId="{194D80AE-6D9D-46CC-89F3-F67DD5485E45}"/>
    <dgm:cxn modelId="{C133CEF1-B898-4C47-8FCA-05911E4BEE82}" srcId="{2BE2BAE6-B053-435E-88AD-2E405D9C6FC0}" destId="{B96B4900-DA18-42E4-A72C-2A351CDD7D7B}" srcOrd="0" destOrd="0" parTransId="{71DE18B4-1496-4C68-B712-3C8C932BAF23}" sibTransId="{826D3EA7-AEBC-4A6F-B065-134D7898BA3B}"/>
    <dgm:cxn modelId="{FA8A91BA-CDE2-479D-BA3C-CA8360C31B28}" type="presOf" srcId="{49FC1C24-24F8-48B2-8523-20F85AE1C1A0}" destId="{F5D02EAD-CBC4-42BA-8C07-5FC23FE485D0}" srcOrd="0" destOrd="2" presId="urn:microsoft.com/office/officeart/2008/layout/IncreasingCircleProcess"/>
    <dgm:cxn modelId="{09E46622-5A34-4AC3-A797-A4E8EB66D09D}" srcId="{6D60B9EF-5081-4552-AFE8-4D98BAEFD94C}" destId="{F2B70E69-DAEA-4101-A576-28BDB31804EE}" srcOrd="0" destOrd="0" parTransId="{3BCCEC33-DC33-4D01-9FE5-4148591104F7}" sibTransId="{5B30AB0C-DAED-4851-A553-25F89234754D}"/>
    <dgm:cxn modelId="{AA1F25E1-336B-429E-BA77-973467DA36E4}" type="presOf" srcId="{B96B4900-DA18-42E4-A72C-2A351CDD7D7B}" destId="{831A1C32-1F0C-4146-A082-81D85BF7117C}" srcOrd="0" destOrd="0" presId="urn:microsoft.com/office/officeart/2008/layout/IncreasingCircleProcess"/>
    <dgm:cxn modelId="{BD3E1D7C-BBCB-4E94-A8D4-99074429D330}" type="presOf" srcId="{AD93F8C0-EF54-4908-90F6-40B01CF237A6}" destId="{F5D02EAD-CBC4-42BA-8C07-5FC23FE485D0}" srcOrd="0" destOrd="3" presId="urn:microsoft.com/office/officeart/2008/layout/IncreasingCircleProcess"/>
    <dgm:cxn modelId="{5CC536E7-1AA4-4D3B-82CE-0067FB6CCB95}" srcId="{F2B70E69-DAEA-4101-A576-28BDB31804EE}" destId="{849E1890-CB2D-46C0-8B4B-0E5362F56D3D}" srcOrd="1" destOrd="0" parTransId="{CAE5325A-34B5-4B83-BEF7-D0940A1F298A}" sibTransId="{8011FC99-2832-4A9E-9CE2-DB4D65D6995C}"/>
    <dgm:cxn modelId="{EDD24864-7DD7-446B-BE6B-82F182BE598B}" srcId="{F2B70E69-DAEA-4101-A576-28BDB31804EE}" destId="{E7416DE9-F243-4443-ACDB-F3CE5DF4918C}" srcOrd="0" destOrd="0" parTransId="{FAA5749D-74BF-4BF7-8015-1D7AA379A621}" sibTransId="{E4DA5414-BA67-44DF-BCD7-2B1523B4F142}"/>
    <dgm:cxn modelId="{6D72455C-B40E-431A-98C2-CE5E3B176AEB}" type="presOf" srcId="{F8E05EEC-6443-467A-BDE7-A01CCAB77E01}" destId="{F5D02EAD-CBC4-42BA-8C07-5FC23FE485D0}" srcOrd="0" destOrd="1" presId="urn:microsoft.com/office/officeart/2008/layout/IncreasingCircleProcess"/>
    <dgm:cxn modelId="{F15DF78A-3EEA-46A2-8C7A-F0F111F06D1B}" type="presOf" srcId="{849E1890-CB2D-46C0-8B4B-0E5362F56D3D}" destId="{2E7B9D81-71A5-4E03-82B9-D0D648AB0819}" srcOrd="0" destOrd="1" presId="urn:microsoft.com/office/officeart/2008/layout/IncreasingCircleProcess"/>
    <dgm:cxn modelId="{5A5584BE-CC98-439C-B6D5-AA60D5C7CC94}" srcId="{65295E06-40F7-4731-A038-BBDFC3D016BD}" destId="{49FC1C24-24F8-48B2-8523-20F85AE1C1A0}" srcOrd="2" destOrd="0" parTransId="{D5EFD5AD-12C7-4AB6-9BFA-73C3603FAD6D}" sibTransId="{7E69CC13-8F0D-4388-BB6C-1A19CDE55AD8}"/>
    <dgm:cxn modelId="{E1332A09-E5CB-488F-88F8-ED1012C023F3}" srcId="{2BE2BAE6-B053-435E-88AD-2E405D9C6FC0}" destId="{16792A96-82C6-4EC0-B29C-3E267C0DEF3C}" srcOrd="2" destOrd="0" parTransId="{983038F1-5649-42F5-802E-73125C3C49EC}" sibTransId="{03AA6A5C-90DF-4062-80E6-02F3EDF62ECA}"/>
    <dgm:cxn modelId="{925AB8CD-95E3-482A-AD0D-C4D7D40F56F0}" srcId="{6D60B9EF-5081-4552-AFE8-4D98BAEFD94C}" destId="{2BE2BAE6-B053-435E-88AD-2E405D9C6FC0}" srcOrd="2" destOrd="0" parTransId="{36535BCC-B068-47C5-BD4A-5B86BAED2E0B}" sibTransId="{49829A93-B0B7-4223-BF8E-507107AABC70}"/>
    <dgm:cxn modelId="{E2B597C3-9FEE-48C5-95A6-8BE2D15BC5C0}" type="presOf" srcId="{65295E06-40F7-4731-A038-BBDFC3D016BD}" destId="{2B27F1AD-0DA8-4A8E-822D-355340F448D3}" srcOrd="0" destOrd="0" presId="urn:microsoft.com/office/officeart/2008/layout/IncreasingCircleProcess"/>
    <dgm:cxn modelId="{3FD6DD24-CA86-469A-9962-EA5855EF0289}" type="presOf" srcId="{C11BADE8-D0EF-441F-8C3F-9EA2F4C76BD1}" destId="{831A1C32-1F0C-4146-A082-81D85BF7117C}" srcOrd="0" destOrd="3" presId="urn:microsoft.com/office/officeart/2008/layout/IncreasingCircleProcess"/>
    <dgm:cxn modelId="{D106290C-50E8-4C42-AB5B-D0246376CC35}" type="presOf" srcId="{E7416DE9-F243-4443-ACDB-F3CE5DF4918C}" destId="{2E7B9D81-71A5-4E03-82B9-D0D648AB0819}" srcOrd="0" destOrd="0" presId="urn:microsoft.com/office/officeart/2008/layout/IncreasingCircleProcess"/>
    <dgm:cxn modelId="{22D439EC-2F8E-4178-AA15-61BF0A150C6E}" srcId="{6D60B9EF-5081-4552-AFE8-4D98BAEFD94C}" destId="{65295E06-40F7-4731-A038-BBDFC3D016BD}" srcOrd="1" destOrd="0" parTransId="{9EE871CF-D145-44DA-89EF-E33BB029F7E0}" sibTransId="{A53C71AD-61CB-447A-9BDF-7BE065857702}"/>
    <dgm:cxn modelId="{5AA3F5C0-ADA5-4E76-BB59-155EF9AC0F3B}" srcId="{65295E06-40F7-4731-A038-BBDFC3D016BD}" destId="{AD93F8C0-EF54-4908-90F6-40B01CF237A6}" srcOrd="3" destOrd="0" parTransId="{B2B54A73-8560-45A7-A60E-73E441DCED36}" sibTransId="{A83DE59D-6F08-4782-BB2D-7BCCF16C3C51}"/>
    <dgm:cxn modelId="{2C75D84E-F646-4978-9C37-4E0D5EB0A404}" srcId="{2BE2BAE6-B053-435E-88AD-2E405D9C6FC0}" destId="{C11BADE8-D0EF-441F-8C3F-9EA2F4C76BD1}" srcOrd="3" destOrd="0" parTransId="{D4209287-165D-43D1-A300-DFC96F628A23}" sibTransId="{BDBA0923-9D2D-4893-B545-F6D881C3A681}"/>
    <dgm:cxn modelId="{27C3ED52-F571-42B3-9923-EF431EFE72CB}" type="presOf" srcId="{6D60B9EF-5081-4552-AFE8-4D98BAEFD94C}" destId="{DCBAC5FC-73BF-4991-9AC9-684676960D1C}" srcOrd="0" destOrd="0" presId="urn:microsoft.com/office/officeart/2008/layout/IncreasingCircleProcess"/>
    <dgm:cxn modelId="{3CFAE442-BA59-41CF-B9DB-7A32734BBC09}" srcId="{2BE2BAE6-B053-435E-88AD-2E405D9C6FC0}" destId="{07C69176-72E8-41B9-BFC9-BB07435183C5}" srcOrd="1" destOrd="0" parTransId="{55C975C3-EA96-4B0D-A90A-AC8321819AE0}" sibTransId="{D24330B0-15BB-4C3C-B7DA-D8E9FB94FAA6}"/>
    <dgm:cxn modelId="{4F551A00-E826-4D2D-84C7-B9C15AD0A021}" type="presOf" srcId="{F2B70E69-DAEA-4101-A576-28BDB31804EE}" destId="{6C9ECEA1-B495-4A06-80F8-A94C7EA8E4B8}" srcOrd="0" destOrd="0" presId="urn:microsoft.com/office/officeart/2008/layout/IncreasingCircleProcess"/>
    <dgm:cxn modelId="{85CEF304-AF0E-4371-9C1F-253261ABA7C6}" type="presOf" srcId="{16792A96-82C6-4EC0-B29C-3E267C0DEF3C}" destId="{831A1C32-1F0C-4146-A082-81D85BF7117C}" srcOrd="0" destOrd="2" presId="urn:microsoft.com/office/officeart/2008/layout/IncreasingCircleProcess"/>
    <dgm:cxn modelId="{B9B38087-F0D7-4E57-8A76-9AD9F2103F57}" type="presOf" srcId="{2BE2BAE6-B053-435E-88AD-2E405D9C6FC0}" destId="{8085250C-2198-430B-A025-C9402A4968C2}" srcOrd="0" destOrd="0" presId="urn:microsoft.com/office/officeart/2008/layout/IncreasingCircleProcess"/>
    <dgm:cxn modelId="{9156603B-B2A8-478C-AA0F-2E2D98DB846B}" type="presParOf" srcId="{DCBAC5FC-73BF-4991-9AC9-684676960D1C}" destId="{89E1E69D-3439-48E0-8666-8F5C89543D25}" srcOrd="0" destOrd="0" presId="urn:microsoft.com/office/officeart/2008/layout/IncreasingCircleProcess"/>
    <dgm:cxn modelId="{149ECFF8-5721-4458-A444-54EA6799ACF5}" type="presParOf" srcId="{89E1E69D-3439-48E0-8666-8F5C89543D25}" destId="{B3D5D7F2-89E3-4B55-96C5-89322D96CE88}" srcOrd="0" destOrd="0" presId="urn:microsoft.com/office/officeart/2008/layout/IncreasingCircleProcess"/>
    <dgm:cxn modelId="{3C9D2E66-C3A7-4F04-A144-299A04D68BFB}" type="presParOf" srcId="{89E1E69D-3439-48E0-8666-8F5C89543D25}" destId="{897A6CA3-BA86-45AE-9210-85B539E0DC5F}" srcOrd="1" destOrd="0" presId="urn:microsoft.com/office/officeart/2008/layout/IncreasingCircleProcess"/>
    <dgm:cxn modelId="{5F8F0302-6A9A-495A-8A4A-DF3AB6FBB680}" type="presParOf" srcId="{89E1E69D-3439-48E0-8666-8F5C89543D25}" destId="{2E7B9D81-71A5-4E03-82B9-D0D648AB0819}" srcOrd="2" destOrd="0" presId="urn:microsoft.com/office/officeart/2008/layout/IncreasingCircleProcess"/>
    <dgm:cxn modelId="{FDE733E5-02C4-473E-89E1-1B56F73D0516}" type="presParOf" srcId="{89E1E69D-3439-48E0-8666-8F5C89543D25}" destId="{6C9ECEA1-B495-4A06-80F8-A94C7EA8E4B8}" srcOrd="3" destOrd="0" presId="urn:microsoft.com/office/officeart/2008/layout/IncreasingCircleProcess"/>
    <dgm:cxn modelId="{F47A36EA-E97A-4B84-ADE9-F6829FC20D36}" type="presParOf" srcId="{DCBAC5FC-73BF-4991-9AC9-684676960D1C}" destId="{1695B5C7-A78B-4DD6-820F-D688ED2C7063}" srcOrd="1" destOrd="0" presId="urn:microsoft.com/office/officeart/2008/layout/IncreasingCircleProcess"/>
    <dgm:cxn modelId="{AB1EBE9F-7E78-4CCD-9274-06BBB179BFB7}" type="presParOf" srcId="{DCBAC5FC-73BF-4991-9AC9-684676960D1C}" destId="{61AC3C3D-444C-4396-8E45-C70B7A716B81}" srcOrd="2" destOrd="0" presId="urn:microsoft.com/office/officeart/2008/layout/IncreasingCircleProcess"/>
    <dgm:cxn modelId="{2F9EF6A2-C617-424C-BCDF-103B5F47D524}" type="presParOf" srcId="{61AC3C3D-444C-4396-8E45-C70B7A716B81}" destId="{BDCB9CD0-E4B4-4B95-8A1C-F62058D826D9}" srcOrd="0" destOrd="0" presId="urn:microsoft.com/office/officeart/2008/layout/IncreasingCircleProcess"/>
    <dgm:cxn modelId="{4B882E3C-4C74-4FC2-89BC-2FDF02994D1D}" type="presParOf" srcId="{61AC3C3D-444C-4396-8E45-C70B7A716B81}" destId="{DD699286-EB31-4ED6-90DE-E4CCF57C9AFE}" srcOrd="1" destOrd="0" presId="urn:microsoft.com/office/officeart/2008/layout/IncreasingCircleProcess"/>
    <dgm:cxn modelId="{29AF0465-75F1-44FB-A1B5-E5CEDD10DF07}" type="presParOf" srcId="{61AC3C3D-444C-4396-8E45-C70B7A716B81}" destId="{F5D02EAD-CBC4-42BA-8C07-5FC23FE485D0}" srcOrd="2" destOrd="0" presId="urn:microsoft.com/office/officeart/2008/layout/IncreasingCircleProcess"/>
    <dgm:cxn modelId="{C1A24ACC-DC94-4C5C-A134-E8D62FF71F1F}" type="presParOf" srcId="{61AC3C3D-444C-4396-8E45-C70B7A716B81}" destId="{2B27F1AD-0DA8-4A8E-822D-355340F448D3}" srcOrd="3" destOrd="0" presId="urn:microsoft.com/office/officeart/2008/layout/IncreasingCircleProcess"/>
    <dgm:cxn modelId="{24EAC4D5-E34B-4A28-9975-30653F17026F}" type="presParOf" srcId="{DCBAC5FC-73BF-4991-9AC9-684676960D1C}" destId="{86EE46FE-AE98-406C-A53E-435C8F9D5232}" srcOrd="3" destOrd="0" presId="urn:microsoft.com/office/officeart/2008/layout/IncreasingCircleProcess"/>
    <dgm:cxn modelId="{58BB9604-10BA-4AF0-B008-C206779A2147}" type="presParOf" srcId="{DCBAC5FC-73BF-4991-9AC9-684676960D1C}" destId="{0551BD17-7AFB-4EEA-9688-A1C0E79B9359}" srcOrd="4" destOrd="0" presId="urn:microsoft.com/office/officeart/2008/layout/IncreasingCircleProcess"/>
    <dgm:cxn modelId="{5C4E0C9E-9D44-4D61-9255-1FC09A0162D8}" type="presParOf" srcId="{0551BD17-7AFB-4EEA-9688-A1C0E79B9359}" destId="{8C34B082-0DD0-4A0D-8BE0-75A358AAEA60}" srcOrd="0" destOrd="0" presId="urn:microsoft.com/office/officeart/2008/layout/IncreasingCircleProcess"/>
    <dgm:cxn modelId="{D3F3A11A-B90C-4A9E-8DF1-2BB867347594}" type="presParOf" srcId="{0551BD17-7AFB-4EEA-9688-A1C0E79B9359}" destId="{388D9893-4C81-490F-A4E1-3F528653C5FA}" srcOrd="1" destOrd="0" presId="urn:microsoft.com/office/officeart/2008/layout/IncreasingCircleProcess"/>
    <dgm:cxn modelId="{85B98A8B-22BB-4258-B4C8-7E72D05A1EDE}" type="presParOf" srcId="{0551BD17-7AFB-4EEA-9688-A1C0E79B9359}" destId="{831A1C32-1F0C-4146-A082-81D85BF7117C}" srcOrd="2" destOrd="0" presId="urn:microsoft.com/office/officeart/2008/layout/IncreasingCircleProcess"/>
    <dgm:cxn modelId="{D68AF3B7-BD77-457F-AD37-C283B13482C1}" type="presParOf" srcId="{0551BD17-7AFB-4EEA-9688-A1C0E79B9359}" destId="{8085250C-2198-430B-A025-C9402A4968C2}" srcOrd="3" destOrd="0" presId="urn:microsoft.com/office/officeart/2008/layout/IncreasingCircleProcess"/>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75010E6-A955-4DE4-AD11-7B286DD09F41}" type="doc">
      <dgm:prSet loTypeId="urn:microsoft.com/office/officeart/2005/8/layout/bProcess4" loCatId="process" qsTypeId="urn:microsoft.com/office/officeart/2005/8/quickstyle/simple1" qsCatId="simple" csTypeId="urn:microsoft.com/office/officeart/2005/8/colors/colorful5" csCatId="colorful" phldr="1"/>
      <dgm:spPr/>
      <dgm:t>
        <a:bodyPr/>
        <a:lstStyle/>
        <a:p>
          <a:endParaRPr lang="en-ZA"/>
        </a:p>
      </dgm:t>
    </dgm:pt>
    <dgm:pt modelId="{54DF2D8C-C7E0-4705-86BF-A46B15A42C09}">
      <dgm:prSet phldrT="[Text]" custT="1"/>
      <dgm:spPr/>
      <dgm:t>
        <a:bodyPr/>
        <a:lstStyle/>
        <a:p>
          <a:r>
            <a:rPr lang="en-ZA" sz="1400" b="1" dirty="0" smtClean="0">
              <a:solidFill>
                <a:schemeClr val="tx1">
                  <a:lumMod val="85000"/>
                  <a:lumOff val="15000"/>
                </a:schemeClr>
              </a:solidFill>
            </a:rPr>
            <a:t>Approval of the disposal framework and the RFP  for the new letting out framework </a:t>
          </a:r>
        </a:p>
        <a:p>
          <a:r>
            <a:rPr lang="en-ZA" sz="1400" b="1" dirty="0" smtClean="0">
              <a:solidFill>
                <a:schemeClr val="tx1">
                  <a:lumMod val="85000"/>
                  <a:lumOff val="15000"/>
                </a:schemeClr>
              </a:solidFill>
            </a:rPr>
            <a:t>January 2019</a:t>
          </a:r>
          <a:endParaRPr lang="en-ZA" sz="1400" b="1" dirty="0">
            <a:solidFill>
              <a:schemeClr val="tx1">
                <a:lumMod val="85000"/>
                <a:lumOff val="15000"/>
              </a:schemeClr>
            </a:solidFill>
          </a:endParaRPr>
        </a:p>
      </dgm:t>
    </dgm:pt>
    <dgm:pt modelId="{01570261-E8B7-4634-AE3E-CE01B881DEE9}" type="parTrans" cxnId="{7584FE24-6580-4FA7-8A68-4D7108D9B724}">
      <dgm:prSet/>
      <dgm:spPr/>
      <dgm:t>
        <a:bodyPr/>
        <a:lstStyle/>
        <a:p>
          <a:endParaRPr lang="en-ZA" sz="1100" b="1" dirty="0">
            <a:solidFill>
              <a:schemeClr val="tx1">
                <a:lumMod val="85000"/>
                <a:lumOff val="15000"/>
              </a:schemeClr>
            </a:solidFill>
          </a:endParaRPr>
        </a:p>
      </dgm:t>
    </dgm:pt>
    <dgm:pt modelId="{E4F89970-BE96-4267-9C20-70455DC4AE68}" type="sibTrans" cxnId="{7584FE24-6580-4FA7-8A68-4D7108D9B724}">
      <dgm:prSet/>
      <dgm:spPr/>
      <dgm:t>
        <a:bodyPr/>
        <a:lstStyle/>
        <a:p>
          <a:endParaRPr lang="en-ZA" sz="1100" b="1" dirty="0">
            <a:solidFill>
              <a:schemeClr val="tx1">
                <a:lumMod val="85000"/>
                <a:lumOff val="15000"/>
              </a:schemeClr>
            </a:solidFill>
          </a:endParaRPr>
        </a:p>
      </dgm:t>
    </dgm:pt>
    <dgm:pt modelId="{D6972EAA-ABB6-4FFF-8436-4DC41E7C8767}">
      <dgm:prSet phldrT="[Text]" custT="1"/>
      <dgm:spPr/>
      <dgm:t>
        <a:bodyPr/>
        <a:lstStyle/>
        <a:p>
          <a:pPr>
            <a:spcAft>
              <a:spcPts val="0"/>
            </a:spcAft>
          </a:pPr>
          <a:r>
            <a:rPr lang="en-ZA" sz="1400" b="1" dirty="0" smtClean="0">
              <a:solidFill>
                <a:schemeClr val="tx1">
                  <a:lumMod val="85000"/>
                  <a:lumOff val="15000"/>
                </a:schemeClr>
              </a:solidFill>
            </a:rPr>
            <a:t>Extension and renewal of existing leases </a:t>
          </a:r>
        </a:p>
        <a:p>
          <a:pPr>
            <a:spcAft>
              <a:spcPts val="0"/>
            </a:spcAft>
          </a:pPr>
          <a:r>
            <a:rPr lang="en-ZA" sz="1400" b="1" dirty="0" smtClean="0">
              <a:solidFill>
                <a:schemeClr val="tx1">
                  <a:lumMod val="85000"/>
                  <a:lumOff val="15000"/>
                </a:schemeClr>
              </a:solidFill>
            </a:rPr>
            <a:t> ongoing </a:t>
          </a:r>
        </a:p>
        <a:p>
          <a:pPr>
            <a:spcAft>
              <a:spcPts val="0"/>
            </a:spcAft>
          </a:pPr>
          <a:r>
            <a:rPr lang="en-ZA" sz="1400" b="1" dirty="0" smtClean="0">
              <a:solidFill>
                <a:schemeClr val="tx1">
                  <a:lumMod val="85000"/>
                  <a:lumOff val="15000"/>
                </a:schemeClr>
              </a:solidFill>
            </a:rPr>
            <a:t>(53 have been concluded)</a:t>
          </a:r>
          <a:endParaRPr lang="en-ZA" sz="1400" b="1" dirty="0">
            <a:solidFill>
              <a:schemeClr val="tx1">
                <a:lumMod val="85000"/>
                <a:lumOff val="15000"/>
              </a:schemeClr>
            </a:solidFill>
          </a:endParaRPr>
        </a:p>
      </dgm:t>
    </dgm:pt>
    <dgm:pt modelId="{36BF4600-CB88-4676-8513-B18CEFEDE761}" type="parTrans" cxnId="{9B715FCA-42B9-427D-BAD8-027E7CF271FD}">
      <dgm:prSet/>
      <dgm:spPr/>
      <dgm:t>
        <a:bodyPr/>
        <a:lstStyle/>
        <a:p>
          <a:endParaRPr lang="en-ZA" sz="1100" b="1" dirty="0">
            <a:solidFill>
              <a:schemeClr val="tx1">
                <a:lumMod val="85000"/>
                <a:lumOff val="15000"/>
              </a:schemeClr>
            </a:solidFill>
          </a:endParaRPr>
        </a:p>
      </dgm:t>
    </dgm:pt>
    <dgm:pt modelId="{55081D5A-7522-4AF5-9E7B-8A4133AB094E}" type="sibTrans" cxnId="{9B715FCA-42B9-427D-BAD8-027E7CF271FD}">
      <dgm:prSet/>
      <dgm:spPr/>
      <dgm:t>
        <a:bodyPr/>
        <a:lstStyle/>
        <a:p>
          <a:endParaRPr lang="en-ZA" sz="1100" b="1" dirty="0">
            <a:solidFill>
              <a:schemeClr val="tx1">
                <a:lumMod val="85000"/>
                <a:lumOff val="15000"/>
              </a:schemeClr>
            </a:solidFill>
          </a:endParaRPr>
        </a:p>
      </dgm:t>
    </dgm:pt>
    <dgm:pt modelId="{8CD82943-94D5-47CD-8A2E-24B251BB5DF9}">
      <dgm:prSet phldrT="[Text]" custT="1"/>
      <dgm:spPr/>
      <dgm:t>
        <a:bodyPr/>
        <a:lstStyle/>
        <a:p>
          <a:r>
            <a:rPr lang="en-ZA" sz="1400" b="1" dirty="0" smtClean="0">
              <a:solidFill>
                <a:schemeClr val="tx1">
                  <a:lumMod val="85000"/>
                  <a:lumOff val="15000"/>
                </a:schemeClr>
              </a:solidFill>
            </a:rPr>
            <a:t>Publishing of  RFP</a:t>
          </a:r>
        </a:p>
        <a:p>
          <a:r>
            <a:rPr lang="en-ZA" sz="1400" b="1" dirty="0" smtClean="0">
              <a:solidFill>
                <a:schemeClr val="tx1">
                  <a:lumMod val="85000"/>
                  <a:lumOff val="15000"/>
                </a:schemeClr>
              </a:solidFill>
            </a:rPr>
            <a:t>February 2019</a:t>
          </a:r>
          <a:endParaRPr lang="en-ZA" sz="1400" b="1" dirty="0">
            <a:solidFill>
              <a:schemeClr val="tx1">
                <a:lumMod val="85000"/>
                <a:lumOff val="15000"/>
              </a:schemeClr>
            </a:solidFill>
          </a:endParaRPr>
        </a:p>
      </dgm:t>
    </dgm:pt>
    <dgm:pt modelId="{711AD181-F02C-4BB7-9FC8-6BD77F7CE7BA}" type="parTrans" cxnId="{B813A433-D746-4CB4-A67C-2ED7FB192CD2}">
      <dgm:prSet/>
      <dgm:spPr/>
      <dgm:t>
        <a:bodyPr/>
        <a:lstStyle/>
        <a:p>
          <a:endParaRPr lang="en-ZA" sz="1100" b="1" dirty="0">
            <a:solidFill>
              <a:schemeClr val="tx1">
                <a:lumMod val="85000"/>
                <a:lumOff val="15000"/>
              </a:schemeClr>
            </a:solidFill>
          </a:endParaRPr>
        </a:p>
      </dgm:t>
    </dgm:pt>
    <dgm:pt modelId="{1C04CD17-2BD9-486F-B543-66264E8DE4EE}" type="sibTrans" cxnId="{B813A433-D746-4CB4-A67C-2ED7FB192CD2}">
      <dgm:prSet/>
      <dgm:spPr/>
      <dgm:t>
        <a:bodyPr/>
        <a:lstStyle/>
        <a:p>
          <a:endParaRPr lang="en-ZA" sz="1100" b="1" dirty="0">
            <a:solidFill>
              <a:schemeClr val="tx1">
                <a:lumMod val="85000"/>
                <a:lumOff val="15000"/>
              </a:schemeClr>
            </a:solidFill>
          </a:endParaRPr>
        </a:p>
      </dgm:t>
    </dgm:pt>
    <dgm:pt modelId="{02760207-6A1C-4F35-9B05-ECAB72500424}">
      <dgm:prSet phldrT="[Text]" custT="1"/>
      <dgm:spPr/>
      <dgm:t>
        <a:bodyPr/>
        <a:lstStyle/>
        <a:p>
          <a:r>
            <a:rPr lang="en-ZA" sz="1400" b="1" dirty="0" smtClean="0">
              <a:solidFill>
                <a:schemeClr val="tx1">
                  <a:lumMod val="85000"/>
                  <a:lumOff val="15000"/>
                </a:schemeClr>
              </a:solidFill>
            </a:rPr>
            <a:t>Closing of bid</a:t>
          </a:r>
        </a:p>
        <a:p>
          <a:r>
            <a:rPr lang="en-ZA" sz="1400" b="1" dirty="0" smtClean="0">
              <a:solidFill>
                <a:schemeClr val="tx1">
                  <a:lumMod val="85000"/>
                  <a:lumOff val="15000"/>
                </a:schemeClr>
              </a:solidFill>
            </a:rPr>
            <a:t>April 2019</a:t>
          </a:r>
          <a:endParaRPr lang="en-ZA" sz="1400" b="1" dirty="0">
            <a:solidFill>
              <a:schemeClr val="tx1">
                <a:lumMod val="85000"/>
                <a:lumOff val="15000"/>
              </a:schemeClr>
            </a:solidFill>
          </a:endParaRPr>
        </a:p>
      </dgm:t>
    </dgm:pt>
    <dgm:pt modelId="{CB79CFB3-6FFF-4D17-9BBA-3ACD13ABA90A}" type="parTrans" cxnId="{386700D4-4A2B-4DD5-BEDB-B6E296BFF829}">
      <dgm:prSet/>
      <dgm:spPr/>
      <dgm:t>
        <a:bodyPr/>
        <a:lstStyle/>
        <a:p>
          <a:endParaRPr lang="en-ZA" sz="1100" b="1" dirty="0">
            <a:solidFill>
              <a:schemeClr val="tx1">
                <a:lumMod val="85000"/>
                <a:lumOff val="15000"/>
              </a:schemeClr>
            </a:solidFill>
          </a:endParaRPr>
        </a:p>
      </dgm:t>
    </dgm:pt>
    <dgm:pt modelId="{C943E1AF-CEA3-474B-A859-10D7312C4292}" type="sibTrans" cxnId="{386700D4-4A2B-4DD5-BEDB-B6E296BFF829}">
      <dgm:prSet/>
      <dgm:spPr/>
      <dgm:t>
        <a:bodyPr/>
        <a:lstStyle/>
        <a:p>
          <a:endParaRPr lang="en-ZA" sz="1100" b="1" dirty="0">
            <a:solidFill>
              <a:schemeClr val="tx1">
                <a:lumMod val="85000"/>
                <a:lumOff val="15000"/>
              </a:schemeClr>
            </a:solidFill>
          </a:endParaRPr>
        </a:p>
      </dgm:t>
    </dgm:pt>
    <dgm:pt modelId="{F59D90E4-FACA-4B14-AA95-67F4E1AFFEE7}">
      <dgm:prSet phldrT="[Text]" custT="1"/>
      <dgm:spPr/>
      <dgm:t>
        <a:bodyPr/>
        <a:lstStyle/>
        <a:p>
          <a:r>
            <a:rPr lang="en-ZA" sz="1400" b="1" dirty="0" smtClean="0">
              <a:solidFill>
                <a:schemeClr val="tx1">
                  <a:lumMod val="85000"/>
                  <a:lumOff val="15000"/>
                </a:schemeClr>
              </a:solidFill>
            </a:rPr>
            <a:t>Evaluation and adjudication of received bids</a:t>
          </a:r>
        </a:p>
        <a:p>
          <a:r>
            <a:rPr lang="en-ZA" sz="1400" b="1" dirty="0" smtClean="0">
              <a:solidFill>
                <a:schemeClr val="tx1">
                  <a:lumMod val="85000"/>
                  <a:lumOff val="15000"/>
                </a:schemeClr>
              </a:solidFill>
            </a:rPr>
            <a:t>May 2019</a:t>
          </a:r>
          <a:endParaRPr lang="en-ZA" sz="1400" b="1" dirty="0">
            <a:solidFill>
              <a:schemeClr val="tx1">
                <a:lumMod val="85000"/>
                <a:lumOff val="15000"/>
              </a:schemeClr>
            </a:solidFill>
          </a:endParaRPr>
        </a:p>
      </dgm:t>
    </dgm:pt>
    <dgm:pt modelId="{AEC896EA-B816-4623-9594-777E4D123E1A}" type="parTrans" cxnId="{E44E1F83-D845-415B-A3C2-F981B401D4DD}">
      <dgm:prSet/>
      <dgm:spPr/>
      <dgm:t>
        <a:bodyPr/>
        <a:lstStyle/>
        <a:p>
          <a:endParaRPr lang="en-ZA" sz="1100" b="1" dirty="0">
            <a:solidFill>
              <a:schemeClr val="tx1">
                <a:lumMod val="85000"/>
                <a:lumOff val="15000"/>
              </a:schemeClr>
            </a:solidFill>
          </a:endParaRPr>
        </a:p>
      </dgm:t>
    </dgm:pt>
    <dgm:pt modelId="{1C870055-BEE5-425E-90C1-0273410682F5}" type="sibTrans" cxnId="{E44E1F83-D845-415B-A3C2-F981B401D4DD}">
      <dgm:prSet/>
      <dgm:spPr/>
      <dgm:t>
        <a:bodyPr/>
        <a:lstStyle/>
        <a:p>
          <a:endParaRPr lang="en-ZA" sz="1100" b="1" dirty="0">
            <a:solidFill>
              <a:schemeClr val="tx1">
                <a:lumMod val="85000"/>
                <a:lumOff val="15000"/>
              </a:schemeClr>
            </a:solidFill>
          </a:endParaRPr>
        </a:p>
      </dgm:t>
    </dgm:pt>
    <dgm:pt modelId="{D5FB7BF5-43F2-436D-AECF-D4A4C46B67B7}">
      <dgm:prSet phldrT="[Text]" custT="1"/>
      <dgm:spPr/>
      <dgm:t>
        <a:bodyPr/>
        <a:lstStyle/>
        <a:p>
          <a:r>
            <a:rPr lang="en-ZA" sz="1400" b="1" dirty="0" smtClean="0">
              <a:solidFill>
                <a:schemeClr val="tx1">
                  <a:lumMod val="85000"/>
                  <a:lumOff val="15000"/>
                </a:schemeClr>
              </a:solidFill>
            </a:rPr>
            <a:t>Contracting</a:t>
          </a:r>
        </a:p>
        <a:p>
          <a:r>
            <a:rPr lang="en-ZA" sz="1400" b="1" dirty="0" smtClean="0">
              <a:solidFill>
                <a:schemeClr val="tx1">
                  <a:lumMod val="85000"/>
                  <a:lumOff val="15000"/>
                </a:schemeClr>
              </a:solidFill>
            </a:rPr>
            <a:t>June 2019</a:t>
          </a:r>
          <a:endParaRPr lang="en-ZA" sz="1400" b="1" dirty="0">
            <a:solidFill>
              <a:schemeClr val="tx1">
                <a:lumMod val="85000"/>
                <a:lumOff val="15000"/>
              </a:schemeClr>
            </a:solidFill>
          </a:endParaRPr>
        </a:p>
      </dgm:t>
    </dgm:pt>
    <dgm:pt modelId="{F5C2D64F-AAFE-4D51-89B2-40A56E33F8F7}" type="parTrans" cxnId="{BA6267E4-ACDF-4031-9293-C2A6ED78D9BC}">
      <dgm:prSet/>
      <dgm:spPr/>
      <dgm:t>
        <a:bodyPr/>
        <a:lstStyle/>
        <a:p>
          <a:endParaRPr lang="en-ZA" sz="1100" b="1" dirty="0">
            <a:solidFill>
              <a:schemeClr val="tx1">
                <a:lumMod val="85000"/>
                <a:lumOff val="15000"/>
              </a:schemeClr>
            </a:solidFill>
          </a:endParaRPr>
        </a:p>
      </dgm:t>
    </dgm:pt>
    <dgm:pt modelId="{D17CC759-A254-4A35-989F-107206A80D75}" type="sibTrans" cxnId="{BA6267E4-ACDF-4031-9293-C2A6ED78D9BC}">
      <dgm:prSet/>
      <dgm:spPr/>
      <dgm:t>
        <a:bodyPr/>
        <a:lstStyle/>
        <a:p>
          <a:endParaRPr lang="en-ZA" sz="1100" b="1" dirty="0">
            <a:solidFill>
              <a:schemeClr val="tx1">
                <a:lumMod val="85000"/>
                <a:lumOff val="15000"/>
              </a:schemeClr>
            </a:solidFill>
          </a:endParaRPr>
        </a:p>
      </dgm:t>
    </dgm:pt>
    <dgm:pt modelId="{77BE5EF7-C1B2-4B8C-B3C7-25A482D9D7D8}">
      <dgm:prSet phldrT="[Text]" custT="1"/>
      <dgm:spPr/>
      <dgm:t>
        <a:bodyPr/>
        <a:lstStyle/>
        <a:p>
          <a:r>
            <a:rPr lang="en-ZA" sz="1400" b="1" dirty="0" smtClean="0">
              <a:solidFill>
                <a:schemeClr val="tx1">
                  <a:lumMod val="85000"/>
                  <a:lumOff val="15000"/>
                </a:schemeClr>
              </a:solidFill>
            </a:rPr>
            <a:t>Contract management and property  development</a:t>
          </a:r>
        </a:p>
        <a:p>
          <a:r>
            <a:rPr lang="en-ZA" sz="1400" b="1" dirty="0" smtClean="0">
              <a:solidFill>
                <a:schemeClr val="tx1">
                  <a:lumMod val="85000"/>
                  <a:lumOff val="15000"/>
                </a:schemeClr>
              </a:solidFill>
            </a:rPr>
            <a:t>Ongoing</a:t>
          </a:r>
        </a:p>
      </dgm:t>
    </dgm:pt>
    <dgm:pt modelId="{4F012A07-40BA-4D9A-A2BB-C26B1915390F}" type="parTrans" cxnId="{6A809139-4F9B-4938-ACB5-340CE2CB6191}">
      <dgm:prSet/>
      <dgm:spPr/>
      <dgm:t>
        <a:bodyPr/>
        <a:lstStyle/>
        <a:p>
          <a:endParaRPr lang="en-ZA" sz="1100" b="1" dirty="0">
            <a:solidFill>
              <a:schemeClr val="tx1">
                <a:lumMod val="85000"/>
                <a:lumOff val="15000"/>
              </a:schemeClr>
            </a:solidFill>
          </a:endParaRPr>
        </a:p>
      </dgm:t>
    </dgm:pt>
    <dgm:pt modelId="{F7BD9F0E-1AC2-455F-878D-D86145F490D8}" type="sibTrans" cxnId="{6A809139-4F9B-4938-ACB5-340CE2CB6191}">
      <dgm:prSet/>
      <dgm:spPr/>
      <dgm:t>
        <a:bodyPr/>
        <a:lstStyle/>
        <a:p>
          <a:endParaRPr lang="en-ZA" sz="1100" b="1" dirty="0">
            <a:solidFill>
              <a:schemeClr val="tx1">
                <a:lumMod val="85000"/>
                <a:lumOff val="15000"/>
              </a:schemeClr>
            </a:solidFill>
          </a:endParaRPr>
        </a:p>
      </dgm:t>
    </dgm:pt>
    <dgm:pt modelId="{40AE6A5C-AB80-4EF7-ADFB-023DE5EAB6B7}">
      <dgm:prSet phldrT="[Text]" custT="1"/>
      <dgm:spPr/>
      <dgm:t>
        <a:bodyPr/>
        <a:lstStyle/>
        <a:p>
          <a:r>
            <a:rPr lang="en-ZA" sz="1400" b="1" dirty="0" smtClean="0">
              <a:solidFill>
                <a:schemeClr val="tx1">
                  <a:lumMod val="85000"/>
                  <a:lumOff val="15000"/>
                </a:schemeClr>
              </a:solidFill>
            </a:rPr>
            <a:t>Property marketing conference</a:t>
          </a:r>
        </a:p>
        <a:p>
          <a:r>
            <a:rPr lang="en-ZA" sz="1400" b="1" dirty="0" smtClean="0">
              <a:solidFill>
                <a:schemeClr val="tx1">
                  <a:lumMod val="85000"/>
                  <a:lumOff val="15000"/>
                </a:schemeClr>
              </a:solidFill>
            </a:rPr>
            <a:t>April 2019</a:t>
          </a:r>
          <a:endParaRPr lang="en-ZA" sz="1400" b="1" dirty="0">
            <a:solidFill>
              <a:schemeClr val="tx1">
                <a:lumMod val="85000"/>
                <a:lumOff val="15000"/>
              </a:schemeClr>
            </a:solidFill>
          </a:endParaRPr>
        </a:p>
      </dgm:t>
    </dgm:pt>
    <dgm:pt modelId="{D1DF00B6-2D43-42C8-BC58-F46E506A6749}" type="parTrans" cxnId="{EA132899-F73F-4E5C-9F1E-4C0C3783D6AB}">
      <dgm:prSet/>
      <dgm:spPr/>
      <dgm:t>
        <a:bodyPr/>
        <a:lstStyle/>
        <a:p>
          <a:endParaRPr lang="en-ZA" sz="1100" b="1" dirty="0">
            <a:solidFill>
              <a:schemeClr val="tx1">
                <a:lumMod val="85000"/>
                <a:lumOff val="15000"/>
              </a:schemeClr>
            </a:solidFill>
          </a:endParaRPr>
        </a:p>
      </dgm:t>
    </dgm:pt>
    <dgm:pt modelId="{1E99D376-0515-4423-BF3E-3CAFF1FF9488}" type="sibTrans" cxnId="{EA132899-F73F-4E5C-9F1E-4C0C3783D6AB}">
      <dgm:prSet/>
      <dgm:spPr/>
      <dgm:t>
        <a:bodyPr/>
        <a:lstStyle/>
        <a:p>
          <a:endParaRPr lang="en-ZA" sz="1100" b="1" dirty="0">
            <a:solidFill>
              <a:schemeClr val="tx1">
                <a:lumMod val="85000"/>
                <a:lumOff val="15000"/>
              </a:schemeClr>
            </a:solidFill>
          </a:endParaRPr>
        </a:p>
      </dgm:t>
    </dgm:pt>
    <dgm:pt modelId="{8A0A3CA3-F35D-43CD-A852-A89310078834}">
      <dgm:prSet phldrT="[Text]" custT="1"/>
      <dgm:spPr/>
      <dgm:t>
        <a:bodyPr/>
        <a:lstStyle/>
        <a:p>
          <a:r>
            <a:rPr lang="en-ZA" sz="1400" b="1" dirty="0" smtClean="0">
              <a:solidFill>
                <a:schemeClr val="tx1">
                  <a:lumMod val="85000"/>
                  <a:lumOff val="15000"/>
                </a:schemeClr>
              </a:solidFill>
            </a:rPr>
            <a:t>Provincial property marketing events         </a:t>
          </a:r>
        </a:p>
        <a:p>
          <a:r>
            <a:rPr lang="en-ZA" sz="1400" b="1" dirty="0" smtClean="0">
              <a:solidFill>
                <a:schemeClr val="tx1">
                  <a:lumMod val="85000"/>
                  <a:lumOff val="15000"/>
                </a:schemeClr>
              </a:solidFill>
            </a:rPr>
            <a:t>August to October 2018    </a:t>
          </a:r>
          <a:endParaRPr lang="en-ZA" sz="1400" b="1" dirty="0">
            <a:solidFill>
              <a:schemeClr val="tx1">
                <a:lumMod val="85000"/>
                <a:lumOff val="15000"/>
              </a:schemeClr>
            </a:solidFill>
          </a:endParaRPr>
        </a:p>
      </dgm:t>
    </dgm:pt>
    <dgm:pt modelId="{599C31DD-1967-4EEB-A2C1-0261FF43C44E}" type="parTrans" cxnId="{B42232DB-CE5B-4601-B56C-60409C7A711D}">
      <dgm:prSet/>
      <dgm:spPr/>
      <dgm:t>
        <a:bodyPr/>
        <a:lstStyle/>
        <a:p>
          <a:endParaRPr lang="en-ZA" sz="1100" b="1" dirty="0">
            <a:solidFill>
              <a:schemeClr val="tx1">
                <a:lumMod val="85000"/>
                <a:lumOff val="15000"/>
              </a:schemeClr>
            </a:solidFill>
          </a:endParaRPr>
        </a:p>
      </dgm:t>
    </dgm:pt>
    <dgm:pt modelId="{0AC477AC-AD4E-45DF-94CD-24D0DF62F054}" type="sibTrans" cxnId="{B42232DB-CE5B-4601-B56C-60409C7A711D}">
      <dgm:prSet/>
      <dgm:spPr/>
      <dgm:t>
        <a:bodyPr/>
        <a:lstStyle/>
        <a:p>
          <a:endParaRPr lang="en-ZA" sz="1100" b="1" dirty="0">
            <a:solidFill>
              <a:schemeClr val="tx1">
                <a:lumMod val="85000"/>
                <a:lumOff val="15000"/>
              </a:schemeClr>
            </a:solidFill>
          </a:endParaRPr>
        </a:p>
      </dgm:t>
    </dgm:pt>
    <dgm:pt modelId="{D29F37E8-C501-432F-AC05-EE0EE1B0F302}">
      <dgm:prSet custT="1"/>
      <dgm:spPr/>
      <dgm:t>
        <a:bodyPr/>
        <a:lstStyle/>
        <a:p>
          <a:r>
            <a:rPr lang="en-ZA" sz="1400" b="1" dirty="0" smtClean="0">
              <a:solidFill>
                <a:schemeClr val="tx1">
                  <a:lumMod val="85000"/>
                  <a:lumOff val="15000"/>
                </a:schemeClr>
              </a:solidFill>
            </a:rPr>
            <a:t>Draft business process on letting out sent to DG, HEAD PMTE, DDG: SCM and EXCO </a:t>
          </a:r>
        </a:p>
        <a:p>
          <a:r>
            <a:rPr lang="en-ZA" sz="1400" b="1" dirty="0" smtClean="0">
              <a:solidFill>
                <a:schemeClr val="tx1">
                  <a:lumMod val="85000"/>
                  <a:lumOff val="15000"/>
                </a:schemeClr>
              </a:solidFill>
            </a:rPr>
            <a:t>25/01/2019</a:t>
          </a:r>
        </a:p>
      </dgm:t>
    </dgm:pt>
    <dgm:pt modelId="{5D56E306-A4A3-4A22-9696-522B394B56A2}" type="parTrans" cxnId="{9DA11547-85A2-4A86-A1B0-31C7EE635C01}">
      <dgm:prSet/>
      <dgm:spPr/>
      <dgm:t>
        <a:bodyPr/>
        <a:lstStyle/>
        <a:p>
          <a:endParaRPr lang="en-ZA" sz="1100" b="1" dirty="0">
            <a:solidFill>
              <a:schemeClr val="tx1">
                <a:lumMod val="85000"/>
                <a:lumOff val="15000"/>
              </a:schemeClr>
            </a:solidFill>
          </a:endParaRPr>
        </a:p>
      </dgm:t>
    </dgm:pt>
    <dgm:pt modelId="{E19C6268-71D8-443C-AAF0-A37A1C180601}" type="sibTrans" cxnId="{9DA11547-85A2-4A86-A1B0-31C7EE635C01}">
      <dgm:prSet/>
      <dgm:spPr/>
      <dgm:t>
        <a:bodyPr/>
        <a:lstStyle/>
        <a:p>
          <a:endParaRPr lang="en-ZA" sz="1100" b="1" dirty="0">
            <a:solidFill>
              <a:schemeClr val="tx1">
                <a:lumMod val="85000"/>
                <a:lumOff val="15000"/>
              </a:schemeClr>
            </a:solidFill>
          </a:endParaRPr>
        </a:p>
      </dgm:t>
    </dgm:pt>
    <dgm:pt modelId="{B5658207-0763-469E-A8E9-7E5D26E95CF0}">
      <dgm:prSet custT="1"/>
      <dgm:spPr/>
      <dgm:t>
        <a:bodyPr/>
        <a:lstStyle/>
        <a:p>
          <a:r>
            <a:rPr lang="en-ZA" sz="1400" b="1" dirty="0" smtClean="0">
              <a:solidFill>
                <a:schemeClr val="tx1">
                  <a:lumMod val="85000"/>
                  <a:lumOff val="15000"/>
                </a:schemeClr>
              </a:solidFill>
            </a:rPr>
            <a:t>List of surplus properties to be published on DPW and NT websites and tender bulletin</a:t>
          </a:r>
        </a:p>
        <a:p>
          <a:r>
            <a:rPr lang="en-ZA" sz="1400" b="1" dirty="0" smtClean="0">
              <a:solidFill>
                <a:schemeClr val="tx1">
                  <a:lumMod val="85000"/>
                  <a:lumOff val="15000"/>
                </a:schemeClr>
              </a:solidFill>
            </a:rPr>
            <a:t>15/02/2019</a:t>
          </a:r>
        </a:p>
      </dgm:t>
    </dgm:pt>
    <dgm:pt modelId="{5317DFD9-E4AC-4DFF-BEE1-C0236F698387}" type="parTrans" cxnId="{73B314C7-862F-4FA6-910C-471AFB6DAE34}">
      <dgm:prSet/>
      <dgm:spPr/>
      <dgm:t>
        <a:bodyPr/>
        <a:lstStyle/>
        <a:p>
          <a:endParaRPr lang="en-ZA" sz="1100" b="1" dirty="0">
            <a:solidFill>
              <a:schemeClr val="tx1">
                <a:lumMod val="85000"/>
                <a:lumOff val="15000"/>
              </a:schemeClr>
            </a:solidFill>
          </a:endParaRPr>
        </a:p>
      </dgm:t>
    </dgm:pt>
    <dgm:pt modelId="{F385CD10-BF68-46CD-8DEE-403C3F3E8070}" type="sibTrans" cxnId="{73B314C7-862F-4FA6-910C-471AFB6DAE34}">
      <dgm:prSet/>
      <dgm:spPr/>
      <dgm:t>
        <a:bodyPr/>
        <a:lstStyle/>
        <a:p>
          <a:endParaRPr lang="en-ZA" sz="1100" b="1" dirty="0">
            <a:solidFill>
              <a:schemeClr val="tx1">
                <a:lumMod val="85000"/>
                <a:lumOff val="15000"/>
              </a:schemeClr>
            </a:solidFill>
          </a:endParaRPr>
        </a:p>
      </dgm:t>
    </dgm:pt>
    <dgm:pt modelId="{4711A6F8-62EF-46CE-A0C7-1D77D60B40E6}">
      <dgm:prSet custT="1"/>
      <dgm:spPr/>
      <dgm:t>
        <a:bodyPr/>
        <a:lstStyle/>
        <a:p>
          <a:r>
            <a:rPr lang="en-ZA" sz="1400" b="1" dirty="0" smtClean="0">
              <a:solidFill>
                <a:schemeClr val="tx1">
                  <a:lumMod val="85000"/>
                  <a:lumOff val="15000"/>
                </a:schemeClr>
              </a:solidFill>
            </a:rPr>
            <a:t>Development of strategy on permanent disposal of residential properties</a:t>
          </a:r>
        </a:p>
        <a:p>
          <a:r>
            <a:rPr lang="en-ZA" sz="1400" b="1" dirty="0" smtClean="0">
              <a:solidFill>
                <a:schemeClr val="tx1">
                  <a:lumMod val="85000"/>
                  <a:lumOff val="15000"/>
                </a:schemeClr>
              </a:solidFill>
            </a:rPr>
            <a:t>01/03/2019</a:t>
          </a:r>
          <a:endParaRPr lang="en-ZA" sz="1400" b="1" dirty="0">
            <a:solidFill>
              <a:schemeClr val="tx1">
                <a:lumMod val="85000"/>
                <a:lumOff val="15000"/>
              </a:schemeClr>
            </a:solidFill>
          </a:endParaRPr>
        </a:p>
      </dgm:t>
    </dgm:pt>
    <dgm:pt modelId="{42368B76-CF6B-4E45-B24A-9EE3EE737BE2}" type="parTrans" cxnId="{E34D9070-9EA0-4A49-AF9F-4BAD4B24A18C}">
      <dgm:prSet/>
      <dgm:spPr/>
      <dgm:t>
        <a:bodyPr/>
        <a:lstStyle/>
        <a:p>
          <a:endParaRPr lang="en-ZA" sz="1100" b="1" dirty="0">
            <a:solidFill>
              <a:schemeClr val="tx1">
                <a:lumMod val="85000"/>
                <a:lumOff val="15000"/>
              </a:schemeClr>
            </a:solidFill>
          </a:endParaRPr>
        </a:p>
      </dgm:t>
    </dgm:pt>
    <dgm:pt modelId="{6DD7174C-57B7-48EF-B1AB-351D88C905AF}" type="sibTrans" cxnId="{E34D9070-9EA0-4A49-AF9F-4BAD4B24A18C}">
      <dgm:prSet/>
      <dgm:spPr/>
      <dgm:t>
        <a:bodyPr/>
        <a:lstStyle/>
        <a:p>
          <a:endParaRPr lang="en-ZA" sz="1100" b="1" dirty="0">
            <a:solidFill>
              <a:schemeClr val="tx1">
                <a:lumMod val="85000"/>
                <a:lumOff val="15000"/>
              </a:schemeClr>
            </a:solidFill>
          </a:endParaRPr>
        </a:p>
      </dgm:t>
    </dgm:pt>
    <dgm:pt modelId="{599A3376-BCEA-4D51-AC66-29A028B3361C}" type="pres">
      <dgm:prSet presAssocID="{375010E6-A955-4DE4-AD11-7B286DD09F41}" presName="Name0" presStyleCnt="0">
        <dgm:presLayoutVars>
          <dgm:dir/>
          <dgm:resizeHandles/>
        </dgm:presLayoutVars>
      </dgm:prSet>
      <dgm:spPr/>
      <dgm:t>
        <a:bodyPr/>
        <a:lstStyle/>
        <a:p>
          <a:endParaRPr lang="en-ZA"/>
        </a:p>
      </dgm:t>
    </dgm:pt>
    <dgm:pt modelId="{763D4FA3-C26C-4E38-B8C8-EBDBCA4AA052}" type="pres">
      <dgm:prSet presAssocID="{8A0A3CA3-F35D-43CD-A852-A89310078834}" presName="compNode" presStyleCnt="0"/>
      <dgm:spPr/>
      <dgm:t>
        <a:bodyPr/>
        <a:lstStyle/>
        <a:p>
          <a:endParaRPr lang="en-ZA"/>
        </a:p>
      </dgm:t>
    </dgm:pt>
    <dgm:pt modelId="{C1859870-A80F-405A-BBBA-7F4167ED5E55}" type="pres">
      <dgm:prSet presAssocID="{8A0A3CA3-F35D-43CD-A852-A89310078834}" presName="dummyConnPt" presStyleCnt="0"/>
      <dgm:spPr/>
      <dgm:t>
        <a:bodyPr/>
        <a:lstStyle/>
        <a:p>
          <a:endParaRPr lang="en-ZA"/>
        </a:p>
      </dgm:t>
    </dgm:pt>
    <dgm:pt modelId="{99214E76-A609-4CBC-974A-31C3A3CAE369}" type="pres">
      <dgm:prSet presAssocID="{8A0A3CA3-F35D-43CD-A852-A89310078834}" presName="node" presStyleLbl="node1" presStyleIdx="0" presStyleCnt="12" custScaleX="125382" custScaleY="71223">
        <dgm:presLayoutVars>
          <dgm:bulletEnabled val="1"/>
        </dgm:presLayoutVars>
      </dgm:prSet>
      <dgm:spPr/>
      <dgm:t>
        <a:bodyPr/>
        <a:lstStyle/>
        <a:p>
          <a:endParaRPr lang="en-ZA"/>
        </a:p>
      </dgm:t>
    </dgm:pt>
    <dgm:pt modelId="{7A8BC94D-4220-475C-A6D7-5F6D68D871E7}" type="pres">
      <dgm:prSet presAssocID="{0AC477AC-AD4E-45DF-94CD-24D0DF62F054}" presName="sibTrans" presStyleLbl="bgSibTrans2D1" presStyleIdx="0" presStyleCnt="11"/>
      <dgm:spPr/>
      <dgm:t>
        <a:bodyPr/>
        <a:lstStyle/>
        <a:p>
          <a:endParaRPr lang="en-ZA"/>
        </a:p>
      </dgm:t>
    </dgm:pt>
    <dgm:pt modelId="{3ECE5869-C824-4B32-B7DA-FA69E045433C}" type="pres">
      <dgm:prSet presAssocID="{D29F37E8-C501-432F-AC05-EE0EE1B0F302}" presName="compNode" presStyleCnt="0"/>
      <dgm:spPr/>
      <dgm:t>
        <a:bodyPr/>
        <a:lstStyle/>
        <a:p>
          <a:endParaRPr lang="en-ZA"/>
        </a:p>
      </dgm:t>
    </dgm:pt>
    <dgm:pt modelId="{63BD8492-99D9-49B3-9658-B63FE5A05B45}" type="pres">
      <dgm:prSet presAssocID="{D29F37E8-C501-432F-AC05-EE0EE1B0F302}" presName="dummyConnPt" presStyleCnt="0"/>
      <dgm:spPr/>
      <dgm:t>
        <a:bodyPr/>
        <a:lstStyle/>
        <a:p>
          <a:endParaRPr lang="en-ZA"/>
        </a:p>
      </dgm:t>
    </dgm:pt>
    <dgm:pt modelId="{57A39DC3-9F20-4214-A548-255782ECFC50}" type="pres">
      <dgm:prSet presAssocID="{D29F37E8-C501-432F-AC05-EE0EE1B0F302}" presName="node" presStyleLbl="node1" presStyleIdx="1" presStyleCnt="12" custScaleX="125382" custScaleY="71223">
        <dgm:presLayoutVars>
          <dgm:bulletEnabled val="1"/>
        </dgm:presLayoutVars>
      </dgm:prSet>
      <dgm:spPr/>
      <dgm:t>
        <a:bodyPr/>
        <a:lstStyle/>
        <a:p>
          <a:endParaRPr lang="en-ZA"/>
        </a:p>
      </dgm:t>
    </dgm:pt>
    <dgm:pt modelId="{CB5F565A-9823-46D6-8C77-B7EB2AF83127}" type="pres">
      <dgm:prSet presAssocID="{E19C6268-71D8-443C-AAF0-A37A1C180601}" presName="sibTrans" presStyleLbl="bgSibTrans2D1" presStyleIdx="1" presStyleCnt="11"/>
      <dgm:spPr/>
      <dgm:t>
        <a:bodyPr/>
        <a:lstStyle/>
        <a:p>
          <a:endParaRPr lang="en-ZA"/>
        </a:p>
      </dgm:t>
    </dgm:pt>
    <dgm:pt modelId="{547F95E0-4747-4D3A-BC05-EA4EDA02E02B}" type="pres">
      <dgm:prSet presAssocID="{54DF2D8C-C7E0-4705-86BF-A46B15A42C09}" presName="compNode" presStyleCnt="0"/>
      <dgm:spPr/>
      <dgm:t>
        <a:bodyPr/>
        <a:lstStyle/>
        <a:p>
          <a:endParaRPr lang="en-ZA"/>
        </a:p>
      </dgm:t>
    </dgm:pt>
    <dgm:pt modelId="{F7670485-0426-4FE3-9968-905C960B5DF6}" type="pres">
      <dgm:prSet presAssocID="{54DF2D8C-C7E0-4705-86BF-A46B15A42C09}" presName="dummyConnPt" presStyleCnt="0"/>
      <dgm:spPr/>
      <dgm:t>
        <a:bodyPr/>
        <a:lstStyle/>
        <a:p>
          <a:endParaRPr lang="en-ZA"/>
        </a:p>
      </dgm:t>
    </dgm:pt>
    <dgm:pt modelId="{CE0D93D6-01E8-4CB0-8FCC-82BB30ECF61B}" type="pres">
      <dgm:prSet presAssocID="{54DF2D8C-C7E0-4705-86BF-A46B15A42C09}" presName="node" presStyleLbl="node1" presStyleIdx="2" presStyleCnt="12" custScaleX="125382" custScaleY="71223">
        <dgm:presLayoutVars>
          <dgm:bulletEnabled val="1"/>
        </dgm:presLayoutVars>
      </dgm:prSet>
      <dgm:spPr/>
      <dgm:t>
        <a:bodyPr/>
        <a:lstStyle/>
        <a:p>
          <a:endParaRPr lang="en-ZA"/>
        </a:p>
      </dgm:t>
    </dgm:pt>
    <dgm:pt modelId="{5F0EDF22-0C06-4CB7-8E9C-78A8DE3ABFFD}" type="pres">
      <dgm:prSet presAssocID="{E4F89970-BE96-4267-9C20-70455DC4AE68}" presName="sibTrans" presStyleLbl="bgSibTrans2D1" presStyleIdx="2" presStyleCnt="11"/>
      <dgm:spPr/>
      <dgm:t>
        <a:bodyPr/>
        <a:lstStyle/>
        <a:p>
          <a:endParaRPr lang="en-ZA"/>
        </a:p>
      </dgm:t>
    </dgm:pt>
    <dgm:pt modelId="{A9FAEEC6-517E-48ED-B092-D282849CEA5C}" type="pres">
      <dgm:prSet presAssocID="{B5658207-0763-469E-A8E9-7E5D26E95CF0}" presName="compNode" presStyleCnt="0"/>
      <dgm:spPr/>
      <dgm:t>
        <a:bodyPr/>
        <a:lstStyle/>
        <a:p>
          <a:endParaRPr lang="en-ZA"/>
        </a:p>
      </dgm:t>
    </dgm:pt>
    <dgm:pt modelId="{9777758B-3E21-429C-AEE0-DFF310E92DED}" type="pres">
      <dgm:prSet presAssocID="{B5658207-0763-469E-A8E9-7E5D26E95CF0}" presName="dummyConnPt" presStyleCnt="0"/>
      <dgm:spPr/>
      <dgm:t>
        <a:bodyPr/>
        <a:lstStyle/>
        <a:p>
          <a:endParaRPr lang="en-ZA"/>
        </a:p>
      </dgm:t>
    </dgm:pt>
    <dgm:pt modelId="{64DDD5E9-BAE2-41B9-8423-EAA7C0267864}" type="pres">
      <dgm:prSet presAssocID="{B5658207-0763-469E-A8E9-7E5D26E95CF0}" presName="node" presStyleLbl="node1" presStyleIdx="3" presStyleCnt="12" custScaleX="125382" custScaleY="71223">
        <dgm:presLayoutVars>
          <dgm:bulletEnabled val="1"/>
        </dgm:presLayoutVars>
      </dgm:prSet>
      <dgm:spPr/>
      <dgm:t>
        <a:bodyPr/>
        <a:lstStyle/>
        <a:p>
          <a:endParaRPr lang="en-ZA"/>
        </a:p>
      </dgm:t>
    </dgm:pt>
    <dgm:pt modelId="{ACC9DB2A-8F7C-4852-9397-0854E8C494DD}" type="pres">
      <dgm:prSet presAssocID="{F385CD10-BF68-46CD-8DEE-403C3F3E8070}" presName="sibTrans" presStyleLbl="bgSibTrans2D1" presStyleIdx="3" presStyleCnt="11"/>
      <dgm:spPr/>
      <dgm:t>
        <a:bodyPr/>
        <a:lstStyle/>
        <a:p>
          <a:endParaRPr lang="en-ZA"/>
        </a:p>
      </dgm:t>
    </dgm:pt>
    <dgm:pt modelId="{4B088E96-D07B-4425-A9F6-0B73281FA82A}" type="pres">
      <dgm:prSet presAssocID="{4711A6F8-62EF-46CE-A0C7-1D77D60B40E6}" presName="compNode" presStyleCnt="0"/>
      <dgm:spPr/>
      <dgm:t>
        <a:bodyPr/>
        <a:lstStyle/>
        <a:p>
          <a:endParaRPr lang="en-ZA"/>
        </a:p>
      </dgm:t>
    </dgm:pt>
    <dgm:pt modelId="{5273824A-5DAB-45AD-AD72-0CB0A7F9BDD1}" type="pres">
      <dgm:prSet presAssocID="{4711A6F8-62EF-46CE-A0C7-1D77D60B40E6}" presName="dummyConnPt" presStyleCnt="0"/>
      <dgm:spPr/>
      <dgm:t>
        <a:bodyPr/>
        <a:lstStyle/>
        <a:p>
          <a:endParaRPr lang="en-ZA"/>
        </a:p>
      </dgm:t>
    </dgm:pt>
    <dgm:pt modelId="{388EBF72-576B-44DE-B2A2-982472F6D3BF}" type="pres">
      <dgm:prSet presAssocID="{4711A6F8-62EF-46CE-A0C7-1D77D60B40E6}" presName="node" presStyleLbl="node1" presStyleIdx="4" presStyleCnt="12" custScaleX="125382" custScaleY="71223">
        <dgm:presLayoutVars>
          <dgm:bulletEnabled val="1"/>
        </dgm:presLayoutVars>
      </dgm:prSet>
      <dgm:spPr/>
      <dgm:t>
        <a:bodyPr/>
        <a:lstStyle/>
        <a:p>
          <a:endParaRPr lang="en-ZA"/>
        </a:p>
      </dgm:t>
    </dgm:pt>
    <dgm:pt modelId="{85F57A96-6213-4EEF-9F92-3636FDDC0E6F}" type="pres">
      <dgm:prSet presAssocID="{6DD7174C-57B7-48EF-B1AB-351D88C905AF}" presName="sibTrans" presStyleLbl="bgSibTrans2D1" presStyleIdx="4" presStyleCnt="11"/>
      <dgm:spPr/>
      <dgm:t>
        <a:bodyPr/>
        <a:lstStyle/>
        <a:p>
          <a:endParaRPr lang="en-ZA"/>
        </a:p>
      </dgm:t>
    </dgm:pt>
    <dgm:pt modelId="{33B5D271-50B0-4CAE-88B6-51FD99A6E931}" type="pres">
      <dgm:prSet presAssocID="{40AE6A5C-AB80-4EF7-ADFB-023DE5EAB6B7}" presName="compNode" presStyleCnt="0"/>
      <dgm:spPr/>
      <dgm:t>
        <a:bodyPr/>
        <a:lstStyle/>
        <a:p>
          <a:endParaRPr lang="en-ZA"/>
        </a:p>
      </dgm:t>
    </dgm:pt>
    <dgm:pt modelId="{25556B6A-30F2-4307-901C-09FA18FE1E86}" type="pres">
      <dgm:prSet presAssocID="{40AE6A5C-AB80-4EF7-ADFB-023DE5EAB6B7}" presName="dummyConnPt" presStyleCnt="0"/>
      <dgm:spPr/>
      <dgm:t>
        <a:bodyPr/>
        <a:lstStyle/>
        <a:p>
          <a:endParaRPr lang="en-ZA"/>
        </a:p>
      </dgm:t>
    </dgm:pt>
    <dgm:pt modelId="{B730BD60-04BF-4A51-8A8E-4EAC985084F5}" type="pres">
      <dgm:prSet presAssocID="{40AE6A5C-AB80-4EF7-ADFB-023DE5EAB6B7}" presName="node" presStyleLbl="node1" presStyleIdx="5" presStyleCnt="12" custScaleX="125382" custScaleY="71223">
        <dgm:presLayoutVars>
          <dgm:bulletEnabled val="1"/>
        </dgm:presLayoutVars>
      </dgm:prSet>
      <dgm:spPr/>
      <dgm:t>
        <a:bodyPr/>
        <a:lstStyle/>
        <a:p>
          <a:endParaRPr lang="en-ZA"/>
        </a:p>
      </dgm:t>
    </dgm:pt>
    <dgm:pt modelId="{24AF8946-1C1D-47AE-BFA8-BEEBA7D14A1A}" type="pres">
      <dgm:prSet presAssocID="{1E99D376-0515-4423-BF3E-3CAFF1FF9488}" presName="sibTrans" presStyleLbl="bgSibTrans2D1" presStyleIdx="5" presStyleCnt="11"/>
      <dgm:spPr/>
      <dgm:t>
        <a:bodyPr/>
        <a:lstStyle/>
        <a:p>
          <a:endParaRPr lang="en-ZA"/>
        </a:p>
      </dgm:t>
    </dgm:pt>
    <dgm:pt modelId="{3C3F6749-2D94-4B9C-8F14-D1F51BD6C3B3}" type="pres">
      <dgm:prSet presAssocID="{D6972EAA-ABB6-4FFF-8436-4DC41E7C8767}" presName="compNode" presStyleCnt="0"/>
      <dgm:spPr/>
      <dgm:t>
        <a:bodyPr/>
        <a:lstStyle/>
        <a:p>
          <a:endParaRPr lang="en-ZA"/>
        </a:p>
      </dgm:t>
    </dgm:pt>
    <dgm:pt modelId="{7CD3E937-EC9D-4390-8A58-4B744C792DC3}" type="pres">
      <dgm:prSet presAssocID="{D6972EAA-ABB6-4FFF-8436-4DC41E7C8767}" presName="dummyConnPt" presStyleCnt="0"/>
      <dgm:spPr/>
      <dgm:t>
        <a:bodyPr/>
        <a:lstStyle/>
        <a:p>
          <a:endParaRPr lang="en-ZA"/>
        </a:p>
      </dgm:t>
    </dgm:pt>
    <dgm:pt modelId="{626DABF0-E95E-4DED-AF20-CDA76E3545F7}" type="pres">
      <dgm:prSet presAssocID="{D6972EAA-ABB6-4FFF-8436-4DC41E7C8767}" presName="node" presStyleLbl="node1" presStyleIdx="6" presStyleCnt="12" custScaleX="125382" custScaleY="71223">
        <dgm:presLayoutVars>
          <dgm:bulletEnabled val="1"/>
        </dgm:presLayoutVars>
      </dgm:prSet>
      <dgm:spPr/>
      <dgm:t>
        <a:bodyPr/>
        <a:lstStyle/>
        <a:p>
          <a:endParaRPr lang="en-ZA"/>
        </a:p>
      </dgm:t>
    </dgm:pt>
    <dgm:pt modelId="{B9340D4C-3CA7-4C37-980F-738786858CF9}" type="pres">
      <dgm:prSet presAssocID="{55081D5A-7522-4AF5-9E7B-8A4133AB094E}" presName="sibTrans" presStyleLbl="bgSibTrans2D1" presStyleIdx="6" presStyleCnt="11"/>
      <dgm:spPr/>
      <dgm:t>
        <a:bodyPr/>
        <a:lstStyle/>
        <a:p>
          <a:endParaRPr lang="en-ZA"/>
        </a:p>
      </dgm:t>
    </dgm:pt>
    <dgm:pt modelId="{A387CD09-8D50-414C-B288-57E8F0258002}" type="pres">
      <dgm:prSet presAssocID="{8CD82943-94D5-47CD-8A2E-24B251BB5DF9}" presName="compNode" presStyleCnt="0"/>
      <dgm:spPr/>
      <dgm:t>
        <a:bodyPr/>
        <a:lstStyle/>
        <a:p>
          <a:endParaRPr lang="en-ZA"/>
        </a:p>
      </dgm:t>
    </dgm:pt>
    <dgm:pt modelId="{300E2BE3-02B6-4992-835D-096FF3FA4109}" type="pres">
      <dgm:prSet presAssocID="{8CD82943-94D5-47CD-8A2E-24B251BB5DF9}" presName="dummyConnPt" presStyleCnt="0"/>
      <dgm:spPr/>
      <dgm:t>
        <a:bodyPr/>
        <a:lstStyle/>
        <a:p>
          <a:endParaRPr lang="en-ZA"/>
        </a:p>
      </dgm:t>
    </dgm:pt>
    <dgm:pt modelId="{80F6EF54-AF2C-4CF2-87F6-93EB6C951BC2}" type="pres">
      <dgm:prSet presAssocID="{8CD82943-94D5-47CD-8A2E-24B251BB5DF9}" presName="node" presStyleLbl="node1" presStyleIdx="7" presStyleCnt="12" custScaleX="125382" custScaleY="71223">
        <dgm:presLayoutVars>
          <dgm:bulletEnabled val="1"/>
        </dgm:presLayoutVars>
      </dgm:prSet>
      <dgm:spPr/>
      <dgm:t>
        <a:bodyPr/>
        <a:lstStyle/>
        <a:p>
          <a:endParaRPr lang="en-ZA"/>
        </a:p>
      </dgm:t>
    </dgm:pt>
    <dgm:pt modelId="{10BA6683-8333-47A1-A2C1-119279B6D3EF}" type="pres">
      <dgm:prSet presAssocID="{1C04CD17-2BD9-486F-B543-66264E8DE4EE}" presName="sibTrans" presStyleLbl="bgSibTrans2D1" presStyleIdx="7" presStyleCnt="11"/>
      <dgm:spPr/>
      <dgm:t>
        <a:bodyPr/>
        <a:lstStyle/>
        <a:p>
          <a:endParaRPr lang="en-ZA"/>
        </a:p>
      </dgm:t>
    </dgm:pt>
    <dgm:pt modelId="{13C97267-1085-4F05-8FBA-F4E3CBECAB07}" type="pres">
      <dgm:prSet presAssocID="{02760207-6A1C-4F35-9B05-ECAB72500424}" presName="compNode" presStyleCnt="0"/>
      <dgm:spPr/>
      <dgm:t>
        <a:bodyPr/>
        <a:lstStyle/>
        <a:p>
          <a:endParaRPr lang="en-ZA"/>
        </a:p>
      </dgm:t>
    </dgm:pt>
    <dgm:pt modelId="{B6816385-B925-4B4C-AC99-A77782A73DD7}" type="pres">
      <dgm:prSet presAssocID="{02760207-6A1C-4F35-9B05-ECAB72500424}" presName="dummyConnPt" presStyleCnt="0"/>
      <dgm:spPr/>
      <dgm:t>
        <a:bodyPr/>
        <a:lstStyle/>
        <a:p>
          <a:endParaRPr lang="en-ZA"/>
        </a:p>
      </dgm:t>
    </dgm:pt>
    <dgm:pt modelId="{4716FEAE-688B-4BA9-A24E-F3188D23B54C}" type="pres">
      <dgm:prSet presAssocID="{02760207-6A1C-4F35-9B05-ECAB72500424}" presName="node" presStyleLbl="node1" presStyleIdx="8" presStyleCnt="12" custScaleX="125382" custScaleY="71223">
        <dgm:presLayoutVars>
          <dgm:bulletEnabled val="1"/>
        </dgm:presLayoutVars>
      </dgm:prSet>
      <dgm:spPr/>
      <dgm:t>
        <a:bodyPr/>
        <a:lstStyle/>
        <a:p>
          <a:endParaRPr lang="en-ZA"/>
        </a:p>
      </dgm:t>
    </dgm:pt>
    <dgm:pt modelId="{3836A740-098A-4698-ACB8-16BEAD4C8166}" type="pres">
      <dgm:prSet presAssocID="{C943E1AF-CEA3-474B-A859-10D7312C4292}" presName="sibTrans" presStyleLbl="bgSibTrans2D1" presStyleIdx="8" presStyleCnt="11"/>
      <dgm:spPr/>
      <dgm:t>
        <a:bodyPr/>
        <a:lstStyle/>
        <a:p>
          <a:endParaRPr lang="en-ZA"/>
        </a:p>
      </dgm:t>
    </dgm:pt>
    <dgm:pt modelId="{5CBA08E2-0457-4804-AE6D-78E0CEAA3EF7}" type="pres">
      <dgm:prSet presAssocID="{F59D90E4-FACA-4B14-AA95-67F4E1AFFEE7}" presName="compNode" presStyleCnt="0"/>
      <dgm:spPr/>
      <dgm:t>
        <a:bodyPr/>
        <a:lstStyle/>
        <a:p>
          <a:endParaRPr lang="en-ZA"/>
        </a:p>
      </dgm:t>
    </dgm:pt>
    <dgm:pt modelId="{B7ED0EA7-2C0A-45C2-94E5-C4AF9F08BFB6}" type="pres">
      <dgm:prSet presAssocID="{F59D90E4-FACA-4B14-AA95-67F4E1AFFEE7}" presName="dummyConnPt" presStyleCnt="0"/>
      <dgm:spPr/>
      <dgm:t>
        <a:bodyPr/>
        <a:lstStyle/>
        <a:p>
          <a:endParaRPr lang="en-ZA"/>
        </a:p>
      </dgm:t>
    </dgm:pt>
    <dgm:pt modelId="{3875F7D3-ABB1-442F-AD68-3AF777EC59AD}" type="pres">
      <dgm:prSet presAssocID="{F59D90E4-FACA-4B14-AA95-67F4E1AFFEE7}" presName="node" presStyleLbl="node1" presStyleIdx="9" presStyleCnt="12" custScaleX="125382" custScaleY="71223">
        <dgm:presLayoutVars>
          <dgm:bulletEnabled val="1"/>
        </dgm:presLayoutVars>
      </dgm:prSet>
      <dgm:spPr/>
      <dgm:t>
        <a:bodyPr/>
        <a:lstStyle/>
        <a:p>
          <a:endParaRPr lang="en-ZA"/>
        </a:p>
      </dgm:t>
    </dgm:pt>
    <dgm:pt modelId="{6A61C22F-CB5B-4354-9637-B8AA9C9AA94A}" type="pres">
      <dgm:prSet presAssocID="{1C870055-BEE5-425E-90C1-0273410682F5}" presName="sibTrans" presStyleLbl="bgSibTrans2D1" presStyleIdx="9" presStyleCnt="11"/>
      <dgm:spPr/>
      <dgm:t>
        <a:bodyPr/>
        <a:lstStyle/>
        <a:p>
          <a:endParaRPr lang="en-ZA"/>
        </a:p>
      </dgm:t>
    </dgm:pt>
    <dgm:pt modelId="{DDC190BD-8C90-481A-84D6-328602B1676E}" type="pres">
      <dgm:prSet presAssocID="{D5FB7BF5-43F2-436D-AECF-D4A4C46B67B7}" presName="compNode" presStyleCnt="0"/>
      <dgm:spPr/>
      <dgm:t>
        <a:bodyPr/>
        <a:lstStyle/>
        <a:p>
          <a:endParaRPr lang="en-ZA"/>
        </a:p>
      </dgm:t>
    </dgm:pt>
    <dgm:pt modelId="{733190C8-FED7-467B-9358-20CE8B8A509B}" type="pres">
      <dgm:prSet presAssocID="{D5FB7BF5-43F2-436D-AECF-D4A4C46B67B7}" presName="dummyConnPt" presStyleCnt="0"/>
      <dgm:spPr/>
      <dgm:t>
        <a:bodyPr/>
        <a:lstStyle/>
        <a:p>
          <a:endParaRPr lang="en-ZA"/>
        </a:p>
      </dgm:t>
    </dgm:pt>
    <dgm:pt modelId="{0D81745B-3D84-4919-AD05-8F983CE043EF}" type="pres">
      <dgm:prSet presAssocID="{D5FB7BF5-43F2-436D-AECF-D4A4C46B67B7}" presName="node" presStyleLbl="node1" presStyleIdx="10" presStyleCnt="12" custScaleX="125382" custScaleY="71223">
        <dgm:presLayoutVars>
          <dgm:bulletEnabled val="1"/>
        </dgm:presLayoutVars>
      </dgm:prSet>
      <dgm:spPr/>
      <dgm:t>
        <a:bodyPr/>
        <a:lstStyle/>
        <a:p>
          <a:endParaRPr lang="en-ZA"/>
        </a:p>
      </dgm:t>
    </dgm:pt>
    <dgm:pt modelId="{D8DA4310-DFA5-4533-88E7-73547EE565C8}" type="pres">
      <dgm:prSet presAssocID="{D17CC759-A254-4A35-989F-107206A80D75}" presName="sibTrans" presStyleLbl="bgSibTrans2D1" presStyleIdx="10" presStyleCnt="11"/>
      <dgm:spPr/>
      <dgm:t>
        <a:bodyPr/>
        <a:lstStyle/>
        <a:p>
          <a:endParaRPr lang="en-ZA"/>
        </a:p>
      </dgm:t>
    </dgm:pt>
    <dgm:pt modelId="{EC566C46-6414-47F4-80C5-6DFDA3F9E706}" type="pres">
      <dgm:prSet presAssocID="{77BE5EF7-C1B2-4B8C-B3C7-25A482D9D7D8}" presName="compNode" presStyleCnt="0"/>
      <dgm:spPr/>
      <dgm:t>
        <a:bodyPr/>
        <a:lstStyle/>
        <a:p>
          <a:endParaRPr lang="en-ZA"/>
        </a:p>
      </dgm:t>
    </dgm:pt>
    <dgm:pt modelId="{496BDDC9-D3DF-488A-9349-31D58432E676}" type="pres">
      <dgm:prSet presAssocID="{77BE5EF7-C1B2-4B8C-B3C7-25A482D9D7D8}" presName="dummyConnPt" presStyleCnt="0"/>
      <dgm:spPr/>
      <dgm:t>
        <a:bodyPr/>
        <a:lstStyle/>
        <a:p>
          <a:endParaRPr lang="en-ZA"/>
        </a:p>
      </dgm:t>
    </dgm:pt>
    <dgm:pt modelId="{2AB8BED1-19E9-432F-BC44-887BFA80F225}" type="pres">
      <dgm:prSet presAssocID="{77BE5EF7-C1B2-4B8C-B3C7-25A482D9D7D8}" presName="node" presStyleLbl="node1" presStyleIdx="11" presStyleCnt="12" custScaleX="125382" custScaleY="71223">
        <dgm:presLayoutVars>
          <dgm:bulletEnabled val="1"/>
        </dgm:presLayoutVars>
      </dgm:prSet>
      <dgm:spPr/>
      <dgm:t>
        <a:bodyPr/>
        <a:lstStyle/>
        <a:p>
          <a:endParaRPr lang="en-ZA"/>
        </a:p>
      </dgm:t>
    </dgm:pt>
  </dgm:ptLst>
  <dgm:cxnLst>
    <dgm:cxn modelId="{7584FE24-6580-4FA7-8A68-4D7108D9B724}" srcId="{375010E6-A955-4DE4-AD11-7B286DD09F41}" destId="{54DF2D8C-C7E0-4705-86BF-A46B15A42C09}" srcOrd="2" destOrd="0" parTransId="{01570261-E8B7-4634-AE3E-CE01B881DEE9}" sibTransId="{E4F89970-BE96-4267-9C20-70455DC4AE68}"/>
    <dgm:cxn modelId="{F79270D5-E4E2-4D4D-98BA-06EEAD28C834}" type="presOf" srcId="{375010E6-A955-4DE4-AD11-7B286DD09F41}" destId="{599A3376-BCEA-4D51-AC66-29A028B3361C}" srcOrd="0" destOrd="0" presId="urn:microsoft.com/office/officeart/2005/8/layout/bProcess4"/>
    <dgm:cxn modelId="{E44E1F83-D845-415B-A3C2-F981B401D4DD}" srcId="{375010E6-A955-4DE4-AD11-7B286DD09F41}" destId="{F59D90E4-FACA-4B14-AA95-67F4E1AFFEE7}" srcOrd="9" destOrd="0" parTransId="{AEC896EA-B816-4623-9594-777E4D123E1A}" sibTransId="{1C870055-BEE5-425E-90C1-0273410682F5}"/>
    <dgm:cxn modelId="{4C891177-F00A-4F80-90D8-D03ADB99A47B}" type="presOf" srcId="{D6972EAA-ABB6-4FFF-8436-4DC41E7C8767}" destId="{626DABF0-E95E-4DED-AF20-CDA76E3545F7}" srcOrd="0" destOrd="0" presId="urn:microsoft.com/office/officeart/2005/8/layout/bProcess4"/>
    <dgm:cxn modelId="{B955002D-2A6F-41A5-8723-4D693CA5B202}" type="presOf" srcId="{40AE6A5C-AB80-4EF7-ADFB-023DE5EAB6B7}" destId="{B730BD60-04BF-4A51-8A8E-4EAC985084F5}" srcOrd="0" destOrd="0" presId="urn:microsoft.com/office/officeart/2005/8/layout/bProcess4"/>
    <dgm:cxn modelId="{B65F8B9B-515C-4E57-B001-6889B4C645A8}" type="presOf" srcId="{55081D5A-7522-4AF5-9E7B-8A4133AB094E}" destId="{B9340D4C-3CA7-4C37-980F-738786858CF9}" srcOrd="0" destOrd="0" presId="urn:microsoft.com/office/officeart/2005/8/layout/bProcess4"/>
    <dgm:cxn modelId="{CE63C778-B861-4CE7-BC31-A692164F1A02}" type="presOf" srcId="{D17CC759-A254-4A35-989F-107206A80D75}" destId="{D8DA4310-DFA5-4533-88E7-73547EE565C8}" srcOrd="0" destOrd="0" presId="urn:microsoft.com/office/officeart/2005/8/layout/bProcess4"/>
    <dgm:cxn modelId="{B42232DB-CE5B-4601-B56C-60409C7A711D}" srcId="{375010E6-A955-4DE4-AD11-7B286DD09F41}" destId="{8A0A3CA3-F35D-43CD-A852-A89310078834}" srcOrd="0" destOrd="0" parTransId="{599C31DD-1967-4EEB-A2C1-0261FF43C44E}" sibTransId="{0AC477AC-AD4E-45DF-94CD-24D0DF62F054}"/>
    <dgm:cxn modelId="{B813A433-D746-4CB4-A67C-2ED7FB192CD2}" srcId="{375010E6-A955-4DE4-AD11-7B286DD09F41}" destId="{8CD82943-94D5-47CD-8A2E-24B251BB5DF9}" srcOrd="7" destOrd="0" parTransId="{711AD181-F02C-4BB7-9FC8-6BD77F7CE7BA}" sibTransId="{1C04CD17-2BD9-486F-B543-66264E8DE4EE}"/>
    <dgm:cxn modelId="{9B715FCA-42B9-427D-BAD8-027E7CF271FD}" srcId="{375010E6-A955-4DE4-AD11-7B286DD09F41}" destId="{D6972EAA-ABB6-4FFF-8436-4DC41E7C8767}" srcOrd="6" destOrd="0" parTransId="{36BF4600-CB88-4676-8513-B18CEFEDE761}" sibTransId="{55081D5A-7522-4AF5-9E7B-8A4133AB094E}"/>
    <dgm:cxn modelId="{57ED5657-310E-4C90-B1C7-29F5E5C747BB}" type="presOf" srcId="{E19C6268-71D8-443C-AAF0-A37A1C180601}" destId="{CB5F565A-9823-46D6-8C77-B7EB2AF83127}" srcOrd="0" destOrd="0" presId="urn:microsoft.com/office/officeart/2005/8/layout/bProcess4"/>
    <dgm:cxn modelId="{0748D344-357D-4AE2-B675-A16DE105E999}" type="presOf" srcId="{D29F37E8-C501-432F-AC05-EE0EE1B0F302}" destId="{57A39DC3-9F20-4214-A548-255782ECFC50}" srcOrd="0" destOrd="0" presId="urn:microsoft.com/office/officeart/2005/8/layout/bProcess4"/>
    <dgm:cxn modelId="{A1AC16D2-4BA6-4EE0-994C-6347345DFB9A}" type="presOf" srcId="{1C04CD17-2BD9-486F-B543-66264E8DE4EE}" destId="{10BA6683-8333-47A1-A2C1-119279B6D3EF}" srcOrd="0" destOrd="0" presId="urn:microsoft.com/office/officeart/2005/8/layout/bProcess4"/>
    <dgm:cxn modelId="{D60285FD-1057-41BB-9837-5767F38CE307}" type="presOf" srcId="{54DF2D8C-C7E0-4705-86BF-A46B15A42C09}" destId="{CE0D93D6-01E8-4CB0-8FCC-82BB30ECF61B}" srcOrd="0" destOrd="0" presId="urn:microsoft.com/office/officeart/2005/8/layout/bProcess4"/>
    <dgm:cxn modelId="{386700D4-4A2B-4DD5-BEDB-B6E296BFF829}" srcId="{375010E6-A955-4DE4-AD11-7B286DD09F41}" destId="{02760207-6A1C-4F35-9B05-ECAB72500424}" srcOrd="8" destOrd="0" parTransId="{CB79CFB3-6FFF-4D17-9BBA-3ACD13ABA90A}" sibTransId="{C943E1AF-CEA3-474B-A859-10D7312C4292}"/>
    <dgm:cxn modelId="{DA5ABB45-9881-47DE-859E-D49C655CFB15}" type="presOf" srcId="{F59D90E4-FACA-4B14-AA95-67F4E1AFFEE7}" destId="{3875F7D3-ABB1-442F-AD68-3AF777EC59AD}" srcOrd="0" destOrd="0" presId="urn:microsoft.com/office/officeart/2005/8/layout/bProcess4"/>
    <dgm:cxn modelId="{BA6267E4-ACDF-4031-9293-C2A6ED78D9BC}" srcId="{375010E6-A955-4DE4-AD11-7B286DD09F41}" destId="{D5FB7BF5-43F2-436D-AECF-D4A4C46B67B7}" srcOrd="10" destOrd="0" parTransId="{F5C2D64F-AAFE-4D51-89B2-40A56E33F8F7}" sibTransId="{D17CC759-A254-4A35-989F-107206A80D75}"/>
    <dgm:cxn modelId="{18DF4697-B011-4675-A9EC-876A0AEB39CA}" type="presOf" srcId="{0AC477AC-AD4E-45DF-94CD-24D0DF62F054}" destId="{7A8BC94D-4220-475C-A6D7-5F6D68D871E7}" srcOrd="0" destOrd="0" presId="urn:microsoft.com/office/officeart/2005/8/layout/bProcess4"/>
    <dgm:cxn modelId="{99AC6A10-9062-4757-825E-1998DE6944D4}" type="presOf" srcId="{8A0A3CA3-F35D-43CD-A852-A89310078834}" destId="{99214E76-A609-4CBC-974A-31C3A3CAE369}" srcOrd="0" destOrd="0" presId="urn:microsoft.com/office/officeart/2005/8/layout/bProcess4"/>
    <dgm:cxn modelId="{F8AD058C-E20E-43B5-9BC1-F50C51294A78}" type="presOf" srcId="{F385CD10-BF68-46CD-8DEE-403C3F3E8070}" destId="{ACC9DB2A-8F7C-4852-9397-0854E8C494DD}" srcOrd="0" destOrd="0" presId="urn:microsoft.com/office/officeart/2005/8/layout/bProcess4"/>
    <dgm:cxn modelId="{CA6CD7FA-1012-4FEC-8229-394F50BD4685}" type="presOf" srcId="{E4F89970-BE96-4267-9C20-70455DC4AE68}" destId="{5F0EDF22-0C06-4CB7-8E9C-78A8DE3ABFFD}" srcOrd="0" destOrd="0" presId="urn:microsoft.com/office/officeart/2005/8/layout/bProcess4"/>
    <dgm:cxn modelId="{5BA9EB4E-80C7-4585-BA2A-C429C21B87A9}" type="presOf" srcId="{02760207-6A1C-4F35-9B05-ECAB72500424}" destId="{4716FEAE-688B-4BA9-A24E-F3188D23B54C}" srcOrd="0" destOrd="0" presId="urn:microsoft.com/office/officeart/2005/8/layout/bProcess4"/>
    <dgm:cxn modelId="{E34D9070-9EA0-4A49-AF9F-4BAD4B24A18C}" srcId="{375010E6-A955-4DE4-AD11-7B286DD09F41}" destId="{4711A6F8-62EF-46CE-A0C7-1D77D60B40E6}" srcOrd="4" destOrd="0" parTransId="{42368B76-CF6B-4E45-B24A-9EE3EE737BE2}" sibTransId="{6DD7174C-57B7-48EF-B1AB-351D88C905AF}"/>
    <dgm:cxn modelId="{8C795A98-D151-439E-886F-1A09C95D5F34}" type="presOf" srcId="{D5FB7BF5-43F2-436D-AECF-D4A4C46B67B7}" destId="{0D81745B-3D84-4919-AD05-8F983CE043EF}" srcOrd="0" destOrd="0" presId="urn:microsoft.com/office/officeart/2005/8/layout/bProcess4"/>
    <dgm:cxn modelId="{80FD6DF3-EEC1-4A9D-9F14-DE7A7CF0A098}" type="presOf" srcId="{B5658207-0763-469E-A8E9-7E5D26E95CF0}" destId="{64DDD5E9-BAE2-41B9-8423-EAA7C0267864}" srcOrd="0" destOrd="0" presId="urn:microsoft.com/office/officeart/2005/8/layout/bProcess4"/>
    <dgm:cxn modelId="{6A809139-4F9B-4938-ACB5-340CE2CB6191}" srcId="{375010E6-A955-4DE4-AD11-7B286DD09F41}" destId="{77BE5EF7-C1B2-4B8C-B3C7-25A482D9D7D8}" srcOrd="11" destOrd="0" parTransId="{4F012A07-40BA-4D9A-A2BB-C26B1915390F}" sibTransId="{F7BD9F0E-1AC2-455F-878D-D86145F490D8}"/>
    <dgm:cxn modelId="{1A5E469D-2433-4DF5-8237-F14D81AA1C35}" type="presOf" srcId="{1E99D376-0515-4423-BF3E-3CAFF1FF9488}" destId="{24AF8946-1C1D-47AE-BFA8-BEEBA7D14A1A}" srcOrd="0" destOrd="0" presId="urn:microsoft.com/office/officeart/2005/8/layout/bProcess4"/>
    <dgm:cxn modelId="{E9F8294E-0FA8-481C-AB86-A1261CCEE8FE}" type="presOf" srcId="{6DD7174C-57B7-48EF-B1AB-351D88C905AF}" destId="{85F57A96-6213-4EEF-9F92-3636FDDC0E6F}" srcOrd="0" destOrd="0" presId="urn:microsoft.com/office/officeart/2005/8/layout/bProcess4"/>
    <dgm:cxn modelId="{6E843D74-AE17-4223-80F8-8D7B697CF4AC}" type="presOf" srcId="{C943E1AF-CEA3-474B-A859-10D7312C4292}" destId="{3836A740-098A-4698-ACB8-16BEAD4C8166}" srcOrd="0" destOrd="0" presId="urn:microsoft.com/office/officeart/2005/8/layout/bProcess4"/>
    <dgm:cxn modelId="{9DA11547-85A2-4A86-A1B0-31C7EE635C01}" srcId="{375010E6-A955-4DE4-AD11-7B286DD09F41}" destId="{D29F37E8-C501-432F-AC05-EE0EE1B0F302}" srcOrd="1" destOrd="0" parTransId="{5D56E306-A4A3-4A22-9696-522B394B56A2}" sibTransId="{E19C6268-71D8-443C-AAF0-A37A1C180601}"/>
    <dgm:cxn modelId="{99D28C38-124E-497E-9A80-8B721455F77C}" type="presOf" srcId="{8CD82943-94D5-47CD-8A2E-24B251BB5DF9}" destId="{80F6EF54-AF2C-4CF2-87F6-93EB6C951BC2}" srcOrd="0" destOrd="0" presId="urn:microsoft.com/office/officeart/2005/8/layout/bProcess4"/>
    <dgm:cxn modelId="{8D01B98F-C4A8-4214-B7DF-75CABA4E43E6}" type="presOf" srcId="{77BE5EF7-C1B2-4B8C-B3C7-25A482D9D7D8}" destId="{2AB8BED1-19E9-432F-BC44-887BFA80F225}" srcOrd="0" destOrd="0" presId="urn:microsoft.com/office/officeart/2005/8/layout/bProcess4"/>
    <dgm:cxn modelId="{399BCB46-6060-46A7-AF3D-E1EB8D67B2FC}" type="presOf" srcId="{4711A6F8-62EF-46CE-A0C7-1D77D60B40E6}" destId="{388EBF72-576B-44DE-B2A2-982472F6D3BF}" srcOrd="0" destOrd="0" presId="urn:microsoft.com/office/officeart/2005/8/layout/bProcess4"/>
    <dgm:cxn modelId="{EA132899-F73F-4E5C-9F1E-4C0C3783D6AB}" srcId="{375010E6-A955-4DE4-AD11-7B286DD09F41}" destId="{40AE6A5C-AB80-4EF7-ADFB-023DE5EAB6B7}" srcOrd="5" destOrd="0" parTransId="{D1DF00B6-2D43-42C8-BC58-F46E506A6749}" sibTransId="{1E99D376-0515-4423-BF3E-3CAFF1FF9488}"/>
    <dgm:cxn modelId="{73B314C7-862F-4FA6-910C-471AFB6DAE34}" srcId="{375010E6-A955-4DE4-AD11-7B286DD09F41}" destId="{B5658207-0763-469E-A8E9-7E5D26E95CF0}" srcOrd="3" destOrd="0" parTransId="{5317DFD9-E4AC-4DFF-BEE1-C0236F698387}" sibTransId="{F385CD10-BF68-46CD-8DEE-403C3F3E8070}"/>
    <dgm:cxn modelId="{8A490358-F1F5-4915-89DD-094F67CEC794}" type="presOf" srcId="{1C870055-BEE5-425E-90C1-0273410682F5}" destId="{6A61C22F-CB5B-4354-9637-B8AA9C9AA94A}" srcOrd="0" destOrd="0" presId="urn:microsoft.com/office/officeart/2005/8/layout/bProcess4"/>
    <dgm:cxn modelId="{631295BE-7599-466E-8419-392A45BF829C}" type="presParOf" srcId="{599A3376-BCEA-4D51-AC66-29A028B3361C}" destId="{763D4FA3-C26C-4E38-B8C8-EBDBCA4AA052}" srcOrd="0" destOrd="0" presId="urn:microsoft.com/office/officeart/2005/8/layout/bProcess4"/>
    <dgm:cxn modelId="{838DAF61-E192-4260-9183-A53DD973BB7E}" type="presParOf" srcId="{763D4FA3-C26C-4E38-B8C8-EBDBCA4AA052}" destId="{C1859870-A80F-405A-BBBA-7F4167ED5E55}" srcOrd="0" destOrd="0" presId="urn:microsoft.com/office/officeart/2005/8/layout/bProcess4"/>
    <dgm:cxn modelId="{0A94EAF6-F845-47F2-8B4B-5F9E2B9DB074}" type="presParOf" srcId="{763D4FA3-C26C-4E38-B8C8-EBDBCA4AA052}" destId="{99214E76-A609-4CBC-974A-31C3A3CAE369}" srcOrd="1" destOrd="0" presId="urn:microsoft.com/office/officeart/2005/8/layout/bProcess4"/>
    <dgm:cxn modelId="{8AB00B66-CFFB-4B2D-881F-BF962C316B67}" type="presParOf" srcId="{599A3376-BCEA-4D51-AC66-29A028B3361C}" destId="{7A8BC94D-4220-475C-A6D7-5F6D68D871E7}" srcOrd="1" destOrd="0" presId="urn:microsoft.com/office/officeart/2005/8/layout/bProcess4"/>
    <dgm:cxn modelId="{0A8EF0F5-41A8-403B-BF80-A342EA4D56FD}" type="presParOf" srcId="{599A3376-BCEA-4D51-AC66-29A028B3361C}" destId="{3ECE5869-C824-4B32-B7DA-FA69E045433C}" srcOrd="2" destOrd="0" presId="urn:microsoft.com/office/officeart/2005/8/layout/bProcess4"/>
    <dgm:cxn modelId="{F3904913-713D-4BAF-B541-D530571346D2}" type="presParOf" srcId="{3ECE5869-C824-4B32-B7DA-FA69E045433C}" destId="{63BD8492-99D9-49B3-9658-B63FE5A05B45}" srcOrd="0" destOrd="0" presId="urn:microsoft.com/office/officeart/2005/8/layout/bProcess4"/>
    <dgm:cxn modelId="{89DE8701-ED58-4528-BB46-7D3DD057C8C8}" type="presParOf" srcId="{3ECE5869-C824-4B32-B7DA-FA69E045433C}" destId="{57A39DC3-9F20-4214-A548-255782ECFC50}" srcOrd="1" destOrd="0" presId="urn:microsoft.com/office/officeart/2005/8/layout/bProcess4"/>
    <dgm:cxn modelId="{8D2FE917-CFD5-4DC8-8180-753E945296A5}" type="presParOf" srcId="{599A3376-BCEA-4D51-AC66-29A028B3361C}" destId="{CB5F565A-9823-46D6-8C77-B7EB2AF83127}" srcOrd="3" destOrd="0" presId="urn:microsoft.com/office/officeart/2005/8/layout/bProcess4"/>
    <dgm:cxn modelId="{E4F4C286-5B07-4E1A-AE2C-D973D7EE6650}" type="presParOf" srcId="{599A3376-BCEA-4D51-AC66-29A028B3361C}" destId="{547F95E0-4747-4D3A-BC05-EA4EDA02E02B}" srcOrd="4" destOrd="0" presId="urn:microsoft.com/office/officeart/2005/8/layout/bProcess4"/>
    <dgm:cxn modelId="{848A57A3-BBDE-4CF7-BFAF-F91821258216}" type="presParOf" srcId="{547F95E0-4747-4D3A-BC05-EA4EDA02E02B}" destId="{F7670485-0426-4FE3-9968-905C960B5DF6}" srcOrd="0" destOrd="0" presId="urn:microsoft.com/office/officeart/2005/8/layout/bProcess4"/>
    <dgm:cxn modelId="{9B384DCB-EAC0-42AA-B320-FC0971FA9037}" type="presParOf" srcId="{547F95E0-4747-4D3A-BC05-EA4EDA02E02B}" destId="{CE0D93D6-01E8-4CB0-8FCC-82BB30ECF61B}" srcOrd="1" destOrd="0" presId="urn:microsoft.com/office/officeart/2005/8/layout/bProcess4"/>
    <dgm:cxn modelId="{3BD7B925-ECD7-4F9C-B648-106376E104E3}" type="presParOf" srcId="{599A3376-BCEA-4D51-AC66-29A028B3361C}" destId="{5F0EDF22-0C06-4CB7-8E9C-78A8DE3ABFFD}" srcOrd="5" destOrd="0" presId="urn:microsoft.com/office/officeart/2005/8/layout/bProcess4"/>
    <dgm:cxn modelId="{AC5A1466-AF38-4F46-83FD-4885A300AC48}" type="presParOf" srcId="{599A3376-BCEA-4D51-AC66-29A028B3361C}" destId="{A9FAEEC6-517E-48ED-B092-D282849CEA5C}" srcOrd="6" destOrd="0" presId="urn:microsoft.com/office/officeart/2005/8/layout/bProcess4"/>
    <dgm:cxn modelId="{0374F3CF-E481-4746-85EC-607782DB2DEB}" type="presParOf" srcId="{A9FAEEC6-517E-48ED-B092-D282849CEA5C}" destId="{9777758B-3E21-429C-AEE0-DFF310E92DED}" srcOrd="0" destOrd="0" presId="urn:microsoft.com/office/officeart/2005/8/layout/bProcess4"/>
    <dgm:cxn modelId="{B9A1C8ED-7125-4BA0-8D6B-40DF9D97B084}" type="presParOf" srcId="{A9FAEEC6-517E-48ED-B092-D282849CEA5C}" destId="{64DDD5E9-BAE2-41B9-8423-EAA7C0267864}" srcOrd="1" destOrd="0" presId="urn:microsoft.com/office/officeart/2005/8/layout/bProcess4"/>
    <dgm:cxn modelId="{D9432C34-1E0B-4363-816B-E3A740E17CD9}" type="presParOf" srcId="{599A3376-BCEA-4D51-AC66-29A028B3361C}" destId="{ACC9DB2A-8F7C-4852-9397-0854E8C494DD}" srcOrd="7" destOrd="0" presId="urn:microsoft.com/office/officeart/2005/8/layout/bProcess4"/>
    <dgm:cxn modelId="{0FF05CDD-8DE5-44B6-804B-2C2C6C482DB4}" type="presParOf" srcId="{599A3376-BCEA-4D51-AC66-29A028B3361C}" destId="{4B088E96-D07B-4425-A9F6-0B73281FA82A}" srcOrd="8" destOrd="0" presId="urn:microsoft.com/office/officeart/2005/8/layout/bProcess4"/>
    <dgm:cxn modelId="{B2E0606E-36C1-473D-BBAE-18C9F8D874E9}" type="presParOf" srcId="{4B088E96-D07B-4425-A9F6-0B73281FA82A}" destId="{5273824A-5DAB-45AD-AD72-0CB0A7F9BDD1}" srcOrd="0" destOrd="0" presId="urn:microsoft.com/office/officeart/2005/8/layout/bProcess4"/>
    <dgm:cxn modelId="{8850C22D-2745-47E7-97D2-2A51D478910A}" type="presParOf" srcId="{4B088E96-D07B-4425-A9F6-0B73281FA82A}" destId="{388EBF72-576B-44DE-B2A2-982472F6D3BF}" srcOrd="1" destOrd="0" presId="urn:microsoft.com/office/officeart/2005/8/layout/bProcess4"/>
    <dgm:cxn modelId="{F3CC5D1E-DC79-4CD2-93FC-F35E05CFD81F}" type="presParOf" srcId="{599A3376-BCEA-4D51-AC66-29A028B3361C}" destId="{85F57A96-6213-4EEF-9F92-3636FDDC0E6F}" srcOrd="9" destOrd="0" presId="urn:microsoft.com/office/officeart/2005/8/layout/bProcess4"/>
    <dgm:cxn modelId="{230EFFAF-D0C9-4DE4-8F33-554E64B84C9B}" type="presParOf" srcId="{599A3376-BCEA-4D51-AC66-29A028B3361C}" destId="{33B5D271-50B0-4CAE-88B6-51FD99A6E931}" srcOrd="10" destOrd="0" presId="urn:microsoft.com/office/officeart/2005/8/layout/bProcess4"/>
    <dgm:cxn modelId="{56F4696F-44FE-414F-8217-495A5B6FE729}" type="presParOf" srcId="{33B5D271-50B0-4CAE-88B6-51FD99A6E931}" destId="{25556B6A-30F2-4307-901C-09FA18FE1E86}" srcOrd="0" destOrd="0" presId="urn:microsoft.com/office/officeart/2005/8/layout/bProcess4"/>
    <dgm:cxn modelId="{3B77CA88-88EA-428D-B23B-21CF7140C611}" type="presParOf" srcId="{33B5D271-50B0-4CAE-88B6-51FD99A6E931}" destId="{B730BD60-04BF-4A51-8A8E-4EAC985084F5}" srcOrd="1" destOrd="0" presId="urn:microsoft.com/office/officeart/2005/8/layout/bProcess4"/>
    <dgm:cxn modelId="{0A18F356-0E7F-4781-837D-A90EC7616063}" type="presParOf" srcId="{599A3376-BCEA-4D51-AC66-29A028B3361C}" destId="{24AF8946-1C1D-47AE-BFA8-BEEBA7D14A1A}" srcOrd="11" destOrd="0" presId="urn:microsoft.com/office/officeart/2005/8/layout/bProcess4"/>
    <dgm:cxn modelId="{C48B1B07-15BD-42CE-9D1E-530E6FA1703F}" type="presParOf" srcId="{599A3376-BCEA-4D51-AC66-29A028B3361C}" destId="{3C3F6749-2D94-4B9C-8F14-D1F51BD6C3B3}" srcOrd="12" destOrd="0" presId="urn:microsoft.com/office/officeart/2005/8/layout/bProcess4"/>
    <dgm:cxn modelId="{FF7BBF84-DE23-459F-9CC9-CF0C123DFC9A}" type="presParOf" srcId="{3C3F6749-2D94-4B9C-8F14-D1F51BD6C3B3}" destId="{7CD3E937-EC9D-4390-8A58-4B744C792DC3}" srcOrd="0" destOrd="0" presId="urn:microsoft.com/office/officeart/2005/8/layout/bProcess4"/>
    <dgm:cxn modelId="{A1813F00-E2DD-4FF1-AF74-3730C62A6B13}" type="presParOf" srcId="{3C3F6749-2D94-4B9C-8F14-D1F51BD6C3B3}" destId="{626DABF0-E95E-4DED-AF20-CDA76E3545F7}" srcOrd="1" destOrd="0" presId="urn:microsoft.com/office/officeart/2005/8/layout/bProcess4"/>
    <dgm:cxn modelId="{418D0889-BF20-4427-A259-06931977B323}" type="presParOf" srcId="{599A3376-BCEA-4D51-AC66-29A028B3361C}" destId="{B9340D4C-3CA7-4C37-980F-738786858CF9}" srcOrd="13" destOrd="0" presId="urn:microsoft.com/office/officeart/2005/8/layout/bProcess4"/>
    <dgm:cxn modelId="{BB40A6F0-5338-4639-9FDA-708C8C13504A}" type="presParOf" srcId="{599A3376-BCEA-4D51-AC66-29A028B3361C}" destId="{A387CD09-8D50-414C-B288-57E8F0258002}" srcOrd="14" destOrd="0" presId="urn:microsoft.com/office/officeart/2005/8/layout/bProcess4"/>
    <dgm:cxn modelId="{0E0249FA-3CB3-466D-A8A4-5459E48D6A90}" type="presParOf" srcId="{A387CD09-8D50-414C-B288-57E8F0258002}" destId="{300E2BE3-02B6-4992-835D-096FF3FA4109}" srcOrd="0" destOrd="0" presId="urn:microsoft.com/office/officeart/2005/8/layout/bProcess4"/>
    <dgm:cxn modelId="{FA92A131-0CE7-493F-A5F3-6969270072C7}" type="presParOf" srcId="{A387CD09-8D50-414C-B288-57E8F0258002}" destId="{80F6EF54-AF2C-4CF2-87F6-93EB6C951BC2}" srcOrd="1" destOrd="0" presId="urn:microsoft.com/office/officeart/2005/8/layout/bProcess4"/>
    <dgm:cxn modelId="{CD4CC668-7518-4A81-9F88-1618472D1513}" type="presParOf" srcId="{599A3376-BCEA-4D51-AC66-29A028B3361C}" destId="{10BA6683-8333-47A1-A2C1-119279B6D3EF}" srcOrd="15" destOrd="0" presId="urn:microsoft.com/office/officeart/2005/8/layout/bProcess4"/>
    <dgm:cxn modelId="{79F51D7A-9C36-465F-A6CE-A19C8FF3D8FC}" type="presParOf" srcId="{599A3376-BCEA-4D51-AC66-29A028B3361C}" destId="{13C97267-1085-4F05-8FBA-F4E3CBECAB07}" srcOrd="16" destOrd="0" presId="urn:microsoft.com/office/officeart/2005/8/layout/bProcess4"/>
    <dgm:cxn modelId="{523F5E7E-20AF-4FC0-AB14-FD3B9B079944}" type="presParOf" srcId="{13C97267-1085-4F05-8FBA-F4E3CBECAB07}" destId="{B6816385-B925-4B4C-AC99-A77782A73DD7}" srcOrd="0" destOrd="0" presId="urn:microsoft.com/office/officeart/2005/8/layout/bProcess4"/>
    <dgm:cxn modelId="{F625830B-40EA-4A20-88DC-FC29A2FDB2B5}" type="presParOf" srcId="{13C97267-1085-4F05-8FBA-F4E3CBECAB07}" destId="{4716FEAE-688B-4BA9-A24E-F3188D23B54C}" srcOrd="1" destOrd="0" presId="urn:microsoft.com/office/officeart/2005/8/layout/bProcess4"/>
    <dgm:cxn modelId="{9B032D64-9B78-4914-AF91-D81E1EAF8831}" type="presParOf" srcId="{599A3376-BCEA-4D51-AC66-29A028B3361C}" destId="{3836A740-098A-4698-ACB8-16BEAD4C8166}" srcOrd="17" destOrd="0" presId="urn:microsoft.com/office/officeart/2005/8/layout/bProcess4"/>
    <dgm:cxn modelId="{93DEC3B4-8504-4D15-A980-DE6368914731}" type="presParOf" srcId="{599A3376-BCEA-4D51-AC66-29A028B3361C}" destId="{5CBA08E2-0457-4804-AE6D-78E0CEAA3EF7}" srcOrd="18" destOrd="0" presId="urn:microsoft.com/office/officeart/2005/8/layout/bProcess4"/>
    <dgm:cxn modelId="{EB928CE4-2D99-44EB-909F-9776B87397C8}" type="presParOf" srcId="{5CBA08E2-0457-4804-AE6D-78E0CEAA3EF7}" destId="{B7ED0EA7-2C0A-45C2-94E5-C4AF9F08BFB6}" srcOrd="0" destOrd="0" presId="urn:microsoft.com/office/officeart/2005/8/layout/bProcess4"/>
    <dgm:cxn modelId="{76BB6A64-8EC9-4997-B8D4-548A3623A751}" type="presParOf" srcId="{5CBA08E2-0457-4804-AE6D-78E0CEAA3EF7}" destId="{3875F7D3-ABB1-442F-AD68-3AF777EC59AD}" srcOrd="1" destOrd="0" presId="urn:microsoft.com/office/officeart/2005/8/layout/bProcess4"/>
    <dgm:cxn modelId="{7532A970-4740-4803-BEDC-F189187913A1}" type="presParOf" srcId="{599A3376-BCEA-4D51-AC66-29A028B3361C}" destId="{6A61C22F-CB5B-4354-9637-B8AA9C9AA94A}" srcOrd="19" destOrd="0" presId="urn:microsoft.com/office/officeart/2005/8/layout/bProcess4"/>
    <dgm:cxn modelId="{27587336-EC54-4837-9FE8-78231ACDEA4B}" type="presParOf" srcId="{599A3376-BCEA-4D51-AC66-29A028B3361C}" destId="{DDC190BD-8C90-481A-84D6-328602B1676E}" srcOrd="20" destOrd="0" presId="urn:microsoft.com/office/officeart/2005/8/layout/bProcess4"/>
    <dgm:cxn modelId="{641B35CE-76E0-4904-A450-2D4CDB0B17DD}" type="presParOf" srcId="{DDC190BD-8C90-481A-84D6-328602B1676E}" destId="{733190C8-FED7-467B-9358-20CE8B8A509B}" srcOrd="0" destOrd="0" presId="urn:microsoft.com/office/officeart/2005/8/layout/bProcess4"/>
    <dgm:cxn modelId="{976896B0-7A98-4575-9380-0088C380AC67}" type="presParOf" srcId="{DDC190BD-8C90-481A-84D6-328602B1676E}" destId="{0D81745B-3D84-4919-AD05-8F983CE043EF}" srcOrd="1" destOrd="0" presId="urn:microsoft.com/office/officeart/2005/8/layout/bProcess4"/>
    <dgm:cxn modelId="{2D6922EB-4B93-426D-B1F2-2A7827D8FBDC}" type="presParOf" srcId="{599A3376-BCEA-4D51-AC66-29A028B3361C}" destId="{D8DA4310-DFA5-4533-88E7-73547EE565C8}" srcOrd="21" destOrd="0" presId="urn:microsoft.com/office/officeart/2005/8/layout/bProcess4"/>
    <dgm:cxn modelId="{36125349-1C11-43CB-B3AA-F4AEBF9BDB1E}" type="presParOf" srcId="{599A3376-BCEA-4D51-AC66-29A028B3361C}" destId="{EC566C46-6414-47F4-80C5-6DFDA3F9E706}" srcOrd="22" destOrd="0" presId="urn:microsoft.com/office/officeart/2005/8/layout/bProcess4"/>
    <dgm:cxn modelId="{CAF5FB57-1BFD-498E-8230-EBA78A5FFDF8}" type="presParOf" srcId="{EC566C46-6414-47F4-80C5-6DFDA3F9E706}" destId="{496BDDC9-D3DF-488A-9349-31D58432E676}" srcOrd="0" destOrd="0" presId="urn:microsoft.com/office/officeart/2005/8/layout/bProcess4"/>
    <dgm:cxn modelId="{86E695E2-50B8-46C5-A692-3C653F3BE626}" type="presParOf" srcId="{EC566C46-6414-47F4-80C5-6DFDA3F9E706}" destId="{2AB8BED1-19E9-432F-BC44-887BFA80F225}" srcOrd="1" destOrd="0" presId="urn:microsoft.com/office/officeart/2005/8/layout/b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323CE6B-BE08-48BD-986A-DFFCB2945BE0}" type="doc">
      <dgm:prSet loTypeId="urn:microsoft.com/office/officeart/2005/8/layout/StepDownProcess" loCatId="process" qsTypeId="urn:microsoft.com/office/officeart/2005/8/quickstyle/simple1" qsCatId="simple" csTypeId="urn:microsoft.com/office/officeart/2005/8/colors/accent1_3" csCatId="accent1" phldr="1"/>
      <dgm:spPr/>
      <dgm:t>
        <a:bodyPr/>
        <a:lstStyle/>
        <a:p>
          <a:endParaRPr lang="en-ZA"/>
        </a:p>
      </dgm:t>
    </dgm:pt>
    <dgm:pt modelId="{313CBE76-6617-4223-898B-B0B8EB645F01}">
      <dgm:prSet phldrT="[Text]" custT="1"/>
      <dgm:spPr/>
      <dgm:t>
        <a:bodyPr/>
        <a:lstStyle/>
        <a:p>
          <a:r>
            <a:rPr lang="en-ZA" sz="1200" b="1" dirty="0" smtClean="0"/>
            <a:t>Land Parcels</a:t>
          </a:r>
          <a:endParaRPr lang="en-ZA" sz="1200" b="1" dirty="0"/>
        </a:p>
      </dgm:t>
    </dgm:pt>
    <dgm:pt modelId="{D7D3FEDC-CE0E-4682-8B70-493D706E997A}" type="parTrans" cxnId="{AED00501-8054-45A4-8BB4-BAB2F0320B03}">
      <dgm:prSet/>
      <dgm:spPr/>
      <dgm:t>
        <a:bodyPr/>
        <a:lstStyle/>
        <a:p>
          <a:endParaRPr lang="en-ZA"/>
        </a:p>
      </dgm:t>
    </dgm:pt>
    <dgm:pt modelId="{092ED14F-3347-46EB-A9B1-8F09B67E3D5E}" type="sibTrans" cxnId="{AED00501-8054-45A4-8BB4-BAB2F0320B03}">
      <dgm:prSet/>
      <dgm:spPr/>
      <dgm:t>
        <a:bodyPr/>
        <a:lstStyle/>
        <a:p>
          <a:endParaRPr lang="en-ZA"/>
        </a:p>
      </dgm:t>
    </dgm:pt>
    <dgm:pt modelId="{C6812C97-2426-4F48-9E94-358FB0CEDCB0}">
      <dgm:prSet phldrT="[Text]" custT="1"/>
      <dgm:spPr/>
      <dgm:t>
        <a:bodyPr/>
        <a:lstStyle/>
        <a:p>
          <a:r>
            <a:rPr lang="en-ZA" sz="1200" b="1" dirty="0" smtClean="0"/>
            <a:t>Facility</a:t>
          </a:r>
          <a:endParaRPr lang="en-ZA" sz="1200" b="1" dirty="0"/>
        </a:p>
      </dgm:t>
    </dgm:pt>
    <dgm:pt modelId="{CD91BCDE-BD8C-4715-99FA-4DF21B946EAE}" type="parTrans" cxnId="{7317C303-1B28-4A28-B905-55552DFF6EED}">
      <dgm:prSet/>
      <dgm:spPr/>
      <dgm:t>
        <a:bodyPr/>
        <a:lstStyle/>
        <a:p>
          <a:endParaRPr lang="en-ZA"/>
        </a:p>
      </dgm:t>
    </dgm:pt>
    <dgm:pt modelId="{23D8B670-4E1C-4FED-A8AB-458E860B1C76}" type="sibTrans" cxnId="{7317C303-1B28-4A28-B905-55552DFF6EED}">
      <dgm:prSet/>
      <dgm:spPr/>
      <dgm:t>
        <a:bodyPr/>
        <a:lstStyle/>
        <a:p>
          <a:endParaRPr lang="en-ZA"/>
        </a:p>
      </dgm:t>
    </dgm:pt>
    <dgm:pt modelId="{02526904-35E9-4AA3-9EFF-214006CF0CCB}">
      <dgm:prSet phldrT="[Text]" custT="1"/>
      <dgm:spPr/>
      <dgm:t>
        <a:bodyPr/>
        <a:lstStyle/>
        <a:p>
          <a:r>
            <a:rPr lang="en-ZA" sz="1200" b="1" dirty="0" smtClean="0"/>
            <a:t>Building</a:t>
          </a:r>
          <a:endParaRPr lang="en-ZA" sz="1200" b="1" dirty="0"/>
        </a:p>
      </dgm:t>
    </dgm:pt>
    <dgm:pt modelId="{F17746A7-1FD3-4747-B14C-90868EE58E53}" type="parTrans" cxnId="{F6CBEE55-23B2-47FD-8305-8BD46C731C10}">
      <dgm:prSet/>
      <dgm:spPr/>
      <dgm:t>
        <a:bodyPr/>
        <a:lstStyle/>
        <a:p>
          <a:endParaRPr lang="en-ZA"/>
        </a:p>
      </dgm:t>
    </dgm:pt>
    <dgm:pt modelId="{0BEAAF29-5F5C-4767-BD1D-8440E3A914DA}" type="sibTrans" cxnId="{F6CBEE55-23B2-47FD-8305-8BD46C731C10}">
      <dgm:prSet/>
      <dgm:spPr/>
      <dgm:t>
        <a:bodyPr/>
        <a:lstStyle/>
        <a:p>
          <a:endParaRPr lang="en-ZA"/>
        </a:p>
      </dgm:t>
    </dgm:pt>
    <dgm:pt modelId="{C9A5688A-7D78-4A17-B781-BFF3674ED03C}">
      <dgm:prSet phldrT="[Text]" custT="1"/>
      <dgm:spPr/>
      <dgm:t>
        <a:bodyPr/>
        <a:lstStyle/>
        <a:p>
          <a:r>
            <a:rPr lang="en-ZA" sz="1200" b="0" dirty="0" smtClean="0"/>
            <a:t>Lift</a:t>
          </a:r>
          <a:endParaRPr lang="en-ZA" sz="1200" b="0" dirty="0"/>
        </a:p>
      </dgm:t>
    </dgm:pt>
    <dgm:pt modelId="{BCABF654-B37E-4BA1-B91D-4E95DDC20162}" type="parTrans" cxnId="{7934FC08-396A-44C9-AAE1-DBE7FF7F54F5}">
      <dgm:prSet/>
      <dgm:spPr/>
      <dgm:t>
        <a:bodyPr/>
        <a:lstStyle/>
        <a:p>
          <a:endParaRPr lang="en-ZA"/>
        </a:p>
      </dgm:t>
    </dgm:pt>
    <dgm:pt modelId="{B3E8E024-B4D9-44BF-B787-B210345D111C}" type="sibTrans" cxnId="{7934FC08-396A-44C9-AAE1-DBE7FF7F54F5}">
      <dgm:prSet/>
      <dgm:spPr/>
      <dgm:t>
        <a:bodyPr/>
        <a:lstStyle/>
        <a:p>
          <a:endParaRPr lang="en-ZA"/>
        </a:p>
      </dgm:t>
    </dgm:pt>
    <dgm:pt modelId="{9471F4D9-40E8-4A36-A98B-2D1C28C9D310}">
      <dgm:prSet phldrT="[Text]" custT="1"/>
      <dgm:spPr/>
      <dgm:t>
        <a:bodyPr/>
        <a:lstStyle/>
        <a:p>
          <a:r>
            <a:rPr lang="en-ZA" sz="1200" b="1" dirty="0" smtClean="0"/>
            <a:t>Assets and system of assets </a:t>
          </a:r>
          <a:endParaRPr lang="en-ZA" sz="1200" b="1" dirty="0"/>
        </a:p>
      </dgm:t>
    </dgm:pt>
    <dgm:pt modelId="{08FDE639-4350-4F86-AEE2-D728D6B476DD}" type="parTrans" cxnId="{23F45ED8-1A5B-4C5A-8654-7885380DAAEC}">
      <dgm:prSet/>
      <dgm:spPr/>
      <dgm:t>
        <a:bodyPr/>
        <a:lstStyle/>
        <a:p>
          <a:endParaRPr lang="en-ZA"/>
        </a:p>
      </dgm:t>
    </dgm:pt>
    <dgm:pt modelId="{097CA142-D5C7-4DF8-A466-7BD3ABCFB9FB}" type="sibTrans" cxnId="{23F45ED8-1A5B-4C5A-8654-7885380DAAEC}">
      <dgm:prSet/>
      <dgm:spPr/>
      <dgm:t>
        <a:bodyPr/>
        <a:lstStyle/>
        <a:p>
          <a:endParaRPr lang="en-ZA"/>
        </a:p>
      </dgm:t>
    </dgm:pt>
    <dgm:pt modelId="{79B1E638-FA57-40DB-B63F-572B34FFF406}">
      <dgm:prSet phldrT="[Text]" custT="1"/>
      <dgm:spPr/>
      <dgm:t>
        <a:bodyPr/>
        <a:lstStyle/>
        <a:p>
          <a:r>
            <a:rPr lang="en-ZA" sz="1200" b="1" dirty="0" smtClean="0"/>
            <a:t>Sub Assets</a:t>
          </a:r>
          <a:endParaRPr lang="en-ZA" sz="1200" b="1" dirty="0"/>
        </a:p>
      </dgm:t>
    </dgm:pt>
    <dgm:pt modelId="{4B694CD8-3388-4851-8B92-DBFDD8B7E252}" type="parTrans" cxnId="{1851795C-5E96-4247-92FF-575DB60C4A3F}">
      <dgm:prSet/>
      <dgm:spPr/>
      <dgm:t>
        <a:bodyPr/>
        <a:lstStyle/>
        <a:p>
          <a:endParaRPr lang="en-ZA"/>
        </a:p>
      </dgm:t>
    </dgm:pt>
    <dgm:pt modelId="{AFD6AC6B-F60F-4902-BD98-6142AD5CB365}" type="sibTrans" cxnId="{1851795C-5E96-4247-92FF-575DB60C4A3F}">
      <dgm:prSet/>
      <dgm:spPr/>
      <dgm:t>
        <a:bodyPr/>
        <a:lstStyle/>
        <a:p>
          <a:endParaRPr lang="en-ZA"/>
        </a:p>
      </dgm:t>
    </dgm:pt>
    <dgm:pt modelId="{A3A10630-F201-4FB0-9A51-3E626C36C3B6}">
      <dgm:prSet phldrT="[Text]" custT="1"/>
      <dgm:spPr/>
      <dgm:t>
        <a:bodyPr/>
        <a:lstStyle/>
        <a:p>
          <a:r>
            <a:rPr lang="en-ZA" sz="1200" b="0" dirty="0" smtClean="0"/>
            <a:t>Conveyor</a:t>
          </a:r>
          <a:endParaRPr lang="en-ZA" sz="1200" b="0" dirty="0"/>
        </a:p>
      </dgm:t>
    </dgm:pt>
    <dgm:pt modelId="{AB105943-A432-4FBA-AE84-33B25BE10306}" type="parTrans" cxnId="{0D3CC39D-D9D0-49FC-AC49-6A292F2C7167}">
      <dgm:prSet/>
      <dgm:spPr/>
      <dgm:t>
        <a:bodyPr/>
        <a:lstStyle/>
        <a:p>
          <a:endParaRPr lang="en-ZA"/>
        </a:p>
      </dgm:t>
    </dgm:pt>
    <dgm:pt modelId="{382EA8FF-F83C-4613-BA33-D770828EC254}" type="sibTrans" cxnId="{0D3CC39D-D9D0-49FC-AC49-6A292F2C7167}">
      <dgm:prSet/>
      <dgm:spPr/>
      <dgm:t>
        <a:bodyPr/>
        <a:lstStyle/>
        <a:p>
          <a:endParaRPr lang="en-ZA"/>
        </a:p>
      </dgm:t>
    </dgm:pt>
    <dgm:pt modelId="{B7B513AC-9B84-4074-8A0B-6866D914AC3D}" type="pres">
      <dgm:prSet presAssocID="{1323CE6B-BE08-48BD-986A-DFFCB2945BE0}" presName="rootnode" presStyleCnt="0">
        <dgm:presLayoutVars>
          <dgm:chMax/>
          <dgm:chPref/>
          <dgm:dir/>
          <dgm:animLvl val="lvl"/>
        </dgm:presLayoutVars>
      </dgm:prSet>
      <dgm:spPr/>
      <dgm:t>
        <a:bodyPr/>
        <a:lstStyle/>
        <a:p>
          <a:endParaRPr lang="en-ZA"/>
        </a:p>
      </dgm:t>
    </dgm:pt>
    <dgm:pt modelId="{DB492BAA-0D7E-48ED-90D0-EE299BC52680}" type="pres">
      <dgm:prSet presAssocID="{313CBE76-6617-4223-898B-B0B8EB645F01}" presName="composite" presStyleCnt="0"/>
      <dgm:spPr/>
      <dgm:t>
        <a:bodyPr/>
        <a:lstStyle/>
        <a:p>
          <a:endParaRPr lang="en-ZA"/>
        </a:p>
      </dgm:t>
    </dgm:pt>
    <dgm:pt modelId="{9D09EEEB-C26B-4BFE-A725-A808153EA22D}" type="pres">
      <dgm:prSet presAssocID="{313CBE76-6617-4223-898B-B0B8EB645F01}" presName="bentUpArrow1" presStyleLbl="alignImgPlace1" presStyleIdx="0" presStyleCnt="4" custLinFactNeighborX="-699"/>
      <dgm:spPr/>
      <dgm:t>
        <a:bodyPr/>
        <a:lstStyle/>
        <a:p>
          <a:endParaRPr lang="en-ZA"/>
        </a:p>
      </dgm:t>
    </dgm:pt>
    <dgm:pt modelId="{C3D5E4D4-AE4A-4B4C-BF0A-7BEFC50DEE0F}" type="pres">
      <dgm:prSet presAssocID="{313CBE76-6617-4223-898B-B0B8EB645F01}" presName="ParentText" presStyleLbl="node1" presStyleIdx="0" presStyleCnt="5" custLinFactNeighborX="-472">
        <dgm:presLayoutVars>
          <dgm:chMax val="1"/>
          <dgm:chPref val="1"/>
          <dgm:bulletEnabled val="1"/>
        </dgm:presLayoutVars>
      </dgm:prSet>
      <dgm:spPr/>
      <dgm:t>
        <a:bodyPr/>
        <a:lstStyle/>
        <a:p>
          <a:endParaRPr lang="en-ZA"/>
        </a:p>
      </dgm:t>
    </dgm:pt>
    <dgm:pt modelId="{9DF545F2-D48B-4246-845B-16F4EF52EE54}" type="pres">
      <dgm:prSet presAssocID="{313CBE76-6617-4223-898B-B0B8EB645F01}" presName="ChildText" presStyleLbl="revTx" presStyleIdx="0" presStyleCnt="5" custLinFactNeighborX="-650">
        <dgm:presLayoutVars>
          <dgm:chMax val="0"/>
          <dgm:chPref val="0"/>
          <dgm:bulletEnabled val="1"/>
        </dgm:presLayoutVars>
      </dgm:prSet>
      <dgm:spPr/>
      <dgm:t>
        <a:bodyPr/>
        <a:lstStyle/>
        <a:p>
          <a:endParaRPr lang="en-ZA"/>
        </a:p>
      </dgm:t>
    </dgm:pt>
    <dgm:pt modelId="{EB249F0E-981E-4309-BB87-1BCF81EE6719}" type="pres">
      <dgm:prSet presAssocID="{092ED14F-3347-46EB-A9B1-8F09B67E3D5E}" presName="sibTrans" presStyleCnt="0"/>
      <dgm:spPr/>
      <dgm:t>
        <a:bodyPr/>
        <a:lstStyle/>
        <a:p>
          <a:endParaRPr lang="en-ZA"/>
        </a:p>
      </dgm:t>
    </dgm:pt>
    <dgm:pt modelId="{0B552A26-25E4-41DE-AAF5-A112875A7A44}" type="pres">
      <dgm:prSet presAssocID="{C6812C97-2426-4F48-9E94-358FB0CEDCB0}" presName="composite" presStyleCnt="0"/>
      <dgm:spPr/>
      <dgm:t>
        <a:bodyPr/>
        <a:lstStyle/>
        <a:p>
          <a:endParaRPr lang="en-ZA"/>
        </a:p>
      </dgm:t>
    </dgm:pt>
    <dgm:pt modelId="{587452BD-1705-4EC4-88B4-B7E2504D073D}" type="pres">
      <dgm:prSet presAssocID="{C6812C97-2426-4F48-9E94-358FB0CEDCB0}" presName="bentUpArrow1" presStyleLbl="alignImgPlace1" presStyleIdx="1" presStyleCnt="4" custLinFactNeighborX="-699"/>
      <dgm:spPr/>
      <dgm:t>
        <a:bodyPr/>
        <a:lstStyle/>
        <a:p>
          <a:endParaRPr lang="en-ZA"/>
        </a:p>
      </dgm:t>
    </dgm:pt>
    <dgm:pt modelId="{2B6A59F1-5A36-4BB0-87BF-2636CEC8115A}" type="pres">
      <dgm:prSet presAssocID="{C6812C97-2426-4F48-9E94-358FB0CEDCB0}" presName="ParentText" presStyleLbl="node1" presStyleIdx="1" presStyleCnt="5" custLinFactNeighborX="-472">
        <dgm:presLayoutVars>
          <dgm:chMax val="1"/>
          <dgm:chPref val="1"/>
          <dgm:bulletEnabled val="1"/>
        </dgm:presLayoutVars>
      </dgm:prSet>
      <dgm:spPr/>
      <dgm:t>
        <a:bodyPr/>
        <a:lstStyle/>
        <a:p>
          <a:endParaRPr lang="en-ZA"/>
        </a:p>
      </dgm:t>
    </dgm:pt>
    <dgm:pt modelId="{0618C65D-10F5-4953-8856-878E7860F8B6}" type="pres">
      <dgm:prSet presAssocID="{C6812C97-2426-4F48-9E94-358FB0CEDCB0}" presName="ChildText" presStyleLbl="revTx" presStyleIdx="1" presStyleCnt="5" custLinFactNeighborX="-650">
        <dgm:presLayoutVars>
          <dgm:chMax val="0"/>
          <dgm:chPref val="0"/>
          <dgm:bulletEnabled val="1"/>
        </dgm:presLayoutVars>
      </dgm:prSet>
      <dgm:spPr/>
      <dgm:t>
        <a:bodyPr/>
        <a:lstStyle/>
        <a:p>
          <a:endParaRPr lang="en-ZA"/>
        </a:p>
      </dgm:t>
    </dgm:pt>
    <dgm:pt modelId="{FD2564AD-C83C-4919-834B-FB4DAAD502AC}" type="pres">
      <dgm:prSet presAssocID="{23D8B670-4E1C-4FED-A8AB-458E860B1C76}" presName="sibTrans" presStyleCnt="0"/>
      <dgm:spPr/>
      <dgm:t>
        <a:bodyPr/>
        <a:lstStyle/>
        <a:p>
          <a:endParaRPr lang="en-ZA"/>
        </a:p>
      </dgm:t>
    </dgm:pt>
    <dgm:pt modelId="{F7083151-E114-40EF-AADE-B34C046623ED}" type="pres">
      <dgm:prSet presAssocID="{02526904-35E9-4AA3-9EFF-214006CF0CCB}" presName="composite" presStyleCnt="0"/>
      <dgm:spPr/>
      <dgm:t>
        <a:bodyPr/>
        <a:lstStyle/>
        <a:p>
          <a:endParaRPr lang="en-ZA"/>
        </a:p>
      </dgm:t>
    </dgm:pt>
    <dgm:pt modelId="{8ADDE4BD-37D3-440A-91D1-39FB88E3A8EA}" type="pres">
      <dgm:prSet presAssocID="{02526904-35E9-4AA3-9EFF-214006CF0CCB}" presName="bentUpArrow1" presStyleLbl="alignImgPlace1" presStyleIdx="2" presStyleCnt="4" custLinFactNeighborX="-699"/>
      <dgm:spPr/>
      <dgm:t>
        <a:bodyPr/>
        <a:lstStyle/>
        <a:p>
          <a:endParaRPr lang="en-ZA"/>
        </a:p>
      </dgm:t>
    </dgm:pt>
    <dgm:pt modelId="{354E4407-F82D-4B89-AECA-289FFD9905C1}" type="pres">
      <dgm:prSet presAssocID="{02526904-35E9-4AA3-9EFF-214006CF0CCB}" presName="ParentText" presStyleLbl="node1" presStyleIdx="2" presStyleCnt="5" custLinFactNeighborX="-472">
        <dgm:presLayoutVars>
          <dgm:chMax val="1"/>
          <dgm:chPref val="1"/>
          <dgm:bulletEnabled val="1"/>
        </dgm:presLayoutVars>
      </dgm:prSet>
      <dgm:spPr/>
      <dgm:t>
        <a:bodyPr/>
        <a:lstStyle/>
        <a:p>
          <a:endParaRPr lang="en-ZA"/>
        </a:p>
      </dgm:t>
    </dgm:pt>
    <dgm:pt modelId="{35FABB9D-0183-4514-A45C-3E201841BD69}" type="pres">
      <dgm:prSet presAssocID="{02526904-35E9-4AA3-9EFF-214006CF0CCB}" presName="ChildText" presStyleLbl="revTx" presStyleIdx="2" presStyleCnt="5" custLinFactNeighborX="-650">
        <dgm:presLayoutVars>
          <dgm:chMax val="0"/>
          <dgm:chPref val="0"/>
          <dgm:bulletEnabled val="1"/>
        </dgm:presLayoutVars>
      </dgm:prSet>
      <dgm:spPr/>
      <dgm:t>
        <a:bodyPr/>
        <a:lstStyle/>
        <a:p>
          <a:endParaRPr lang="en-ZA"/>
        </a:p>
      </dgm:t>
    </dgm:pt>
    <dgm:pt modelId="{3D6564CB-0013-49DC-B77B-CE9CC69CA921}" type="pres">
      <dgm:prSet presAssocID="{0BEAAF29-5F5C-4767-BD1D-8440E3A914DA}" presName="sibTrans" presStyleCnt="0"/>
      <dgm:spPr/>
      <dgm:t>
        <a:bodyPr/>
        <a:lstStyle/>
        <a:p>
          <a:endParaRPr lang="en-ZA"/>
        </a:p>
      </dgm:t>
    </dgm:pt>
    <dgm:pt modelId="{CA7CB38C-CF32-47FA-9EE8-003CA8119807}" type="pres">
      <dgm:prSet presAssocID="{9471F4D9-40E8-4A36-A98B-2D1C28C9D310}" presName="composite" presStyleCnt="0"/>
      <dgm:spPr/>
      <dgm:t>
        <a:bodyPr/>
        <a:lstStyle/>
        <a:p>
          <a:endParaRPr lang="en-ZA"/>
        </a:p>
      </dgm:t>
    </dgm:pt>
    <dgm:pt modelId="{E4672749-CCB0-436F-BA63-29F564B22BBE}" type="pres">
      <dgm:prSet presAssocID="{9471F4D9-40E8-4A36-A98B-2D1C28C9D310}" presName="bentUpArrow1" presStyleLbl="alignImgPlace1" presStyleIdx="3" presStyleCnt="4" custLinFactNeighborX="-699"/>
      <dgm:spPr/>
      <dgm:t>
        <a:bodyPr/>
        <a:lstStyle/>
        <a:p>
          <a:endParaRPr lang="en-ZA"/>
        </a:p>
      </dgm:t>
    </dgm:pt>
    <dgm:pt modelId="{DF2A7329-F36C-4A9C-955B-7E82C4FED0E9}" type="pres">
      <dgm:prSet presAssocID="{9471F4D9-40E8-4A36-A98B-2D1C28C9D310}" presName="ParentText" presStyleLbl="node1" presStyleIdx="3" presStyleCnt="5" custLinFactNeighborX="-472">
        <dgm:presLayoutVars>
          <dgm:chMax val="1"/>
          <dgm:chPref val="1"/>
          <dgm:bulletEnabled val="1"/>
        </dgm:presLayoutVars>
      </dgm:prSet>
      <dgm:spPr/>
      <dgm:t>
        <a:bodyPr/>
        <a:lstStyle/>
        <a:p>
          <a:endParaRPr lang="en-ZA"/>
        </a:p>
      </dgm:t>
    </dgm:pt>
    <dgm:pt modelId="{2CF7AB3D-D716-4A4B-A88E-796F02D09B37}" type="pres">
      <dgm:prSet presAssocID="{9471F4D9-40E8-4A36-A98B-2D1C28C9D310}" presName="ChildText" presStyleLbl="revTx" presStyleIdx="3" presStyleCnt="5" custLinFactNeighborX="-6057" custLinFactNeighborY="-349">
        <dgm:presLayoutVars>
          <dgm:chMax val="0"/>
          <dgm:chPref val="0"/>
          <dgm:bulletEnabled val="1"/>
        </dgm:presLayoutVars>
      </dgm:prSet>
      <dgm:spPr/>
      <dgm:t>
        <a:bodyPr/>
        <a:lstStyle/>
        <a:p>
          <a:endParaRPr lang="en-ZA"/>
        </a:p>
      </dgm:t>
    </dgm:pt>
    <dgm:pt modelId="{101E0829-08F3-4C92-8B14-73EE2B476C4C}" type="pres">
      <dgm:prSet presAssocID="{097CA142-D5C7-4DF8-A466-7BD3ABCFB9FB}" presName="sibTrans" presStyleCnt="0"/>
      <dgm:spPr/>
      <dgm:t>
        <a:bodyPr/>
        <a:lstStyle/>
        <a:p>
          <a:endParaRPr lang="en-ZA"/>
        </a:p>
      </dgm:t>
    </dgm:pt>
    <dgm:pt modelId="{3E0B82D5-28D5-4139-97B9-91CD13F4C20F}" type="pres">
      <dgm:prSet presAssocID="{79B1E638-FA57-40DB-B63F-572B34FFF406}" presName="composite" presStyleCnt="0"/>
      <dgm:spPr/>
      <dgm:t>
        <a:bodyPr/>
        <a:lstStyle/>
        <a:p>
          <a:endParaRPr lang="en-ZA"/>
        </a:p>
      </dgm:t>
    </dgm:pt>
    <dgm:pt modelId="{8128EFC5-902B-49DE-A081-D9F1AAE74DD7}" type="pres">
      <dgm:prSet presAssocID="{79B1E638-FA57-40DB-B63F-572B34FFF406}" presName="ParentText" presStyleLbl="node1" presStyleIdx="4" presStyleCnt="5" custLinFactNeighborX="-472">
        <dgm:presLayoutVars>
          <dgm:chMax val="1"/>
          <dgm:chPref val="1"/>
          <dgm:bulletEnabled val="1"/>
        </dgm:presLayoutVars>
      </dgm:prSet>
      <dgm:spPr/>
      <dgm:t>
        <a:bodyPr/>
        <a:lstStyle/>
        <a:p>
          <a:endParaRPr lang="en-ZA"/>
        </a:p>
      </dgm:t>
    </dgm:pt>
    <dgm:pt modelId="{E11522BF-6CAD-471A-9FBC-1F6EA3EA864E}" type="pres">
      <dgm:prSet presAssocID="{79B1E638-FA57-40DB-B63F-572B34FFF406}" presName="FinalChildText" presStyleLbl="revTx" presStyleIdx="4" presStyleCnt="5" custScaleX="137155" custScaleY="68439" custLinFactX="-11167" custLinFactNeighborX="-100000" custLinFactNeighborY="38510">
        <dgm:presLayoutVars>
          <dgm:chMax val="0"/>
          <dgm:chPref val="0"/>
          <dgm:bulletEnabled val="1"/>
        </dgm:presLayoutVars>
      </dgm:prSet>
      <dgm:spPr/>
      <dgm:t>
        <a:bodyPr/>
        <a:lstStyle/>
        <a:p>
          <a:endParaRPr lang="en-ZA"/>
        </a:p>
      </dgm:t>
    </dgm:pt>
  </dgm:ptLst>
  <dgm:cxnLst>
    <dgm:cxn modelId="{1967AC2E-6099-43BE-BD1F-D4763B5B0EFD}" type="presOf" srcId="{79B1E638-FA57-40DB-B63F-572B34FFF406}" destId="{8128EFC5-902B-49DE-A081-D9F1AAE74DD7}" srcOrd="0" destOrd="0" presId="urn:microsoft.com/office/officeart/2005/8/layout/StepDownProcess"/>
    <dgm:cxn modelId="{F6CBEE55-23B2-47FD-8305-8BD46C731C10}" srcId="{1323CE6B-BE08-48BD-986A-DFFCB2945BE0}" destId="{02526904-35E9-4AA3-9EFF-214006CF0CCB}" srcOrd="2" destOrd="0" parTransId="{F17746A7-1FD3-4747-B14C-90868EE58E53}" sibTransId="{0BEAAF29-5F5C-4767-BD1D-8440E3A914DA}"/>
    <dgm:cxn modelId="{0A2576B2-539E-4C5D-AF3F-43049D8EFA73}" type="presOf" srcId="{313CBE76-6617-4223-898B-B0B8EB645F01}" destId="{C3D5E4D4-AE4A-4B4C-BF0A-7BEFC50DEE0F}" srcOrd="0" destOrd="0" presId="urn:microsoft.com/office/officeart/2005/8/layout/StepDownProcess"/>
    <dgm:cxn modelId="{FB9F5E42-EFC6-4083-B25B-0A59058258E0}" type="presOf" srcId="{1323CE6B-BE08-48BD-986A-DFFCB2945BE0}" destId="{B7B513AC-9B84-4074-8A0B-6866D914AC3D}" srcOrd="0" destOrd="0" presId="urn:microsoft.com/office/officeart/2005/8/layout/StepDownProcess"/>
    <dgm:cxn modelId="{EFD4B217-4971-4364-A5A8-5EA2FF8DE07F}" type="presOf" srcId="{C9A5688A-7D78-4A17-B781-BFF3674ED03C}" destId="{2CF7AB3D-D716-4A4B-A88E-796F02D09B37}" srcOrd="0" destOrd="0" presId="urn:microsoft.com/office/officeart/2005/8/layout/StepDownProcess"/>
    <dgm:cxn modelId="{31565C2D-10EC-4C7D-A240-E9CD696B904D}" type="presOf" srcId="{9471F4D9-40E8-4A36-A98B-2D1C28C9D310}" destId="{DF2A7329-F36C-4A9C-955B-7E82C4FED0E9}" srcOrd="0" destOrd="0" presId="urn:microsoft.com/office/officeart/2005/8/layout/StepDownProcess"/>
    <dgm:cxn modelId="{AED00501-8054-45A4-8BB4-BAB2F0320B03}" srcId="{1323CE6B-BE08-48BD-986A-DFFCB2945BE0}" destId="{313CBE76-6617-4223-898B-B0B8EB645F01}" srcOrd="0" destOrd="0" parTransId="{D7D3FEDC-CE0E-4682-8B70-493D706E997A}" sibTransId="{092ED14F-3347-46EB-A9B1-8F09B67E3D5E}"/>
    <dgm:cxn modelId="{B8BAE346-A87F-4520-BA22-11669A64EA88}" type="presOf" srcId="{C6812C97-2426-4F48-9E94-358FB0CEDCB0}" destId="{2B6A59F1-5A36-4BB0-87BF-2636CEC8115A}" srcOrd="0" destOrd="0" presId="urn:microsoft.com/office/officeart/2005/8/layout/StepDownProcess"/>
    <dgm:cxn modelId="{7317C303-1B28-4A28-B905-55552DFF6EED}" srcId="{1323CE6B-BE08-48BD-986A-DFFCB2945BE0}" destId="{C6812C97-2426-4F48-9E94-358FB0CEDCB0}" srcOrd="1" destOrd="0" parTransId="{CD91BCDE-BD8C-4715-99FA-4DF21B946EAE}" sibTransId="{23D8B670-4E1C-4FED-A8AB-458E860B1C76}"/>
    <dgm:cxn modelId="{1851795C-5E96-4247-92FF-575DB60C4A3F}" srcId="{1323CE6B-BE08-48BD-986A-DFFCB2945BE0}" destId="{79B1E638-FA57-40DB-B63F-572B34FFF406}" srcOrd="4" destOrd="0" parTransId="{4B694CD8-3388-4851-8B92-DBFDD8B7E252}" sibTransId="{AFD6AC6B-F60F-4902-BD98-6142AD5CB365}"/>
    <dgm:cxn modelId="{7934FC08-396A-44C9-AAE1-DBE7FF7F54F5}" srcId="{9471F4D9-40E8-4A36-A98B-2D1C28C9D310}" destId="{C9A5688A-7D78-4A17-B781-BFF3674ED03C}" srcOrd="0" destOrd="0" parTransId="{BCABF654-B37E-4BA1-B91D-4E95DDC20162}" sibTransId="{B3E8E024-B4D9-44BF-B787-B210345D111C}"/>
    <dgm:cxn modelId="{0D3CC39D-D9D0-49FC-AC49-6A292F2C7167}" srcId="{79B1E638-FA57-40DB-B63F-572B34FFF406}" destId="{A3A10630-F201-4FB0-9A51-3E626C36C3B6}" srcOrd="0" destOrd="0" parTransId="{AB105943-A432-4FBA-AE84-33B25BE10306}" sibTransId="{382EA8FF-F83C-4613-BA33-D770828EC254}"/>
    <dgm:cxn modelId="{849BE0E7-9944-4394-8F0B-AE4D4155852E}" type="presOf" srcId="{A3A10630-F201-4FB0-9A51-3E626C36C3B6}" destId="{E11522BF-6CAD-471A-9FBC-1F6EA3EA864E}" srcOrd="0" destOrd="0" presId="urn:microsoft.com/office/officeart/2005/8/layout/StepDownProcess"/>
    <dgm:cxn modelId="{D6FAECD2-A0E0-4745-B9F3-C70DCBF787D4}" type="presOf" srcId="{02526904-35E9-4AA3-9EFF-214006CF0CCB}" destId="{354E4407-F82D-4B89-AECA-289FFD9905C1}" srcOrd="0" destOrd="0" presId="urn:microsoft.com/office/officeart/2005/8/layout/StepDownProcess"/>
    <dgm:cxn modelId="{23F45ED8-1A5B-4C5A-8654-7885380DAAEC}" srcId="{1323CE6B-BE08-48BD-986A-DFFCB2945BE0}" destId="{9471F4D9-40E8-4A36-A98B-2D1C28C9D310}" srcOrd="3" destOrd="0" parTransId="{08FDE639-4350-4F86-AEE2-D728D6B476DD}" sibTransId="{097CA142-D5C7-4DF8-A466-7BD3ABCFB9FB}"/>
    <dgm:cxn modelId="{0957CEFE-CFF8-431E-BA82-2591BBB07A91}" type="presParOf" srcId="{B7B513AC-9B84-4074-8A0B-6866D914AC3D}" destId="{DB492BAA-0D7E-48ED-90D0-EE299BC52680}" srcOrd="0" destOrd="0" presId="urn:microsoft.com/office/officeart/2005/8/layout/StepDownProcess"/>
    <dgm:cxn modelId="{63B83336-CBDD-4C16-BC00-83F4A4D8825F}" type="presParOf" srcId="{DB492BAA-0D7E-48ED-90D0-EE299BC52680}" destId="{9D09EEEB-C26B-4BFE-A725-A808153EA22D}" srcOrd="0" destOrd="0" presId="urn:microsoft.com/office/officeart/2005/8/layout/StepDownProcess"/>
    <dgm:cxn modelId="{B7BBBDB5-29B2-4C5B-B16B-F2197B35F950}" type="presParOf" srcId="{DB492BAA-0D7E-48ED-90D0-EE299BC52680}" destId="{C3D5E4D4-AE4A-4B4C-BF0A-7BEFC50DEE0F}" srcOrd="1" destOrd="0" presId="urn:microsoft.com/office/officeart/2005/8/layout/StepDownProcess"/>
    <dgm:cxn modelId="{952623A5-E302-448C-A078-0F74FB095605}" type="presParOf" srcId="{DB492BAA-0D7E-48ED-90D0-EE299BC52680}" destId="{9DF545F2-D48B-4246-845B-16F4EF52EE54}" srcOrd="2" destOrd="0" presId="urn:microsoft.com/office/officeart/2005/8/layout/StepDownProcess"/>
    <dgm:cxn modelId="{50084291-1B6F-4054-90DE-DF2B4210C4BE}" type="presParOf" srcId="{B7B513AC-9B84-4074-8A0B-6866D914AC3D}" destId="{EB249F0E-981E-4309-BB87-1BCF81EE6719}" srcOrd="1" destOrd="0" presId="urn:microsoft.com/office/officeart/2005/8/layout/StepDownProcess"/>
    <dgm:cxn modelId="{3BD1D26D-1ED7-43A4-A5C9-16A24BF00B39}" type="presParOf" srcId="{B7B513AC-9B84-4074-8A0B-6866D914AC3D}" destId="{0B552A26-25E4-41DE-AAF5-A112875A7A44}" srcOrd="2" destOrd="0" presId="urn:microsoft.com/office/officeart/2005/8/layout/StepDownProcess"/>
    <dgm:cxn modelId="{F9C22E17-5327-4E93-95A5-BE72D773D791}" type="presParOf" srcId="{0B552A26-25E4-41DE-AAF5-A112875A7A44}" destId="{587452BD-1705-4EC4-88B4-B7E2504D073D}" srcOrd="0" destOrd="0" presId="urn:microsoft.com/office/officeart/2005/8/layout/StepDownProcess"/>
    <dgm:cxn modelId="{FF28C2A9-E13C-4BDB-8498-72BC396EA8EC}" type="presParOf" srcId="{0B552A26-25E4-41DE-AAF5-A112875A7A44}" destId="{2B6A59F1-5A36-4BB0-87BF-2636CEC8115A}" srcOrd="1" destOrd="0" presId="urn:microsoft.com/office/officeart/2005/8/layout/StepDownProcess"/>
    <dgm:cxn modelId="{1A7A7CA1-B5EE-4911-9E11-0B81D415A9A1}" type="presParOf" srcId="{0B552A26-25E4-41DE-AAF5-A112875A7A44}" destId="{0618C65D-10F5-4953-8856-878E7860F8B6}" srcOrd="2" destOrd="0" presId="urn:microsoft.com/office/officeart/2005/8/layout/StepDownProcess"/>
    <dgm:cxn modelId="{1B6CC63D-0BD7-47D2-A1AB-1D365271FA7E}" type="presParOf" srcId="{B7B513AC-9B84-4074-8A0B-6866D914AC3D}" destId="{FD2564AD-C83C-4919-834B-FB4DAAD502AC}" srcOrd="3" destOrd="0" presId="urn:microsoft.com/office/officeart/2005/8/layout/StepDownProcess"/>
    <dgm:cxn modelId="{F9B888DB-8EDD-4FB4-A6CD-97F3E7D77226}" type="presParOf" srcId="{B7B513AC-9B84-4074-8A0B-6866D914AC3D}" destId="{F7083151-E114-40EF-AADE-B34C046623ED}" srcOrd="4" destOrd="0" presId="urn:microsoft.com/office/officeart/2005/8/layout/StepDownProcess"/>
    <dgm:cxn modelId="{07BFFCD5-A4ED-42E4-B0E3-DFC37493DD91}" type="presParOf" srcId="{F7083151-E114-40EF-AADE-B34C046623ED}" destId="{8ADDE4BD-37D3-440A-91D1-39FB88E3A8EA}" srcOrd="0" destOrd="0" presId="urn:microsoft.com/office/officeart/2005/8/layout/StepDownProcess"/>
    <dgm:cxn modelId="{0E9A110B-F9CB-4DC4-B425-AFFEBA76A6A2}" type="presParOf" srcId="{F7083151-E114-40EF-AADE-B34C046623ED}" destId="{354E4407-F82D-4B89-AECA-289FFD9905C1}" srcOrd="1" destOrd="0" presId="urn:microsoft.com/office/officeart/2005/8/layout/StepDownProcess"/>
    <dgm:cxn modelId="{FA6E4FC0-459E-4DFB-9CF4-A5FCAD69D205}" type="presParOf" srcId="{F7083151-E114-40EF-AADE-B34C046623ED}" destId="{35FABB9D-0183-4514-A45C-3E201841BD69}" srcOrd="2" destOrd="0" presId="urn:microsoft.com/office/officeart/2005/8/layout/StepDownProcess"/>
    <dgm:cxn modelId="{12FAD0DE-1C7A-48D5-B9C7-7A3B1037E375}" type="presParOf" srcId="{B7B513AC-9B84-4074-8A0B-6866D914AC3D}" destId="{3D6564CB-0013-49DC-B77B-CE9CC69CA921}" srcOrd="5" destOrd="0" presId="urn:microsoft.com/office/officeart/2005/8/layout/StepDownProcess"/>
    <dgm:cxn modelId="{BEC56C47-E334-42B4-9BF6-9FFD092040C0}" type="presParOf" srcId="{B7B513AC-9B84-4074-8A0B-6866D914AC3D}" destId="{CA7CB38C-CF32-47FA-9EE8-003CA8119807}" srcOrd="6" destOrd="0" presId="urn:microsoft.com/office/officeart/2005/8/layout/StepDownProcess"/>
    <dgm:cxn modelId="{F9F294CB-43ED-4419-B411-732CF0DA7D29}" type="presParOf" srcId="{CA7CB38C-CF32-47FA-9EE8-003CA8119807}" destId="{E4672749-CCB0-436F-BA63-29F564B22BBE}" srcOrd="0" destOrd="0" presId="urn:microsoft.com/office/officeart/2005/8/layout/StepDownProcess"/>
    <dgm:cxn modelId="{A8EB5C3E-5ECA-4108-83F3-C8FE4A2B4EA3}" type="presParOf" srcId="{CA7CB38C-CF32-47FA-9EE8-003CA8119807}" destId="{DF2A7329-F36C-4A9C-955B-7E82C4FED0E9}" srcOrd="1" destOrd="0" presId="urn:microsoft.com/office/officeart/2005/8/layout/StepDownProcess"/>
    <dgm:cxn modelId="{102E1526-975F-4F15-832B-ED8D890A4E37}" type="presParOf" srcId="{CA7CB38C-CF32-47FA-9EE8-003CA8119807}" destId="{2CF7AB3D-D716-4A4B-A88E-796F02D09B37}" srcOrd="2" destOrd="0" presId="urn:microsoft.com/office/officeart/2005/8/layout/StepDownProcess"/>
    <dgm:cxn modelId="{A56B7AAF-D950-4E0C-904C-1BE6CC732DC7}" type="presParOf" srcId="{B7B513AC-9B84-4074-8A0B-6866D914AC3D}" destId="{101E0829-08F3-4C92-8B14-73EE2B476C4C}" srcOrd="7" destOrd="0" presId="urn:microsoft.com/office/officeart/2005/8/layout/StepDownProcess"/>
    <dgm:cxn modelId="{F8B20D7A-1766-40F0-B5D4-7B9518A074FA}" type="presParOf" srcId="{B7B513AC-9B84-4074-8A0B-6866D914AC3D}" destId="{3E0B82D5-28D5-4139-97B9-91CD13F4C20F}" srcOrd="8" destOrd="0" presId="urn:microsoft.com/office/officeart/2005/8/layout/StepDownProcess"/>
    <dgm:cxn modelId="{8BC84570-C4F5-4ECC-A74E-DB45D8AA9728}" type="presParOf" srcId="{3E0B82D5-28D5-4139-97B9-91CD13F4C20F}" destId="{8128EFC5-902B-49DE-A081-D9F1AAE74DD7}" srcOrd="0" destOrd="0" presId="urn:microsoft.com/office/officeart/2005/8/layout/StepDownProcess"/>
    <dgm:cxn modelId="{E5845296-005A-4F29-983A-8B82A8A836CA}" type="presParOf" srcId="{3E0B82D5-28D5-4139-97B9-91CD13F4C20F}" destId="{E11522BF-6CAD-471A-9FBC-1F6EA3EA864E}" srcOrd="1" destOrd="0" presId="urn:microsoft.com/office/officeart/2005/8/layout/StepDownProcess"/>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IncreasingCircleProcess">
  <dgm:title val=""/>
  <dgm:desc val=""/>
  <dgm:catLst>
    <dgm:cat type="list" pri="8300"/>
    <dgm:cat type="process" pri="43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7"/>
      <dgm:chPref val="7"/>
      <dgm:dir/>
      <dgm:animOne val="branch"/>
      <dgm:animLvl val="lvl"/>
    </dgm:varLst>
    <dgm:choose name="Name1">
      <dgm:if name="Name2" func="var" arg="dir" op="equ" val="norm">
        <dgm:alg type="lin">
          <dgm:param type="linDir" val="fromL"/>
          <dgm:param type="horzAlign" val="ctr"/>
          <dgm:param type="vertAlign" val="t"/>
        </dgm:alg>
      </dgm:if>
      <dgm:else name="Name3">
        <dgm:alg type="lin">
          <dgm:param type="linDir" val="fromR"/>
          <dgm:param type="horzAlign" val="ctr"/>
          <dgm:param type="vertAlign" val="t"/>
        </dgm:alg>
      </dgm:else>
    </dgm:choose>
    <dgm:shape xmlns:r="http://schemas.openxmlformats.org/officeDocument/2006/relationships" r:blip="">
      <dgm:adjLst/>
    </dgm:shape>
    <dgm:constrLst>
      <dgm:constr type="primFontSz" for="des" forName="Child" val="65"/>
      <dgm:constr type="primFontSz" for="des" forName="Parent" val="65"/>
      <dgm:constr type="primFontSz" for="des" forName="Child" refType="primFontSz" refFor="des" refForName="Parent" op="lte"/>
      <dgm:constr type="w" for="ch" forName="composite" refType="w"/>
      <dgm:constr type="h" for="ch" forName="composite" refType="h"/>
      <dgm:constr type="sp" refType="w" refFor="ch" refForName="composite" op="equ" fact="0.05"/>
      <dgm:constr type="w" for="ch" forName="sibTrans" refType="h" refFor="ch" refForName="composite" op="equ" fact="0.04"/>
    </dgm:constrLst>
    <dgm:forEach name="nodesForEach" axis="ch" ptType="node" cnt="7">
      <dgm:layoutNode name="composite">
        <dgm:alg type="composite">
          <dgm:param type="ar" val="0.8"/>
        </dgm:alg>
        <dgm:choose name="Name4">
          <dgm:if name="Name5" func="var" arg="dir" op="equ" val="norm">
            <dgm:constrLst>
              <dgm:constr type="l" for="ch" forName="Child" refType="w" fact="0.29"/>
              <dgm:constr type="t" for="ch" forName="Child" refType="h" fact="0.192"/>
              <dgm:constr type="w" for="ch" forName="Child" refType="w" fact="0.71"/>
              <dgm:constr type="h" for="ch" forName="Child" refType="h" fact="0.808"/>
              <dgm:constr type="l" for="ch" forName="Parent" refType="w" fact="0.29"/>
              <dgm:constr type="t" for="ch" forName="Parent" refType="h" fact="0"/>
              <dgm:constr type="w" for="ch" forName="Parent" refType="w" fact="0.71"/>
              <dgm:constr type="h" for="ch" forName="Parent" refType="h" fact="0.192"/>
              <dgm:constr type="l" for="ch" forName="BackAccent" refType="w" fact="0"/>
              <dgm:constr type="t" for="ch" forName="BackAccent" refType="h" fact="0"/>
              <dgm:constr type="w" for="ch" forName="BackAccent" refType="w" fact="0.24"/>
              <dgm:constr type="h" for="ch" forName="BackAccent" refType="h" fact="0.192"/>
              <dgm:constr type="l" for="ch" forName="Accent" refType="w" fact="0.024"/>
              <dgm:constr type="t" for="ch" forName="Accent" refType="h" fact="0.0192"/>
              <dgm:constr type="w" for="ch" forName="Accent" refType="w" fact="0.192"/>
              <dgm:constr type="h" for="ch" forName="Accent" refType="h" fact="0.1536"/>
            </dgm:constrLst>
          </dgm:if>
          <dgm:else name="Name6">
            <dgm:constrLst>
              <dgm:constr type="r" for="ch" forName="Child" refType="w" fact="0.71"/>
              <dgm:constr type="t" for="ch" forName="Child" refType="h" fact="0.192"/>
              <dgm:constr type="w" for="ch" forName="Child" refType="w" fact="0.71"/>
              <dgm:constr type="h" for="ch" forName="Child" refType="h" fact="0.808"/>
              <dgm:constr type="r" for="ch" forName="Parent" refType="w" fact="0.71"/>
              <dgm:constr type="t" for="ch" forName="Parent" refType="h" fact="0"/>
              <dgm:constr type="w" for="ch" forName="Parent" refType="w" fact="0.71"/>
              <dgm:constr type="h" for="ch" forName="Parent" refType="h" fact="0.192"/>
              <dgm:constr type="r" for="ch" forName="BackAccent" refType="w"/>
              <dgm:constr type="t" for="ch" forName="BackAccent" refType="h" fact="0"/>
              <dgm:constr type="w" for="ch" forName="BackAccent" refType="w" fact="0.24"/>
              <dgm:constr type="h" for="ch" forName="BackAccent" refType="h" fact="0.192"/>
              <dgm:constr type="r" for="ch" forName="Accent" refType="w" fact="0.976"/>
              <dgm:constr type="t" for="ch" forName="Accent" refType="h" fact="0.0192"/>
              <dgm:constr type="w" for="ch" forName="Accent" refType="w" fact="0.192"/>
              <dgm:constr type="h" for="ch" forName="Accent" refType="h" fact="0.1536"/>
            </dgm:constrLst>
          </dgm:else>
        </dgm:choose>
        <dgm:layoutNode name="BackAccent" styleLbl="bgShp">
          <dgm:alg type="sp"/>
          <dgm:shape xmlns:r="http://schemas.openxmlformats.org/officeDocument/2006/relationships" type="ellipse" r:blip="">
            <dgm:adjLst/>
          </dgm:shape>
          <dgm:presOf/>
        </dgm:layoutNode>
        <dgm:layoutNode name="Accent" styleLbl="alignNode1">
          <dgm:alg type="sp"/>
          <dgm:choose name="Name7">
            <dgm:if name="Name8" axis="precedSib" ptType="node" func="cnt" op="equ" val="0">
              <dgm:choose name="Name9">
                <dgm:if name="Name10" axis="followSib" ptType="node" func="cnt" op="equ" val="0">
                  <dgm:shape xmlns:r="http://schemas.openxmlformats.org/officeDocument/2006/relationships" type="chord" r:blip="">
                    <dgm:adjLst>
                      <dgm:adj idx="1" val="-90"/>
                      <dgm:adj idx="2" val="-90"/>
                    </dgm:adjLst>
                  </dgm:shape>
                </dgm:if>
                <dgm:if name="Name11" axis="followSib" ptType="node" func="cnt" op="equ" val="1">
                  <dgm:shape xmlns:r="http://schemas.openxmlformats.org/officeDocument/2006/relationships" type="chord" r:blip="">
                    <dgm:adjLst>
                      <dgm:adj idx="1" val="0"/>
                      <dgm:adj idx="2" val="180"/>
                    </dgm:adjLst>
                  </dgm:shape>
                </dgm:if>
                <dgm:if name="Name12" axis="followSib" ptType="node" func="cnt" op="equ" val="2">
                  <dgm:shape xmlns:r="http://schemas.openxmlformats.org/officeDocument/2006/relationships" type="chord" r:blip="">
                    <dgm:adjLst>
                      <dgm:adj idx="1" val="19.4712"/>
                      <dgm:adj idx="2" val="160.5288"/>
                    </dgm:adjLst>
                  </dgm:shape>
                </dgm:if>
                <dgm:if name="Name13" axis="followSib" ptType="node" func="cnt" op="equ" val="3">
                  <dgm:shape xmlns:r="http://schemas.openxmlformats.org/officeDocument/2006/relationships" type="chord" r:blip="">
                    <dgm:adjLst>
                      <dgm:adj idx="1" val="30"/>
                      <dgm:adj idx="2" val="150"/>
                    </dgm:adjLst>
                  </dgm:shape>
                </dgm:if>
                <dgm:if name="Name14" axis="followSib" ptType="node" func="cnt" op="equ" val="4">
                  <dgm:shape xmlns:r="http://schemas.openxmlformats.org/officeDocument/2006/relationships" type="chord" r:blip="">
                    <dgm:adjLst>
                      <dgm:adj idx="1" val="38.8699"/>
                      <dgm:adj idx="2" val="143.1301"/>
                    </dgm:adjLst>
                  </dgm:shape>
                </dgm:if>
                <dgm:if name="Name15" axis="followSib" ptType="node" func="cnt" op="equ" val="5">
                  <dgm:shape xmlns:r="http://schemas.openxmlformats.org/officeDocument/2006/relationships" type="chord" r:blip="">
                    <dgm:adjLst>
                      <dgm:adj idx="1" val="41.8103"/>
                      <dgm:adj idx="2" val="138.1897"/>
                    </dgm:adjLst>
                  </dgm:shape>
                </dgm:if>
                <dgm:else name="Name16">
                  <dgm:shape xmlns:r="http://schemas.openxmlformats.org/officeDocument/2006/relationships" type="chord" r:blip="">
                    <dgm:adjLst>
                      <dgm:adj idx="1" val="45.5847"/>
                      <dgm:adj idx="2" val="134.4153"/>
                    </dgm:adjLst>
                  </dgm:shape>
                </dgm:else>
              </dgm:choose>
            </dgm:if>
            <dgm:if name="Name17" axis="precedSib" ptType="node" func="cnt" op="equ" val="1">
              <dgm:choose name="Name18">
                <dgm:if name="Name19" axis="followSib" ptType="node" func="cnt" op="equ" val="0">
                  <dgm:shape xmlns:r="http://schemas.openxmlformats.org/officeDocument/2006/relationships" type="chord" r:blip="">
                    <dgm:adjLst>
                      <dgm:adj idx="1" val="-90"/>
                      <dgm:adj idx="2" val="-90"/>
                    </dgm:adjLst>
                  </dgm:shape>
                </dgm:if>
                <dgm:if name="Name20" axis="followSib" ptType="node" func="cnt" op="equ" val="1">
                  <dgm:shape xmlns:r="http://schemas.openxmlformats.org/officeDocument/2006/relationships" type="chord" r:blip="">
                    <dgm:adjLst>
                      <dgm:adj idx="1" val="-19.4712"/>
                      <dgm:adj idx="2" val="-160.5288"/>
                    </dgm:adjLst>
                  </dgm:shape>
                </dgm:if>
                <dgm:if name="Name21" axis="followSib" ptType="node" func="cnt" op="equ" val="2">
                  <dgm:shape xmlns:r="http://schemas.openxmlformats.org/officeDocument/2006/relationships" type="chord" r:blip="">
                    <dgm:adjLst>
                      <dgm:adj idx="1" val="0"/>
                      <dgm:adj idx="2" val="180"/>
                    </dgm:adjLst>
                  </dgm:shape>
                </dgm:if>
                <dgm:if name="Name22" axis="followSib" ptType="node" func="cnt" op="equ" val="3">
                  <dgm:shape xmlns:r="http://schemas.openxmlformats.org/officeDocument/2006/relationships" type="chord" r:blip="">
                    <dgm:adjLst>
                      <dgm:adj idx="1" val="11.537"/>
                      <dgm:adj idx="2" val="168.463"/>
                    </dgm:adjLst>
                  </dgm:shape>
                </dgm:if>
                <dgm:if name="Name23" axis="followSib" ptType="node" func="cnt" op="equ" val="4">
                  <dgm:shape xmlns:r="http://schemas.openxmlformats.org/officeDocument/2006/relationships" type="chord" r:blip="">
                    <dgm:adjLst>
                      <dgm:adj idx="1" val="19.4712"/>
                      <dgm:adj idx="2" val="160.5288"/>
                    </dgm:adjLst>
                  </dgm:shape>
                </dgm:if>
                <dgm:else name="Name24">
                  <dgm:shape xmlns:r="http://schemas.openxmlformats.org/officeDocument/2006/relationships" type="chord" r:blip="">
                    <dgm:adjLst>
                      <dgm:adj idx="1" val="25.3769"/>
                      <dgm:adj idx="2" val="154.6231"/>
                    </dgm:adjLst>
                  </dgm:shape>
                </dgm:else>
              </dgm:choose>
            </dgm:if>
            <dgm:if name="Name25" axis="precedSib" ptType="node" func="cnt" op="equ" val="2">
              <dgm:choose name="Name26">
                <dgm:if name="Name27" axis="followSib" ptType="node" func="cnt" op="equ" val="0">
                  <dgm:shape xmlns:r="http://schemas.openxmlformats.org/officeDocument/2006/relationships" type="chord" r:blip="">
                    <dgm:adjLst>
                      <dgm:adj idx="1" val="-90"/>
                      <dgm:adj idx="2" val="-90"/>
                    </dgm:adjLst>
                  </dgm:shape>
                </dgm:if>
                <dgm:if name="Name28" axis="followSib" ptType="node" func="cnt" op="equ" val="1">
                  <dgm:shape xmlns:r="http://schemas.openxmlformats.org/officeDocument/2006/relationships" type="chord" r:blip="">
                    <dgm:adjLst>
                      <dgm:adj idx="1" val="-30"/>
                      <dgm:adj idx="2" val="-150"/>
                    </dgm:adjLst>
                  </dgm:shape>
                </dgm:if>
                <dgm:if name="Name29" axis="followSib" ptType="node" func="cnt" op="equ" val="2">
                  <dgm:shape xmlns:r="http://schemas.openxmlformats.org/officeDocument/2006/relationships" type="chord" r:blip="">
                    <dgm:adjLst>
                      <dgm:adj idx="1" val="-11.537"/>
                      <dgm:adj idx="2" val="-168.463"/>
                    </dgm:adjLst>
                  </dgm:shape>
                </dgm:if>
                <dgm:if name="Name30" axis="followSib" ptType="node" func="cnt" op="equ" val="3">
                  <dgm:shape xmlns:r="http://schemas.openxmlformats.org/officeDocument/2006/relationships" type="chord" r:blip="">
                    <dgm:adjLst>
                      <dgm:adj idx="1" val="0"/>
                      <dgm:adj idx="2" val="180"/>
                    </dgm:adjLst>
                  </dgm:shape>
                </dgm:if>
                <dgm:else name="Name31">
                  <dgm:shape xmlns:r="http://schemas.openxmlformats.org/officeDocument/2006/relationships" type="chord" r:blip="">
                    <dgm:adjLst>
                      <dgm:adj idx="1" val="8.2133"/>
                      <dgm:adj idx="2" val="171.7867"/>
                    </dgm:adjLst>
                  </dgm:shape>
                </dgm:else>
              </dgm:choose>
            </dgm:if>
            <dgm:if name="Name32" axis="precedSib" ptType="node" func="cnt" op="equ" val="3">
              <dgm:choose name="Name33">
                <dgm:if name="Name34" axis="followSib" ptType="node" func="cnt" op="equ" val="0">
                  <dgm:shape xmlns:r="http://schemas.openxmlformats.org/officeDocument/2006/relationships" type="chord" r:blip="">
                    <dgm:adjLst>
                      <dgm:adj idx="1" val="-90"/>
                      <dgm:adj idx="2" val="-90"/>
                    </dgm:adjLst>
                  </dgm:shape>
                </dgm:if>
                <dgm:if name="Name35" axis="followSib" ptType="node" func="cnt" op="equ" val="1">
                  <dgm:shape xmlns:r="http://schemas.openxmlformats.org/officeDocument/2006/relationships" type="chord" r:blip="">
                    <dgm:adjLst>
                      <dgm:adj idx="1" val="-38.8699"/>
                      <dgm:adj idx="2" val="-143.1301"/>
                    </dgm:adjLst>
                  </dgm:shape>
                </dgm:if>
                <dgm:if name="Name36" axis="followSib" ptType="node" func="cnt" op="equ" val="2">
                  <dgm:shape xmlns:r="http://schemas.openxmlformats.org/officeDocument/2006/relationships" type="chord" r:blip="">
                    <dgm:adjLst>
                      <dgm:adj idx="1" val="-19.4712"/>
                      <dgm:adj idx="2" val="-160.5288"/>
                    </dgm:adjLst>
                  </dgm:shape>
                </dgm:if>
                <dgm:else name="Name37">
                  <dgm:shape xmlns:r="http://schemas.openxmlformats.org/officeDocument/2006/relationships" type="chord" r:blip="">
                    <dgm:adjLst>
                      <dgm:adj idx="1" val="-8.2133"/>
                      <dgm:adj idx="2" val="-171.7867"/>
                    </dgm:adjLst>
                  </dgm:shape>
                </dgm:else>
              </dgm:choose>
            </dgm:if>
            <dgm:if name="Name38" axis="precedSib" ptType="node" func="cnt" op="equ" val="4">
              <dgm:choose name="Name39">
                <dgm:if name="Name40" axis="followSib" ptType="node" func="cnt" op="equ" val="0">
                  <dgm:shape xmlns:r="http://schemas.openxmlformats.org/officeDocument/2006/relationships" type="chord" r:blip="">
                    <dgm:adjLst>
                      <dgm:adj idx="1" val="-90"/>
                      <dgm:adj idx="2" val="-90"/>
                    </dgm:adjLst>
                  </dgm:shape>
                </dgm:if>
                <dgm:if name="Name41" axis="followSib" ptType="node" func="cnt" op="equ" val="1">
                  <dgm:shape xmlns:r="http://schemas.openxmlformats.org/officeDocument/2006/relationships" type="chord" r:blip="">
                    <dgm:adjLst>
                      <dgm:adj idx="1" val="-41.8103"/>
                      <dgm:adj idx="2" val="-138.1897"/>
                    </dgm:adjLst>
                  </dgm:shape>
                </dgm:if>
                <dgm:else name="Name42">
                  <dgm:shape xmlns:r="http://schemas.openxmlformats.org/officeDocument/2006/relationships" type="chord" r:blip="">
                    <dgm:adjLst>
                      <dgm:adj idx="1" val="-25.3769"/>
                      <dgm:adj idx="2" val="-154.6231"/>
                    </dgm:adjLst>
                  </dgm:shape>
                </dgm:else>
              </dgm:choose>
            </dgm:if>
            <dgm:if name="Name43" axis="precedSib" ptType="node" func="cnt" op="equ" val="5">
              <dgm:choose name="Name44">
                <dgm:if name="Name45" axis="followSib" ptType="node" func="cnt" op="equ" val="0">
                  <dgm:shape xmlns:r="http://schemas.openxmlformats.org/officeDocument/2006/relationships" type="chord" r:blip="">
                    <dgm:adjLst>
                      <dgm:adj idx="1" val="-90"/>
                      <dgm:adj idx="2" val="-90"/>
                    </dgm:adjLst>
                  </dgm:shape>
                </dgm:if>
                <dgm:else name="Name46">
                  <dgm:shape xmlns:r="http://schemas.openxmlformats.org/officeDocument/2006/relationships" type="chord" r:blip="">
                    <dgm:adjLst>
                      <dgm:adj idx="1" val="-45.5847"/>
                      <dgm:adj idx="2" val="-134.4153"/>
                    </dgm:adjLst>
                  </dgm:shape>
                </dgm:else>
              </dgm:choose>
            </dgm:if>
            <dgm:else name="Name47">
              <dgm:shape xmlns:r="http://schemas.openxmlformats.org/officeDocument/2006/relationships" type="chord" r:blip="">
                <dgm:adjLst>
                  <dgm:adj idx="1" val="-90"/>
                  <dgm:adj idx="2" val="-90"/>
                </dgm:adjLst>
              </dgm:shape>
            </dgm:else>
          </dgm:choose>
          <dgm:presOf/>
        </dgm:layoutNode>
        <dgm:layoutNode name="Child" styleLbl="revTx">
          <dgm:varLst>
            <dgm:chMax val="0"/>
            <dgm:chPref val="0"/>
            <dgm:bulletEnabled val="1"/>
          </dgm:varLst>
          <dgm:choose name="Name48">
            <dgm:if name="Name49" func="var" arg="dir" op="equ" val="norm">
              <dgm:alg type="tx">
                <dgm:param type="parTxLTRAlign" val="l"/>
                <dgm:param type="parTxRTLAlign" val="l"/>
                <dgm:param type="txAnchorVert" val="t"/>
              </dgm:alg>
            </dgm:if>
            <dgm:else name="Name50">
              <dgm:alg type="tx">
                <dgm:param type="parTxLTRAlign" val="r"/>
                <dgm:param type="parTxRTLAlign" val="r"/>
                <dgm:param type="txAnchorVert" val="t"/>
              </dgm:alg>
            </dgm:else>
          </dgm:choose>
          <dgm:choose name="Name51">
            <dgm:if name="Name52" axis="ch" ptType="node" func="cnt" op="gte" val="1">
              <dgm:shape xmlns:r="http://schemas.openxmlformats.org/officeDocument/2006/relationships" type="rect" r:blip="">
                <dgm:adjLst/>
              </dgm:shape>
            </dgm:if>
            <dgm:else name="Name53">
              <dgm:shape xmlns:r="http://schemas.openxmlformats.org/officeDocument/2006/relationships" type="rect" r:blip="" hideGeom="1">
                <dgm:adjLst/>
              </dgm:shape>
            </dgm:else>
          </dgm:choose>
          <dgm:choose name="Name54">
            <dgm:if name="Name55" axis="ch" ptType="node" func="cnt" op="gte" val="1">
              <dgm:presOf axis="des" ptType="node"/>
            </dgm:if>
            <dgm:else name="Name56">
              <dgm:presOf/>
            </dgm:else>
          </dgm:choos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revTx">
          <dgm:varLst>
            <dgm:chMax val="1"/>
            <dgm:chPref val="1"/>
            <dgm:bulletEnabled val="1"/>
          </dgm:varLst>
          <dgm:choose name="Name57">
            <dgm:if name="Name58" func="var" arg="dir" op="equ" val="norm">
              <dgm:alg type="tx">
                <dgm:param type="parTxLTRAlign" val="l"/>
                <dgm:param type="parTxRTLAlign" val="l"/>
                <dgm:param type="shpTxLTRAlignCh" val="l"/>
                <dgm:param type="shpTxRTLAlignCh" val="l"/>
                <dgm:param type="txAnchorVert" val="b"/>
                <dgm:param type="txAnchorVertCh" val="b"/>
              </dgm:alg>
            </dgm:if>
            <dgm:else name="Name59">
              <dgm:alg type="tx">
                <dgm:param type="parTxLTRAlign" val="r"/>
                <dgm:param type="parTxRTLAlign" val="r"/>
                <dgm:param type="shpTxLTRAlignCh" val="r"/>
                <dgm:param type="shpTxRTLAlignCh" val="r"/>
                <dgm:param type="txAnchorVert" val="b"/>
                <dgm:param type="txAnchorVertCh" val="b"/>
              </dgm:alg>
            </dgm:else>
          </dgm:choose>
          <dgm:shape xmlns:r="http://schemas.openxmlformats.org/officeDocument/2006/relationships" type="rect" r:blip="">
            <dgm:adjLst/>
          </dgm:shape>
          <dgm:presOf axis="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58909235-FCA6-450F-8FD8-1E8A0B670632}" type="datetimeFigureOut">
              <a:rPr lang="en-ZA" smtClean="0"/>
              <a:pPr/>
              <a:t>2019/02/08</a:t>
            </a:fld>
            <a:endParaRPr lang="en-ZA"/>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5187764B-F05B-4CC8-A903-941B2B0740E6}" type="slidenum">
              <a:rPr lang="en-ZA" smtClean="0"/>
              <a:pPr/>
              <a:t>‹#›</a:t>
            </a:fld>
            <a:endParaRPr lang="en-ZA"/>
          </a:p>
        </p:txBody>
      </p:sp>
    </p:spTree>
    <p:extLst>
      <p:ext uri="{BB962C8B-B14F-4D97-AF65-F5344CB8AC3E}">
        <p14:creationId xmlns:p14="http://schemas.microsoft.com/office/powerpoint/2010/main" xmlns="" val="26068255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A6752E1D-8BE2-4332-A66A-C2DAD400BFB7}" type="datetimeFigureOut">
              <a:rPr lang="en-US" smtClean="0"/>
              <a:pPr/>
              <a:t>2/8/2019</a:t>
            </a:fld>
            <a:endParaRPr lang="en-US"/>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12119FE5-4F05-48AB-AD02-C052AC1BA296}" type="slidenum">
              <a:rPr lang="en-US" smtClean="0"/>
              <a:pPr/>
              <a:t>‹#›</a:t>
            </a:fld>
            <a:endParaRPr lang="en-US"/>
          </a:p>
        </p:txBody>
      </p:sp>
    </p:spTree>
    <p:extLst>
      <p:ext uri="{BB962C8B-B14F-4D97-AF65-F5344CB8AC3E}">
        <p14:creationId xmlns:p14="http://schemas.microsoft.com/office/powerpoint/2010/main" xmlns="" val="4178832354"/>
      </p:ext>
    </p:extLst>
  </p:cSld>
  <p:clrMap bg1="lt1" tx1="dk1" bg2="lt2" tx2="dk2" accent1="accent1" accent2="accent2" accent3="accent3" accent4="accent4" accent5="accent5" accent6="accent6" hlink="hlink" folHlink="folHlink"/>
  <p:notesStyle>
    <a:lvl1pPr marL="0" algn="l" defTabSz="914316" rtl="0" eaLnBrk="1" latinLnBrk="0" hangingPunct="1">
      <a:defRPr sz="1200" kern="1200">
        <a:solidFill>
          <a:schemeClr val="tx1"/>
        </a:solidFill>
        <a:latin typeface="+mn-lt"/>
        <a:ea typeface="+mn-ea"/>
        <a:cs typeface="+mn-cs"/>
      </a:defRPr>
    </a:lvl1pPr>
    <a:lvl2pPr marL="457158" algn="l" defTabSz="914316" rtl="0" eaLnBrk="1" latinLnBrk="0" hangingPunct="1">
      <a:defRPr sz="1200" kern="1200">
        <a:solidFill>
          <a:schemeClr val="tx1"/>
        </a:solidFill>
        <a:latin typeface="+mn-lt"/>
        <a:ea typeface="+mn-ea"/>
        <a:cs typeface="+mn-cs"/>
      </a:defRPr>
    </a:lvl2pPr>
    <a:lvl3pPr marL="914316" algn="l" defTabSz="914316" rtl="0" eaLnBrk="1" latinLnBrk="0" hangingPunct="1">
      <a:defRPr sz="1200" kern="1200">
        <a:solidFill>
          <a:schemeClr val="tx1"/>
        </a:solidFill>
        <a:latin typeface="+mn-lt"/>
        <a:ea typeface="+mn-ea"/>
        <a:cs typeface="+mn-cs"/>
      </a:defRPr>
    </a:lvl3pPr>
    <a:lvl4pPr marL="1371475" algn="l" defTabSz="914316" rtl="0" eaLnBrk="1" latinLnBrk="0" hangingPunct="1">
      <a:defRPr sz="1200" kern="1200">
        <a:solidFill>
          <a:schemeClr val="tx1"/>
        </a:solidFill>
        <a:latin typeface="+mn-lt"/>
        <a:ea typeface="+mn-ea"/>
        <a:cs typeface="+mn-cs"/>
      </a:defRPr>
    </a:lvl4pPr>
    <a:lvl5pPr marL="1828633" algn="l" defTabSz="914316" rtl="0" eaLnBrk="1" latinLnBrk="0" hangingPunct="1">
      <a:defRPr sz="1200" kern="1200">
        <a:solidFill>
          <a:schemeClr val="tx1"/>
        </a:solidFill>
        <a:latin typeface="+mn-lt"/>
        <a:ea typeface="+mn-ea"/>
        <a:cs typeface="+mn-cs"/>
      </a:defRPr>
    </a:lvl5pPr>
    <a:lvl6pPr marL="2285791" algn="l" defTabSz="914316" rtl="0" eaLnBrk="1" latinLnBrk="0" hangingPunct="1">
      <a:defRPr sz="1200" kern="1200">
        <a:solidFill>
          <a:schemeClr val="tx1"/>
        </a:solidFill>
        <a:latin typeface="+mn-lt"/>
        <a:ea typeface="+mn-ea"/>
        <a:cs typeface="+mn-cs"/>
      </a:defRPr>
    </a:lvl6pPr>
    <a:lvl7pPr marL="2742949" algn="l" defTabSz="914316" rtl="0" eaLnBrk="1" latinLnBrk="0" hangingPunct="1">
      <a:defRPr sz="1200" kern="1200">
        <a:solidFill>
          <a:schemeClr val="tx1"/>
        </a:solidFill>
        <a:latin typeface="+mn-lt"/>
        <a:ea typeface="+mn-ea"/>
        <a:cs typeface="+mn-cs"/>
      </a:defRPr>
    </a:lvl7pPr>
    <a:lvl8pPr marL="3200108" algn="l" defTabSz="914316" rtl="0" eaLnBrk="1" latinLnBrk="0" hangingPunct="1">
      <a:defRPr sz="1200" kern="1200">
        <a:solidFill>
          <a:schemeClr val="tx1"/>
        </a:solidFill>
        <a:latin typeface="+mn-lt"/>
        <a:ea typeface="+mn-ea"/>
        <a:cs typeface="+mn-cs"/>
      </a:defRPr>
    </a:lvl8pPr>
    <a:lvl9pPr marL="3657266" algn="l" defTabSz="914316"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12119FE5-4F05-48AB-AD02-C052AC1BA296}" type="slidenum">
              <a:rPr lang="en-US" smtClean="0"/>
              <a:pPr/>
              <a:t>2</a:t>
            </a:fld>
            <a:endParaRPr lang="en-US"/>
          </a:p>
        </p:txBody>
      </p:sp>
    </p:spTree>
    <p:extLst>
      <p:ext uri="{BB962C8B-B14F-4D97-AF65-F5344CB8AC3E}">
        <p14:creationId xmlns:p14="http://schemas.microsoft.com/office/powerpoint/2010/main" xmlns="" val="3722059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119FE5-4F05-48AB-AD02-C052AC1BA296}"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xmlns="" val="3422390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119FE5-4F05-48AB-AD02-C052AC1BA296}"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xmlns="" val="30005691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2119FE5-4F05-48AB-AD02-C052AC1BA296}" type="slidenum">
              <a:rPr lang="en-US" smtClean="0"/>
              <a:pPr/>
              <a:t>26</a:t>
            </a:fld>
            <a:endParaRPr lang="en-US"/>
          </a:p>
        </p:txBody>
      </p:sp>
    </p:spTree>
    <p:extLst>
      <p:ext uri="{BB962C8B-B14F-4D97-AF65-F5344CB8AC3E}">
        <p14:creationId xmlns:p14="http://schemas.microsoft.com/office/powerpoint/2010/main" xmlns="" val="38964360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663" y="744538"/>
            <a:ext cx="6613525" cy="3721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6BB98AFB-CB0D-4DFE-87B9-B4B0D0DE73CD}" type="slidenum">
              <a:rPr lang="en-ZA" smtClean="0"/>
              <a:pPr/>
              <a:t>39</a:t>
            </a:fld>
            <a:endParaRPr lang="en-ZA" dirty="0"/>
          </a:p>
        </p:txBody>
      </p:sp>
    </p:spTree>
    <p:extLst>
      <p:ext uri="{BB962C8B-B14F-4D97-AF65-F5344CB8AC3E}">
        <p14:creationId xmlns:p14="http://schemas.microsoft.com/office/powerpoint/2010/main" xmlns="" val="40380199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1" y="2130427"/>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2" y="3886200"/>
            <a:ext cx="8534401" cy="1752600"/>
          </a:xfrm>
        </p:spPr>
        <p:txBody>
          <a:bodyPr/>
          <a:lstStyle>
            <a:lvl1pPr marL="0" indent="0" algn="ctr">
              <a:buNone/>
              <a:defRPr>
                <a:solidFill>
                  <a:schemeClr val="tx1">
                    <a:tint val="75000"/>
                  </a:schemeClr>
                </a:solidFill>
              </a:defRPr>
            </a:lvl1pPr>
            <a:lvl2pPr marL="457196" indent="0" algn="ctr">
              <a:buNone/>
              <a:defRPr>
                <a:solidFill>
                  <a:schemeClr val="tx1">
                    <a:tint val="75000"/>
                  </a:schemeClr>
                </a:solidFill>
              </a:defRPr>
            </a:lvl2pPr>
            <a:lvl3pPr marL="914391" indent="0" algn="ctr">
              <a:buNone/>
              <a:defRPr>
                <a:solidFill>
                  <a:schemeClr val="tx1">
                    <a:tint val="75000"/>
                  </a:schemeClr>
                </a:solidFill>
              </a:defRPr>
            </a:lvl3pPr>
            <a:lvl4pPr marL="1371587" indent="0" algn="ctr">
              <a:buNone/>
              <a:defRPr>
                <a:solidFill>
                  <a:schemeClr val="tx1">
                    <a:tint val="75000"/>
                  </a:schemeClr>
                </a:solidFill>
              </a:defRPr>
            </a:lvl4pPr>
            <a:lvl5pPr marL="1828783" indent="0" algn="ctr">
              <a:buNone/>
              <a:defRPr>
                <a:solidFill>
                  <a:schemeClr val="tx1">
                    <a:tint val="75000"/>
                  </a:schemeClr>
                </a:solidFill>
              </a:defRPr>
            </a:lvl5pPr>
            <a:lvl6pPr marL="2285978" indent="0" algn="ctr">
              <a:buNone/>
              <a:defRPr>
                <a:solidFill>
                  <a:schemeClr val="tx1">
                    <a:tint val="75000"/>
                  </a:schemeClr>
                </a:solidFill>
              </a:defRPr>
            </a:lvl6pPr>
            <a:lvl7pPr marL="2743174" indent="0" algn="ctr">
              <a:buNone/>
              <a:defRPr>
                <a:solidFill>
                  <a:schemeClr val="tx1">
                    <a:tint val="75000"/>
                  </a:schemeClr>
                </a:solidFill>
              </a:defRPr>
            </a:lvl7pPr>
            <a:lvl8pPr marL="3200370" indent="0" algn="ctr">
              <a:buNone/>
              <a:defRPr>
                <a:solidFill>
                  <a:schemeClr val="tx1">
                    <a:tint val="75000"/>
                  </a:schemeClr>
                </a:solidFill>
              </a:defRPr>
            </a:lvl8pPr>
            <a:lvl9pPr marL="3657565"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01A9168-F801-407F-8D3D-88D35A5FCE83}" type="datetime1">
              <a:rPr lang="en-US" smtClean="0"/>
              <a:pPr/>
              <a:t>2/8/2019</a:t>
            </a:fld>
            <a:endParaRPr lang="en-US"/>
          </a:p>
        </p:txBody>
      </p:sp>
      <p:sp>
        <p:nvSpPr>
          <p:cNvPr id="5" name="Footer Placeholder 4"/>
          <p:cNvSpPr>
            <a:spLocks noGrp="1"/>
          </p:cNvSpPr>
          <p:nvPr>
            <p:ph type="ftr" sz="quarter" idx="11"/>
          </p:nvPr>
        </p:nvSpPr>
        <p:spPr/>
        <p:txBody>
          <a:bodyPr/>
          <a:lstStyle/>
          <a:p>
            <a:r>
              <a:rPr lang="en-US" smtClean="0"/>
              <a:t>PROPERTY MANAGEMENT TRADING ENTITY</a:t>
            </a:r>
            <a:endParaRPr lang="en-US"/>
          </a:p>
        </p:txBody>
      </p:sp>
      <p:sp>
        <p:nvSpPr>
          <p:cNvPr id="6" name="Slide Number Placeholder 5"/>
          <p:cNvSpPr>
            <a:spLocks noGrp="1"/>
          </p:cNvSpPr>
          <p:nvPr>
            <p:ph type="sldNum" sz="quarter" idx="12"/>
          </p:nvPr>
        </p:nvSpPr>
        <p:spPr/>
        <p:txBody>
          <a:bodyPr/>
          <a:lstStyle/>
          <a:p>
            <a:fld id="{6D88B901-4B89-400A-9326-FD413AFBC764}" type="slidenum">
              <a:rPr lang="en-US" smtClean="0"/>
              <a:pPr/>
              <a:t>‹#›</a:t>
            </a:fld>
            <a:endParaRPr lang="en-US"/>
          </a:p>
        </p:txBody>
      </p:sp>
    </p:spTree>
    <p:extLst>
      <p:ext uri="{BB962C8B-B14F-4D97-AF65-F5344CB8AC3E}">
        <p14:creationId xmlns:p14="http://schemas.microsoft.com/office/powerpoint/2010/main" xmlns="" val="6547256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139726-36F7-4AA5-91A3-B078435A0C3D}" type="datetime1">
              <a:rPr lang="en-US" smtClean="0"/>
              <a:pPr/>
              <a:t>2/8/2019</a:t>
            </a:fld>
            <a:endParaRPr lang="en-US"/>
          </a:p>
        </p:txBody>
      </p:sp>
      <p:sp>
        <p:nvSpPr>
          <p:cNvPr id="5" name="Footer Placeholder 4"/>
          <p:cNvSpPr>
            <a:spLocks noGrp="1"/>
          </p:cNvSpPr>
          <p:nvPr>
            <p:ph type="ftr" sz="quarter" idx="11"/>
          </p:nvPr>
        </p:nvSpPr>
        <p:spPr/>
        <p:txBody>
          <a:bodyPr/>
          <a:lstStyle/>
          <a:p>
            <a:r>
              <a:rPr lang="en-US" smtClean="0"/>
              <a:t>PROPERTY MANAGEMENT TRADING ENTITY</a:t>
            </a:r>
            <a:endParaRPr lang="en-US"/>
          </a:p>
        </p:txBody>
      </p:sp>
      <p:sp>
        <p:nvSpPr>
          <p:cNvPr id="6" name="Slide Number Placeholder 5"/>
          <p:cNvSpPr>
            <a:spLocks noGrp="1"/>
          </p:cNvSpPr>
          <p:nvPr>
            <p:ph type="sldNum" sz="quarter" idx="12"/>
          </p:nvPr>
        </p:nvSpPr>
        <p:spPr/>
        <p:txBody>
          <a:bodyPr/>
          <a:lstStyle/>
          <a:p>
            <a:fld id="{6D88B901-4B89-400A-9326-FD413AFBC764}" type="slidenum">
              <a:rPr lang="en-US" smtClean="0"/>
              <a:pPr/>
              <a:t>‹#›</a:t>
            </a:fld>
            <a:endParaRPr lang="en-US"/>
          </a:p>
        </p:txBody>
      </p:sp>
    </p:spTree>
    <p:extLst>
      <p:ext uri="{BB962C8B-B14F-4D97-AF65-F5344CB8AC3E}">
        <p14:creationId xmlns:p14="http://schemas.microsoft.com/office/powerpoint/2010/main" xmlns="" val="16401143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274644"/>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44"/>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F067DE-5484-410E-B455-6CE48DC7DD4F}" type="datetime1">
              <a:rPr lang="en-US" smtClean="0"/>
              <a:pPr/>
              <a:t>2/8/2019</a:t>
            </a:fld>
            <a:endParaRPr lang="en-US"/>
          </a:p>
        </p:txBody>
      </p:sp>
      <p:sp>
        <p:nvSpPr>
          <p:cNvPr id="5" name="Footer Placeholder 4"/>
          <p:cNvSpPr>
            <a:spLocks noGrp="1"/>
          </p:cNvSpPr>
          <p:nvPr>
            <p:ph type="ftr" sz="quarter" idx="11"/>
          </p:nvPr>
        </p:nvSpPr>
        <p:spPr/>
        <p:txBody>
          <a:bodyPr/>
          <a:lstStyle/>
          <a:p>
            <a:r>
              <a:rPr lang="en-US" smtClean="0"/>
              <a:t>PROPERTY MANAGEMENT TRADING ENTITY</a:t>
            </a:r>
            <a:endParaRPr lang="en-US"/>
          </a:p>
        </p:txBody>
      </p:sp>
      <p:sp>
        <p:nvSpPr>
          <p:cNvPr id="6" name="Slide Number Placeholder 5"/>
          <p:cNvSpPr>
            <a:spLocks noGrp="1"/>
          </p:cNvSpPr>
          <p:nvPr>
            <p:ph type="sldNum" sz="quarter" idx="12"/>
          </p:nvPr>
        </p:nvSpPr>
        <p:spPr/>
        <p:txBody>
          <a:bodyPr/>
          <a:lstStyle/>
          <a:p>
            <a:fld id="{6D88B901-4B89-400A-9326-FD413AFBC764}" type="slidenum">
              <a:rPr lang="en-US" smtClean="0"/>
              <a:pPr/>
              <a:t>‹#›</a:t>
            </a:fld>
            <a:endParaRPr lang="en-US"/>
          </a:p>
        </p:txBody>
      </p:sp>
    </p:spTree>
    <p:extLst>
      <p:ext uri="{BB962C8B-B14F-4D97-AF65-F5344CB8AC3E}">
        <p14:creationId xmlns:p14="http://schemas.microsoft.com/office/powerpoint/2010/main" xmlns="" val="2004410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D4948D-39A9-4DD1-8922-0071D4ACDD8B}" type="datetime1">
              <a:rPr lang="en-US" smtClean="0"/>
              <a:pPr/>
              <a:t>2/8/2019</a:t>
            </a:fld>
            <a:endParaRPr lang="en-US"/>
          </a:p>
        </p:txBody>
      </p:sp>
      <p:sp>
        <p:nvSpPr>
          <p:cNvPr id="5" name="Footer Placeholder 4"/>
          <p:cNvSpPr>
            <a:spLocks noGrp="1"/>
          </p:cNvSpPr>
          <p:nvPr>
            <p:ph type="ftr" sz="quarter" idx="11"/>
          </p:nvPr>
        </p:nvSpPr>
        <p:spPr/>
        <p:txBody>
          <a:bodyPr/>
          <a:lstStyle/>
          <a:p>
            <a:r>
              <a:rPr lang="en-US" smtClean="0"/>
              <a:t>PROPERTY MANAGEMENT TRADING ENTITY</a:t>
            </a:r>
            <a:endParaRPr lang="en-US"/>
          </a:p>
        </p:txBody>
      </p:sp>
      <p:sp>
        <p:nvSpPr>
          <p:cNvPr id="6" name="Slide Number Placeholder 5"/>
          <p:cNvSpPr>
            <a:spLocks noGrp="1"/>
          </p:cNvSpPr>
          <p:nvPr>
            <p:ph type="sldNum" sz="quarter" idx="12"/>
          </p:nvPr>
        </p:nvSpPr>
        <p:spPr/>
        <p:txBody>
          <a:bodyPr/>
          <a:lstStyle/>
          <a:p>
            <a:fld id="{6D88B901-4B89-400A-9326-FD413AFBC764}" type="slidenum">
              <a:rPr lang="en-US" smtClean="0"/>
              <a:pPr/>
              <a:t>‹#›</a:t>
            </a:fld>
            <a:endParaRPr lang="en-US"/>
          </a:p>
        </p:txBody>
      </p:sp>
      <p:sp>
        <p:nvSpPr>
          <p:cNvPr id="2" name="Title 1"/>
          <p:cNvSpPr>
            <a:spLocks noGrp="1"/>
          </p:cNvSpPr>
          <p:nvPr>
            <p:ph type="title"/>
          </p:nvPr>
        </p:nvSpPr>
        <p:spPr>
          <a:xfrm>
            <a:off x="609603" y="1"/>
            <a:ext cx="10972799" cy="990600"/>
          </a:xfrm>
        </p:spPr>
        <p:txBody>
          <a:bodyPr>
            <a:normAutofit/>
          </a:bodyPr>
          <a:lstStyle>
            <a:lvl1pPr algn="l">
              <a:defRPr sz="2000">
                <a:solidFill>
                  <a:schemeClr val="accent6">
                    <a:lumMod val="50000"/>
                  </a:schemeClr>
                </a:solidFill>
                <a:latin typeface="Arial" pitchFamily="34" charset="0"/>
                <a:cs typeface="Arial" pitchFamily="34" charset="0"/>
              </a:defRPr>
            </a:lvl1pPr>
          </a:lstStyle>
          <a:p>
            <a:r>
              <a:rPr lang="en-US" dirty="0" smtClean="0"/>
              <a:t>Click to edit Master title style</a:t>
            </a:r>
            <a:endParaRPr lang="en-US" dirty="0"/>
          </a:p>
        </p:txBody>
      </p:sp>
      <p:pic>
        <p:nvPicPr>
          <p:cNvPr id="8" name="Picture 7"/>
          <p:cNvPicPr>
            <a:picLocks noChangeAspect="1"/>
          </p:cNvPicPr>
          <p:nvPr userDrawn="1"/>
        </p:nvPicPr>
        <p:blipFill>
          <a:blip r:embed="rId2" cstate="print"/>
          <a:stretch>
            <a:fillRect/>
          </a:stretch>
        </p:blipFill>
        <p:spPr>
          <a:xfrm>
            <a:off x="-1057" y="0"/>
            <a:ext cx="12193057" cy="1182727"/>
          </a:xfrm>
          <a:prstGeom prst="rect">
            <a:avLst/>
          </a:prstGeom>
        </p:spPr>
      </p:pic>
    </p:spTree>
    <p:extLst>
      <p:ext uri="{BB962C8B-B14F-4D97-AF65-F5344CB8AC3E}">
        <p14:creationId xmlns:p14="http://schemas.microsoft.com/office/powerpoint/2010/main" xmlns="" val="3370816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9"/>
            <a:ext cx="10363200" cy="1500187"/>
          </a:xfrm>
        </p:spPr>
        <p:txBody>
          <a:bodyPr anchor="b"/>
          <a:lstStyle>
            <a:lvl1pPr marL="0" indent="0">
              <a:buNone/>
              <a:defRPr sz="2000">
                <a:solidFill>
                  <a:schemeClr val="tx1">
                    <a:tint val="75000"/>
                  </a:schemeClr>
                </a:solidFill>
              </a:defRPr>
            </a:lvl1pPr>
            <a:lvl2pPr marL="457196" indent="0">
              <a:buNone/>
              <a:defRPr sz="1800">
                <a:solidFill>
                  <a:schemeClr val="tx1">
                    <a:tint val="75000"/>
                  </a:schemeClr>
                </a:solidFill>
              </a:defRPr>
            </a:lvl2pPr>
            <a:lvl3pPr marL="914391" indent="0">
              <a:buNone/>
              <a:defRPr sz="1600">
                <a:solidFill>
                  <a:schemeClr val="tx1">
                    <a:tint val="75000"/>
                  </a:schemeClr>
                </a:solidFill>
              </a:defRPr>
            </a:lvl3pPr>
            <a:lvl4pPr marL="1371587" indent="0">
              <a:buNone/>
              <a:defRPr sz="1401">
                <a:solidFill>
                  <a:schemeClr val="tx1">
                    <a:tint val="75000"/>
                  </a:schemeClr>
                </a:solidFill>
              </a:defRPr>
            </a:lvl4pPr>
            <a:lvl5pPr marL="1828783" indent="0">
              <a:buNone/>
              <a:defRPr sz="1401">
                <a:solidFill>
                  <a:schemeClr val="tx1">
                    <a:tint val="75000"/>
                  </a:schemeClr>
                </a:solidFill>
              </a:defRPr>
            </a:lvl5pPr>
            <a:lvl6pPr marL="2285978" indent="0">
              <a:buNone/>
              <a:defRPr sz="1401">
                <a:solidFill>
                  <a:schemeClr val="tx1">
                    <a:tint val="75000"/>
                  </a:schemeClr>
                </a:solidFill>
              </a:defRPr>
            </a:lvl6pPr>
            <a:lvl7pPr marL="2743174" indent="0">
              <a:buNone/>
              <a:defRPr sz="1401">
                <a:solidFill>
                  <a:schemeClr val="tx1">
                    <a:tint val="75000"/>
                  </a:schemeClr>
                </a:solidFill>
              </a:defRPr>
            </a:lvl7pPr>
            <a:lvl8pPr marL="3200370" indent="0">
              <a:buNone/>
              <a:defRPr sz="1401">
                <a:solidFill>
                  <a:schemeClr val="tx1">
                    <a:tint val="75000"/>
                  </a:schemeClr>
                </a:solidFill>
              </a:defRPr>
            </a:lvl8pPr>
            <a:lvl9pPr marL="3657565" indent="0">
              <a:buNone/>
              <a:defRPr sz="1401">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D1B55E2-26EF-423E-8FCF-F4648195E1F9}" type="datetime1">
              <a:rPr lang="en-US" smtClean="0"/>
              <a:pPr/>
              <a:t>2/8/2019</a:t>
            </a:fld>
            <a:endParaRPr lang="en-US"/>
          </a:p>
        </p:txBody>
      </p:sp>
      <p:sp>
        <p:nvSpPr>
          <p:cNvPr id="5" name="Footer Placeholder 4"/>
          <p:cNvSpPr>
            <a:spLocks noGrp="1"/>
          </p:cNvSpPr>
          <p:nvPr>
            <p:ph type="ftr" sz="quarter" idx="11"/>
          </p:nvPr>
        </p:nvSpPr>
        <p:spPr/>
        <p:txBody>
          <a:bodyPr/>
          <a:lstStyle/>
          <a:p>
            <a:r>
              <a:rPr lang="en-US" smtClean="0"/>
              <a:t>PROPERTY MANAGEMENT TRADING ENTITY</a:t>
            </a:r>
            <a:endParaRPr lang="en-US"/>
          </a:p>
        </p:txBody>
      </p:sp>
      <p:sp>
        <p:nvSpPr>
          <p:cNvPr id="6" name="Slide Number Placeholder 5"/>
          <p:cNvSpPr>
            <a:spLocks noGrp="1"/>
          </p:cNvSpPr>
          <p:nvPr>
            <p:ph type="sldNum" sz="quarter" idx="12"/>
          </p:nvPr>
        </p:nvSpPr>
        <p:spPr/>
        <p:txBody>
          <a:bodyPr/>
          <a:lstStyle/>
          <a:p>
            <a:fld id="{6D88B901-4B89-400A-9326-FD413AFBC764}" type="slidenum">
              <a:rPr lang="en-US" smtClean="0"/>
              <a:pPr/>
              <a:t>‹#›</a:t>
            </a:fld>
            <a:endParaRPr lang="en-US"/>
          </a:p>
        </p:txBody>
      </p:sp>
    </p:spTree>
    <p:extLst>
      <p:ext uri="{BB962C8B-B14F-4D97-AF65-F5344CB8AC3E}">
        <p14:creationId xmlns:p14="http://schemas.microsoft.com/office/powerpoint/2010/main" xmlns="" val="6340142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1"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1"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FB5D7EA-E264-4D6E-BB5A-1D0260830448}" type="datetime1">
              <a:rPr lang="en-US" smtClean="0"/>
              <a:pPr/>
              <a:t>2/8/2019</a:t>
            </a:fld>
            <a:endParaRPr lang="en-US"/>
          </a:p>
        </p:txBody>
      </p:sp>
      <p:sp>
        <p:nvSpPr>
          <p:cNvPr id="6" name="Footer Placeholder 5"/>
          <p:cNvSpPr>
            <a:spLocks noGrp="1"/>
          </p:cNvSpPr>
          <p:nvPr>
            <p:ph type="ftr" sz="quarter" idx="11"/>
          </p:nvPr>
        </p:nvSpPr>
        <p:spPr/>
        <p:txBody>
          <a:bodyPr/>
          <a:lstStyle/>
          <a:p>
            <a:r>
              <a:rPr lang="en-US" smtClean="0"/>
              <a:t>PROPERTY MANAGEMENT TRADING ENTITY</a:t>
            </a:r>
            <a:endParaRPr lang="en-US"/>
          </a:p>
        </p:txBody>
      </p:sp>
      <p:sp>
        <p:nvSpPr>
          <p:cNvPr id="7" name="Slide Number Placeholder 6"/>
          <p:cNvSpPr>
            <a:spLocks noGrp="1"/>
          </p:cNvSpPr>
          <p:nvPr>
            <p:ph type="sldNum" sz="quarter" idx="12"/>
          </p:nvPr>
        </p:nvSpPr>
        <p:spPr/>
        <p:txBody>
          <a:bodyPr/>
          <a:lstStyle/>
          <a:p>
            <a:fld id="{6D88B901-4B89-400A-9326-FD413AFBC764}" type="slidenum">
              <a:rPr lang="en-US" smtClean="0"/>
              <a:pPr/>
              <a:t>‹#›</a:t>
            </a:fld>
            <a:endParaRPr lang="en-US"/>
          </a:p>
        </p:txBody>
      </p:sp>
    </p:spTree>
    <p:extLst>
      <p:ext uri="{BB962C8B-B14F-4D97-AF65-F5344CB8AC3E}">
        <p14:creationId xmlns:p14="http://schemas.microsoft.com/office/powerpoint/2010/main" xmlns="" val="33215172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3" indent="0">
              <a:buNone/>
              <a:defRPr sz="1600" b="1"/>
            </a:lvl5pPr>
            <a:lvl6pPr marL="2285978" indent="0">
              <a:buNone/>
              <a:defRPr sz="1600" b="1"/>
            </a:lvl6pPr>
            <a:lvl7pPr marL="2743174" indent="0">
              <a:buNone/>
              <a:defRPr sz="1600" b="1"/>
            </a:lvl7pPr>
            <a:lvl8pPr marL="3200370" indent="0">
              <a:buNone/>
              <a:defRPr sz="1600" b="1"/>
            </a:lvl8pPr>
            <a:lvl9pPr marL="365756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5"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3" indent="0">
              <a:buNone/>
              <a:defRPr sz="1600" b="1"/>
            </a:lvl5pPr>
            <a:lvl6pPr marL="2285978" indent="0">
              <a:buNone/>
              <a:defRPr sz="1600" b="1"/>
            </a:lvl6pPr>
            <a:lvl7pPr marL="2743174" indent="0">
              <a:buNone/>
              <a:defRPr sz="1600" b="1"/>
            </a:lvl7pPr>
            <a:lvl8pPr marL="3200370" indent="0">
              <a:buNone/>
              <a:defRPr sz="1600" b="1"/>
            </a:lvl8pPr>
            <a:lvl9pPr marL="365756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228EF02-A852-4AC2-A114-3E04F5C39D2E}" type="datetime1">
              <a:rPr lang="en-US" smtClean="0"/>
              <a:pPr/>
              <a:t>2/8/2019</a:t>
            </a:fld>
            <a:endParaRPr lang="en-US"/>
          </a:p>
        </p:txBody>
      </p:sp>
      <p:sp>
        <p:nvSpPr>
          <p:cNvPr id="8" name="Footer Placeholder 7"/>
          <p:cNvSpPr>
            <a:spLocks noGrp="1"/>
          </p:cNvSpPr>
          <p:nvPr>
            <p:ph type="ftr" sz="quarter" idx="11"/>
          </p:nvPr>
        </p:nvSpPr>
        <p:spPr/>
        <p:txBody>
          <a:bodyPr/>
          <a:lstStyle/>
          <a:p>
            <a:r>
              <a:rPr lang="en-US" smtClean="0"/>
              <a:t>PROPERTY MANAGEMENT TRADING ENTITY</a:t>
            </a:r>
            <a:endParaRPr lang="en-US"/>
          </a:p>
        </p:txBody>
      </p:sp>
      <p:sp>
        <p:nvSpPr>
          <p:cNvPr id="9" name="Slide Number Placeholder 8"/>
          <p:cNvSpPr>
            <a:spLocks noGrp="1"/>
          </p:cNvSpPr>
          <p:nvPr>
            <p:ph type="sldNum" sz="quarter" idx="12"/>
          </p:nvPr>
        </p:nvSpPr>
        <p:spPr/>
        <p:txBody>
          <a:bodyPr/>
          <a:lstStyle/>
          <a:p>
            <a:fld id="{6D88B901-4B89-400A-9326-FD413AFBC764}" type="slidenum">
              <a:rPr lang="en-US" smtClean="0"/>
              <a:pPr/>
              <a:t>‹#›</a:t>
            </a:fld>
            <a:endParaRPr lang="en-US"/>
          </a:p>
        </p:txBody>
      </p:sp>
    </p:spTree>
    <p:extLst>
      <p:ext uri="{BB962C8B-B14F-4D97-AF65-F5344CB8AC3E}">
        <p14:creationId xmlns:p14="http://schemas.microsoft.com/office/powerpoint/2010/main" xmlns="" val="22186218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D39E88B-31CC-4060-9716-C65F83CB4563}" type="datetime1">
              <a:rPr lang="en-US" smtClean="0"/>
              <a:pPr/>
              <a:t>2/8/2019</a:t>
            </a:fld>
            <a:endParaRPr lang="en-US"/>
          </a:p>
        </p:txBody>
      </p:sp>
      <p:sp>
        <p:nvSpPr>
          <p:cNvPr id="4" name="Footer Placeholder 3"/>
          <p:cNvSpPr>
            <a:spLocks noGrp="1"/>
          </p:cNvSpPr>
          <p:nvPr>
            <p:ph type="ftr" sz="quarter" idx="11"/>
          </p:nvPr>
        </p:nvSpPr>
        <p:spPr/>
        <p:txBody>
          <a:bodyPr/>
          <a:lstStyle/>
          <a:p>
            <a:r>
              <a:rPr lang="en-US" smtClean="0"/>
              <a:t>PROPERTY MANAGEMENT TRADING ENTITY</a:t>
            </a:r>
            <a:endParaRPr lang="en-US"/>
          </a:p>
        </p:txBody>
      </p:sp>
      <p:sp>
        <p:nvSpPr>
          <p:cNvPr id="5" name="Slide Number Placeholder 4"/>
          <p:cNvSpPr>
            <a:spLocks noGrp="1"/>
          </p:cNvSpPr>
          <p:nvPr>
            <p:ph type="sldNum" sz="quarter" idx="12"/>
          </p:nvPr>
        </p:nvSpPr>
        <p:spPr/>
        <p:txBody>
          <a:bodyPr/>
          <a:lstStyle/>
          <a:p>
            <a:fld id="{6D88B901-4B89-400A-9326-FD413AFBC764}" type="slidenum">
              <a:rPr lang="en-US" smtClean="0"/>
              <a:pPr/>
              <a:t>‹#›</a:t>
            </a:fld>
            <a:endParaRPr lang="en-US"/>
          </a:p>
        </p:txBody>
      </p:sp>
    </p:spTree>
    <p:extLst>
      <p:ext uri="{BB962C8B-B14F-4D97-AF65-F5344CB8AC3E}">
        <p14:creationId xmlns:p14="http://schemas.microsoft.com/office/powerpoint/2010/main" xmlns="" val="587267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701C80-8D6A-4798-A62C-2EA642BFC082}" type="datetime1">
              <a:rPr lang="en-US" smtClean="0"/>
              <a:pPr/>
              <a:t>2/8/2019</a:t>
            </a:fld>
            <a:endParaRPr lang="en-US"/>
          </a:p>
        </p:txBody>
      </p:sp>
      <p:sp>
        <p:nvSpPr>
          <p:cNvPr id="3" name="Footer Placeholder 2"/>
          <p:cNvSpPr>
            <a:spLocks noGrp="1"/>
          </p:cNvSpPr>
          <p:nvPr>
            <p:ph type="ftr" sz="quarter" idx="11"/>
          </p:nvPr>
        </p:nvSpPr>
        <p:spPr/>
        <p:txBody>
          <a:bodyPr/>
          <a:lstStyle/>
          <a:p>
            <a:r>
              <a:rPr lang="en-US" smtClean="0"/>
              <a:t>PROPERTY MANAGEMENT TRADING ENTITY</a:t>
            </a:r>
            <a:endParaRPr lang="en-US"/>
          </a:p>
        </p:txBody>
      </p:sp>
      <p:sp>
        <p:nvSpPr>
          <p:cNvPr id="4" name="Slide Number Placeholder 3"/>
          <p:cNvSpPr>
            <a:spLocks noGrp="1"/>
          </p:cNvSpPr>
          <p:nvPr>
            <p:ph type="sldNum" sz="quarter" idx="12"/>
          </p:nvPr>
        </p:nvSpPr>
        <p:spPr/>
        <p:txBody>
          <a:bodyPr/>
          <a:lstStyle/>
          <a:p>
            <a:fld id="{6D88B901-4B89-400A-9326-FD413AFBC764}" type="slidenum">
              <a:rPr lang="en-US" smtClean="0"/>
              <a:pPr/>
              <a:t>‹#›</a:t>
            </a:fld>
            <a:endParaRPr lang="en-US"/>
          </a:p>
        </p:txBody>
      </p:sp>
    </p:spTree>
    <p:extLst>
      <p:ext uri="{BB962C8B-B14F-4D97-AF65-F5344CB8AC3E}">
        <p14:creationId xmlns:p14="http://schemas.microsoft.com/office/powerpoint/2010/main" xmlns="" val="20785509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6"/>
            <a:ext cx="4011084" cy="4691063"/>
          </a:xfrm>
        </p:spPr>
        <p:txBody>
          <a:bodyPr/>
          <a:lstStyle>
            <a:lvl1pPr marL="0" indent="0">
              <a:buNone/>
              <a:defRPr sz="1401"/>
            </a:lvl1pPr>
            <a:lvl2pPr marL="457196" indent="0">
              <a:buNone/>
              <a:defRPr sz="1200"/>
            </a:lvl2pPr>
            <a:lvl3pPr marL="914391" indent="0">
              <a:buNone/>
              <a:defRPr sz="1000"/>
            </a:lvl3pPr>
            <a:lvl4pPr marL="1371587" indent="0">
              <a:buNone/>
              <a:defRPr sz="900"/>
            </a:lvl4pPr>
            <a:lvl5pPr marL="1828783" indent="0">
              <a:buNone/>
              <a:defRPr sz="900"/>
            </a:lvl5pPr>
            <a:lvl6pPr marL="2285978" indent="0">
              <a:buNone/>
              <a:defRPr sz="900"/>
            </a:lvl6pPr>
            <a:lvl7pPr marL="2743174" indent="0">
              <a:buNone/>
              <a:defRPr sz="900"/>
            </a:lvl7pPr>
            <a:lvl8pPr marL="3200370" indent="0">
              <a:buNone/>
              <a:defRPr sz="900"/>
            </a:lvl8pPr>
            <a:lvl9pPr marL="3657565"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DA9C23-C88A-4548-9545-E118708E010C}" type="datetime1">
              <a:rPr lang="en-US" smtClean="0"/>
              <a:pPr/>
              <a:t>2/8/2019</a:t>
            </a:fld>
            <a:endParaRPr lang="en-US"/>
          </a:p>
        </p:txBody>
      </p:sp>
      <p:sp>
        <p:nvSpPr>
          <p:cNvPr id="6" name="Footer Placeholder 5"/>
          <p:cNvSpPr>
            <a:spLocks noGrp="1"/>
          </p:cNvSpPr>
          <p:nvPr>
            <p:ph type="ftr" sz="quarter" idx="11"/>
          </p:nvPr>
        </p:nvSpPr>
        <p:spPr/>
        <p:txBody>
          <a:bodyPr/>
          <a:lstStyle/>
          <a:p>
            <a:r>
              <a:rPr lang="en-US" smtClean="0"/>
              <a:t>PROPERTY MANAGEMENT TRADING ENTITY</a:t>
            </a:r>
            <a:endParaRPr lang="en-US"/>
          </a:p>
        </p:txBody>
      </p:sp>
      <p:sp>
        <p:nvSpPr>
          <p:cNvPr id="7" name="Slide Number Placeholder 6"/>
          <p:cNvSpPr>
            <a:spLocks noGrp="1"/>
          </p:cNvSpPr>
          <p:nvPr>
            <p:ph type="sldNum" sz="quarter" idx="12"/>
          </p:nvPr>
        </p:nvSpPr>
        <p:spPr/>
        <p:txBody>
          <a:bodyPr/>
          <a:lstStyle/>
          <a:p>
            <a:fld id="{6D88B901-4B89-400A-9326-FD413AFBC764}" type="slidenum">
              <a:rPr lang="en-US" smtClean="0"/>
              <a:pPr/>
              <a:t>‹#›</a:t>
            </a:fld>
            <a:endParaRPr lang="en-US"/>
          </a:p>
        </p:txBody>
      </p:sp>
    </p:spTree>
    <p:extLst>
      <p:ext uri="{BB962C8B-B14F-4D97-AF65-F5344CB8AC3E}">
        <p14:creationId xmlns:p14="http://schemas.microsoft.com/office/powerpoint/2010/main" xmlns="" val="41439410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96" indent="0">
              <a:buNone/>
              <a:defRPr sz="2800"/>
            </a:lvl2pPr>
            <a:lvl3pPr marL="914391" indent="0">
              <a:buNone/>
              <a:defRPr sz="2400"/>
            </a:lvl3pPr>
            <a:lvl4pPr marL="1371587" indent="0">
              <a:buNone/>
              <a:defRPr sz="2000"/>
            </a:lvl4pPr>
            <a:lvl5pPr marL="1828783" indent="0">
              <a:buNone/>
              <a:defRPr sz="2000"/>
            </a:lvl5pPr>
            <a:lvl6pPr marL="2285978" indent="0">
              <a:buNone/>
              <a:defRPr sz="2000"/>
            </a:lvl6pPr>
            <a:lvl7pPr marL="2743174" indent="0">
              <a:buNone/>
              <a:defRPr sz="2000"/>
            </a:lvl7pPr>
            <a:lvl8pPr marL="3200370" indent="0">
              <a:buNone/>
              <a:defRPr sz="2000"/>
            </a:lvl8pPr>
            <a:lvl9pPr marL="3657565" indent="0">
              <a:buNone/>
              <a:defRPr sz="2000"/>
            </a:lvl9pPr>
          </a:lstStyle>
          <a:p>
            <a:endParaRPr lang="en-US"/>
          </a:p>
        </p:txBody>
      </p:sp>
      <p:sp>
        <p:nvSpPr>
          <p:cNvPr id="4" name="Text Placeholder 3"/>
          <p:cNvSpPr>
            <a:spLocks noGrp="1"/>
          </p:cNvSpPr>
          <p:nvPr>
            <p:ph type="body" sz="half" idx="2"/>
          </p:nvPr>
        </p:nvSpPr>
        <p:spPr>
          <a:xfrm>
            <a:off x="2389717" y="5367343"/>
            <a:ext cx="7315200" cy="804862"/>
          </a:xfrm>
        </p:spPr>
        <p:txBody>
          <a:bodyPr/>
          <a:lstStyle>
            <a:lvl1pPr marL="0" indent="0">
              <a:buNone/>
              <a:defRPr sz="1401"/>
            </a:lvl1pPr>
            <a:lvl2pPr marL="457196" indent="0">
              <a:buNone/>
              <a:defRPr sz="1200"/>
            </a:lvl2pPr>
            <a:lvl3pPr marL="914391" indent="0">
              <a:buNone/>
              <a:defRPr sz="1000"/>
            </a:lvl3pPr>
            <a:lvl4pPr marL="1371587" indent="0">
              <a:buNone/>
              <a:defRPr sz="900"/>
            </a:lvl4pPr>
            <a:lvl5pPr marL="1828783" indent="0">
              <a:buNone/>
              <a:defRPr sz="900"/>
            </a:lvl5pPr>
            <a:lvl6pPr marL="2285978" indent="0">
              <a:buNone/>
              <a:defRPr sz="900"/>
            </a:lvl6pPr>
            <a:lvl7pPr marL="2743174" indent="0">
              <a:buNone/>
              <a:defRPr sz="900"/>
            </a:lvl7pPr>
            <a:lvl8pPr marL="3200370" indent="0">
              <a:buNone/>
              <a:defRPr sz="900"/>
            </a:lvl8pPr>
            <a:lvl9pPr marL="3657565"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4357D7-9E51-407E-B2BD-6575DED085D4}" type="datetime1">
              <a:rPr lang="en-US" smtClean="0"/>
              <a:pPr/>
              <a:t>2/8/2019</a:t>
            </a:fld>
            <a:endParaRPr lang="en-US"/>
          </a:p>
        </p:txBody>
      </p:sp>
      <p:sp>
        <p:nvSpPr>
          <p:cNvPr id="6" name="Footer Placeholder 5"/>
          <p:cNvSpPr>
            <a:spLocks noGrp="1"/>
          </p:cNvSpPr>
          <p:nvPr>
            <p:ph type="ftr" sz="quarter" idx="11"/>
          </p:nvPr>
        </p:nvSpPr>
        <p:spPr/>
        <p:txBody>
          <a:bodyPr/>
          <a:lstStyle/>
          <a:p>
            <a:r>
              <a:rPr lang="en-US" smtClean="0"/>
              <a:t>PROPERTY MANAGEMENT TRADING ENTITY</a:t>
            </a:r>
            <a:endParaRPr lang="en-US"/>
          </a:p>
        </p:txBody>
      </p:sp>
      <p:sp>
        <p:nvSpPr>
          <p:cNvPr id="7" name="Slide Number Placeholder 6"/>
          <p:cNvSpPr>
            <a:spLocks noGrp="1"/>
          </p:cNvSpPr>
          <p:nvPr>
            <p:ph type="sldNum" sz="quarter" idx="12"/>
          </p:nvPr>
        </p:nvSpPr>
        <p:spPr/>
        <p:txBody>
          <a:bodyPr/>
          <a:lstStyle/>
          <a:p>
            <a:fld id="{6D88B901-4B89-400A-9326-FD413AFBC764}" type="slidenum">
              <a:rPr lang="en-US" smtClean="0"/>
              <a:pPr/>
              <a:t>‹#›</a:t>
            </a:fld>
            <a:endParaRPr lang="en-US"/>
          </a:p>
        </p:txBody>
      </p:sp>
    </p:spTree>
    <p:extLst>
      <p:ext uri="{BB962C8B-B14F-4D97-AF65-F5344CB8AC3E}">
        <p14:creationId xmlns:p14="http://schemas.microsoft.com/office/powerpoint/2010/main" xmlns="" val="11636844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3" y="274638"/>
            <a:ext cx="10972799"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3" y="1600201"/>
            <a:ext cx="10972799"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1" y="6356356"/>
            <a:ext cx="284480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2E6372-903A-43A4-B6F7-7AB16456D0C6}" type="datetime1">
              <a:rPr lang="en-US" smtClean="0"/>
              <a:pPr/>
              <a:t>2/8/2019</a:t>
            </a:fld>
            <a:endParaRPr lang="en-US"/>
          </a:p>
        </p:txBody>
      </p:sp>
      <p:sp>
        <p:nvSpPr>
          <p:cNvPr id="5" name="Footer Placeholder 4"/>
          <p:cNvSpPr>
            <a:spLocks noGrp="1"/>
          </p:cNvSpPr>
          <p:nvPr>
            <p:ph type="ftr" sz="quarter" idx="3"/>
          </p:nvPr>
        </p:nvSpPr>
        <p:spPr>
          <a:xfrm>
            <a:off x="4165601" y="6356356"/>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PROPERTY MANAGEMENT TRADING ENTITY</a:t>
            </a:r>
            <a:endParaRPr lang="en-US"/>
          </a:p>
        </p:txBody>
      </p:sp>
      <p:sp>
        <p:nvSpPr>
          <p:cNvPr id="6" name="Slide Number Placeholder 5"/>
          <p:cNvSpPr>
            <a:spLocks noGrp="1"/>
          </p:cNvSpPr>
          <p:nvPr>
            <p:ph type="sldNum" sz="quarter" idx="4"/>
          </p:nvPr>
        </p:nvSpPr>
        <p:spPr>
          <a:xfrm>
            <a:off x="8737601" y="6356356"/>
            <a:ext cx="284480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88B901-4B89-400A-9326-FD413AFBC764}" type="slidenum">
              <a:rPr lang="en-US" smtClean="0"/>
              <a:pPr/>
              <a:t>‹#›</a:t>
            </a:fld>
            <a:endParaRPr lang="en-US"/>
          </a:p>
        </p:txBody>
      </p:sp>
    </p:spTree>
    <p:extLst>
      <p:ext uri="{BB962C8B-B14F-4D97-AF65-F5344CB8AC3E}">
        <p14:creationId xmlns:p14="http://schemas.microsoft.com/office/powerpoint/2010/main" xmlns="" val="29695342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391" rtl="0" eaLnBrk="1" latinLnBrk="0" hangingPunct="1">
        <a:spcBef>
          <a:spcPct val="0"/>
        </a:spcBef>
        <a:buNone/>
        <a:defRPr sz="4400" kern="1200">
          <a:solidFill>
            <a:schemeClr val="tx1"/>
          </a:solidFill>
          <a:latin typeface="+mj-lt"/>
          <a:ea typeface="+mj-ea"/>
          <a:cs typeface="+mj-cs"/>
        </a:defRPr>
      </a:lvl1pPr>
    </p:titleStyle>
    <p:bodyStyle>
      <a:lvl1pPr marL="342897" indent="-342897" algn="l" defTabSz="914391"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43" indent="-285748" algn="l" defTabSz="914391"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89" indent="-228597" algn="l" defTabSz="914391"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84" indent="-228597" algn="l" defTabSz="914391"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80" indent="-228597" algn="l" defTabSz="914391"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576" indent="-228597" algn="l" defTabSz="91439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71" indent="-228597" algn="l" defTabSz="91439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67" indent="-228597" algn="l" defTabSz="91439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63" indent="-228597" algn="l" defTabSz="91439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91" rtl="0" eaLnBrk="1" latinLnBrk="0" hangingPunct="1">
        <a:defRPr sz="1800" kern="1200">
          <a:solidFill>
            <a:schemeClr val="tx1"/>
          </a:solidFill>
          <a:latin typeface="+mn-lt"/>
          <a:ea typeface="+mn-ea"/>
          <a:cs typeface="+mn-cs"/>
        </a:defRPr>
      </a:lvl1pPr>
      <a:lvl2pPr marL="457196" algn="l" defTabSz="914391" rtl="0" eaLnBrk="1" latinLnBrk="0" hangingPunct="1">
        <a:defRPr sz="1800" kern="1200">
          <a:solidFill>
            <a:schemeClr val="tx1"/>
          </a:solidFill>
          <a:latin typeface="+mn-lt"/>
          <a:ea typeface="+mn-ea"/>
          <a:cs typeface="+mn-cs"/>
        </a:defRPr>
      </a:lvl2pPr>
      <a:lvl3pPr marL="914391" algn="l" defTabSz="914391" rtl="0" eaLnBrk="1" latinLnBrk="0" hangingPunct="1">
        <a:defRPr sz="1800" kern="1200">
          <a:solidFill>
            <a:schemeClr val="tx1"/>
          </a:solidFill>
          <a:latin typeface="+mn-lt"/>
          <a:ea typeface="+mn-ea"/>
          <a:cs typeface="+mn-cs"/>
        </a:defRPr>
      </a:lvl3pPr>
      <a:lvl4pPr marL="1371587" algn="l" defTabSz="914391" rtl="0" eaLnBrk="1" latinLnBrk="0" hangingPunct="1">
        <a:defRPr sz="1800" kern="1200">
          <a:solidFill>
            <a:schemeClr val="tx1"/>
          </a:solidFill>
          <a:latin typeface="+mn-lt"/>
          <a:ea typeface="+mn-ea"/>
          <a:cs typeface="+mn-cs"/>
        </a:defRPr>
      </a:lvl4pPr>
      <a:lvl5pPr marL="1828783" algn="l" defTabSz="914391" rtl="0" eaLnBrk="1" latinLnBrk="0" hangingPunct="1">
        <a:defRPr sz="1800" kern="1200">
          <a:solidFill>
            <a:schemeClr val="tx1"/>
          </a:solidFill>
          <a:latin typeface="+mn-lt"/>
          <a:ea typeface="+mn-ea"/>
          <a:cs typeface="+mn-cs"/>
        </a:defRPr>
      </a:lvl5pPr>
      <a:lvl6pPr marL="2285978" algn="l" defTabSz="914391" rtl="0" eaLnBrk="1" latinLnBrk="0" hangingPunct="1">
        <a:defRPr sz="1800" kern="1200">
          <a:solidFill>
            <a:schemeClr val="tx1"/>
          </a:solidFill>
          <a:latin typeface="+mn-lt"/>
          <a:ea typeface="+mn-ea"/>
          <a:cs typeface="+mn-cs"/>
        </a:defRPr>
      </a:lvl6pPr>
      <a:lvl7pPr marL="2743174" algn="l" defTabSz="914391" rtl="0" eaLnBrk="1" latinLnBrk="0" hangingPunct="1">
        <a:defRPr sz="1800" kern="1200">
          <a:solidFill>
            <a:schemeClr val="tx1"/>
          </a:solidFill>
          <a:latin typeface="+mn-lt"/>
          <a:ea typeface="+mn-ea"/>
          <a:cs typeface="+mn-cs"/>
        </a:defRPr>
      </a:lvl7pPr>
      <a:lvl8pPr marL="3200370" algn="l" defTabSz="914391" rtl="0" eaLnBrk="1" latinLnBrk="0" hangingPunct="1">
        <a:defRPr sz="1800" kern="1200">
          <a:solidFill>
            <a:schemeClr val="tx1"/>
          </a:solidFill>
          <a:latin typeface="+mn-lt"/>
          <a:ea typeface="+mn-ea"/>
          <a:cs typeface="+mn-cs"/>
        </a:defRPr>
      </a:lvl8pPr>
      <a:lvl9pPr marL="3657565" algn="l" defTabSz="91439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www.publicworks.gov.za/"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www.publicworks.gov.za/" TargetMode="External"/><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304800"/>
            <a:ext cx="12192000" cy="7467600"/>
            <a:chOff x="0" y="0"/>
            <a:chExt cx="12192000" cy="6858000"/>
          </a:xfrm>
        </p:grpSpPr>
        <p:pic>
          <p:nvPicPr>
            <p:cNvPr id="8" name="Picture 7" descr="PMTE PPT cover.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extBox 1"/>
            <p:cNvSpPr txBox="1"/>
            <p:nvPr/>
          </p:nvSpPr>
          <p:spPr>
            <a:xfrm>
              <a:off x="533400" y="0"/>
              <a:ext cx="8763000" cy="1656000"/>
            </a:xfrm>
            <a:prstGeom prst="rect">
              <a:avLst/>
            </a:prstGeom>
            <a:solidFill>
              <a:schemeClr val="bg1"/>
            </a:solidFill>
          </p:spPr>
          <p:txBody>
            <a:bodyPr wrap="square" rtlCol="0">
              <a:spAutoFit/>
            </a:bodyPr>
            <a:lstStyle/>
            <a:p>
              <a:endParaRPr lang="en-ZA" dirty="0"/>
            </a:p>
          </p:txBody>
        </p:sp>
      </p:grpSp>
      <p:sp>
        <p:nvSpPr>
          <p:cNvPr id="5" name="TextBox 2"/>
          <p:cNvSpPr txBox="1">
            <a:spLocks noChangeArrowheads="1"/>
          </p:cNvSpPr>
          <p:nvPr/>
        </p:nvSpPr>
        <p:spPr bwMode="auto">
          <a:xfrm>
            <a:off x="1143000" y="852724"/>
            <a:ext cx="10938164" cy="40318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ct val="150000"/>
              </a:lnSpc>
              <a:defRPr/>
            </a:pPr>
            <a:r>
              <a:rPr lang="en-US" b="1" dirty="0" smtClean="0">
                <a:solidFill>
                  <a:srgbClr val="525D6C"/>
                </a:solidFill>
                <a:latin typeface="Gill Snas" charset="0"/>
                <a:cs typeface="Gill Snas" charset="0"/>
              </a:rPr>
              <a:t>Date: 06/02/2019</a:t>
            </a:r>
          </a:p>
          <a:p>
            <a:pPr eaLnBrk="1" hangingPunct="1">
              <a:defRPr/>
            </a:pPr>
            <a:endParaRPr lang="en-US" dirty="0" smtClean="0">
              <a:solidFill>
                <a:schemeClr val="bg2">
                  <a:lumMod val="25000"/>
                </a:schemeClr>
              </a:solidFill>
              <a:latin typeface="Gill Snas" charset="0"/>
              <a:cs typeface="Gill Snas" charset="0"/>
            </a:endParaRPr>
          </a:p>
          <a:p>
            <a:pPr eaLnBrk="1" hangingPunct="1">
              <a:defRPr/>
            </a:pPr>
            <a:endParaRPr lang="en-US" sz="2800" b="1" dirty="0" smtClean="0">
              <a:solidFill>
                <a:schemeClr val="bg1"/>
              </a:solidFill>
              <a:latin typeface="Gill Snas" charset="0"/>
              <a:cs typeface="Gill Snas" charset="0"/>
            </a:endParaRPr>
          </a:p>
          <a:p>
            <a:pPr eaLnBrk="1" hangingPunct="1">
              <a:defRPr/>
            </a:pPr>
            <a:endParaRPr lang="en-US" sz="2800" b="1" dirty="0">
              <a:solidFill>
                <a:schemeClr val="bg1"/>
              </a:solidFill>
              <a:latin typeface="Gill Snas" charset="0"/>
              <a:cs typeface="Gill Snas" charset="0"/>
            </a:endParaRPr>
          </a:p>
          <a:p>
            <a:pPr eaLnBrk="1" hangingPunct="1">
              <a:defRPr/>
            </a:pPr>
            <a:r>
              <a:rPr lang="en-US" sz="2800" b="1" dirty="0" smtClean="0">
                <a:solidFill>
                  <a:schemeClr val="bg1"/>
                </a:solidFill>
                <a:latin typeface="Gill Snas" charset="0"/>
                <a:cs typeface="Gill Snas" charset="0"/>
              </a:rPr>
              <a:t>HON TW NXESI, MP</a:t>
            </a:r>
          </a:p>
          <a:p>
            <a:pPr eaLnBrk="1" hangingPunct="1">
              <a:defRPr/>
            </a:pPr>
            <a:r>
              <a:rPr lang="en-US" sz="2800" b="1" dirty="0" smtClean="0">
                <a:solidFill>
                  <a:schemeClr val="bg1"/>
                </a:solidFill>
                <a:latin typeface="Gill Snas" charset="0"/>
                <a:cs typeface="Gill Snas" charset="0"/>
              </a:rPr>
              <a:t>Minister of Public </a:t>
            </a:r>
            <a:r>
              <a:rPr lang="en-US" sz="2800" b="1" dirty="0">
                <a:solidFill>
                  <a:schemeClr val="bg1"/>
                </a:solidFill>
                <a:latin typeface="Gill Snas" charset="0"/>
                <a:cs typeface="Gill Snas" charset="0"/>
              </a:rPr>
              <a:t>W</a:t>
            </a:r>
            <a:r>
              <a:rPr lang="en-US" sz="2800" b="1" dirty="0" smtClean="0">
                <a:solidFill>
                  <a:schemeClr val="bg1"/>
                </a:solidFill>
                <a:latin typeface="Gill Snas" charset="0"/>
                <a:cs typeface="Gill Snas" charset="0"/>
              </a:rPr>
              <a:t>orks</a:t>
            </a:r>
            <a:endParaRPr lang="en-US" sz="2800" b="1" dirty="0">
              <a:solidFill>
                <a:schemeClr val="bg1"/>
              </a:solidFill>
              <a:latin typeface="Gill Snas" charset="0"/>
              <a:cs typeface="Gill Snas" charset="0"/>
            </a:endParaRPr>
          </a:p>
          <a:p>
            <a:pPr eaLnBrk="1" hangingPunct="1">
              <a:defRPr/>
            </a:pPr>
            <a:endParaRPr lang="en-ZA" sz="2800" b="1" dirty="0">
              <a:solidFill>
                <a:schemeClr val="bg1"/>
              </a:solidFill>
              <a:latin typeface="Gill Snas" charset="0"/>
              <a:cs typeface="Gill Snas" charset="0"/>
            </a:endParaRPr>
          </a:p>
          <a:p>
            <a:pPr eaLnBrk="1" hangingPunct="1">
              <a:defRPr/>
            </a:pPr>
            <a:r>
              <a:rPr lang="en-ZA" sz="2800" b="1" dirty="0" smtClean="0">
                <a:solidFill>
                  <a:schemeClr val="bg1"/>
                </a:solidFill>
                <a:latin typeface="+mj-lt"/>
                <a:cs typeface="Gill Snas" charset="0"/>
              </a:rPr>
              <a:t>Presentation to Select </a:t>
            </a:r>
            <a:r>
              <a:rPr lang="en-ZA" sz="2800" b="1" dirty="0">
                <a:solidFill>
                  <a:schemeClr val="bg1"/>
                </a:solidFill>
                <a:latin typeface="+mj-lt"/>
                <a:cs typeface="Gill Snas" charset="0"/>
              </a:rPr>
              <a:t>Committee on Petitions and Executive Undertakings </a:t>
            </a:r>
            <a:endParaRPr lang="en-US" sz="2800" b="1" dirty="0" smtClean="0">
              <a:solidFill>
                <a:schemeClr val="bg1"/>
              </a:solidFill>
              <a:latin typeface="+mj-lt"/>
              <a:cs typeface="Gill Snas" charset="0"/>
            </a:endParaRPr>
          </a:p>
        </p:txBody>
      </p:sp>
      <p:sp>
        <p:nvSpPr>
          <p:cNvPr id="6" name="Slide Number Placeholder 5"/>
          <p:cNvSpPr>
            <a:spLocks noGrp="1"/>
          </p:cNvSpPr>
          <p:nvPr>
            <p:ph type="sldNum" sz="quarter" idx="12"/>
          </p:nvPr>
        </p:nvSpPr>
        <p:spPr/>
        <p:txBody>
          <a:bodyPr/>
          <a:lstStyle/>
          <a:p>
            <a:fld id="{6D88B901-4B89-400A-9326-FD413AFBC764}" type="slidenum">
              <a:rPr lang="en-US" smtClean="0"/>
              <a:pPr/>
              <a:t>1</a:t>
            </a:fld>
            <a:endParaRPr lang="en-US" dirty="0"/>
          </a:p>
        </p:txBody>
      </p:sp>
    </p:spTree>
    <p:extLst>
      <p:ext uri="{BB962C8B-B14F-4D97-AF65-F5344CB8AC3E}">
        <p14:creationId xmlns:p14="http://schemas.microsoft.com/office/powerpoint/2010/main" xmlns="" val="20664784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66801" y="1486696"/>
            <a:ext cx="10058400" cy="4525963"/>
          </a:xfrm>
        </p:spPr>
        <p:txBody>
          <a:bodyPr>
            <a:noAutofit/>
          </a:bodyPr>
          <a:lstStyle/>
          <a:p>
            <a:pPr marL="514350" indent="-514350">
              <a:buFont typeface="+mj-lt"/>
              <a:buAutoNum type="arabicPeriod"/>
            </a:pPr>
            <a:r>
              <a:rPr lang="en-ZA" sz="1800" dirty="0" smtClean="0">
                <a:solidFill>
                  <a:schemeClr val="tx1">
                    <a:lumMod val="65000"/>
                    <a:lumOff val="35000"/>
                  </a:schemeClr>
                </a:solidFill>
              </a:rPr>
              <a:t>2016 - An </a:t>
            </a:r>
            <a:r>
              <a:rPr lang="en-ZA" sz="1800" dirty="0">
                <a:solidFill>
                  <a:schemeClr val="tx1">
                    <a:lumMod val="65000"/>
                    <a:lumOff val="35000"/>
                  </a:schemeClr>
                </a:solidFill>
              </a:rPr>
              <a:t>interdepartmental task team </a:t>
            </a:r>
            <a:r>
              <a:rPr lang="en-ZA" sz="1800" dirty="0" smtClean="0">
                <a:solidFill>
                  <a:schemeClr val="tx1">
                    <a:lumMod val="65000"/>
                    <a:lumOff val="35000"/>
                  </a:schemeClr>
                </a:solidFill>
              </a:rPr>
              <a:t>was </a:t>
            </a:r>
            <a:r>
              <a:rPr lang="en-ZA" sz="1800" dirty="0">
                <a:solidFill>
                  <a:schemeClr val="tx1">
                    <a:lumMod val="65000"/>
                    <a:lumOff val="35000"/>
                  </a:schemeClr>
                </a:solidFill>
              </a:rPr>
              <a:t>established to facilitate the process of availing </a:t>
            </a:r>
            <a:r>
              <a:rPr lang="en-ZA" sz="1800" dirty="0" smtClean="0">
                <a:solidFill>
                  <a:schemeClr val="tx1">
                    <a:lumMod val="65000"/>
                    <a:lumOff val="35000"/>
                  </a:schemeClr>
                </a:solidFill>
              </a:rPr>
              <a:t>vacant, surplus state owned properties.</a:t>
            </a:r>
            <a:endParaRPr lang="en-ZA" sz="1800" dirty="0">
              <a:solidFill>
                <a:schemeClr val="tx1">
                  <a:lumMod val="65000"/>
                  <a:lumOff val="35000"/>
                </a:schemeClr>
              </a:solidFill>
            </a:endParaRPr>
          </a:p>
          <a:p>
            <a:pPr marL="514350" indent="-514350">
              <a:buFont typeface="+mj-lt"/>
              <a:buAutoNum type="arabicPeriod"/>
            </a:pPr>
            <a:r>
              <a:rPr lang="en-ZA" sz="1800" dirty="0" smtClean="0">
                <a:solidFill>
                  <a:schemeClr val="tx1">
                    <a:lumMod val="65000"/>
                    <a:lumOff val="35000"/>
                  </a:schemeClr>
                </a:solidFill>
              </a:rPr>
              <a:t>2017 – a draft MoU was finalised and signed by DPW</a:t>
            </a:r>
          </a:p>
          <a:p>
            <a:pPr marL="514350" indent="-514350">
              <a:buFont typeface="+mj-lt"/>
              <a:buAutoNum type="arabicPeriod"/>
            </a:pPr>
            <a:r>
              <a:rPr lang="en-ZA" sz="1800" dirty="0" smtClean="0">
                <a:solidFill>
                  <a:schemeClr val="tx1">
                    <a:lumMod val="65000"/>
                    <a:lumOff val="35000"/>
                  </a:schemeClr>
                </a:solidFill>
              </a:rPr>
              <a:t>2017 – DPW identified </a:t>
            </a:r>
            <a:r>
              <a:rPr lang="en-ZA" sz="1800" dirty="0">
                <a:solidFill>
                  <a:schemeClr val="tx1">
                    <a:lumMod val="65000"/>
                    <a:lumOff val="35000"/>
                  </a:schemeClr>
                </a:solidFill>
              </a:rPr>
              <a:t>properties in </a:t>
            </a:r>
            <a:r>
              <a:rPr lang="en-ZA" sz="1800" dirty="0" smtClean="0">
                <a:solidFill>
                  <a:schemeClr val="tx1">
                    <a:lumMod val="65000"/>
                    <a:lumOff val="35000"/>
                  </a:schemeClr>
                </a:solidFill>
              </a:rPr>
              <a:t>(burning) areas </a:t>
            </a:r>
            <a:r>
              <a:rPr lang="en-ZA" sz="1800" dirty="0">
                <a:solidFill>
                  <a:schemeClr val="tx1">
                    <a:lumMod val="65000"/>
                    <a:lumOff val="35000"/>
                  </a:schemeClr>
                </a:solidFill>
              </a:rPr>
              <a:t>where the DHET indicated a need for student accommodation. </a:t>
            </a:r>
            <a:endParaRPr lang="en-ZA" sz="1800" dirty="0" smtClean="0">
              <a:solidFill>
                <a:schemeClr val="tx1">
                  <a:lumMod val="65000"/>
                  <a:lumOff val="35000"/>
                </a:schemeClr>
              </a:solidFill>
            </a:endParaRPr>
          </a:p>
          <a:p>
            <a:pPr marL="914396" lvl="1" indent="-514350">
              <a:buFont typeface="+mj-lt"/>
              <a:buAutoNum type="alphaLcParenR"/>
            </a:pPr>
            <a:r>
              <a:rPr lang="en-ZA" sz="1800" dirty="0" smtClean="0">
                <a:solidFill>
                  <a:schemeClr val="tx1">
                    <a:lumMod val="65000"/>
                    <a:lumOff val="35000"/>
                  </a:schemeClr>
                </a:solidFill>
              </a:rPr>
              <a:t>The </a:t>
            </a:r>
            <a:r>
              <a:rPr lang="en-ZA" sz="1800" dirty="0">
                <a:solidFill>
                  <a:schemeClr val="tx1">
                    <a:lumMod val="65000"/>
                    <a:lumOff val="35000"/>
                  </a:schemeClr>
                </a:solidFill>
              </a:rPr>
              <a:t>list of properties </a:t>
            </a:r>
            <a:r>
              <a:rPr lang="en-ZA" sz="1800" dirty="0" smtClean="0">
                <a:solidFill>
                  <a:schemeClr val="tx1">
                    <a:lumMod val="65000"/>
                    <a:lumOff val="35000"/>
                  </a:schemeClr>
                </a:solidFill>
              </a:rPr>
              <a:t>was handed </a:t>
            </a:r>
            <a:r>
              <a:rPr lang="en-ZA" sz="1800" dirty="0">
                <a:solidFill>
                  <a:schemeClr val="tx1">
                    <a:lumMod val="65000"/>
                    <a:lumOff val="35000"/>
                  </a:schemeClr>
                </a:solidFill>
              </a:rPr>
              <a:t>over to DHET for consideration. </a:t>
            </a:r>
            <a:endParaRPr lang="en-ZA" sz="1800" dirty="0" smtClean="0">
              <a:solidFill>
                <a:schemeClr val="tx1">
                  <a:lumMod val="65000"/>
                  <a:lumOff val="35000"/>
                </a:schemeClr>
              </a:solidFill>
            </a:endParaRPr>
          </a:p>
          <a:p>
            <a:pPr marL="914396" lvl="1" indent="-514350">
              <a:buFont typeface="+mj-lt"/>
              <a:buAutoNum type="alphaLcParenR"/>
            </a:pPr>
            <a:r>
              <a:rPr lang="en-ZA" sz="1800" dirty="0">
                <a:solidFill>
                  <a:schemeClr val="tx1">
                    <a:lumMod val="65000"/>
                    <a:lumOff val="35000"/>
                  </a:schemeClr>
                </a:solidFill>
              </a:rPr>
              <a:t>Of the 68 DPW properties, approximately 25 are vacant land and the remainder are vacant apartment buildings and stand-alone houses mainly vacated by government departments.  These are illustrated per Province as follows:</a:t>
            </a:r>
          </a:p>
          <a:p>
            <a:pPr marL="914396" lvl="1" indent="-514350">
              <a:buFont typeface="+mj-lt"/>
              <a:buAutoNum type="alphaLcParenR"/>
            </a:pPr>
            <a:endParaRPr lang="en-ZA" sz="1800" dirty="0" smtClean="0">
              <a:solidFill>
                <a:schemeClr val="tx1">
                  <a:lumMod val="65000"/>
                  <a:lumOff val="35000"/>
                </a:schemeClr>
              </a:solidFill>
            </a:endParaRPr>
          </a:p>
        </p:txBody>
      </p:sp>
      <p:sp>
        <p:nvSpPr>
          <p:cNvPr id="3" name="Footer Placeholder 2"/>
          <p:cNvSpPr>
            <a:spLocks noGrp="1"/>
          </p:cNvSpPr>
          <p:nvPr>
            <p:ph type="ftr" sz="quarter" idx="11"/>
          </p:nvPr>
        </p:nvSpPr>
        <p:spPr/>
        <p:txBody>
          <a:bodyPr/>
          <a:lstStyle/>
          <a:p>
            <a:r>
              <a:rPr lang="en-US" smtClean="0"/>
              <a:t>PROPERTY MANAGEMENT TRADING ENTITY</a:t>
            </a:r>
            <a:endParaRPr lang="en-US"/>
          </a:p>
        </p:txBody>
      </p:sp>
      <p:sp>
        <p:nvSpPr>
          <p:cNvPr id="4" name="Slide Number Placeholder 3"/>
          <p:cNvSpPr>
            <a:spLocks noGrp="1"/>
          </p:cNvSpPr>
          <p:nvPr>
            <p:ph type="sldNum" sz="quarter" idx="12"/>
          </p:nvPr>
        </p:nvSpPr>
        <p:spPr/>
        <p:txBody>
          <a:bodyPr/>
          <a:lstStyle/>
          <a:p>
            <a:fld id="{6D88B901-4B89-400A-9326-FD413AFBC764}" type="slidenum">
              <a:rPr lang="en-US" smtClean="0"/>
              <a:pPr/>
              <a:t>10</a:t>
            </a:fld>
            <a:endParaRPr lang="en-US"/>
          </a:p>
        </p:txBody>
      </p:sp>
      <p:sp>
        <p:nvSpPr>
          <p:cNvPr id="5" name="Title 4"/>
          <p:cNvSpPr>
            <a:spLocks noGrp="1"/>
          </p:cNvSpPr>
          <p:nvPr>
            <p:ph type="title"/>
          </p:nvPr>
        </p:nvSpPr>
        <p:spPr>
          <a:xfrm>
            <a:off x="762000" y="152399"/>
            <a:ext cx="10972799" cy="990600"/>
          </a:xfrm>
        </p:spPr>
        <p:txBody>
          <a:bodyPr>
            <a:normAutofit/>
          </a:bodyPr>
          <a:lstStyle/>
          <a:p>
            <a:r>
              <a:rPr lang="en-ZA" sz="2800" b="1" dirty="0" smtClean="0">
                <a:solidFill>
                  <a:schemeClr val="bg1"/>
                </a:solidFill>
              </a:rPr>
              <a:t>7.	WHAT HAS BEEN DONE?</a:t>
            </a:r>
            <a:endParaRPr lang="en-ZA" sz="2800" b="1" dirty="0">
              <a:solidFill>
                <a:schemeClr val="bg1"/>
              </a:solidFill>
            </a:endParaRPr>
          </a:p>
        </p:txBody>
      </p:sp>
      <p:sp>
        <p:nvSpPr>
          <p:cNvPr id="6" name="Content Placeholder 2"/>
          <p:cNvSpPr txBox="1">
            <a:spLocks/>
          </p:cNvSpPr>
          <p:nvPr/>
        </p:nvSpPr>
        <p:spPr>
          <a:xfrm>
            <a:off x="1038688" y="3505200"/>
            <a:ext cx="10010312" cy="4023361"/>
          </a:xfrm>
          <a:prstGeom prst="rect">
            <a:avLst/>
          </a:prstGeom>
        </p:spPr>
        <p:txBody>
          <a:bodyPr vert="horz" lIns="91440" tIns="45720" rIns="91440" bIns="45720" rtlCol="0">
            <a:noAutofit/>
          </a:bodyPr>
          <a:lstStyle>
            <a:lvl1pPr marL="342897" indent="-342897" algn="l" defTabSz="914391"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43" indent="-285748" algn="l" defTabSz="914391"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89" indent="-228597" algn="l" defTabSz="914391"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84" indent="-228597" algn="l" defTabSz="914391"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80" indent="-228597" algn="l" defTabSz="914391"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576" indent="-228597" algn="l" defTabSz="91439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71" indent="-228597" algn="l" defTabSz="91439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67" indent="-228597" algn="l" defTabSz="91439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63" indent="-228597" algn="l" defTabSz="91439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lgn="just">
              <a:buFont typeface="Arial" pitchFamily="34" charset="0"/>
              <a:buNone/>
            </a:pPr>
            <a:endParaRPr lang="en-GB" sz="1905" dirty="0" smtClean="0"/>
          </a:p>
          <a:p>
            <a:pPr marL="0" lvl="1" indent="0" algn="just">
              <a:buFont typeface="Arial" pitchFamily="34" charset="0"/>
              <a:buNone/>
            </a:pPr>
            <a:endParaRPr lang="en-GB" sz="1905" dirty="0" smtClean="0"/>
          </a:p>
          <a:p>
            <a:pPr marL="0" lvl="1" indent="0" algn="just">
              <a:buFont typeface="Arial" pitchFamily="34" charset="0"/>
              <a:buNone/>
            </a:pPr>
            <a:endParaRPr lang="en-GB" sz="1905" dirty="0" smtClean="0"/>
          </a:p>
          <a:p>
            <a:pPr marL="0" lvl="1" indent="0" algn="just">
              <a:buFont typeface="Arial" pitchFamily="34" charset="0"/>
              <a:buNone/>
            </a:pPr>
            <a:endParaRPr lang="en-GB" sz="1905" dirty="0" smtClean="0"/>
          </a:p>
          <a:p>
            <a:pPr marL="0" lvl="1" indent="0" algn="just">
              <a:buFont typeface="Arial" pitchFamily="34" charset="0"/>
              <a:buNone/>
            </a:pPr>
            <a:endParaRPr lang="en-GB" sz="1905" dirty="0" smtClean="0"/>
          </a:p>
          <a:p>
            <a:pPr marL="0" lvl="1" indent="0" algn="just">
              <a:buFont typeface="Arial" pitchFamily="34" charset="0"/>
              <a:buNone/>
            </a:pPr>
            <a:endParaRPr lang="en-GB" sz="1905" dirty="0" smtClean="0"/>
          </a:p>
          <a:p>
            <a:pPr marL="0" lvl="1" indent="0" algn="just">
              <a:buFont typeface="Arial" pitchFamily="34" charset="0"/>
              <a:buNone/>
            </a:pPr>
            <a:endParaRPr lang="en-GB" sz="794" dirty="0" smtClean="0"/>
          </a:p>
        </p:txBody>
      </p:sp>
      <p:graphicFrame>
        <p:nvGraphicFramePr>
          <p:cNvPr id="7" name="Table 6"/>
          <p:cNvGraphicFramePr>
            <a:graphicFrameLocks noGrp="1"/>
          </p:cNvGraphicFramePr>
          <p:nvPr>
            <p:extLst>
              <p:ext uri="{D42A27DB-BD31-4B8C-83A1-F6EECF244321}">
                <p14:modId xmlns:p14="http://schemas.microsoft.com/office/powerpoint/2010/main" xmlns="" val="1239102124"/>
              </p:ext>
            </p:extLst>
          </p:nvPr>
        </p:nvGraphicFramePr>
        <p:xfrm>
          <a:off x="1087516" y="4419600"/>
          <a:ext cx="9601727" cy="1765968"/>
        </p:xfrm>
        <a:graphic>
          <a:graphicData uri="http://schemas.openxmlformats.org/drawingml/2006/table">
            <a:tbl>
              <a:tblPr firstRow="1" bandRow="1">
                <a:tableStyleId>{5C22544A-7EE6-4342-B048-85BDC9FD1C3A}</a:tableStyleId>
              </a:tblPr>
              <a:tblGrid>
                <a:gridCol w="543546">
                  <a:extLst>
                    <a:ext uri="{9D8B030D-6E8A-4147-A177-3AD203B41FA5}">
                      <a16:colId xmlns:a16="http://schemas.microsoft.com/office/drawing/2014/main" xmlns="" val="20000"/>
                    </a:ext>
                  </a:extLst>
                </a:gridCol>
                <a:gridCol w="2657029">
                  <a:extLst>
                    <a:ext uri="{9D8B030D-6E8A-4147-A177-3AD203B41FA5}">
                      <a16:colId xmlns:a16="http://schemas.microsoft.com/office/drawing/2014/main" xmlns="" val="20001"/>
                    </a:ext>
                  </a:extLst>
                </a:gridCol>
                <a:gridCol w="1600288">
                  <a:extLst>
                    <a:ext uri="{9D8B030D-6E8A-4147-A177-3AD203B41FA5}">
                      <a16:colId xmlns:a16="http://schemas.microsoft.com/office/drawing/2014/main" xmlns="" val="20002"/>
                    </a:ext>
                  </a:extLst>
                </a:gridCol>
                <a:gridCol w="595280">
                  <a:extLst>
                    <a:ext uri="{9D8B030D-6E8A-4147-A177-3AD203B41FA5}">
                      <a16:colId xmlns:a16="http://schemas.microsoft.com/office/drawing/2014/main" xmlns="" val="20003"/>
                    </a:ext>
                  </a:extLst>
                </a:gridCol>
                <a:gridCol w="2180730">
                  <a:extLst>
                    <a:ext uri="{9D8B030D-6E8A-4147-A177-3AD203B41FA5}">
                      <a16:colId xmlns:a16="http://schemas.microsoft.com/office/drawing/2014/main" xmlns="" val="20004"/>
                    </a:ext>
                  </a:extLst>
                </a:gridCol>
                <a:gridCol w="2024854">
                  <a:extLst>
                    <a:ext uri="{9D8B030D-6E8A-4147-A177-3AD203B41FA5}">
                      <a16:colId xmlns:a16="http://schemas.microsoft.com/office/drawing/2014/main" xmlns="" val="20005"/>
                    </a:ext>
                  </a:extLst>
                </a:gridCol>
              </a:tblGrid>
              <a:tr h="294328">
                <a:tc>
                  <a:txBody>
                    <a:bodyPr/>
                    <a:lstStyle/>
                    <a:p>
                      <a:r>
                        <a:rPr lang="en-US" sz="1400" dirty="0" smtClean="0"/>
                        <a:t>No</a:t>
                      </a:r>
                      <a:endParaRPr lang="en-US" sz="1400" dirty="0"/>
                    </a:p>
                  </a:txBody>
                  <a:tcPr marL="72574" marR="72574" marT="36287" marB="36287"/>
                </a:tc>
                <a:tc>
                  <a:txBody>
                    <a:bodyPr/>
                    <a:lstStyle/>
                    <a:p>
                      <a:r>
                        <a:rPr lang="en-US" sz="1400" dirty="0" smtClean="0"/>
                        <a:t>Province</a:t>
                      </a:r>
                      <a:endParaRPr lang="en-US" sz="1400" dirty="0"/>
                    </a:p>
                  </a:txBody>
                  <a:tcPr marL="72574" marR="72574" marT="36287" marB="36287"/>
                </a:tc>
                <a:tc>
                  <a:txBody>
                    <a:bodyPr/>
                    <a:lstStyle/>
                    <a:p>
                      <a:r>
                        <a:rPr lang="en-US" sz="1400" dirty="0" smtClean="0"/>
                        <a:t>Properties</a:t>
                      </a:r>
                      <a:endParaRPr lang="en-US" sz="1400" dirty="0"/>
                    </a:p>
                  </a:txBody>
                  <a:tcPr marL="72574" marR="72574" marT="36287" marB="36287"/>
                </a:tc>
                <a:tc>
                  <a:txBody>
                    <a:bodyPr/>
                    <a:lstStyle/>
                    <a:p>
                      <a:r>
                        <a:rPr lang="en-US" sz="1400" dirty="0" smtClean="0"/>
                        <a:t>No</a:t>
                      </a:r>
                      <a:endParaRPr lang="en-US" sz="1400" dirty="0"/>
                    </a:p>
                  </a:txBody>
                  <a:tcPr marL="72574" marR="72574" marT="36287" marB="36287"/>
                </a:tc>
                <a:tc>
                  <a:txBody>
                    <a:bodyPr/>
                    <a:lstStyle/>
                    <a:p>
                      <a:r>
                        <a:rPr lang="en-US" sz="1400" dirty="0" smtClean="0"/>
                        <a:t>Province</a:t>
                      </a:r>
                      <a:endParaRPr lang="en-US" sz="1400" dirty="0"/>
                    </a:p>
                  </a:txBody>
                  <a:tcPr marL="72574" marR="72574" marT="36287" marB="36287"/>
                </a:tc>
                <a:tc>
                  <a:txBody>
                    <a:bodyPr/>
                    <a:lstStyle/>
                    <a:p>
                      <a:r>
                        <a:rPr lang="en-US" sz="1400" dirty="0" smtClean="0"/>
                        <a:t>Properties</a:t>
                      </a:r>
                      <a:endParaRPr lang="en-US" sz="1400" dirty="0"/>
                    </a:p>
                  </a:txBody>
                  <a:tcPr marL="72574" marR="72574" marT="36287" marB="36287"/>
                </a:tc>
                <a:extLst>
                  <a:ext uri="{0D108BD9-81ED-4DB2-BD59-A6C34878D82A}">
                    <a16:rowId xmlns:a16="http://schemas.microsoft.com/office/drawing/2014/main" xmlns="" val="10000"/>
                  </a:ext>
                </a:extLst>
              </a:tr>
              <a:tr h="294328">
                <a:tc>
                  <a:txBody>
                    <a:bodyPr/>
                    <a:lstStyle/>
                    <a:p>
                      <a:r>
                        <a:rPr lang="en-US" sz="1400" dirty="0" smtClean="0"/>
                        <a:t>1</a:t>
                      </a:r>
                      <a:endParaRPr lang="en-US" sz="1400" dirty="0"/>
                    </a:p>
                  </a:txBody>
                  <a:tcPr marL="72574" marR="72574" marT="36287" marB="36287"/>
                </a:tc>
                <a:tc>
                  <a:txBody>
                    <a:bodyPr/>
                    <a:lstStyle/>
                    <a:p>
                      <a:r>
                        <a:rPr lang="en-US" sz="1400" dirty="0" smtClean="0"/>
                        <a:t>Eastern Cape</a:t>
                      </a:r>
                      <a:endParaRPr lang="en-US" sz="1400" dirty="0"/>
                    </a:p>
                  </a:txBody>
                  <a:tcPr marL="72574" marR="72574" marT="36287" marB="36287"/>
                </a:tc>
                <a:tc>
                  <a:txBody>
                    <a:bodyPr/>
                    <a:lstStyle/>
                    <a:p>
                      <a:r>
                        <a:rPr lang="en-US" sz="1400" dirty="0" smtClean="0"/>
                        <a:t>13</a:t>
                      </a:r>
                      <a:endParaRPr lang="en-US" sz="1400" dirty="0"/>
                    </a:p>
                  </a:txBody>
                  <a:tcPr marL="72574" marR="72574" marT="36287" marB="36287"/>
                </a:tc>
                <a:tc>
                  <a:txBody>
                    <a:bodyPr/>
                    <a:lstStyle/>
                    <a:p>
                      <a:r>
                        <a:rPr lang="en-US" sz="1400" dirty="0" smtClean="0"/>
                        <a:t>2</a:t>
                      </a:r>
                      <a:endParaRPr lang="en-US" sz="1400" dirty="0"/>
                    </a:p>
                  </a:txBody>
                  <a:tcPr marL="72574" marR="72574" marT="36287" marB="36287"/>
                </a:tc>
                <a:tc>
                  <a:txBody>
                    <a:bodyPr/>
                    <a:lstStyle/>
                    <a:p>
                      <a:r>
                        <a:rPr lang="en-US" sz="1400" dirty="0" smtClean="0"/>
                        <a:t>Gauteng (JHB)</a:t>
                      </a:r>
                      <a:endParaRPr lang="en-US" sz="1400" dirty="0"/>
                    </a:p>
                  </a:txBody>
                  <a:tcPr marL="72574" marR="72574" marT="36287" marB="36287"/>
                </a:tc>
                <a:tc>
                  <a:txBody>
                    <a:bodyPr/>
                    <a:lstStyle/>
                    <a:p>
                      <a:r>
                        <a:rPr lang="en-US" sz="1400" dirty="0" smtClean="0"/>
                        <a:t>1</a:t>
                      </a:r>
                      <a:r>
                        <a:rPr lang="en-US" sz="1400" baseline="0" dirty="0" smtClean="0"/>
                        <a:t> </a:t>
                      </a:r>
                      <a:r>
                        <a:rPr lang="en-US" sz="1400" dirty="0" smtClean="0"/>
                        <a:t>Apartment block</a:t>
                      </a:r>
                      <a:endParaRPr lang="en-US" sz="1400" dirty="0"/>
                    </a:p>
                  </a:txBody>
                  <a:tcPr marL="72574" marR="72574" marT="36287" marB="36287"/>
                </a:tc>
                <a:extLst>
                  <a:ext uri="{0D108BD9-81ED-4DB2-BD59-A6C34878D82A}">
                    <a16:rowId xmlns:a16="http://schemas.microsoft.com/office/drawing/2014/main" xmlns="" val="10001"/>
                  </a:ext>
                </a:extLst>
              </a:tr>
              <a:tr h="294328">
                <a:tc>
                  <a:txBody>
                    <a:bodyPr/>
                    <a:lstStyle/>
                    <a:p>
                      <a:r>
                        <a:rPr lang="en-US" sz="1400" dirty="0" smtClean="0"/>
                        <a:t>3</a:t>
                      </a:r>
                      <a:endParaRPr lang="en-US" sz="1400" dirty="0"/>
                    </a:p>
                  </a:txBody>
                  <a:tcPr marL="72574" marR="72574" marT="36287" marB="36287"/>
                </a:tc>
                <a:tc>
                  <a:txBody>
                    <a:bodyPr/>
                    <a:lstStyle/>
                    <a:p>
                      <a:r>
                        <a:rPr lang="en-US" sz="1400" dirty="0" smtClean="0"/>
                        <a:t>Kwa-Zulu Natal</a:t>
                      </a:r>
                      <a:endParaRPr lang="en-US" sz="1400" dirty="0"/>
                    </a:p>
                  </a:txBody>
                  <a:tcPr marL="72574" marR="72574" marT="36287" marB="36287"/>
                </a:tc>
                <a:tc>
                  <a:txBody>
                    <a:bodyPr/>
                    <a:lstStyle/>
                    <a:p>
                      <a:r>
                        <a:rPr lang="en-US" sz="1400" dirty="0" smtClean="0"/>
                        <a:t>21</a:t>
                      </a:r>
                      <a:endParaRPr lang="en-US" sz="1400" dirty="0"/>
                    </a:p>
                  </a:txBody>
                  <a:tcPr marL="72574" marR="72574" marT="36287" marB="36287"/>
                </a:tc>
                <a:tc>
                  <a:txBody>
                    <a:bodyPr/>
                    <a:lstStyle/>
                    <a:p>
                      <a:r>
                        <a:rPr lang="en-US" sz="1400" dirty="0" smtClean="0"/>
                        <a:t>4</a:t>
                      </a:r>
                      <a:endParaRPr lang="en-US" sz="1400" dirty="0"/>
                    </a:p>
                  </a:txBody>
                  <a:tcPr marL="72574" marR="72574" marT="36287" marB="36287"/>
                </a:tc>
                <a:tc>
                  <a:txBody>
                    <a:bodyPr/>
                    <a:lstStyle/>
                    <a:p>
                      <a:r>
                        <a:rPr lang="en-US" sz="1400" dirty="0" smtClean="0"/>
                        <a:t>Gauteng (PTA)</a:t>
                      </a:r>
                      <a:endParaRPr lang="en-US" sz="1400" dirty="0"/>
                    </a:p>
                  </a:txBody>
                  <a:tcPr marL="72574" marR="72574" marT="36287" marB="36287"/>
                </a:tc>
                <a:tc>
                  <a:txBody>
                    <a:bodyPr/>
                    <a:lstStyle/>
                    <a:p>
                      <a:r>
                        <a:rPr lang="en-US" sz="1400" dirty="0" smtClean="0"/>
                        <a:t>1</a:t>
                      </a:r>
                      <a:r>
                        <a:rPr lang="en-US" sz="1400" baseline="0" dirty="0" smtClean="0"/>
                        <a:t> </a:t>
                      </a:r>
                      <a:r>
                        <a:rPr lang="en-US" sz="1400" dirty="0" smtClean="0"/>
                        <a:t>Apartment block</a:t>
                      </a:r>
                      <a:endParaRPr lang="en-US" sz="1400" dirty="0"/>
                    </a:p>
                  </a:txBody>
                  <a:tcPr marL="72574" marR="72574" marT="36287" marB="36287"/>
                </a:tc>
                <a:extLst>
                  <a:ext uri="{0D108BD9-81ED-4DB2-BD59-A6C34878D82A}">
                    <a16:rowId xmlns:a16="http://schemas.microsoft.com/office/drawing/2014/main" xmlns="" val="10002"/>
                  </a:ext>
                </a:extLst>
              </a:tr>
              <a:tr h="294328">
                <a:tc>
                  <a:txBody>
                    <a:bodyPr/>
                    <a:lstStyle/>
                    <a:p>
                      <a:r>
                        <a:rPr lang="en-US" sz="1400" dirty="0" smtClean="0"/>
                        <a:t>5</a:t>
                      </a:r>
                      <a:endParaRPr lang="en-US" sz="1400" dirty="0"/>
                    </a:p>
                  </a:txBody>
                  <a:tcPr marL="72574" marR="72574" marT="36287" marB="36287"/>
                </a:tc>
                <a:tc>
                  <a:txBody>
                    <a:bodyPr/>
                    <a:lstStyle/>
                    <a:p>
                      <a:r>
                        <a:rPr lang="en-US" sz="1400" dirty="0" smtClean="0"/>
                        <a:t>Limpopo</a:t>
                      </a:r>
                      <a:endParaRPr lang="en-US" sz="1400" dirty="0"/>
                    </a:p>
                  </a:txBody>
                  <a:tcPr marL="72574" marR="72574" marT="36287" marB="36287"/>
                </a:tc>
                <a:tc>
                  <a:txBody>
                    <a:bodyPr/>
                    <a:lstStyle/>
                    <a:p>
                      <a:r>
                        <a:rPr lang="en-US" sz="1400" dirty="0" smtClean="0"/>
                        <a:t>8</a:t>
                      </a:r>
                      <a:endParaRPr lang="en-US" sz="1400" dirty="0"/>
                    </a:p>
                  </a:txBody>
                  <a:tcPr marL="72574" marR="72574" marT="36287" marB="36287"/>
                </a:tc>
                <a:tc>
                  <a:txBody>
                    <a:bodyPr/>
                    <a:lstStyle/>
                    <a:p>
                      <a:r>
                        <a:rPr lang="en-US" sz="1400" dirty="0" smtClean="0"/>
                        <a:t>6</a:t>
                      </a:r>
                      <a:endParaRPr lang="en-US" sz="1400" dirty="0"/>
                    </a:p>
                  </a:txBody>
                  <a:tcPr marL="72574" marR="72574" marT="36287" marB="36287"/>
                </a:tc>
                <a:tc>
                  <a:txBody>
                    <a:bodyPr/>
                    <a:lstStyle/>
                    <a:p>
                      <a:r>
                        <a:rPr lang="en-US" sz="1400" dirty="0" smtClean="0"/>
                        <a:t>Free State</a:t>
                      </a:r>
                      <a:endParaRPr lang="en-US" sz="1400" dirty="0"/>
                    </a:p>
                  </a:txBody>
                  <a:tcPr marL="72574" marR="72574" marT="36287" marB="36287"/>
                </a:tc>
                <a:tc>
                  <a:txBody>
                    <a:bodyPr/>
                    <a:lstStyle/>
                    <a:p>
                      <a:pPr marL="0" marR="0" indent="0" algn="l" defTabSz="1152144" rtl="0" eaLnBrk="1" fontAlgn="auto" latinLnBrk="0" hangingPunct="1">
                        <a:lnSpc>
                          <a:spcPct val="100000"/>
                        </a:lnSpc>
                        <a:spcBef>
                          <a:spcPts val="0"/>
                        </a:spcBef>
                        <a:spcAft>
                          <a:spcPts val="0"/>
                        </a:spcAft>
                        <a:buClrTx/>
                        <a:buSzTx/>
                        <a:buFontTx/>
                        <a:buNone/>
                        <a:tabLst/>
                        <a:defRPr/>
                      </a:pPr>
                      <a:r>
                        <a:rPr lang="en-US" sz="1400" dirty="0" smtClean="0"/>
                        <a:t>1</a:t>
                      </a:r>
                      <a:r>
                        <a:rPr lang="en-US" sz="1400" baseline="0" dirty="0" smtClean="0"/>
                        <a:t> </a:t>
                      </a:r>
                      <a:r>
                        <a:rPr lang="en-US" sz="1400" dirty="0" smtClean="0"/>
                        <a:t>Apartment block</a:t>
                      </a:r>
                    </a:p>
                  </a:txBody>
                  <a:tcPr marL="72574" marR="72574" marT="36287" marB="36287"/>
                </a:tc>
                <a:extLst>
                  <a:ext uri="{0D108BD9-81ED-4DB2-BD59-A6C34878D82A}">
                    <a16:rowId xmlns:a16="http://schemas.microsoft.com/office/drawing/2014/main" xmlns="" val="10003"/>
                  </a:ext>
                </a:extLst>
              </a:tr>
              <a:tr h="294328">
                <a:tc>
                  <a:txBody>
                    <a:bodyPr/>
                    <a:lstStyle/>
                    <a:p>
                      <a:r>
                        <a:rPr lang="en-US" sz="1400" dirty="0" smtClean="0"/>
                        <a:t>7</a:t>
                      </a:r>
                      <a:endParaRPr lang="en-US" sz="1400" dirty="0"/>
                    </a:p>
                  </a:txBody>
                  <a:tcPr marL="72574" marR="72574" marT="36287" marB="36287"/>
                </a:tc>
                <a:tc>
                  <a:txBody>
                    <a:bodyPr/>
                    <a:lstStyle/>
                    <a:p>
                      <a:r>
                        <a:rPr lang="en-US" sz="1400" dirty="0" smtClean="0"/>
                        <a:t>Western Cape</a:t>
                      </a:r>
                      <a:endParaRPr lang="en-US" sz="1400" dirty="0"/>
                    </a:p>
                  </a:txBody>
                  <a:tcPr marL="72574" marR="72574" marT="36287" marB="36287"/>
                </a:tc>
                <a:tc>
                  <a:txBody>
                    <a:bodyPr/>
                    <a:lstStyle/>
                    <a:p>
                      <a:r>
                        <a:rPr lang="en-US" sz="1400" dirty="0" smtClean="0"/>
                        <a:t>2</a:t>
                      </a:r>
                      <a:endParaRPr lang="en-US" sz="1400" dirty="0"/>
                    </a:p>
                  </a:txBody>
                  <a:tcPr marL="72574" marR="72574" marT="36287" marB="36287"/>
                </a:tc>
                <a:tc>
                  <a:txBody>
                    <a:bodyPr/>
                    <a:lstStyle/>
                    <a:p>
                      <a:r>
                        <a:rPr lang="en-US" sz="1400" dirty="0" smtClean="0"/>
                        <a:t>8</a:t>
                      </a:r>
                      <a:endParaRPr lang="en-US" sz="1400" dirty="0"/>
                    </a:p>
                  </a:txBody>
                  <a:tcPr marL="72574" marR="72574" marT="36287" marB="36287"/>
                </a:tc>
                <a:tc>
                  <a:txBody>
                    <a:bodyPr/>
                    <a:lstStyle/>
                    <a:p>
                      <a:r>
                        <a:rPr lang="en-US" sz="1400" dirty="0" smtClean="0"/>
                        <a:t>Mpumalanga</a:t>
                      </a:r>
                      <a:endParaRPr lang="en-US" sz="1400" dirty="0"/>
                    </a:p>
                  </a:txBody>
                  <a:tcPr marL="72574" marR="72574" marT="36287" marB="36287"/>
                </a:tc>
                <a:tc>
                  <a:txBody>
                    <a:bodyPr/>
                    <a:lstStyle/>
                    <a:p>
                      <a:r>
                        <a:rPr lang="en-US" sz="1400" dirty="0" smtClean="0"/>
                        <a:t>4</a:t>
                      </a:r>
                      <a:endParaRPr lang="en-US" sz="1400" dirty="0"/>
                    </a:p>
                  </a:txBody>
                  <a:tcPr marL="72574" marR="72574" marT="36287" marB="36287"/>
                </a:tc>
                <a:extLst>
                  <a:ext uri="{0D108BD9-81ED-4DB2-BD59-A6C34878D82A}">
                    <a16:rowId xmlns:a16="http://schemas.microsoft.com/office/drawing/2014/main" xmlns="" val="10004"/>
                  </a:ext>
                </a:extLst>
              </a:tr>
              <a:tr h="294328">
                <a:tc>
                  <a:txBody>
                    <a:bodyPr/>
                    <a:lstStyle/>
                    <a:p>
                      <a:r>
                        <a:rPr lang="en-US" sz="1400" dirty="0" smtClean="0"/>
                        <a:t>9</a:t>
                      </a:r>
                      <a:endParaRPr lang="en-US" sz="1400" dirty="0"/>
                    </a:p>
                  </a:txBody>
                  <a:tcPr marL="72574" marR="72574" marT="36287" marB="36287"/>
                </a:tc>
                <a:tc>
                  <a:txBody>
                    <a:bodyPr/>
                    <a:lstStyle/>
                    <a:p>
                      <a:r>
                        <a:rPr lang="en-US" sz="1400" dirty="0" smtClean="0"/>
                        <a:t>North West</a:t>
                      </a:r>
                      <a:endParaRPr lang="en-US" sz="1400" dirty="0"/>
                    </a:p>
                  </a:txBody>
                  <a:tcPr marL="72574" marR="72574" marT="36287" marB="36287"/>
                </a:tc>
                <a:tc>
                  <a:txBody>
                    <a:bodyPr/>
                    <a:lstStyle/>
                    <a:p>
                      <a:r>
                        <a:rPr lang="en-US" sz="1400" dirty="0" smtClean="0"/>
                        <a:t>17</a:t>
                      </a:r>
                      <a:endParaRPr lang="en-US" sz="1400" dirty="0"/>
                    </a:p>
                  </a:txBody>
                  <a:tcPr marL="72574" marR="72574" marT="36287" marB="36287"/>
                </a:tc>
                <a:tc>
                  <a:txBody>
                    <a:bodyPr/>
                    <a:lstStyle/>
                    <a:p>
                      <a:endParaRPr lang="en-US" sz="1400" dirty="0"/>
                    </a:p>
                  </a:txBody>
                  <a:tcPr marL="72574" marR="72574" marT="36287" marB="36287"/>
                </a:tc>
                <a:tc>
                  <a:txBody>
                    <a:bodyPr/>
                    <a:lstStyle/>
                    <a:p>
                      <a:endParaRPr lang="en-US" sz="1400"/>
                    </a:p>
                  </a:txBody>
                  <a:tcPr marL="72574" marR="72574" marT="36287" marB="36287"/>
                </a:tc>
                <a:tc>
                  <a:txBody>
                    <a:bodyPr/>
                    <a:lstStyle/>
                    <a:p>
                      <a:endParaRPr lang="en-US" sz="1400" dirty="0"/>
                    </a:p>
                  </a:txBody>
                  <a:tcPr marL="72574" marR="72574" marT="36287" marB="36287"/>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xmlns="" val="31206114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66800" y="2027751"/>
            <a:ext cx="10210801" cy="4525963"/>
          </a:xfrm>
        </p:spPr>
        <p:txBody>
          <a:bodyPr>
            <a:noAutofit/>
          </a:bodyPr>
          <a:lstStyle/>
          <a:p>
            <a:pPr marL="457200" lvl="1" indent="-457200" algn="just">
              <a:buFont typeface="+mj-lt"/>
              <a:buAutoNum type="arabicPeriod" startAt="4"/>
            </a:pPr>
            <a:r>
              <a:rPr lang="en-GB" sz="1800" dirty="0">
                <a:solidFill>
                  <a:schemeClr val="tx1">
                    <a:lumMod val="65000"/>
                    <a:lumOff val="35000"/>
                  </a:schemeClr>
                </a:solidFill>
              </a:rPr>
              <a:t>Site visits to the sites identified by DHET and those identified DPW have been finalised for 7 of the 12 prioritised institutions.</a:t>
            </a:r>
          </a:p>
          <a:p>
            <a:pPr marL="457200" lvl="1" indent="-457200" algn="just">
              <a:buFont typeface="+mj-lt"/>
              <a:buAutoNum type="arabicPeriod" startAt="4"/>
            </a:pPr>
            <a:r>
              <a:rPr lang="en-GB" sz="1800" dirty="0">
                <a:solidFill>
                  <a:schemeClr val="tx1">
                    <a:lumMod val="65000"/>
                    <a:lumOff val="35000"/>
                  </a:schemeClr>
                </a:solidFill>
              </a:rPr>
              <a:t>17 feasibility studies are due for completion by March 2019 informing the viability of solutions.</a:t>
            </a:r>
          </a:p>
          <a:p>
            <a:pPr marL="0" indent="0">
              <a:buNone/>
            </a:pPr>
            <a:endParaRPr lang="en-ZA" sz="1800" b="1" dirty="0" smtClean="0">
              <a:solidFill>
                <a:schemeClr val="tx1">
                  <a:lumMod val="65000"/>
                  <a:lumOff val="35000"/>
                </a:schemeClr>
              </a:solidFill>
            </a:endParaRPr>
          </a:p>
          <a:p>
            <a:pPr marL="0" indent="0">
              <a:buNone/>
            </a:pPr>
            <a:r>
              <a:rPr lang="en-ZA" sz="1800" b="1" dirty="0" smtClean="0">
                <a:solidFill>
                  <a:schemeClr val="tx1">
                    <a:lumMod val="65000"/>
                    <a:lumOff val="35000"/>
                  </a:schemeClr>
                </a:solidFill>
              </a:rPr>
              <a:t>Delays:</a:t>
            </a:r>
          </a:p>
          <a:p>
            <a:pPr marL="457200" indent="-457200">
              <a:buAutoNum type="arabicPeriod"/>
            </a:pPr>
            <a:r>
              <a:rPr lang="en-ZA" sz="1800" dirty="0" smtClean="0">
                <a:solidFill>
                  <a:schemeClr val="tx1">
                    <a:lumMod val="65000"/>
                    <a:lumOff val="35000"/>
                  </a:schemeClr>
                </a:solidFill>
              </a:rPr>
              <a:t>Change in administration both DPW and DHET: 2017</a:t>
            </a:r>
          </a:p>
          <a:p>
            <a:pPr marL="457200" indent="-457200">
              <a:buAutoNum type="arabicPeriod"/>
            </a:pPr>
            <a:r>
              <a:rPr lang="en-ZA" sz="1800" dirty="0" smtClean="0">
                <a:solidFill>
                  <a:schemeClr val="tx1">
                    <a:lumMod val="65000"/>
                    <a:lumOff val="35000"/>
                  </a:schemeClr>
                </a:solidFill>
              </a:rPr>
              <a:t>Focus shifted towards the transfer of land for human settlement, developing forest villages (through inter governmental partnerships on bulk services, infrastructure and other basic services) and rural development)</a:t>
            </a:r>
          </a:p>
          <a:p>
            <a:pPr marL="457200" indent="-457200">
              <a:buAutoNum type="arabicPeriod"/>
            </a:pPr>
            <a:r>
              <a:rPr lang="en-ZA" sz="1800" dirty="0" smtClean="0">
                <a:solidFill>
                  <a:schemeClr val="tx1">
                    <a:lumMod val="65000"/>
                    <a:lumOff val="35000"/>
                  </a:schemeClr>
                </a:solidFill>
              </a:rPr>
              <a:t>Finance </a:t>
            </a:r>
            <a:r>
              <a:rPr lang="en-ZA" sz="1800" dirty="0">
                <a:solidFill>
                  <a:schemeClr val="tx1">
                    <a:lumMod val="65000"/>
                    <a:lumOff val="35000"/>
                  </a:schemeClr>
                </a:solidFill>
              </a:rPr>
              <a:t>and sustainability model (including compensation framework) to inform the basis on which State assets are deployed to the </a:t>
            </a:r>
            <a:r>
              <a:rPr lang="en-ZA" sz="1800" dirty="0" smtClean="0">
                <a:solidFill>
                  <a:schemeClr val="tx1">
                    <a:lumMod val="65000"/>
                    <a:lumOff val="35000"/>
                  </a:schemeClr>
                </a:solidFill>
              </a:rPr>
              <a:t>programme </a:t>
            </a:r>
            <a:r>
              <a:rPr lang="en-ZA" sz="1800" dirty="0">
                <a:solidFill>
                  <a:schemeClr val="tx1">
                    <a:lumMod val="65000"/>
                    <a:lumOff val="35000"/>
                  </a:schemeClr>
                </a:solidFill>
              </a:rPr>
              <a:t>is not yet fully developed impacting on the implementing of quick-win projects.</a:t>
            </a:r>
          </a:p>
          <a:p>
            <a:pPr marL="457200" indent="-457200">
              <a:buAutoNum type="arabicPeriod"/>
            </a:pPr>
            <a:endParaRPr lang="en-ZA" sz="1800" dirty="0" smtClean="0">
              <a:solidFill>
                <a:schemeClr val="tx1">
                  <a:lumMod val="65000"/>
                  <a:lumOff val="35000"/>
                </a:schemeClr>
              </a:solidFill>
            </a:endParaRPr>
          </a:p>
          <a:p>
            <a:pPr marL="457200" indent="-457200">
              <a:buAutoNum type="arabicPeriod"/>
            </a:pPr>
            <a:endParaRPr lang="en-ZA" sz="1800" dirty="0" smtClean="0">
              <a:solidFill>
                <a:schemeClr val="tx1">
                  <a:lumMod val="65000"/>
                  <a:lumOff val="35000"/>
                </a:schemeClr>
              </a:solidFill>
            </a:endParaRPr>
          </a:p>
        </p:txBody>
      </p:sp>
      <p:sp>
        <p:nvSpPr>
          <p:cNvPr id="3" name="Footer Placeholder 2"/>
          <p:cNvSpPr>
            <a:spLocks noGrp="1"/>
          </p:cNvSpPr>
          <p:nvPr>
            <p:ph type="ftr" sz="quarter" idx="11"/>
          </p:nvPr>
        </p:nvSpPr>
        <p:spPr/>
        <p:txBody>
          <a:bodyPr/>
          <a:lstStyle/>
          <a:p>
            <a:r>
              <a:rPr lang="en-US" smtClean="0"/>
              <a:t>PROPERTY MANAGEMENT TRADING ENTITY</a:t>
            </a:r>
            <a:endParaRPr lang="en-US"/>
          </a:p>
        </p:txBody>
      </p:sp>
      <p:sp>
        <p:nvSpPr>
          <p:cNvPr id="4" name="Slide Number Placeholder 3"/>
          <p:cNvSpPr>
            <a:spLocks noGrp="1"/>
          </p:cNvSpPr>
          <p:nvPr>
            <p:ph type="sldNum" sz="quarter" idx="12"/>
          </p:nvPr>
        </p:nvSpPr>
        <p:spPr/>
        <p:txBody>
          <a:bodyPr/>
          <a:lstStyle/>
          <a:p>
            <a:fld id="{6D88B901-4B89-400A-9326-FD413AFBC764}" type="slidenum">
              <a:rPr lang="en-US" smtClean="0"/>
              <a:pPr/>
              <a:t>11</a:t>
            </a:fld>
            <a:endParaRPr lang="en-US"/>
          </a:p>
        </p:txBody>
      </p:sp>
      <p:sp>
        <p:nvSpPr>
          <p:cNvPr id="5" name="Title 4"/>
          <p:cNvSpPr>
            <a:spLocks noGrp="1"/>
          </p:cNvSpPr>
          <p:nvPr>
            <p:ph type="title"/>
          </p:nvPr>
        </p:nvSpPr>
        <p:spPr>
          <a:xfrm>
            <a:off x="762001" y="152400"/>
            <a:ext cx="10972799" cy="990600"/>
          </a:xfrm>
        </p:spPr>
        <p:txBody>
          <a:bodyPr>
            <a:normAutofit/>
          </a:bodyPr>
          <a:lstStyle/>
          <a:p>
            <a:r>
              <a:rPr lang="en-ZA" sz="2800" b="1" dirty="0" smtClean="0">
                <a:solidFill>
                  <a:schemeClr val="bg1"/>
                </a:solidFill>
              </a:rPr>
              <a:t>7.	WHAT HAS BEEN DONE?</a:t>
            </a:r>
            <a:endParaRPr lang="en-ZA" sz="2800" b="1" dirty="0">
              <a:solidFill>
                <a:schemeClr val="bg1"/>
              </a:solidFill>
            </a:endParaRPr>
          </a:p>
        </p:txBody>
      </p:sp>
    </p:spTree>
    <p:extLst>
      <p:ext uri="{BB962C8B-B14F-4D97-AF65-F5344CB8AC3E}">
        <p14:creationId xmlns:p14="http://schemas.microsoft.com/office/powerpoint/2010/main" xmlns="" val="11023315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66800" y="2203656"/>
            <a:ext cx="9372601" cy="4525963"/>
          </a:xfrm>
        </p:spPr>
        <p:txBody>
          <a:bodyPr>
            <a:noAutofit/>
          </a:bodyPr>
          <a:lstStyle/>
          <a:p>
            <a:pPr marL="0" indent="0">
              <a:buNone/>
            </a:pPr>
            <a:r>
              <a:rPr lang="en-ZA" sz="1800" b="1" dirty="0" smtClean="0">
                <a:solidFill>
                  <a:schemeClr val="tx1">
                    <a:lumMod val="65000"/>
                    <a:lumOff val="35000"/>
                  </a:schemeClr>
                </a:solidFill>
              </a:rPr>
              <a:t>State Intervention:</a:t>
            </a:r>
          </a:p>
          <a:p>
            <a:r>
              <a:rPr lang="en-ZA" sz="1800" dirty="0" smtClean="0">
                <a:solidFill>
                  <a:schemeClr val="tx1">
                    <a:lumMod val="65000"/>
                    <a:lumOff val="35000"/>
                  </a:schemeClr>
                </a:solidFill>
              </a:rPr>
              <a:t>Re-establishment of inter-departmental task team: February 2019</a:t>
            </a:r>
          </a:p>
          <a:p>
            <a:r>
              <a:rPr lang="en-ZA" sz="1800" dirty="0" smtClean="0">
                <a:solidFill>
                  <a:schemeClr val="tx1">
                    <a:lumMod val="65000"/>
                    <a:lumOff val="35000"/>
                  </a:schemeClr>
                </a:solidFill>
              </a:rPr>
              <a:t>Confirmation </a:t>
            </a:r>
            <a:r>
              <a:rPr lang="en-ZA" sz="1800" dirty="0">
                <a:solidFill>
                  <a:schemeClr val="tx1">
                    <a:lumMod val="65000"/>
                    <a:lumOff val="35000"/>
                  </a:schemeClr>
                </a:solidFill>
              </a:rPr>
              <a:t>of properties required by DHET: February 2019</a:t>
            </a:r>
          </a:p>
          <a:p>
            <a:r>
              <a:rPr lang="en-ZA" sz="1800" dirty="0">
                <a:solidFill>
                  <a:schemeClr val="tx1">
                    <a:lumMod val="65000"/>
                    <a:lumOff val="35000"/>
                  </a:schemeClr>
                </a:solidFill>
              </a:rPr>
              <a:t>Finalisation of Memorandum </a:t>
            </a:r>
            <a:r>
              <a:rPr lang="en-ZA" sz="1800" dirty="0" smtClean="0">
                <a:solidFill>
                  <a:schemeClr val="tx1">
                    <a:lumMod val="65000"/>
                    <a:lumOff val="35000"/>
                  </a:schemeClr>
                </a:solidFill>
              </a:rPr>
              <a:t>of Understanding </a:t>
            </a:r>
            <a:r>
              <a:rPr lang="en-ZA" sz="1800" dirty="0">
                <a:solidFill>
                  <a:schemeClr val="tx1">
                    <a:lumMod val="65000"/>
                    <a:lumOff val="35000"/>
                  </a:schemeClr>
                </a:solidFill>
              </a:rPr>
              <a:t>with DHET: March 2019</a:t>
            </a:r>
          </a:p>
          <a:p>
            <a:r>
              <a:rPr lang="en-ZA" sz="1800" dirty="0">
                <a:solidFill>
                  <a:schemeClr val="tx1">
                    <a:lumMod val="65000"/>
                    <a:lumOff val="35000"/>
                  </a:schemeClr>
                </a:solidFill>
              </a:rPr>
              <a:t>Discussion of funding options for the refurbishment, renovation, property and facilities management of securing of identified property: Student Accommodation Task Team, DPW, DHET and </a:t>
            </a:r>
            <a:r>
              <a:rPr lang="en-ZA" sz="1800" dirty="0" smtClean="0">
                <a:solidFill>
                  <a:schemeClr val="tx1">
                    <a:lumMod val="65000"/>
                    <a:lumOff val="35000"/>
                  </a:schemeClr>
                </a:solidFill>
              </a:rPr>
              <a:t>NT</a:t>
            </a:r>
          </a:p>
          <a:p>
            <a:pPr lvl="1"/>
            <a:r>
              <a:rPr lang="en-ZA" sz="1800" dirty="0">
                <a:solidFill>
                  <a:schemeClr val="tx1">
                    <a:lumMod val="65000"/>
                    <a:lumOff val="35000"/>
                  </a:schemeClr>
                </a:solidFill>
              </a:rPr>
              <a:t>PPP</a:t>
            </a:r>
          </a:p>
          <a:p>
            <a:pPr lvl="1"/>
            <a:r>
              <a:rPr lang="en-ZA" sz="1800" dirty="0">
                <a:solidFill>
                  <a:schemeClr val="tx1">
                    <a:lumMod val="65000"/>
                    <a:lumOff val="35000"/>
                  </a:schemeClr>
                </a:solidFill>
              </a:rPr>
              <a:t>Build Operate and Transfer</a:t>
            </a:r>
          </a:p>
          <a:p>
            <a:pPr lvl="1"/>
            <a:r>
              <a:rPr lang="en-ZA" sz="1800" dirty="0">
                <a:solidFill>
                  <a:schemeClr val="tx1">
                    <a:lumMod val="65000"/>
                    <a:lumOff val="35000"/>
                  </a:schemeClr>
                </a:solidFill>
              </a:rPr>
              <a:t>Outright purchase</a:t>
            </a:r>
          </a:p>
          <a:p>
            <a:pPr marL="457195" lvl="1" indent="0">
              <a:buNone/>
            </a:pPr>
            <a:endParaRPr lang="en-ZA" sz="1800" dirty="0" smtClean="0">
              <a:solidFill>
                <a:schemeClr val="tx1">
                  <a:lumMod val="65000"/>
                  <a:lumOff val="35000"/>
                </a:schemeClr>
              </a:solidFill>
            </a:endParaRPr>
          </a:p>
        </p:txBody>
      </p:sp>
      <p:sp>
        <p:nvSpPr>
          <p:cNvPr id="3" name="Footer Placeholder 2"/>
          <p:cNvSpPr>
            <a:spLocks noGrp="1"/>
          </p:cNvSpPr>
          <p:nvPr>
            <p:ph type="ftr" sz="quarter" idx="11"/>
          </p:nvPr>
        </p:nvSpPr>
        <p:spPr/>
        <p:txBody>
          <a:bodyPr/>
          <a:lstStyle/>
          <a:p>
            <a:r>
              <a:rPr lang="en-US" smtClean="0"/>
              <a:t>PROPERTY MANAGEMENT TRADING ENTITY</a:t>
            </a:r>
            <a:endParaRPr lang="en-US" dirty="0"/>
          </a:p>
        </p:txBody>
      </p:sp>
      <p:sp>
        <p:nvSpPr>
          <p:cNvPr id="4" name="Slide Number Placeholder 3"/>
          <p:cNvSpPr>
            <a:spLocks noGrp="1"/>
          </p:cNvSpPr>
          <p:nvPr>
            <p:ph type="sldNum" sz="quarter" idx="12"/>
          </p:nvPr>
        </p:nvSpPr>
        <p:spPr/>
        <p:txBody>
          <a:bodyPr/>
          <a:lstStyle/>
          <a:p>
            <a:fld id="{6D88B901-4B89-400A-9326-FD413AFBC764}" type="slidenum">
              <a:rPr lang="en-US" smtClean="0"/>
              <a:pPr/>
              <a:t>12</a:t>
            </a:fld>
            <a:endParaRPr lang="en-US"/>
          </a:p>
        </p:txBody>
      </p:sp>
      <p:sp>
        <p:nvSpPr>
          <p:cNvPr id="5" name="Title 4"/>
          <p:cNvSpPr>
            <a:spLocks noGrp="1"/>
          </p:cNvSpPr>
          <p:nvPr>
            <p:ph type="title"/>
          </p:nvPr>
        </p:nvSpPr>
        <p:spPr>
          <a:xfrm>
            <a:off x="685800" y="152400"/>
            <a:ext cx="11582397" cy="990600"/>
          </a:xfrm>
        </p:spPr>
        <p:txBody>
          <a:bodyPr>
            <a:noAutofit/>
          </a:bodyPr>
          <a:lstStyle/>
          <a:p>
            <a:r>
              <a:rPr lang="en-ZA" sz="2800" b="1" dirty="0" smtClean="0">
                <a:solidFill>
                  <a:schemeClr val="bg1"/>
                </a:solidFill>
              </a:rPr>
              <a:t>8.	METHODS TO ADDRESS STUDENT ACCOMMODATION</a:t>
            </a:r>
            <a:endParaRPr lang="en-ZA" sz="2800" b="1" dirty="0">
              <a:solidFill>
                <a:schemeClr val="bg1"/>
              </a:solidFill>
            </a:endParaRPr>
          </a:p>
        </p:txBody>
      </p:sp>
    </p:spTree>
    <p:extLst>
      <p:ext uri="{BB962C8B-B14F-4D97-AF65-F5344CB8AC3E}">
        <p14:creationId xmlns:p14="http://schemas.microsoft.com/office/powerpoint/2010/main" xmlns="" val="38951409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66800" y="1752600"/>
            <a:ext cx="9296401" cy="4525963"/>
          </a:xfrm>
        </p:spPr>
        <p:txBody>
          <a:bodyPr>
            <a:noAutofit/>
          </a:bodyPr>
          <a:lstStyle/>
          <a:p>
            <a:pPr marL="0" indent="0">
              <a:buNone/>
            </a:pPr>
            <a:r>
              <a:rPr lang="en-ZA" sz="1800" b="1" dirty="0" smtClean="0">
                <a:solidFill>
                  <a:schemeClr val="tx1">
                    <a:lumMod val="65000"/>
                    <a:lumOff val="35000"/>
                  </a:schemeClr>
                </a:solidFill>
              </a:rPr>
              <a:t>Technical capacity</a:t>
            </a:r>
            <a:r>
              <a:rPr lang="en-ZA" sz="1800" b="1" dirty="0">
                <a:solidFill>
                  <a:schemeClr val="tx1">
                    <a:lumMod val="65000"/>
                    <a:lumOff val="35000"/>
                  </a:schemeClr>
                </a:solidFill>
              </a:rPr>
              <a:t>: </a:t>
            </a:r>
            <a:endParaRPr lang="en-ZA" sz="1800" b="1" dirty="0" smtClean="0">
              <a:solidFill>
                <a:schemeClr val="tx1">
                  <a:lumMod val="65000"/>
                  <a:lumOff val="35000"/>
                </a:schemeClr>
              </a:solidFill>
            </a:endParaRPr>
          </a:p>
          <a:p>
            <a:pPr marL="0" indent="0">
              <a:buNone/>
            </a:pPr>
            <a:r>
              <a:rPr lang="en-ZA" sz="1800" dirty="0" smtClean="0">
                <a:solidFill>
                  <a:schemeClr val="tx1">
                    <a:lumMod val="65000"/>
                    <a:lumOff val="35000"/>
                  </a:schemeClr>
                </a:solidFill>
              </a:rPr>
              <a:t>The departments’ </a:t>
            </a:r>
            <a:r>
              <a:rPr lang="en-ZA" sz="1800" dirty="0">
                <a:solidFill>
                  <a:schemeClr val="tx1">
                    <a:lumMod val="65000"/>
                    <a:lumOff val="35000"/>
                  </a:schemeClr>
                </a:solidFill>
              </a:rPr>
              <a:t>professional services has a basket of technical skills including, but not limited </a:t>
            </a:r>
            <a:r>
              <a:rPr lang="en-ZA" sz="1800" dirty="0" smtClean="0">
                <a:solidFill>
                  <a:schemeClr val="tx1">
                    <a:lumMod val="65000"/>
                    <a:lumOff val="35000"/>
                  </a:schemeClr>
                </a:solidFill>
              </a:rPr>
              <a:t>to:</a:t>
            </a:r>
          </a:p>
          <a:p>
            <a:pPr marL="457200" indent="-457200">
              <a:buFont typeface="+mj-lt"/>
              <a:buAutoNum type="arabicPeriod"/>
            </a:pPr>
            <a:r>
              <a:rPr lang="en-ZA" sz="1800" dirty="0" smtClean="0">
                <a:solidFill>
                  <a:schemeClr val="tx1">
                    <a:lumMod val="65000"/>
                    <a:lumOff val="35000"/>
                  </a:schemeClr>
                </a:solidFill>
              </a:rPr>
              <a:t> </a:t>
            </a:r>
            <a:r>
              <a:rPr lang="en-ZA" sz="1800" dirty="0">
                <a:solidFill>
                  <a:schemeClr val="tx1">
                    <a:lumMod val="65000"/>
                    <a:lumOff val="35000"/>
                  </a:schemeClr>
                </a:solidFill>
              </a:rPr>
              <a:t>Architects, </a:t>
            </a:r>
            <a:endParaRPr lang="en-ZA" sz="1800" dirty="0" smtClean="0">
              <a:solidFill>
                <a:schemeClr val="tx1">
                  <a:lumMod val="65000"/>
                  <a:lumOff val="35000"/>
                </a:schemeClr>
              </a:solidFill>
            </a:endParaRPr>
          </a:p>
          <a:p>
            <a:pPr marL="457200" indent="-457200">
              <a:buFont typeface="+mj-lt"/>
              <a:buAutoNum type="arabicPeriod"/>
            </a:pPr>
            <a:r>
              <a:rPr lang="en-ZA" sz="1800" dirty="0" smtClean="0">
                <a:solidFill>
                  <a:schemeClr val="tx1">
                    <a:lumMod val="65000"/>
                    <a:lumOff val="35000"/>
                  </a:schemeClr>
                </a:solidFill>
              </a:rPr>
              <a:t>Town </a:t>
            </a:r>
            <a:r>
              <a:rPr lang="en-ZA" sz="1800" dirty="0">
                <a:solidFill>
                  <a:schemeClr val="tx1">
                    <a:lumMod val="65000"/>
                    <a:lumOff val="35000"/>
                  </a:schemeClr>
                </a:solidFill>
              </a:rPr>
              <a:t>Planners, </a:t>
            </a:r>
            <a:endParaRPr lang="en-ZA" sz="1800" dirty="0" smtClean="0">
              <a:solidFill>
                <a:schemeClr val="tx1">
                  <a:lumMod val="65000"/>
                  <a:lumOff val="35000"/>
                </a:schemeClr>
              </a:solidFill>
            </a:endParaRPr>
          </a:p>
          <a:p>
            <a:pPr marL="457200" indent="-457200">
              <a:buFont typeface="+mj-lt"/>
              <a:buAutoNum type="arabicPeriod"/>
            </a:pPr>
            <a:r>
              <a:rPr lang="en-ZA" sz="1800" dirty="0" smtClean="0">
                <a:solidFill>
                  <a:schemeClr val="tx1">
                    <a:lumMod val="65000"/>
                    <a:lumOff val="35000"/>
                  </a:schemeClr>
                </a:solidFill>
              </a:rPr>
              <a:t>Quantity </a:t>
            </a:r>
            <a:r>
              <a:rPr lang="en-ZA" sz="1800" dirty="0">
                <a:solidFill>
                  <a:schemeClr val="tx1">
                    <a:lumMod val="65000"/>
                    <a:lumOff val="35000"/>
                  </a:schemeClr>
                </a:solidFill>
              </a:rPr>
              <a:t>Surveyors, </a:t>
            </a:r>
            <a:endParaRPr lang="en-ZA" sz="1800" dirty="0" smtClean="0">
              <a:solidFill>
                <a:schemeClr val="tx1">
                  <a:lumMod val="65000"/>
                  <a:lumOff val="35000"/>
                </a:schemeClr>
              </a:solidFill>
            </a:endParaRPr>
          </a:p>
          <a:p>
            <a:pPr marL="457200" indent="-457200">
              <a:buFont typeface="+mj-lt"/>
              <a:buAutoNum type="arabicPeriod"/>
            </a:pPr>
            <a:r>
              <a:rPr lang="en-ZA" sz="1800" dirty="0" smtClean="0">
                <a:solidFill>
                  <a:schemeClr val="tx1">
                    <a:lumMod val="65000"/>
                    <a:lumOff val="35000"/>
                  </a:schemeClr>
                </a:solidFill>
              </a:rPr>
              <a:t>Project Managers, </a:t>
            </a:r>
          </a:p>
          <a:p>
            <a:pPr marL="457200" indent="-457200">
              <a:buFont typeface="+mj-lt"/>
              <a:buAutoNum type="arabicPeriod"/>
            </a:pPr>
            <a:r>
              <a:rPr lang="en-ZA" sz="1800" dirty="0" smtClean="0">
                <a:solidFill>
                  <a:schemeClr val="tx1">
                    <a:lumMod val="65000"/>
                    <a:lumOff val="35000"/>
                  </a:schemeClr>
                </a:solidFill>
              </a:rPr>
              <a:t>Trained artisans,</a:t>
            </a:r>
          </a:p>
          <a:p>
            <a:pPr marL="457200" indent="-457200">
              <a:buFont typeface="+mj-lt"/>
              <a:buAutoNum type="arabicPeriod"/>
            </a:pPr>
            <a:r>
              <a:rPr lang="en-ZA" sz="1800" dirty="0" smtClean="0">
                <a:solidFill>
                  <a:schemeClr val="tx1">
                    <a:lumMod val="65000"/>
                    <a:lumOff val="35000"/>
                  </a:schemeClr>
                </a:solidFill>
              </a:rPr>
              <a:t>Engineers </a:t>
            </a:r>
            <a:r>
              <a:rPr lang="en-ZA" sz="1800" dirty="0">
                <a:solidFill>
                  <a:schemeClr val="tx1">
                    <a:lumMod val="65000"/>
                    <a:lumOff val="35000"/>
                  </a:schemeClr>
                </a:solidFill>
              </a:rPr>
              <a:t>and M</a:t>
            </a:r>
            <a:r>
              <a:rPr lang="en-ZA" sz="1800" dirty="0" smtClean="0">
                <a:solidFill>
                  <a:schemeClr val="tx1">
                    <a:lumMod val="65000"/>
                    <a:lumOff val="35000"/>
                  </a:schemeClr>
                </a:solidFill>
              </a:rPr>
              <a:t>anagers etc.</a:t>
            </a:r>
          </a:p>
          <a:p>
            <a:pPr marL="0" indent="0">
              <a:buNone/>
            </a:pPr>
            <a:endParaRPr lang="en-ZA" sz="1800" dirty="0" smtClean="0">
              <a:solidFill>
                <a:schemeClr val="tx1">
                  <a:lumMod val="65000"/>
                  <a:lumOff val="35000"/>
                </a:schemeClr>
              </a:solidFill>
            </a:endParaRPr>
          </a:p>
          <a:p>
            <a:pPr marL="0" indent="0">
              <a:buNone/>
            </a:pPr>
            <a:r>
              <a:rPr lang="en-ZA" sz="1800" dirty="0" smtClean="0">
                <a:solidFill>
                  <a:schemeClr val="tx1">
                    <a:lumMod val="65000"/>
                    <a:lumOff val="35000"/>
                  </a:schemeClr>
                </a:solidFill>
              </a:rPr>
              <a:t>These professionals can be availed to perform the required functions for all refurbishment, renovation or development projects.</a:t>
            </a:r>
            <a:endParaRPr lang="en-ZA" sz="1800" dirty="0">
              <a:solidFill>
                <a:schemeClr val="tx1">
                  <a:lumMod val="65000"/>
                  <a:lumOff val="35000"/>
                </a:schemeClr>
              </a:solidFill>
            </a:endParaRPr>
          </a:p>
          <a:p>
            <a:endParaRPr lang="en-ZA" sz="1800" dirty="0">
              <a:solidFill>
                <a:schemeClr val="tx1">
                  <a:lumMod val="65000"/>
                  <a:lumOff val="35000"/>
                </a:schemeClr>
              </a:solidFill>
            </a:endParaRPr>
          </a:p>
        </p:txBody>
      </p:sp>
      <p:sp>
        <p:nvSpPr>
          <p:cNvPr id="3" name="Footer Placeholder 2"/>
          <p:cNvSpPr>
            <a:spLocks noGrp="1"/>
          </p:cNvSpPr>
          <p:nvPr>
            <p:ph type="ftr" sz="quarter" idx="11"/>
          </p:nvPr>
        </p:nvSpPr>
        <p:spPr/>
        <p:txBody>
          <a:bodyPr/>
          <a:lstStyle/>
          <a:p>
            <a:r>
              <a:rPr lang="en-US" smtClean="0"/>
              <a:t>PROPERTY MANAGEMENT TRADING ENTITY</a:t>
            </a:r>
            <a:endParaRPr lang="en-US" dirty="0"/>
          </a:p>
        </p:txBody>
      </p:sp>
      <p:sp>
        <p:nvSpPr>
          <p:cNvPr id="4" name="Slide Number Placeholder 3"/>
          <p:cNvSpPr>
            <a:spLocks noGrp="1"/>
          </p:cNvSpPr>
          <p:nvPr>
            <p:ph type="sldNum" sz="quarter" idx="12"/>
          </p:nvPr>
        </p:nvSpPr>
        <p:spPr/>
        <p:txBody>
          <a:bodyPr/>
          <a:lstStyle/>
          <a:p>
            <a:fld id="{6D88B901-4B89-400A-9326-FD413AFBC764}" type="slidenum">
              <a:rPr lang="en-US" smtClean="0"/>
              <a:pPr/>
              <a:t>13</a:t>
            </a:fld>
            <a:endParaRPr lang="en-US"/>
          </a:p>
        </p:txBody>
      </p:sp>
      <p:sp>
        <p:nvSpPr>
          <p:cNvPr id="5" name="Title 4"/>
          <p:cNvSpPr>
            <a:spLocks noGrp="1"/>
          </p:cNvSpPr>
          <p:nvPr>
            <p:ph type="title"/>
          </p:nvPr>
        </p:nvSpPr>
        <p:spPr>
          <a:xfrm>
            <a:off x="685800" y="152400"/>
            <a:ext cx="11582397" cy="990600"/>
          </a:xfrm>
        </p:spPr>
        <p:txBody>
          <a:bodyPr>
            <a:noAutofit/>
          </a:bodyPr>
          <a:lstStyle/>
          <a:p>
            <a:r>
              <a:rPr lang="en-ZA" sz="2800" b="1" dirty="0" smtClean="0">
                <a:solidFill>
                  <a:schemeClr val="bg1"/>
                </a:solidFill>
              </a:rPr>
              <a:t>8.	METHODS TO ADDRESS STUDENT ACCOMMODATION</a:t>
            </a:r>
            <a:endParaRPr lang="en-ZA" sz="2800" b="1" dirty="0">
              <a:solidFill>
                <a:schemeClr val="bg1"/>
              </a:solidFill>
            </a:endParaRPr>
          </a:p>
        </p:txBody>
      </p:sp>
    </p:spTree>
    <p:extLst>
      <p:ext uri="{BB962C8B-B14F-4D97-AF65-F5344CB8AC3E}">
        <p14:creationId xmlns:p14="http://schemas.microsoft.com/office/powerpoint/2010/main" xmlns="" val="38951409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66801" y="2438400"/>
            <a:ext cx="10134600" cy="4525963"/>
          </a:xfrm>
        </p:spPr>
        <p:txBody>
          <a:bodyPr>
            <a:noAutofit/>
          </a:bodyPr>
          <a:lstStyle/>
          <a:p>
            <a:pPr marL="0" lvl="0" indent="0">
              <a:buNone/>
            </a:pPr>
            <a:r>
              <a:rPr lang="en-ZA" sz="1800" b="1" dirty="0">
                <a:solidFill>
                  <a:schemeClr val="tx1">
                    <a:lumMod val="65000"/>
                    <a:lumOff val="35000"/>
                  </a:schemeClr>
                </a:solidFill>
              </a:rPr>
              <a:t>Private sector investment:</a:t>
            </a:r>
          </a:p>
          <a:p>
            <a:pPr lvl="0"/>
            <a:r>
              <a:rPr lang="en-ZA" sz="1800" dirty="0">
                <a:solidFill>
                  <a:schemeClr val="tx1">
                    <a:lumMod val="65000"/>
                    <a:lumOff val="35000"/>
                  </a:schemeClr>
                </a:solidFill>
              </a:rPr>
              <a:t>Letting out of surplus state owned properties for redevelopment and development into student accommodation</a:t>
            </a:r>
          </a:p>
          <a:p>
            <a:pPr lvl="1"/>
            <a:r>
              <a:rPr lang="en-ZA" sz="1800" dirty="0">
                <a:solidFill>
                  <a:schemeClr val="tx1">
                    <a:lumMod val="65000"/>
                    <a:lumOff val="35000"/>
                  </a:schemeClr>
                </a:solidFill>
              </a:rPr>
              <a:t>Advertising: February 2019</a:t>
            </a:r>
          </a:p>
          <a:p>
            <a:pPr lvl="1"/>
            <a:r>
              <a:rPr lang="en-ZA" sz="1800" dirty="0">
                <a:solidFill>
                  <a:schemeClr val="tx1">
                    <a:lumMod val="65000"/>
                    <a:lumOff val="35000"/>
                  </a:schemeClr>
                </a:solidFill>
              </a:rPr>
              <a:t>Award: June-August </a:t>
            </a:r>
            <a:r>
              <a:rPr lang="en-ZA" sz="1800" dirty="0" smtClean="0">
                <a:solidFill>
                  <a:schemeClr val="tx1">
                    <a:lumMod val="65000"/>
                    <a:lumOff val="35000"/>
                  </a:schemeClr>
                </a:solidFill>
              </a:rPr>
              <a:t>2019</a:t>
            </a:r>
          </a:p>
          <a:p>
            <a:pPr marL="400049" indent="-342900"/>
            <a:r>
              <a:rPr lang="en-ZA" sz="1800" dirty="0" smtClean="0">
                <a:solidFill>
                  <a:schemeClr val="tx1">
                    <a:lumMod val="65000"/>
                    <a:lumOff val="35000"/>
                  </a:schemeClr>
                </a:solidFill>
              </a:rPr>
              <a:t>In </a:t>
            </a:r>
            <a:r>
              <a:rPr lang="en-ZA" sz="1800" dirty="0">
                <a:solidFill>
                  <a:schemeClr val="tx1">
                    <a:lumMod val="65000"/>
                    <a:lumOff val="35000"/>
                  </a:schemeClr>
                </a:solidFill>
              </a:rPr>
              <a:t>consideration of the </a:t>
            </a:r>
            <a:r>
              <a:rPr lang="en-ZA" sz="1800" dirty="0" smtClean="0">
                <a:solidFill>
                  <a:schemeClr val="tx1">
                    <a:lumMod val="65000"/>
                    <a:lumOff val="35000"/>
                  </a:schemeClr>
                </a:solidFill>
              </a:rPr>
              <a:t>urgent need for student  accommodation, </a:t>
            </a:r>
            <a:r>
              <a:rPr lang="en-ZA" sz="1800" dirty="0">
                <a:solidFill>
                  <a:schemeClr val="tx1">
                    <a:lumMod val="65000"/>
                    <a:lumOff val="35000"/>
                  </a:schemeClr>
                </a:solidFill>
              </a:rPr>
              <a:t>the department </a:t>
            </a:r>
            <a:r>
              <a:rPr lang="en-ZA" sz="1800" dirty="0" smtClean="0">
                <a:solidFill>
                  <a:schemeClr val="tx1">
                    <a:lumMod val="65000"/>
                    <a:lumOff val="35000"/>
                  </a:schemeClr>
                </a:solidFill>
              </a:rPr>
              <a:t>will prioritise proposals for the development of student accommodation in areas near higher education institutions; </a:t>
            </a:r>
          </a:p>
          <a:p>
            <a:pPr marL="400049" indent="-342900"/>
            <a:r>
              <a:rPr lang="en-ZA" sz="1800" dirty="0" smtClean="0">
                <a:solidFill>
                  <a:schemeClr val="tx1">
                    <a:lumMod val="65000"/>
                    <a:lumOff val="35000"/>
                  </a:schemeClr>
                </a:solidFill>
              </a:rPr>
              <a:t>These proposals will </a:t>
            </a:r>
            <a:r>
              <a:rPr lang="en-ZA" sz="1800" dirty="0">
                <a:solidFill>
                  <a:schemeClr val="tx1">
                    <a:lumMod val="65000"/>
                    <a:lumOff val="35000"/>
                  </a:schemeClr>
                </a:solidFill>
              </a:rPr>
              <a:t>be evaluated based on their value add in relations to the provision of student </a:t>
            </a:r>
            <a:r>
              <a:rPr lang="en-ZA" sz="1800" dirty="0" smtClean="0">
                <a:solidFill>
                  <a:schemeClr val="tx1">
                    <a:lumMod val="65000"/>
                    <a:lumOff val="35000"/>
                  </a:schemeClr>
                </a:solidFill>
              </a:rPr>
              <a:t>accommodation.</a:t>
            </a:r>
            <a:endParaRPr lang="en-ZA" sz="1800" dirty="0">
              <a:solidFill>
                <a:schemeClr val="tx1">
                  <a:lumMod val="65000"/>
                  <a:lumOff val="35000"/>
                </a:schemeClr>
              </a:solidFill>
            </a:endParaRPr>
          </a:p>
          <a:p>
            <a:endParaRPr lang="en-ZA" sz="1800" dirty="0">
              <a:solidFill>
                <a:schemeClr val="tx1">
                  <a:lumMod val="65000"/>
                  <a:lumOff val="35000"/>
                </a:schemeClr>
              </a:solidFill>
            </a:endParaRPr>
          </a:p>
        </p:txBody>
      </p:sp>
      <p:sp>
        <p:nvSpPr>
          <p:cNvPr id="3" name="Footer Placeholder 2"/>
          <p:cNvSpPr>
            <a:spLocks noGrp="1"/>
          </p:cNvSpPr>
          <p:nvPr>
            <p:ph type="ftr" sz="quarter" idx="11"/>
          </p:nvPr>
        </p:nvSpPr>
        <p:spPr/>
        <p:txBody>
          <a:bodyPr/>
          <a:lstStyle/>
          <a:p>
            <a:r>
              <a:rPr lang="en-US" smtClean="0"/>
              <a:t>PROPERTY MANAGEMENT TRADING ENTITY</a:t>
            </a:r>
            <a:endParaRPr lang="en-US"/>
          </a:p>
        </p:txBody>
      </p:sp>
      <p:sp>
        <p:nvSpPr>
          <p:cNvPr id="4" name="Slide Number Placeholder 3"/>
          <p:cNvSpPr>
            <a:spLocks noGrp="1"/>
          </p:cNvSpPr>
          <p:nvPr>
            <p:ph type="sldNum" sz="quarter" idx="12"/>
          </p:nvPr>
        </p:nvSpPr>
        <p:spPr/>
        <p:txBody>
          <a:bodyPr/>
          <a:lstStyle/>
          <a:p>
            <a:fld id="{6D88B901-4B89-400A-9326-FD413AFBC764}" type="slidenum">
              <a:rPr lang="en-US" smtClean="0"/>
              <a:pPr/>
              <a:t>14</a:t>
            </a:fld>
            <a:endParaRPr lang="en-US"/>
          </a:p>
        </p:txBody>
      </p:sp>
      <p:sp>
        <p:nvSpPr>
          <p:cNvPr id="5" name="Title 4"/>
          <p:cNvSpPr>
            <a:spLocks noGrp="1"/>
          </p:cNvSpPr>
          <p:nvPr>
            <p:ph type="title"/>
          </p:nvPr>
        </p:nvSpPr>
        <p:spPr>
          <a:xfrm>
            <a:off x="685800" y="152400"/>
            <a:ext cx="11582397" cy="990600"/>
          </a:xfrm>
        </p:spPr>
        <p:txBody>
          <a:bodyPr>
            <a:noAutofit/>
          </a:bodyPr>
          <a:lstStyle/>
          <a:p>
            <a:r>
              <a:rPr lang="en-ZA" sz="2800" b="1" dirty="0" smtClean="0">
                <a:solidFill>
                  <a:schemeClr val="bg1"/>
                </a:solidFill>
              </a:rPr>
              <a:t>8.	METHODS TO ADDRESS STUDENT ACCOMMODATION</a:t>
            </a:r>
            <a:endParaRPr lang="en-ZA" sz="2800" b="1" dirty="0">
              <a:solidFill>
                <a:schemeClr val="bg1"/>
              </a:solidFill>
            </a:endParaRPr>
          </a:p>
        </p:txBody>
      </p:sp>
    </p:spTree>
    <p:extLst>
      <p:ext uri="{BB962C8B-B14F-4D97-AF65-F5344CB8AC3E}">
        <p14:creationId xmlns:p14="http://schemas.microsoft.com/office/powerpoint/2010/main" xmlns="" val="15591798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PROPERTY MANAGEMENT TRADING ENTITY</a:t>
            </a:r>
            <a:endParaRPr lang="en-US"/>
          </a:p>
        </p:txBody>
      </p:sp>
      <p:sp>
        <p:nvSpPr>
          <p:cNvPr id="4" name="Slide Number Placeholder 3"/>
          <p:cNvSpPr>
            <a:spLocks noGrp="1"/>
          </p:cNvSpPr>
          <p:nvPr>
            <p:ph type="sldNum" sz="quarter" idx="12"/>
          </p:nvPr>
        </p:nvSpPr>
        <p:spPr/>
        <p:txBody>
          <a:bodyPr/>
          <a:lstStyle/>
          <a:p>
            <a:fld id="{6D88B901-4B89-400A-9326-FD413AFBC764}" type="slidenum">
              <a:rPr lang="en-US" smtClean="0"/>
              <a:pPr/>
              <a:t>15</a:t>
            </a:fld>
            <a:endParaRPr lang="en-US"/>
          </a:p>
        </p:txBody>
      </p:sp>
      <p:sp>
        <p:nvSpPr>
          <p:cNvPr id="5" name="Title 4"/>
          <p:cNvSpPr>
            <a:spLocks noGrp="1"/>
          </p:cNvSpPr>
          <p:nvPr>
            <p:ph type="title"/>
          </p:nvPr>
        </p:nvSpPr>
        <p:spPr>
          <a:xfrm>
            <a:off x="685800" y="152400"/>
            <a:ext cx="10972799" cy="990600"/>
          </a:xfrm>
        </p:spPr>
        <p:txBody>
          <a:bodyPr>
            <a:normAutofit/>
          </a:bodyPr>
          <a:lstStyle/>
          <a:p>
            <a:r>
              <a:rPr lang="en-ZA" sz="2800" b="1" dirty="0" smtClean="0">
                <a:solidFill>
                  <a:schemeClr val="bg1"/>
                </a:solidFill>
              </a:rPr>
              <a:t>9.	DESIRED IMPACT</a:t>
            </a:r>
            <a:endParaRPr lang="en-ZA" sz="2800" b="1" dirty="0">
              <a:solidFill>
                <a:schemeClr val="bg1"/>
              </a:solidFill>
            </a:endParaRPr>
          </a:p>
        </p:txBody>
      </p:sp>
      <p:graphicFrame>
        <p:nvGraphicFramePr>
          <p:cNvPr id="6" name="Table 5"/>
          <p:cNvGraphicFramePr>
            <a:graphicFrameLocks noGrp="1"/>
          </p:cNvGraphicFramePr>
          <p:nvPr>
            <p:extLst>
              <p:ext uri="{D42A27DB-BD31-4B8C-83A1-F6EECF244321}">
                <p14:modId xmlns:p14="http://schemas.microsoft.com/office/powerpoint/2010/main" xmlns="" val="3454012384"/>
              </p:ext>
            </p:extLst>
          </p:nvPr>
        </p:nvGraphicFramePr>
        <p:xfrm>
          <a:off x="609601" y="1755773"/>
          <a:ext cx="6248399" cy="4268782"/>
        </p:xfrm>
        <a:graphic>
          <a:graphicData uri="http://schemas.openxmlformats.org/drawingml/2006/table">
            <a:tbl>
              <a:tblPr firstRow="1" bandRow="1">
                <a:tableStyleId>{5C22544A-7EE6-4342-B048-85BDC9FD1C3A}</a:tableStyleId>
              </a:tblPr>
              <a:tblGrid>
                <a:gridCol w="2777066">
                  <a:extLst>
                    <a:ext uri="{9D8B030D-6E8A-4147-A177-3AD203B41FA5}">
                      <a16:colId xmlns:a16="http://schemas.microsoft.com/office/drawing/2014/main" xmlns="" val="20000"/>
                    </a:ext>
                  </a:extLst>
                </a:gridCol>
                <a:gridCol w="3471333">
                  <a:extLst>
                    <a:ext uri="{9D8B030D-6E8A-4147-A177-3AD203B41FA5}">
                      <a16:colId xmlns:a16="http://schemas.microsoft.com/office/drawing/2014/main" xmlns="" val="20001"/>
                    </a:ext>
                  </a:extLst>
                </a:gridCol>
              </a:tblGrid>
              <a:tr h="392965">
                <a:tc>
                  <a:txBody>
                    <a:bodyPr/>
                    <a:lstStyle/>
                    <a:p>
                      <a:r>
                        <a:rPr lang="en-ZA" sz="1800" dirty="0" smtClean="0"/>
                        <a:t>Impact</a:t>
                      </a:r>
                      <a:endParaRPr lang="en-ZA" sz="1800" dirty="0"/>
                    </a:p>
                  </a:txBody>
                  <a:tcPr/>
                </a:tc>
                <a:tc>
                  <a:txBody>
                    <a:bodyPr/>
                    <a:lstStyle/>
                    <a:p>
                      <a:r>
                        <a:rPr lang="en-ZA" sz="1800" dirty="0" smtClean="0"/>
                        <a:t>NDP</a:t>
                      </a:r>
                      <a:r>
                        <a:rPr lang="en-ZA" sz="1800" baseline="0" dirty="0" smtClean="0"/>
                        <a:t> 2030: Chapter 9 - 61</a:t>
                      </a:r>
                      <a:endParaRPr lang="en-ZA" sz="1800" dirty="0"/>
                    </a:p>
                  </a:txBody>
                  <a:tcPr/>
                </a:tc>
                <a:extLst>
                  <a:ext uri="{0D108BD9-81ED-4DB2-BD59-A6C34878D82A}">
                    <a16:rowId xmlns:a16="http://schemas.microsoft.com/office/drawing/2014/main" xmlns="" val="10000"/>
                  </a:ext>
                </a:extLst>
              </a:tr>
              <a:tr h="1841013">
                <a:tc>
                  <a:txBody>
                    <a:bodyPr/>
                    <a:lstStyle/>
                    <a:p>
                      <a:pPr marL="342900" indent="-342900">
                        <a:buFont typeface="+mj-lt"/>
                        <a:buAutoNum type="arabicPeriod"/>
                      </a:pPr>
                      <a:r>
                        <a:rPr lang="en-ZA" sz="1800" dirty="0" smtClean="0"/>
                        <a:t>Contribution the provision of safe, secure, affordable and functional accommodation for students</a:t>
                      </a:r>
                    </a:p>
                  </a:txBody>
                  <a:tcPr/>
                </a:tc>
                <a:tc rowSpan="3">
                  <a:txBody>
                    <a:bodyPr/>
                    <a:lstStyle/>
                    <a:p>
                      <a:r>
                        <a:rPr lang="en-ZA" sz="1800" dirty="0" smtClean="0"/>
                        <a:t>Complete the construction of two new</a:t>
                      </a:r>
                    </a:p>
                    <a:p>
                      <a:r>
                        <a:rPr lang="en-ZA" sz="1800" dirty="0" smtClean="0"/>
                        <a:t>universities in Mpumalanga and the Northern</a:t>
                      </a:r>
                    </a:p>
                    <a:p>
                      <a:r>
                        <a:rPr lang="en-ZA" sz="1800" dirty="0" smtClean="0"/>
                        <a:t>Cape; new medical schools in Limpopo and a</a:t>
                      </a:r>
                    </a:p>
                    <a:p>
                      <a:r>
                        <a:rPr lang="en-ZA" sz="1800" dirty="0" smtClean="0"/>
                        <a:t>number of academic hospitals; expand the</a:t>
                      </a:r>
                    </a:p>
                    <a:p>
                      <a:r>
                        <a:rPr lang="en-ZA" sz="1800" dirty="0" smtClean="0"/>
                        <a:t>infrastructure of existing institutions and allow all</a:t>
                      </a:r>
                    </a:p>
                    <a:p>
                      <a:r>
                        <a:rPr lang="en-ZA" sz="1800" dirty="0" smtClean="0"/>
                        <a:t>universities to use of distance education to reach</a:t>
                      </a:r>
                    </a:p>
                    <a:p>
                      <a:r>
                        <a:rPr lang="en-ZA" sz="1800" dirty="0" smtClean="0"/>
                        <a:t>more learners.</a:t>
                      </a:r>
                      <a:endParaRPr lang="en-ZA" sz="1800" dirty="0"/>
                    </a:p>
                  </a:txBody>
                  <a:tcPr/>
                </a:tc>
                <a:extLst>
                  <a:ext uri="{0D108BD9-81ED-4DB2-BD59-A6C34878D82A}">
                    <a16:rowId xmlns:a16="http://schemas.microsoft.com/office/drawing/2014/main" xmlns="" val="10001"/>
                  </a:ext>
                </a:extLst>
              </a:tr>
              <a:tr h="678268">
                <a:tc>
                  <a:txBody>
                    <a:bodyPr/>
                    <a:lstStyle/>
                    <a:p>
                      <a:pPr marL="342900" marR="0" lvl="0" indent="-342900" algn="l" defTabSz="914391" rtl="0" eaLnBrk="1" fontAlgn="auto" latinLnBrk="0" hangingPunct="1">
                        <a:lnSpc>
                          <a:spcPct val="100000"/>
                        </a:lnSpc>
                        <a:spcBef>
                          <a:spcPts val="0"/>
                        </a:spcBef>
                        <a:spcAft>
                          <a:spcPts val="0"/>
                        </a:spcAft>
                        <a:buClrTx/>
                        <a:buSzTx/>
                        <a:buFont typeface="+mj-lt"/>
                        <a:buAutoNum type="arabicPeriod" startAt="2"/>
                        <a:tabLst/>
                        <a:defRPr/>
                      </a:pPr>
                      <a:r>
                        <a:rPr kumimoji="0" lang="en-ZA" sz="1800" b="0" i="0" u="none" strike="noStrike" kern="1200" cap="none" spc="0" normalizeH="0" baseline="0" noProof="0" dirty="0" smtClean="0">
                          <a:ln>
                            <a:noFill/>
                          </a:ln>
                          <a:solidFill>
                            <a:prstClr val="black"/>
                          </a:solidFill>
                          <a:effectLst/>
                          <a:uLnTx/>
                          <a:uFillTx/>
                          <a:latin typeface="+mn-lt"/>
                          <a:ea typeface="+mn-ea"/>
                          <a:cs typeface="+mn-cs"/>
                        </a:rPr>
                        <a:t>Revenue generation through letting    out</a:t>
                      </a:r>
                    </a:p>
                  </a:txBody>
                  <a:tcPr/>
                </a:tc>
                <a:tc vMerge="1">
                  <a:txBody>
                    <a:bodyPr/>
                    <a:lstStyle/>
                    <a:p>
                      <a:endParaRPr lang="en-ZA" dirty="0"/>
                    </a:p>
                  </a:txBody>
                  <a:tcPr/>
                </a:tc>
                <a:extLst>
                  <a:ext uri="{0D108BD9-81ED-4DB2-BD59-A6C34878D82A}">
                    <a16:rowId xmlns:a16="http://schemas.microsoft.com/office/drawing/2014/main" xmlns="" val="10002"/>
                  </a:ext>
                </a:extLst>
              </a:tr>
              <a:tr h="1356536">
                <a:tc>
                  <a:txBody>
                    <a:bodyPr/>
                    <a:lstStyle/>
                    <a:p>
                      <a:pPr marL="342900" indent="-342900">
                        <a:buFont typeface="+mj-lt"/>
                        <a:buAutoNum type="arabicPeriod" startAt="3"/>
                      </a:pPr>
                      <a:r>
                        <a:rPr lang="en-ZA" sz="1800" dirty="0" smtClean="0"/>
                        <a:t>Securing vacant surplus state owned properties</a:t>
                      </a:r>
                    </a:p>
                  </a:txBody>
                  <a:tcPr/>
                </a:tc>
                <a:tc vMerge="1">
                  <a:txBody>
                    <a:bodyPr/>
                    <a:lstStyle/>
                    <a:p>
                      <a:endParaRPr lang="en-ZA" dirty="0"/>
                    </a:p>
                  </a:txBody>
                  <a:tcPr/>
                </a:tc>
                <a:extLst>
                  <a:ext uri="{0D108BD9-81ED-4DB2-BD59-A6C34878D82A}">
                    <a16:rowId xmlns:a16="http://schemas.microsoft.com/office/drawing/2014/main" xmlns="" val="10003"/>
                  </a:ext>
                </a:extLst>
              </a:tr>
            </a:tbl>
          </a:graphicData>
        </a:graphic>
      </p:graphicFrame>
      <p:sp>
        <p:nvSpPr>
          <p:cNvPr id="7" name="Rectangle 6"/>
          <p:cNvSpPr/>
          <p:nvPr/>
        </p:nvSpPr>
        <p:spPr>
          <a:xfrm>
            <a:off x="7086600" y="1290135"/>
            <a:ext cx="10821915" cy="369332"/>
          </a:xfrm>
          <a:prstGeom prst="rect">
            <a:avLst/>
          </a:prstGeom>
        </p:spPr>
        <p:txBody>
          <a:bodyPr wrap="square">
            <a:spAutoFit/>
          </a:bodyPr>
          <a:lstStyle/>
          <a:p>
            <a:pPr algn="just"/>
            <a:r>
              <a:rPr lang="en-ZA" b="1" dirty="0" err="1" smtClean="0">
                <a:solidFill>
                  <a:schemeClr val="tx1">
                    <a:lumMod val="65000"/>
                    <a:lumOff val="35000"/>
                  </a:schemeClr>
                </a:solidFill>
              </a:rPr>
              <a:t>Braamfontein</a:t>
            </a:r>
            <a:r>
              <a:rPr lang="en-ZA" b="1" dirty="0" smtClean="0">
                <a:solidFill>
                  <a:schemeClr val="tx1">
                    <a:lumMod val="65000"/>
                    <a:lumOff val="35000"/>
                  </a:schemeClr>
                </a:solidFill>
              </a:rPr>
              <a:t>: close proximity to WITS, UJ 	</a:t>
            </a:r>
            <a:r>
              <a:rPr lang="en-ZA" b="1" dirty="0" smtClean="0"/>
              <a:t>	      </a:t>
            </a:r>
            <a:endParaRPr lang="en-ZA" b="1" dirty="0"/>
          </a:p>
        </p:txBody>
      </p:sp>
      <p:pic>
        <p:nvPicPr>
          <p:cNvPr id="8" name="Content Placeholder 11"/>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rot="5400000">
            <a:off x="7316754" y="1604993"/>
            <a:ext cx="4265608" cy="4573515"/>
          </a:xfrm>
        </p:spPr>
      </p:pic>
    </p:spTree>
    <p:extLst>
      <p:ext uri="{BB962C8B-B14F-4D97-AF65-F5344CB8AC3E}">
        <p14:creationId xmlns:p14="http://schemas.microsoft.com/office/powerpoint/2010/main" xmlns="" val="17381553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2400" y="1295400"/>
            <a:ext cx="11811000" cy="542608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 name="Slide Number Placeholder 3"/>
          <p:cNvSpPr>
            <a:spLocks noGrp="1"/>
          </p:cNvSpPr>
          <p:nvPr>
            <p:ph type="sldNum" sz="quarter" idx="12"/>
          </p:nvPr>
        </p:nvSpPr>
        <p:spPr/>
        <p:txBody>
          <a:bodyPr/>
          <a:lstStyle/>
          <a:p>
            <a:fld id="{6D88B901-4B89-400A-9326-FD413AFBC764}" type="slidenum">
              <a:rPr lang="en-US" smtClean="0">
                <a:solidFill>
                  <a:prstClr val="black">
                    <a:tint val="75000"/>
                  </a:prstClr>
                </a:solidFill>
              </a:rPr>
              <a:pPr/>
              <a:t>16</a:t>
            </a:fld>
            <a:endParaRPr lang="en-US">
              <a:solidFill>
                <a:prstClr val="black">
                  <a:tint val="75000"/>
                </a:prstClr>
              </a:solidFill>
            </a:endParaRPr>
          </a:p>
        </p:txBody>
      </p:sp>
      <p:sp>
        <p:nvSpPr>
          <p:cNvPr id="5" name="Title 4"/>
          <p:cNvSpPr>
            <a:spLocks noGrp="1"/>
          </p:cNvSpPr>
          <p:nvPr>
            <p:ph type="title"/>
          </p:nvPr>
        </p:nvSpPr>
        <p:spPr>
          <a:xfrm>
            <a:off x="685800" y="2133600"/>
            <a:ext cx="10896602" cy="3505200"/>
          </a:xfrm>
        </p:spPr>
        <p:txBody>
          <a:bodyPr>
            <a:noAutofit/>
          </a:bodyPr>
          <a:lstStyle/>
          <a:p>
            <a:pPr algn="ctr"/>
            <a:r>
              <a:rPr lang="en-ZA" sz="2400" dirty="0" smtClean="0">
                <a:solidFill>
                  <a:schemeClr val="bg1"/>
                </a:solidFill>
                <a:latin typeface="+mj-lt"/>
              </a:rPr>
              <a:t>“The </a:t>
            </a:r>
            <a:r>
              <a:rPr lang="en-ZA" sz="2400" dirty="0">
                <a:solidFill>
                  <a:schemeClr val="bg1"/>
                </a:solidFill>
                <a:latin typeface="+mj-lt"/>
              </a:rPr>
              <a:t>PMTE will also provide opportunities for letting some of the vacant properties to the public and private sectors, in particular, availing properties to emerging black and female entrepreneurs”.</a:t>
            </a:r>
          </a:p>
        </p:txBody>
      </p:sp>
      <p:sp>
        <p:nvSpPr>
          <p:cNvPr id="3" name="TextBox 2"/>
          <p:cNvSpPr txBox="1"/>
          <p:nvPr/>
        </p:nvSpPr>
        <p:spPr>
          <a:xfrm>
            <a:off x="685800" y="290291"/>
            <a:ext cx="10896602" cy="523220"/>
          </a:xfrm>
          <a:prstGeom prst="rect">
            <a:avLst/>
          </a:prstGeom>
          <a:noFill/>
        </p:spPr>
        <p:txBody>
          <a:bodyPr wrap="square" rtlCol="0">
            <a:spAutoFit/>
          </a:bodyPr>
          <a:lstStyle/>
          <a:p>
            <a:r>
              <a:rPr lang="en-ZA" sz="2800" b="1" dirty="0" smtClean="0">
                <a:solidFill>
                  <a:schemeClr val="bg1"/>
                </a:solidFill>
                <a:latin typeface="Arial" panose="020B0604020202020204" pitchFamily="34" charset="0"/>
                <a:cs typeface="Arial" panose="020B0604020202020204" pitchFamily="34" charset="0"/>
              </a:rPr>
              <a:t>B.	LETTING OUT AND ECONOMIC EMPOWERMENT</a:t>
            </a:r>
            <a:endParaRPr lang="en-ZA" sz="2800" b="1" dirty="0">
              <a:solidFill>
                <a:schemeClr val="bg1"/>
              </a:solidFill>
              <a:latin typeface="Arial" panose="020B0604020202020204" pitchFamily="34" charset="0"/>
              <a:cs typeface="Arial" panose="020B0604020202020204" pitchFamily="34" charset="0"/>
            </a:endParaRPr>
          </a:p>
        </p:txBody>
      </p:sp>
      <p:sp>
        <p:nvSpPr>
          <p:cNvPr id="2" name="Footer Placeholder 1"/>
          <p:cNvSpPr>
            <a:spLocks noGrp="1"/>
          </p:cNvSpPr>
          <p:nvPr>
            <p:ph type="ftr" sz="quarter" idx="11"/>
          </p:nvPr>
        </p:nvSpPr>
        <p:spPr/>
        <p:txBody>
          <a:bodyPr/>
          <a:lstStyle/>
          <a:p>
            <a:r>
              <a:rPr lang="en-US" smtClean="0"/>
              <a:t>PROPERTY MANAGEMENT TRADING ENTITY</a:t>
            </a:r>
            <a:endParaRPr lang="en-US"/>
          </a:p>
        </p:txBody>
      </p:sp>
      <p:sp>
        <p:nvSpPr>
          <p:cNvPr id="8" name="TextBox 7"/>
          <p:cNvSpPr txBox="1"/>
          <p:nvPr/>
        </p:nvSpPr>
        <p:spPr>
          <a:xfrm>
            <a:off x="4648200" y="1905000"/>
            <a:ext cx="2819400" cy="584775"/>
          </a:xfrm>
          <a:prstGeom prst="rect">
            <a:avLst/>
          </a:prstGeom>
          <a:noFill/>
        </p:spPr>
        <p:txBody>
          <a:bodyPr wrap="square" rtlCol="0">
            <a:spAutoFit/>
          </a:bodyPr>
          <a:lstStyle/>
          <a:p>
            <a:pPr algn="ctr"/>
            <a:r>
              <a:rPr lang="en-ZA" sz="3200" b="1" dirty="0" smtClean="0">
                <a:solidFill>
                  <a:schemeClr val="bg1"/>
                </a:solidFill>
              </a:rPr>
              <a:t>SECTION B</a:t>
            </a:r>
            <a:endParaRPr lang="en-ZA" sz="3200" b="1" dirty="0">
              <a:solidFill>
                <a:schemeClr val="bg1"/>
              </a:solidFill>
            </a:endParaRPr>
          </a:p>
        </p:txBody>
      </p:sp>
    </p:spTree>
    <p:extLst>
      <p:ext uri="{BB962C8B-B14F-4D97-AF65-F5344CB8AC3E}">
        <p14:creationId xmlns:p14="http://schemas.microsoft.com/office/powerpoint/2010/main" xmlns="" val="12919927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PROPERTY MANAGEMENT TRADING ENTITY</a:t>
            </a:r>
            <a:endParaRPr lang="en-US"/>
          </a:p>
        </p:txBody>
      </p:sp>
      <p:sp>
        <p:nvSpPr>
          <p:cNvPr id="4" name="Slide Number Placeholder 3"/>
          <p:cNvSpPr>
            <a:spLocks noGrp="1"/>
          </p:cNvSpPr>
          <p:nvPr>
            <p:ph type="sldNum" sz="quarter" idx="12"/>
          </p:nvPr>
        </p:nvSpPr>
        <p:spPr/>
        <p:txBody>
          <a:bodyPr/>
          <a:lstStyle/>
          <a:p>
            <a:fld id="{6D88B901-4B89-400A-9326-FD413AFBC764}" type="slidenum">
              <a:rPr lang="en-US" smtClean="0"/>
              <a:pPr/>
              <a:t>17</a:t>
            </a:fld>
            <a:endParaRPr lang="en-US"/>
          </a:p>
        </p:txBody>
      </p:sp>
      <p:pic>
        <p:nvPicPr>
          <p:cNvPr id="6" name="Picture 5"/>
          <p:cNvPicPr>
            <a:picLocks noChangeAspect="1"/>
          </p:cNvPicPr>
          <p:nvPr/>
        </p:nvPicPr>
        <p:blipFill>
          <a:blip r:embed="rId2" cstate="print"/>
          <a:stretch>
            <a:fillRect/>
          </a:stretch>
        </p:blipFill>
        <p:spPr>
          <a:xfrm>
            <a:off x="5993325" y="1557525"/>
            <a:ext cx="5589075" cy="4081276"/>
          </a:xfrm>
          <a:prstGeom prst="rect">
            <a:avLst/>
          </a:prstGeom>
        </p:spPr>
      </p:pic>
      <p:pic>
        <p:nvPicPr>
          <p:cNvPr id="7" name="Picture 6"/>
          <p:cNvPicPr>
            <a:picLocks noChangeAspect="1"/>
          </p:cNvPicPr>
          <p:nvPr/>
        </p:nvPicPr>
        <p:blipFill>
          <a:blip r:embed="rId3" cstate="print"/>
          <a:stretch>
            <a:fillRect/>
          </a:stretch>
        </p:blipFill>
        <p:spPr>
          <a:xfrm>
            <a:off x="206623" y="1504700"/>
            <a:ext cx="5692156" cy="4267200"/>
          </a:xfrm>
          <a:prstGeom prst="rect">
            <a:avLst/>
          </a:prstGeom>
        </p:spPr>
      </p:pic>
      <p:sp>
        <p:nvSpPr>
          <p:cNvPr id="10" name="Title 4"/>
          <p:cNvSpPr txBox="1">
            <a:spLocks/>
          </p:cNvSpPr>
          <p:nvPr/>
        </p:nvSpPr>
        <p:spPr>
          <a:xfrm>
            <a:off x="685800" y="76200"/>
            <a:ext cx="10972799" cy="990600"/>
          </a:xfrm>
          <a:prstGeom prst="rect">
            <a:avLst/>
          </a:prstGeom>
        </p:spPr>
        <p:txBody>
          <a:bodyPr vert="horz" lIns="91440" tIns="45720" rIns="91440" bIns="45720" rtlCol="0" anchor="ctr">
            <a:normAutofit/>
          </a:bodyPr>
          <a:lstStyle>
            <a:lvl1pPr algn="l" defTabSz="914391" rtl="0" eaLnBrk="1" latinLnBrk="0" hangingPunct="1">
              <a:spcBef>
                <a:spcPct val="0"/>
              </a:spcBef>
              <a:buNone/>
              <a:defRPr sz="2000" kern="1200">
                <a:solidFill>
                  <a:schemeClr val="accent6">
                    <a:lumMod val="50000"/>
                  </a:schemeClr>
                </a:solidFill>
                <a:latin typeface="Arial" pitchFamily="34" charset="0"/>
                <a:ea typeface="+mj-ea"/>
                <a:cs typeface="Arial" pitchFamily="34" charset="0"/>
              </a:defRPr>
            </a:lvl1pPr>
          </a:lstStyle>
          <a:p>
            <a:r>
              <a:rPr lang="en-ZA" sz="2800" b="1" dirty="0" smtClean="0">
                <a:solidFill>
                  <a:schemeClr val="bg1"/>
                </a:solidFill>
              </a:rPr>
              <a:t>1.	VACANT SURPLUS PROPERTY</a:t>
            </a:r>
            <a:endParaRPr lang="en-ZA" sz="2800" b="1" dirty="0">
              <a:solidFill>
                <a:schemeClr val="bg1"/>
              </a:solidFill>
            </a:endParaRPr>
          </a:p>
        </p:txBody>
      </p:sp>
    </p:spTree>
    <p:extLst>
      <p:ext uri="{BB962C8B-B14F-4D97-AF65-F5344CB8AC3E}">
        <p14:creationId xmlns:p14="http://schemas.microsoft.com/office/powerpoint/2010/main" xmlns="" val="23351140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88B901-4B89-400A-9326-FD413AFBC764}" type="slidenum">
              <a:rPr lang="en-US" smtClean="0">
                <a:solidFill>
                  <a:prstClr val="black">
                    <a:tint val="75000"/>
                  </a:prstClr>
                </a:solidFill>
              </a:rPr>
              <a:pPr/>
              <a:t>18</a:t>
            </a:fld>
            <a:endParaRPr lang="en-US">
              <a:solidFill>
                <a:prstClr val="black">
                  <a:tint val="75000"/>
                </a:prstClr>
              </a:solidFill>
            </a:endParaRPr>
          </a:p>
        </p:txBody>
      </p:sp>
      <p:sp>
        <p:nvSpPr>
          <p:cNvPr id="9" name="TextBox 8"/>
          <p:cNvSpPr txBox="1"/>
          <p:nvPr/>
        </p:nvSpPr>
        <p:spPr>
          <a:xfrm>
            <a:off x="286563" y="1296265"/>
            <a:ext cx="11836636" cy="369332"/>
          </a:xfrm>
          <a:prstGeom prst="rect">
            <a:avLst/>
          </a:prstGeom>
          <a:noFill/>
        </p:spPr>
        <p:txBody>
          <a:bodyPr wrap="square" rtlCol="0">
            <a:spAutoFit/>
          </a:bodyPr>
          <a:lstStyle/>
          <a:p>
            <a:r>
              <a:rPr lang="en-ZA" b="1" dirty="0" smtClean="0">
                <a:solidFill>
                  <a:schemeClr val="accent2"/>
                </a:solidFill>
              </a:rPr>
              <a:t>TOTAL OF 757 PROPERTIES LET OUT	           48 LEASES CONCLUDED IN 2018/19</a:t>
            </a:r>
            <a:endParaRPr lang="en-ZA" b="1" dirty="0">
              <a:solidFill>
                <a:schemeClr val="accent2"/>
              </a:solidFill>
            </a:endParaRPr>
          </a:p>
        </p:txBody>
      </p:sp>
      <p:pic>
        <p:nvPicPr>
          <p:cNvPr id="15" name="Content Placeholder 14"/>
          <p:cNvPicPr>
            <a:picLocks noGrp="1" noChangeAspect="1"/>
          </p:cNvPicPr>
          <p:nvPr>
            <p:ph idx="1"/>
          </p:nvPr>
        </p:nvPicPr>
        <p:blipFill>
          <a:blip r:embed="rId3" cstate="print"/>
          <a:stretch>
            <a:fillRect/>
          </a:stretch>
        </p:blipFill>
        <p:spPr>
          <a:xfrm>
            <a:off x="4495800" y="1817126"/>
            <a:ext cx="7239000" cy="4904355"/>
          </a:xfrm>
          <a:prstGeom prst="rect">
            <a:avLst/>
          </a:prstGeom>
        </p:spPr>
      </p:pic>
      <p:graphicFrame>
        <p:nvGraphicFramePr>
          <p:cNvPr id="16" name="Content Placeholder 5"/>
          <p:cNvGraphicFramePr>
            <a:graphicFrameLocks/>
          </p:cNvGraphicFramePr>
          <p:nvPr>
            <p:extLst>
              <p:ext uri="{D42A27DB-BD31-4B8C-83A1-F6EECF244321}">
                <p14:modId xmlns:p14="http://schemas.microsoft.com/office/powerpoint/2010/main" xmlns="" val="943567285"/>
              </p:ext>
            </p:extLst>
          </p:nvPr>
        </p:nvGraphicFramePr>
        <p:xfrm>
          <a:off x="355366" y="1817126"/>
          <a:ext cx="3657600" cy="4869319"/>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xmlns="" val="20000"/>
                    </a:ext>
                  </a:extLst>
                </a:gridCol>
                <a:gridCol w="1981200">
                  <a:extLst>
                    <a:ext uri="{9D8B030D-6E8A-4147-A177-3AD203B41FA5}">
                      <a16:colId xmlns:a16="http://schemas.microsoft.com/office/drawing/2014/main" xmlns="" val="20001"/>
                    </a:ext>
                  </a:extLst>
                </a:gridCol>
              </a:tblGrid>
              <a:tr h="374563">
                <a:tc>
                  <a:txBody>
                    <a:bodyPr/>
                    <a:lstStyle/>
                    <a:p>
                      <a:r>
                        <a:rPr lang="en-US" sz="1400" dirty="0" smtClean="0"/>
                        <a:t>REGION</a:t>
                      </a:r>
                      <a:endParaRPr lang="en-US" sz="1400" dirty="0"/>
                    </a:p>
                  </a:txBody>
                  <a:tcPr/>
                </a:tc>
                <a:tc>
                  <a:txBody>
                    <a:bodyPr/>
                    <a:lstStyle/>
                    <a:p>
                      <a:r>
                        <a:rPr lang="en-US" sz="1400" dirty="0" smtClean="0"/>
                        <a:t>NUMBER</a:t>
                      </a:r>
                      <a:r>
                        <a:rPr lang="en-US" sz="1400" baseline="0" dirty="0" smtClean="0"/>
                        <a:t> OF LET-OUT</a:t>
                      </a:r>
                      <a:endParaRPr lang="en-US" sz="1400" dirty="0"/>
                    </a:p>
                  </a:txBody>
                  <a:tcPr/>
                </a:tc>
                <a:extLst>
                  <a:ext uri="{0D108BD9-81ED-4DB2-BD59-A6C34878D82A}">
                    <a16:rowId xmlns:a16="http://schemas.microsoft.com/office/drawing/2014/main" xmlns="" val="10000"/>
                  </a:ext>
                </a:extLst>
              </a:tr>
              <a:tr h="374563">
                <a:tc>
                  <a:txBody>
                    <a:bodyPr/>
                    <a:lstStyle/>
                    <a:p>
                      <a:r>
                        <a:rPr lang="en-US" sz="1400" b="1" dirty="0" smtClean="0"/>
                        <a:t>Bloemfontein</a:t>
                      </a:r>
                      <a:endParaRPr lang="en-US" sz="1400" b="1" dirty="0"/>
                    </a:p>
                  </a:txBody>
                  <a:tcPr/>
                </a:tc>
                <a:tc>
                  <a:txBody>
                    <a:bodyPr/>
                    <a:lstStyle/>
                    <a:p>
                      <a:r>
                        <a:rPr lang="en-US" sz="1400" dirty="0" smtClean="0"/>
                        <a:t>47</a:t>
                      </a:r>
                      <a:endParaRPr lang="en-US" sz="1400" dirty="0"/>
                    </a:p>
                  </a:txBody>
                  <a:tcPr/>
                </a:tc>
                <a:extLst>
                  <a:ext uri="{0D108BD9-81ED-4DB2-BD59-A6C34878D82A}">
                    <a16:rowId xmlns:a16="http://schemas.microsoft.com/office/drawing/2014/main" xmlns="" val="10001"/>
                  </a:ext>
                </a:extLst>
              </a:tr>
              <a:tr h="374563">
                <a:tc>
                  <a:txBody>
                    <a:bodyPr/>
                    <a:lstStyle/>
                    <a:p>
                      <a:r>
                        <a:rPr lang="en-US" sz="1400" b="1" dirty="0" smtClean="0"/>
                        <a:t>Durban</a:t>
                      </a:r>
                      <a:endParaRPr lang="en-US" sz="1400" b="1" dirty="0"/>
                    </a:p>
                  </a:txBody>
                  <a:tcPr/>
                </a:tc>
                <a:tc>
                  <a:txBody>
                    <a:bodyPr/>
                    <a:lstStyle/>
                    <a:p>
                      <a:r>
                        <a:rPr lang="en-US" sz="1400" dirty="0" smtClean="0"/>
                        <a:t>125</a:t>
                      </a:r>
                      <a:endParaRPr lang="en-US" sz="1400" dirty="0"/>
                    </a:p>
                  </a:txBody>
                  <a:tcPr/>
                </a:tc>
                <a:extLst>
                  <a:ext uri="{0D108BD9-81ED-4DB2-BD59-A6C34878D82A}">
                    <a16:rowId xmlns:a16="http://schemas.microsoft.com/office/drawing/2014/main" xmlns="" val="10002"/>
                  </a:ext>
                </a:extLst>
              </a:tr>
              <a:tr h="374563">
                <a:tc>
                  <a:txBody>
                    <a:bodyPr/>
                    <a:lstStyle/>
                    <a:p>
                      <a:r>
                        <a:rPr lang="en-US" sz="1400" b="1" dirty="0" smtClean="0"/>
                        <a:t>Cape Town</a:t>
                      </a:r>
                      <a:endParaRPr lang="en-US" sz="1400" b="1" dirty="0"/>
                    </a:p>
                  </a:txBody>
                  <a:tcPr/>
                </a:tc>
                <a:tc>
                  <a:txBody>
                    <a:bodyPr/>
                    <a:lstStyle/>
                    <a:p>
                      <a:r>
                        <a:rPr lang="en-US" sz="1400" dirty="0" smtClean="0"/>
                        <a:t>145</a:t>
                      </a:r>
                      <a:endParaRPr lang="en-US" sz="1400" dirty="0"/>
                    </a:p>
                  </a:txBody>
                  <a:tcPr/>
                </a:tc>
                <a:extLst>
                  <a:ext uri="{0D108BD9-81ED-4DB2-BD59-A6C34878D82A}">
                    <a16:rowId xmlns:a16="http://schemas.microsoft.com/office/drawing/2014/main" xmlns="" val="10003"/>
                  </a:ext>
                </a:extLst>
              </a:tr>
              <a:tr h="374563">
                <a:tc>
                  <a:txBody>
                    <a:bodyPr/>
                    <a:lstStyle/>
                    <a:p>
                      <a:r>
                        <a:rPr lang="en-US" sz="1400" b="1" dirty="0" smtClean="0"/>
                        <a:t>Johannesburg</a:t>
                      </a:r>
                      <a:endParaRPr lang="en-US" sz="1400" b="1" dirty="0"/>
                    </a:p>
                  </a:txBody>
                  <a:tcPr/>
                </a:tc>
                <a:tc>
                  <a:txBody>
                    <a:bodyPr/>
                    <a:lstStyle/>
                    <a:p>
                      <a:r>
                        <a:rPr lang="en-US" sz="1400" dirty="0" smtClean="0"/>
                        <a:t>54</a:t>
                      </a:r>
                      <a:endParaRPr lang="en-US" sz="1400" dirty="0"/>
                    </a:p>
                  </a:txBody>
                  <a:tcPr/>
                </a:tc>
                <a:extLst>
                  <a:ext uri="{0D108BD9-81ED-4DB2-BD59-A6C34878D82A}">
                    <a16:rowId xmlns:a16="http://schemas.microsoft.com/office/drawing/2014/main" xmlns="" val="10004"/>
                  </a:ext>
                </a:extLst>
              </a:tr>
              <a:tr h="374563">
                <a:tc>
                  <a:txBody>
                    <a:bodyPr/>
                    <a:lstStyle/>
                    <a:p>
                      <a:r>
                        <a:rPr lang="en-US" sz="1400" b="1" dirty="0" smtClean="0"/>
                        <a:t>Kimberly</a:t>
                      </a:r>
                      <a:endParaRPr lang="en-US" sz="1400" b="1" dirty="0"/>
                    </a:p>
                  </a:txBody>
                  <a:tcPr/>
                </a:tc>
                <a:tc>
                  <a:txBody>
                    <a:bodyPr/>
                    <a:lstStyle/>
                    <a:p>
                      <a:r>
                        <a:rPr lang="en-US" sz="1400" dirty="0" smtClean="0"/>
                        <a:t>151</a:t>
                      </a:r>
                      <a:endParaRPr lang="en-US" sz="1400" dirty="0"/>
                    </a:p>
                  </a:txBody>
                  <a:tcPr/>
                </a:tc>
                <a:extLst>
                  <a:ext uri="{0D108BD9-81ED-4DB2-BD59-A6C34878D82A}">
                    <a16:rowId xmlns:a16="http://schemas.microsoft.com/office/drawing/2014/main" xmlns="" val="10005"/>
                  </a:ext>
                </a:extLst>
              </a:tr>
              <a:tr h="374563">
                <a:tc>
                  <a:txBody>
                    <a:bodyPr/>
                    <a:lstStyle/>
                    <a:p>
                      <a:r>
                        <a:rPr lang="en-US" sz="1400" b="1" dirty="0" smtClean="0"/>
                        <a:t>Nelspruit</a:t>
                      </a:r>
                      <a:endParaRPr lang="en-US" sz="1400" b="1" dirty="0"/>
                    </a:p>
                  </a:txBody>
                  <a:tcPr/>
                </a:tc>
                <a:tc>
                  <a:txBody>
                    <a:bodyPr/>
                    <a:lstStyle/>
                    <a:p>
                      <a:r>
                        <a:rPr lang="en-US" sz="1400" dirty="0" smtClean="0"/>
                        <a:t>48</a:t>
                      </a:r>
                      <a:endParaRPr lang="en-US" sz="1400" dirty="0"/>
                    </a:p>
                  </a:txBody>
                  <a:tcPr/>
                </a:tc>
                <a:extLst>
                  <a:ext uri="{0D108BD9-81ED-4DB2-BD59-A6C34878D82A}">
                    <a16:rowId xmlns:a16="http://schemas.microsoft.com/office/drawing/2014/main" xmlns="" val="10006"/>
                  </a:ext>
                </a:extLst>
              </a:tr>
              <a:tr h="374563">
                <a:tc>
                  <a:txBody>
                    <a:bodyPr/>
                    <a:lstStyle/>
                    <a:p>
                      <a:r>
                        <a:rPr lang="en-US" sz="1400" b="1" dirty="0" smtClean="0"/>
                        <a:t>Port Elizabeth</a:t>
                      </a:r>
                      <a:endParaRPr lang="en-US" sz="1400" b="1" dirty="0"/>
                    </a:p>
                  </a:txBody>
                  <a:tcPr/>
                </a:tc>
                <a:tc>
                  <a:txBody>
                    <a:bodyPr/>
                    <a:lstStyle/>
                    <a:p>
                      <a:r>
                        <a:rPr lang="en-US" sz="1400" dirty="0" smtClean="0"/>
                        <a:t>36</a:t>
                      </a:r>
                      <a:endParaRPr lang="en-US" sz="1400" dirty="0"/>
                    </a:p>
                  </a:txBody>
                  <a:tcPr/>
                </a:tc>
                <a:extLst>
                  <a:ext uri="{0D108BD9-81ED-4DB2-BD59-A6C34878D82A}">
                    <a16:rowId xmlns:a16="http://schemas.microsoft.com/office/drawing/2014/main" xmlns="" val="10007"/>
                  </a:ext>
                </a:extLst>
              </a:tr>
              <a:tr h="374563">
                <a:tc>
                  <a:txBody>
                    <a:bodyPr/>
                    <a:lstStyle/>
                    <a:p>
                      <a:r>
                        <a:rPr lang="en-US" sz="1400" b="1" dirty="0" smtClean="0"/>
                        <a:t>Polokwane</a:t>
                      </a:r>
                      <a:endParaRPr lang="en-US" sz="1400" b="1" dirty="0"/>
                    </a:p>
                  </a:txBody>
                  <a:tcPr/>
                </a:tc>
                <a:tc>
                  <a:txBody>
                    <a:bodyPr/>
                    <a:lstStyle/>
                    <a:p>
                      <a:r>
                        <a:rPr lang="en-US" sz="1400" dirty="0" smtClean="0"/>
                        <a:t>36</a:t>
                      </a:r>
                      <a:endParaRPr lang="en-US" sz="1400" dirty="0"/>
                    </a:p>
                  </a:txBody>
                  <a:tcPr/>
                </a:tc>
                <a:extLst>
                  <a:ext uri="{0D108BD9-81ED-4DB2-BD59-A6C34878D82A}">
                    <a16:rowId xmlns:a16="http://schemas.microsoft.com/office/drawing/2014/main" xmlns="" val="10008"/>
                  </a:ext>
                </a:extLst>
              </a:tr>
              <a:tr h="374563">
                <a:tc>
                  <a:txBody>
                    <a:bodyPr/>
                    <a:lstStyle/>
                    <a:p>
                      <a:r>
                        <a:rPr lang="en-US" sz="1400" b="1" dirty="0" smtClean="0"/>
                        <a:t>Pretoria</a:t>
                      </a:r>
                      <a:endParaRPr lang="en-US" sz="1400" b="1" dirty="0"/>
                    </a:p>
                  </a:txBody>
                  <a:tcPr/>
                </a:tc>
                <a:tc>
                  <a:txBody>
                    <a:bodyPr/>
                    <a:lstStyle/>
                    <a:p>
                      <a:r>
                        <a:rPr lang="en-US" sz="1400" dirty="0" smtClean="0"/>
                        <a:t>67</a:t>
                      </a:r>
                      <a:endParaRPr lang="en-US" sz="1400" dirty="0"/>
                    </a:p>
                  </a:txBody>
                  <a:tcPr/>
                </a:tc>
                <a:extLst>
                  <a:ext uri="{0D108BD9-81ED-4DB2-BD59-A6C34878D82A}">
                    <a16:rowId xmlns:a16="http://schemas.microsoft.com/office/drawing/2014/main" xmlns="" val="10009"/>
                  </a:ext>
                </a:extLst>
              </a:tr>
              <a:tr h="374563">
                <a:tc>
                  <a:txBody>
                    <a:bodyPr/>
                    <a:lstStyle/>
                    <a:p>
                      <a:r>
                        <a:rPr lang="en-US" sz="1400" b="1" dirty="0" smtClean="0"/>
                        <a:t>Mmabatho</a:t>
                      </a:r>
                      <a:endParaRPr lang="en-US" sz="1400" b="1" dirty="0"/>
                    </a:p>
                  </a:txBody>
                  <a:tcPr/>
                </a:tc>
                <a:tc>
                  <a:txBody>
                    <a:bodyPr/>
                    <a:lstStyle/>
                    <a:p>
                      <a:r>
                        <a:rPr lang="en-US" sz="1400" dirty="0" smtClean="0"/>
                        <a:t>39</a:t>
                      </a:r>
                      <a:endParaRPr lang="en-US" sz="1400" dirty="0"/>
                    </a:p>
                  </a:txBody>
                  <a:tcPr/>
                </a:tc>
                <a:extLst>
                  <a:ext uri="{0D108BD9-81ED-4DB2-BD59-A6C34878D82A}">
                    <a16:rowId xmlns:a16="http://schemas.microsoft.com/office/drawing/2014/main" xmlns="" val="10010"/>
                  </a:ext>
                </a:extLst>
              </a:tr>
              <a:tr h="374563">
                <a:tc>
                  <a:txBody>
                    <a:bodyPr/>
                    <a:lstStyle/>
                    <a:p>
                      <a:r>
                        <a:rPr lang="en-US" sz="1400" b="1" dirty="0" smtClean="0"/>
                        <a:t>Umtata</a:t>
                      </a:r>
                      <a:endParaRPr lang="en-US" sz="1400" b="1" dirty="0"/>
                    </a:p>
                  </a:txBody>
                  <a:tcPr/>
                </a:tc>
                <a:tc>
                  <a:txBody>
                    <a:bodyPr/>
                    <a:lstStyle/>
                    <a:p>
                      <a:r>
                        <a:rPr lang="en-US" sz="1400" dirty="0" smtClean="0"/>
                        <a:t>9</a:t>
                      </a:r>
                      <a:endParaRPr lang="en-US" sz="1400" dirty="0"/>
                    </a:p>
                  </a:txBody>
                  <a:tcPr/>
                </a:tc>
                <a:extLst>
                  <a:ext uri="{0D108BD9-81ED-4DB2-BD59-A6C34878D82A}">
                    <a16:rowId xmlns:a16="http://schemas.microsoft.com/office/drawing/2014/main" xmlns="" val="10011"/>
                  </a:ext>
                </a:extLst>
              </a:tr>
              <a:tr h="374563">
                <a:tc>
                  <a:txBody>
                    <a:bodyPr/>
                    <a:lstStyle/>
                    <a:p>
                      <a:r>
                        <a:rPr lang="en-US" sz="1400" b="1" dirty="0" smtClean="0"/>
                        <a:t>Total</a:t>
                      </a:r>
                      <a:endParaRPr lang="en-US" sz="1400" b="1" dirty="0"/>
                    </a:p>
                  </a:txBody>
                  <a:tcPr/>
                </a:tc>
                <a:tc>
                  <a:txBody>
                    <a:bodyPr/>
                    <a:lstStyle/>
                    <a:p>
                      <a:r>
                        <a:rPr lang="en-US" sz="1400" b="1" dirty="0" smtClean="0"/>
                        <a:t>757</a:t>
                      </a:r>
                      <a:endParaRPr lang="en-US" sz="1400" b="1" dirty="0"/>
                    </a:p>
                  </a:txBody>
                  <a:tcPr/>
                </a:tc>
                <a:extLst>
                  <a:ext uri="{0D108BD9-81ED-4DB2-BD59-A6C34878D82A}">
                    <a16:rowId xmlns:a16="http://schemas.microsoft.com/office/drawing/2014/main" xmlns="" val="10012"/>
                  </a:ext>
                </a:extLst>
              </a:tr>
            </a:tbl>
          </a:graphicData>
        </a:graphic>
      </p:graphicFrame>
      <p:sp>
        <p:nvSpPr>
          <p:cNvPr id="17" name="Left Arrow 16"/>
          <p:cNvSpPr/>
          <p:nvPr/>
        </p:nvSpPr>
        <p:spPr>
          <a:xfrm rot="18699937">
            <a:off x="9534034" y="4844741"/>
            <a:ext cx="2730791" cy="590605"/>
          </a:xfrm>
          <a:prstGeom prst="leftArrow">
            <a:avLst/>
          </a:prstGeom>
          <a:solidFill>
            <a:schemeClr val="accent3"/>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600" b="1" dirty="0" smtClean="0"/>
              <a:t>INCREASE IN REVENUE</a:t>
            </a:r>
            <a:endParaRPr lang="en-ZA" sz="1600" b="1" dirty="0"/>
          </a:p>
        </p:txBody>
      </p:sp>
      <p:sp>
        <p:nvSpPr>
          <p:cNvPr id="10" name="Title 4"/>
          <p:cNvSpPr>
            <a:spLocks noGrp="1"/>
          </p:cNvSpPr>
          <p:nvPr>
            <p:ph type="title"/>
          </p:nvPr>
        </p:nvSpPr>
        <p:spPr>
          <a:xfrm>
            <a:off x="762000" y="112707"/>
            <a:ext cx="11353801" cy="990600"/>
          </a:xfrm>
        </p:spPr>
        <p:txBody>
          <a:bodyPr>
            <a:normAutofit/>
          </a:bodyPr>
          <a:lstStyle/>
          <a:p>
            <a:r>
              <a:rPr lang="en-ZA" sz="2800" b="1" dirty="0" smtClean="0">
                <a:solidFill>
                  <a:prstClr val="white"/>
                </a:solidFill>
              </a:rPr>
              <a:t>2.	WHAT </a:t>
            </a:r>
            <a:r>
              <a:rPr lang="en-ZA" sz="2800" b="1" dirty="0">
                <a:solidFill>
                  <a:prstClr val="white"/>
                </a:solidFill>
              </a:rPr>
              <a:t>HAS BEEN DONE?</a:t>
            </a:r>
            <a:endParaRPr lang="en-ZA" sz="2800" b="1" dirty="0">
              <a:solidFill>
                <a:schemeClr val="bg1"/>
              </a:solidFill>
            </a:endParaRPr>
          </a:p>
        </p:txBody>
      </p:sp>
    </p:spTree>
    <p:extLst>
      <p:ext uri="{BB962C8B-B14F-4D97-AF65-F5344CB8AC3E}">
        <p14:creationId xmlns:p14="http://schemas.microsoft.com/office/powerpoint/2010/main" xmlns="" val="14277627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88B901-4B89-400A-9326-FD413AFBC764}" type="slidenum">
              <a:rPr lang="en-US" smtClean="0">
                <a:solidFill>
                  <a:prstClr val="black">
                    <a:tint val="75000"/>
                  </a:prstClr>
                </a:solidFill>
              </a:rPr>
              <a:pPr/>
              <a:t>19</a:t>
            </a:fld>
            <a:endParaRPr lang="en-US">
              <a:solidFill>
                <a:prstClr val="black">
                  <a:tint val="75000"/>
                </a:prstClr>
              </a:solidFill>
            </a:endParaRPr>
          </a:p>
        </p:txBody>
      </p:sp>
      <p:sp>
        <p:nvSpPr>
          <p:cNvPr id="11" name="TextBox 10"/>
          <p:cNvSpPr txBox="1"/>
          <p:nvPr/>
        </p:nvSpPr>
        <p:spPr>
          <a:xfrm>
            <a:off x="762000" y="1464841"/>
            <a:ext cx="4908449" cy="4801314"/>
          </a:xfrm>
          <a:prstGeom prst="rect">
            <a:avLst/>
          </a:prstGeom>
          <a:noFill/>
          <a:ln>
            <a:solidFill>
              <a:schemeClr val="accent1"/>
            </a:solidFill>
          </a:ln>
        </p:spPr>
        <p:txBody>
          <a:bodyPr wrap="square" rtlCol="0">
            <a:spAutoFit/>
          </a:bodyPr>
          <a:lstStyle/>
          <a:p>
            <a:r>
              <a:rPr lang="en-ZA" b="1" dirty="0" smtClean="0">
                <a:solidFill>
                  <a:schemeClr val="accent2"/>
                </a:solidFill>
              </a:rPr>
              <a:t>LETTING OUT:</a:t>
            </a:r>
          </a:p>
          <a:p>
            <a:pPr marL="457200" indent="-457200">
              <a:buFont typeface="+mj-lt"/>
              <a:buAutoNum type="arabicPeriod"/>
            </a:pPr>
            <a:endParaRPr lang="en-ZA" b="1" dirty="0" smtClean="0">
              <a:solidFill>
                <a:schemeClr val="tx1">
                  <a:lumMod val="65000"/>
                  <a:lumOff val="35000"/>
                </a:schemeClr>
              </a:solidFill>
            </a:endParaRPr>
          </a:p>
          <a:p>
            <a:pPr marL="342900" indent="-342900">
              <a:buFont typeface="+mj-lt"/>
              <a:buAutoNum type="arabicPeriod"/>
            </a:pPr>
            <a:r>
              <a:rPr lang="en-ZA" dirty="0" smtClean="0">
                <a:solidFill>
                  <a:schemeClr val="tx1">
                    <a:lumMod val="65000"/>
                    <a:lumOff val="35000"/>
                  </a:schemeClr>
                </a:solidFill>
              </a:rPr>
              <a:t>A </a:t>
            </a:r>
            <a:r>
              <a:rPr lang="en-ZA" b="1" dirty="0">
                <a:solidFill>
                  <a:schemeClr val="tx1">
                    <a:lumMod val="65000"/>
                    <a:lumOff val="35000"/>
                  </a:schemeClr>
                </a:solidFill>
              </a:rPr>
              <a:t>list of surplus properties has been finalised for letting </a:t>
            </a:r>
            <a:r>
              <a:rPr lang="en-ZA" b="1" dirty="0" smtClean="0">
                <a:solidFill>
                  <a:schemeClr val="tx1">
                    <a:lumMod val="65000"/>
                    <a:lumOff val="35000"/>
                  </a:schemeClr>
                </a:solidFill>
              </a:rPr>
              <a:t>out</a:t>
            </a:r>
          </a:p>
          <a:p>
            <a:pPr marL="457200" indent="-457200">
              <a:buFont typeface="+mj-lt"/>
              <a:buAutoNum type="arabicPeriod"/>
            </a:pPr>
            <a:endParaRPr lang="en-ZA" b="1" dirty="0">
              <a:solidFill>
                <a:schemeClr val="tx1">
                  <a:lumMod val="65000"/>
                  <a:lumOff val="35000"/>
                </a:schemeClr>
              </a:solidFill>
            </a:endParaRPr>
          </a:p>
          <a:p>
            <a:pPr marL="342900" indent="-342900">
              <a:buFont typeface="+mj-lt"/>
              <a:buAutoNum type="arabicPeriod"/>
            </a:pPr>
            <a:r>
              <a:rPr lang="en-ZA" dirty="0" smtClean="0">
                <a:solidFill>
                  <a:schemeClr val="tx1">
                    <a:lumMod val="65000"/>
                    <a:lumOff val="35000"/>
                  </a:schemeClr>
                </a:solidFill>
              </a:rPr>
              <a:t>The </a:t>
            </a:r>
            <a:r>
              <a:rPr lang="en-ZA" dirty="0">
                <a:solidFill>
                  <a:schemeClr val="tx1">
                    <a:lumMod val="65000"/>
                    <a:lumOff val="35000"/>
                  </a:schemeClr>
                </a:solidFill>
              </a:rPr>
              <a:t>department is in the </a:t>
            </a:r>
            <a:r>
              <a:rPr lang="en-ZA" b="1" dirty="0">
                <a:solidFill>
                  <a:schemeClr val="tx1">
                    <a:lumMod val="65000"/>
                    <a:lumOff val="35000"/>
                  </a:schemeClr>
                </a:solidFill>
              </a:rPr>
              <a:t>final stages of internal and final approval </a:t>
            </a:r>
            <a:r>
              <a:rPr lang="en-ZA" dirty="0">
                <a:solidFill>
                  <a:schemeClr val="tx1">
                    <a:lumMod val="65000"/>
                    <a:lumOff val="35000"/>
                  </a:schemeClr>
                </a:solidFill>
              </a:rPr>
              <a:t>of the </a:t>
            </a:r>
            <a:r>
              <a:rPr lang="en-ZA" b="1" dirty="0">
                <a:solidFill>
                  <a:schemeClr val="tx1">
                    <a:lumMod val="65000"/>
                    <a:lumOff val="35000"/>
                  </a:schemeClr>
                </a:solidFill>
              </a:rPr>
              <a:t>Disposal Framework</a:t>
            </a:r>
            <a:r>
              <a:rPr lang="en-ZA" dirty="0">
                <a:solidFill>
                  <a:schemeClr val="tx1">
                    <a:lumMod val="65000"/>
                    <a:lumOff val="35000"/>
                  </a:schemeClr>
                </a:solidFill>
              </a:rPr>
              <a:t>, by our </a:t>
            </a:r>
            <a:r>
              <a:rPr lang="en-ZA" b="1" dirty="0">
                <a:solidFill>
                  <a:schemeClr val="tx1">
                    <a:lumMod val="65000"/>
                    <a:lumOff val="35000"/>
                  </a:schemeClr>
                </a:solidFill>
              </a:rPr>
              <a:t>DG and NT </a:t>
            </a:r>
            <a:r>
              <a:rPr lang="en-ZA" dirty="0" smtClean="0">
                <a:solidFill>
                  <a:schemeClr val="tx1">
                    <a:lumMod val="65000"/>
                    <a:lumOff val="35000"/>
                  </a:schemeClr>
                </a:solidFill>
              </a:rPr>
              <a:t>respectively</a:t>
            </a:r>
          </a:p>
          <a:p>
            <a:pPr marL="457200" indent="-457200">
              <a:buFont typeface="+mj-lt"/>
              <a:buAutoNum type="arabicPeriod"/>
            </a:pPr>
            <a:endParaRPr lang="en-ZA" dirty="0">
              <a:solidFill>
                <a:schemeClr val="tx1">
                  <a:lumMod val="65000"/>
                  <a:lumOff val="35000"/>
                </a:schemeClr>
              </a:solidFill>
            </a:endParaRPr>
          </a:p>
          <a:p>
            <a:pPr marL="342900" indent="-342900">
              <a:buFont typeface="+mj-lt"/>
              <a:buAutoNum type="arabicPeriod"/>
            </a:pPr>
            <a:r>
              <a:rPr lang="en-ZA" b="1" dirty="0" smtClean="0">
                <a:solidFill>
                  <a:schemeClr val="tx1">
                    <a:lumMod val="65000"/>
                    <a:lumOff val="35000"/>
                  </a:schemeClr>
                </a:solidFill>
              </a:rPr>
              <a:t>provincial </a:t>
            </a:r>
            <a:r>
              <a:rPr lang="en-ZA" b="1" dirty="0">
                <a:solidFill>
                  <a:schemeClr val="tx1">
                    <a:lumMod val="65000"/>
                    <a:lumOff val="35000"/>
                  </a:schemeClr>
                </a:solidFill>
              </a:rPr>
              <a:t>workshops </a:t>
            </a:r>
            <a:r>
              <a:rPr lang="en-ZA" dirty="0" smtClean="0">
                <a:solidFill>
                  <a:schemeClr val="tx1">
                    <a:lumMod val="65000"/>
                    <a:lumOff val="35000"/>
                  </a:schemeClr>
                </a:solidFill>
              </a:rPr>
              <a:t>have been conducted to </a:t>
            </a:r>
            <a:r>
              <a:rPr lang="en-ZA" b="1" dirty="0">
                <a:solidFill>
                  <a:schemeClr val="tx1">
                    <a:lumMod val="65000"/>
                    <a:lumOff val="35000"/>
                  </a:schemeClr>
                </a:solidFill>
              </a:rPr>
              <a:t>prepare</a:t>
            </a:r>
            <a:r>
              <a:rPr lang="en-ZA" dirty="0">
                <a:solidFill>
                  <a:schemeClr val="tx1">
                    <a:lumMod val="65000"/>
                    <a:lumOff val="35000"/>
                  </a:schemeClr>
                </a:solidFill>
              </a:rPr>
              <a:t> for the </a:t>
            </a:r>
            <a:r>
              <a:rPr lang="en-ZA" b="1" dirty="0">
                <a:solidFill>
                  <a:schemeClr val="tx1">
                    <a:lumMod val="65000"/>
                    <a:lumOff val="35000"/>
                  </a:schemeClr>
                </a:solidFill>
              </a:rPr>
              <a:t>advertising of surplus property</a:t>
            </a:r>
            <a:r>
              <a:rPr lang="en-ZA" dirty="0">
                <a:solidFill>
                  <a:schemeClr val="tx1">
                    <a:lumMod val="65000"/>
                    <a:lumOff val="35000"/>
                  </a:schemeClr>
                </a:solidFill>
              </a:rPr>
              <a:t> </a:t>
            </a:r>
            <a:endParaRPr lang="en-ZA" dirty="0" smtClean="0">
              <a:solidFill>
                <a:schemeClr val="tx1">
                  <a:lumMod val="65000"/>
                  <a:lumOff val="35000"/>
                </a:schemeClr>
              </a:solidFill>
            </a:endParaRPr>
          </a:p>
          <a:p>
            <a:pPr marL="457200" indent="-457200">
              <a:buFont typeface="+mj-lt"/>
              <a:buAutoNum type="arabicPeriod"/>
            </a:pPr>
            <a:endParaRPr lang="en-ZA" dirty="0">
              <a:solidFill>
                <a:schemeClr val="tx1">
                  <a:lumMod val="65000"/>
                  <a:lumOff val="35000"/>
                </a:schemeClr>
              </a:solidFill>
            </a:endParaRPr>
          </a:p>
          <a:p>
            <a:pPr marL="342900" indent="-342900">
              <a:buFont typeface="+mj-lt"/>
              <a:buAutoNum type="arabicPeriod"/>
            </a:pPr>
            <a:r>
              <a:rPr lang="en-ZA" dirty="0" smtClean="0">
                <a:solidFill>
                  <a:schemeClr val="tx1">
                    <a:lumMod val="65000"/>
                    <a:lumOff val="35000"/>
                  </a:schemeClr>
                </a:solidFill>
              </a:rPr>
              <a:t>An </a:t>
            </a:r>
            <a:r>
              <a:rPr lang="en-ZA" b="1" dirty="0">
                <a:solidFill>
                  <a:schemeClr val="tx1">
                    <a:lumMod val="65000"/>
                    <a:lumOff val="35000"/>
                  </a:schemeClr>
                </a:solidFill>
              </a:rPr>
              <a:t>Interim internal circular </a:t>
            </a:r>
            <a:r>
              <a:rPr lang="en-ZA" dirty="0">
                <a:solidFill>
                  <a:schemeClr val="tx1">
                    <a:lumMod val="65000"/>
                    <a:lumOff val="35000"/>
                  </a:schemeClr>
                </a:solidFill>
              </a:rPr>
              <a:t>has been drafted to ensure that the approval process does not affect the planned activities to advertise properties to the public. </a:t>
            </a:r>
            <a:endParaRPr lang="en-ZA" dirty="0" smtClean="0">
              <a:solidFill>
                <a:schemeClr val="tx1">
                  <a:lumMod val="65000"/>
                  <a:lumOff val="35000"/>
                </a:schemeClr>
              </a:solidFill>
            </a:endParaRPr>
          </a:p>
        </p:txBody>
      </p:sp>
      <p:sp>
        <p:nvSpPr>
          <p:cNvPr id="12" name="TextBox 11"/>
          <p:cNvSpPr txBox="1"/>
          <p:nvPr/>
        </p:nvSpPr>
        <p:spPr>
          <a:xfrm>
            <a:off x="6261101" y="1464841"/>
            <a:ext cx="4953000" cy="2031325"/>
          </a:xfrm>
          <a:prstGeom prst="rect">
            <a:avLst/>
          </a:prstGeom>
          <a:noFill/>
          <a:ln>
            <a:solidFill>
              <a:schemeClr val="accent1"/>
            </a:solidFill>
          </a:ln>
        </p:spPr>
        <p:txBody>
          <a:bodyPr wrap="square" rtlCol="0">
            <a:spAutoFit/>
          </a:bodyPr>
          <a:lstStyle/>
          <a:p>
            <a:r>
              <a:rPr lang="en-ZA" b="1" dirty="0" smtClean="0">
                <a:solidFill>
                  <a:schemeClr val="accent2"/>
                </a:solidFill>
              </a:rPr>
              <a:t>PERMANENT DISPOSAL:</a:t>
            </a:r>
          </a:p>
          <a:p>
            <a:endParaRPr lang="en-ZA" b="1" dirty="0" smtClean="0">
              <a:solidFill>
                <a:schemeClr val="tx1">
                  <a:lumMod val="65000"/>
                  <a:lumOff val="35000"/>
                </a:schemeClr>
              </a:solidFill>
            </a:endParaRPr>
          </a:p>
          <a:p>
            <a:pPr marL="342900" indent="-342900">
              <a:buFont typeface="+mj-lt"/>
              <a:buAutoNum type="arabicPeriod"/>
            </a:pPr>
            <a:r>
              <a:rPr lang="en-ZA" dirty="0" smtClean="0">
                <a:solidFill>
                  <a:schemeClr val="tx1">
                    <a:lumMod val="65000"/>
                    <a:lumOff val="35000"/>
                  </a:schemeClr>
                </a:solidFill>
              </a:rPr>
              <a:t>The </a:t>
            </a:r>
            <a:r>
              <a:rPr lang="en-ZA" dirty="0">
                <a:solidFill>
                  <a:schemeClr val="tx1">
                    <a:lumMod val="65000"/>
                    <a:lumOff val="35000"/>
                  </a:schemeClr>
                </a:solidFill>
              </a:rPr>
              <a:t>department is in discussion with the </a:t>
            </a:r>
            <a:r>
              <a:rPr lang="en-ZA" b="1" dirty="0">
                <a:solidFill>
                  <a:schemeClr val="tx1">
                    <a:lumMod val="65000"/>
                    <a:lumOff val="35000"/>
                  </a:schemeClr>
                </a:solidFill>
              </a:rPr>
              <a:t>Provincial Department of Public Works</a:t>
            </a:r>
            <a:r>
              <a:rPr lang="en-ZA" dirty="0">
                <a:solidFill>
                  <a:schemeClr val="tx1">
                    <a:lumMod val="65000"/>
                    <a:lumOff val="35000"/>
                  </a:schemeClr>
                </a:solidFill>
              </a:rPr>
              <a:t> to determine the </a:t>
            </a:r>
            <a:r>
              <a:rPr lang="en-ZA" dirty="0" smtClean="0">
                <a:solidFill>
                  <a:schemeClr val="tx1">
                    <a:lumMod val="65000"/>
                    <a:lumOff val="35000"/>
                  </a:schemeClr>
                </a:solidFill>
              </a:rPr>
              <a:t>process it </a:t>
            </a:r>
            <a:r>
              <a:rPr lang="en-ZA" dirty="0">
                <a:solidFill>
                  <a:schemeClr val="tx1">
                    <a:lumMod val="65000"/>
                    <a:lumOff val="35000"/>
                  </a:schemeClr>
                </a:solidFill>
              </a:rPr>
              <a:t>followed </a:t>
            </a:r>
            <a:r>
              <a:rPr lang="en-ZA" dirty="0" smtClean="0">
                <a:solidFill>
                  <a:schemeClr val="tx1">
                    <a:lumMod val="65000"/>
                    <a:lumOff val="35000"/>
                  </a:schemeClr>
                </a:solidFill>
              </a:rPr>
              <a:t>in approving a </a:t>
            </a:r>
            <a:r>
              <a:rPr lang="en-ZA" b="1" dirty="0" smtClean="0">
                <a:solidFill>
                  <a:schemeClr val="tx1">
                    <a:lumMod val="65000"/>
                    <a:lumOff val="35000"/>
                  </a:schemeClr>
                </a:solidFill>
              </a:rPr>
              <a:t>permanent disposal </a:t>
            </a:r>
            <a:r>
              <a:rPr lang="en-ZA" dirty="0" smtClean="0">
                <a:solidFill>
                  <a:schemeClr val="tx1">
                    <a:lumMod val="65000"/>
                    <a:lumOff val="35000"/>
                  </a:schemeClr>
                </a:solidFill>
              </a:rPr>
              <a:t>process for surplus residential properties</a:t>
            </a:r>
          </a:p>
        </p:txBody>
      </p:sp>
      <p:pic>
        <p:nvPicPr>
          <p:cNvPr id="13" name="Picture 12"/>
          <p:cNvPicPr>
            <a:picLocks noChangeAspect="1"/>
          </p:cNvPicPr>
          <p:nvPr/>
        </p:nvPicPr>
        <p:blipFill>
          <a:blip r:embed="rId3" cstate="print"/>
          <a:stretch>
            <a:fillRect/>
          </a:stretch>
        </p:blipFill>
        <p:spPr>
          <a:xfrm>
            <a:off x="6261101" y="3483842"/>
            <a:ext cx="4953000" cy="2782313"/>
          </a:xfrm>
          <a:prstGeom prst="rect">
            <a:avLst/>
          </a:prstGeom>
        </p:spPr>
      </p:pic>
      <p:sp>
        <p:nvSpPr>
          <p:cNvPr id="2" name="Footer Placeholder 1"/>
          <p:cNvSpPr>
            <a:spLocks noGrp="1"/>
          </p:cNvSpPr>
          <p:nvPr>
            <p:ph type="ftr" sz="quarter" idx="11"/>
          </p:nvPr>
        </p:nvSpPr>
        <p:spPr/>
        <p:txBody>
          <a:bodyPr/>
          <a:lstStyle/>
          <a:p>
            <a:r>
              <a:rPr lang="en-US" smtClean="0"/>
              <a:t>PROPERTY MANAGEMENT TRADING ENTITY</a:t>
            </a:r>
            <a:endParaRPr lang="en-US"/>
          </a:p>
        </p:txBody>
      </p:sp>
      <p:sp>
        <p:nvSpPr>
          <p:cNvPr id="9" name="Title 4"/>
          <p:cNvSpPr>
            <a:spLocks noGrp="1"/>
          </p:cNvSpPr>
          <p:nvPr>
            <p:ph type="title"/>
          </p:nvPr>
        </p:nvSpPr>
        <p:spPr>
          <a:xfrm>
            <a:off x="762000" y="112707"/>
            <a:ext cx="11353801" cy="990600"/>
          </a:xfrm>
        </p:spPr>
        <p:txBody>
          <a:bodyPr>
            <a:normAutofit/>
          </a:bodyPr>
          <a:lstStyle/>
          <a:p>
            <a:r>
              <a:rPr lang="en-ZA" sz="2800" b="1" dirty="0" smtClean="0">
                <a:solidFill>
                  <a:prstClr val="white"/>
                </a:solidFill>
              </a:rPr>
              <a:t>3.	WHAT </a:t>
            </a:r>
            <a:r>
              <a:rPr lang="en-ZA" sz="2800" b="1" dirty="0">
                <a:solidFill>
                  <a:prstClr val="white"/>
                </a:solidFill>
              </a:rPr>
              <a:t>HAS BEEN DONE?</a:t>
            </a:r>
            <a:endParaRPr lang="en-ZA" sz="2800" b="1" dirty="0">
              <a:solidFill>
                <a:schemeClr val="bg1"/>
              </a:solidFill>
            </a:endParaRPr>
          </a:p>
        </p:txBody>
      </p:sp>
    </p:spTree>
    <p:extLst>
      <p:ext uri="{BB962C8B-B14F-4D97-AF65-F5344CB8AC3E}">
        <p14:creationId xmlns:p14="http://schemas.microsoft.com/office/powerpoint/2010/main" xmlns="" val="16325755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71601" y="2590800"/>
            <a:ext cx="9829800" cy="4525963"/>
          </a:xfrm>
        </p:spPr>
        <p:txBody>
          <a:bodyPr>
            <a:normAutofit/>
          </a:bodyPr>
          <a:lstStyle/>
          <a:p>
            <a:pPr marL="514350" indent="-514350">
              <a:buFont typeface="+mj-lt"/>
              <a:buAutoNum type="alphaUcPeriod"/>
            </a:pPr>
            <a:r>
              <a:rPr lang="en-ZA" sz="2400" dirty="0">
                <a:solidFill>
                  <a:schemeClr val="tx1">
                    <a:lumMod val="65000"/>
                    <a:lumOff val="35000"/>
                  </a:schemeClr>
                </a:solidFill>
              </a:rPr>
              <a:t>DEPLOYMENT OF VACANT STATE LAND AND BUILDINGS IN THE PROVISION OF STUDENT </a:t>
            </a:r>
            <a:r>
              <a:rPr lang="en-ZA" sz="2400" dirty="0" smtClean="0">
                <a:solidFill>
                  <a:schemeClr val="tx1">
                    <a:lumMod val="65000"/>
                    <a:lumOff val="35000"/>
                  </a:schemeClr>
                </a:solidFill>
              </a:rPr>
              <a:t>ACCOMMODATION</a:t>
            </a:r>
          </a:p>
          <a:p>
            <a:pPr marL="514350" indent="-514350">
              <a:buFont typeface="+mj-lt"/>
              <a:buAutoNum type="alphaUcPeriod"/>
            </a:pPr>
            <a:r>
              <a:rPr lang="en-ZA" sz="2400" dirty="0" smtClean="0">
                <a:solidFill>
                  <a:schemeClr val="tx1">
                    <a:lumMod val="65000"/>
                    <a:lumOff val="35000"/>
                  </a:schemeClr>
                </a:solidFill>
              </a:rPr>
              <a:t>LETTING </a:t>
            </a:r>
            <a:r>
              <a:rPr lang="en-ZA" sz="2400" dirty="0">
                <a:solidFill>
                  <a:schemeClr val="tx1">
                    <a:lumMod val="65000"/>
                    <a:lumOff val="35000"/>
                  </a:schemeClr>
                </a:solidFill>
              </a:rPr>
              <a:t>OUT AND ECONOMIC </a:t>
            </a:r>
            <a:r>
              <a:rPr lang="en-ZA" sz="2400" dirty="0" smtClean="0">
                <a:solidFill>
                  <a:schemeClr val="tx1">
                    <a:lumMod val="65000"/>
                    <a:lumOff val="35000"/>
                  </a:schemeClr>
                </a:solidFill>
              </a:rPr>
              <a:t>EMPOWERMENT</a:t>
            </a:r>
          </a:p>
          <a:p>
            <a:pPr marL="514350" indent="-514350">
              <a:buFont typeface="+mj-lt"/>
              <a:buAutoNum type="alphaUcPeriod"/>
            </a:pPr>
            <a:r>
              <a:rPr lang="en-ZA" sz="2400" dirty="0" smtClean="0">
                <a:solidFill>
                  <a:schemeClr val="tx1">
                    <a:lumMod val="65000"/>
                    <a:lumOff val="35000"/>
                  </a:schemeClr>
                </a:solidFill>
              </a:rPr>
              <a:t>MAINTENANCE STRATEGY</a:t>
            </a:r>
          </a:p>
          <a:p>
            <a:pPr marL="514350" indent="-514350">
              <a:buFont typeface="+mj-lt"/>
              <a:buAutoNum type="alphaUcPeriod"/>
            </a:pPr>
            <a:endParaRPr lang="en-ZA" sz="2400" dirty="0" smtClean="0">
              <a:solidFill>
                <a:schemeClr val="tx1">
                  <a:lumMod val="65000"/>
                  <a:lumOff val="35000"/>
                </a:schemeClr>
              </a:solidFill>
            </a:endParaRPr>
          </a:p>
          <a:p>
            <a:pPr marL="514350" indent="-514350">
              <a:buFont typeface="+mj-lt"/>
              <a:buAutoNum type="alphaUcPeriod"/>
            </a:pPr>
            <a:endParaRPr lang="en-ZA" sz="2400" dirty="0" smtClean="0">
              <a:solidFill>
                <a:schemeClr val="tx1">
                  <a:lumMod val="65000"/>
                  <a:lumOff val="35000"/>
                </a:schemeClr>
              </a:solidFill>
            </a:endParaRPr>
          </a:p>
          <a:p>
            <a:pPr marL="914396" lvl="1" indent="-514350">
              <a:buFont typeface="+mj-lt"/>
              <a:buAutoNum type="alphaLcParenR"/>
            </a:pPr>
            <a:endParaRPr lang="en-ZA" sz="2400" dirty="0">
              <a:solidFill>
                <a:schemeClr val="tx1">
                  <a:lumMod val="65000"/>
                  <a:lumOff val="35000"/>
                </a:schemeClr>
              </a:solidFill>
            </a:endParaRPr>
          </a:p>
        </p:txBody>
      </p:sp>
      <p:sp>
        <p:nvSpPr>
          <p:cNvPr id="3" name="Footer Placeholder 2"/>
          <p:cNvSpPr>
            <a:spLocks noGrp="1"/>
          </p:cNvSpPr>
          <p:nvPr>
            <p:ph type="ftr" sz="quarter" idx="11"/>
          </p:nvPr>
        </p:nvSpPr>
        <p:spPr/>
        <p:txBody>
          <a:bodyPr/>
          <a:lstStyle/>
          <a:p>
            <a:r>
              <a:rPr lang="en-US" smtClean="0"/>
              <a:t>PROPERTY MANAGEMENT TRADING ENTITY</a:t>
            </a:r>
            <a:endParaRPr lang="en-US"/>
          </a:p>
        </p:txBody>
      </p:sp>
      <p:sp>
        <p:nvSpPr>
          <p:cNvPr id="4" name="Slide Number Placeholder 3"/>
          <p:cNvSpPr>
            <a:spLocks noGrp="1"/>
          </p:cNvSpPr>
          <p:nvPr>
            <p:ph type="sldNum" sz="quarter" idx="12"/>
          </p:nvPr>
        </p:nvSpPr>
        <p:spPr/>
        <p:txBody>
          <a:bodyPr/>
          <a:lstStyle/>
          <a:p>
            <a:fld id="{6D88B901-4B89-400A-9326-FD413AFBC764}" type="slidenum">
              <a:rPr lang="en-US" smtClean="0"/>
              <a:pPr/>
              <a:t>2</a:t>
            </a:fld>
            <a:endParaRPr lang="en-US"/>
          </a:p>
        </p:txBody>
      </p:sp>
      <p:sp>
        <p:nvSpPr>
          <p:cNvPr id="5" name="Title 4"/>
          <p:cNvSpPr>
            <a:spLocks noGrp="1"/>
          </p:cNvSpPr>
          <p:nvPr>
            <p:ph type="title"/>
          </p:nvPr>
        </p:nvSpPr>
        <p:spPr>
          <a:xfrm>
            <a:off x="609603" y="152400"/>
            <a:ext cx="10972799" cy="990600"/>
          </a:xfrm>
        </p:spPr>
        <p:txBody>
          <a:bodyPr>
            <a:normAutofit/>
          </a:bodyPr>
          <a:lstStyle/>
          <a:p>
            <a:r>
              <a:rPr lang="en-ZA" sz="2800" b="1" dirty="0" smtClean="0">
                <a:solidFill>
                  <a:schemeClr val="bg1"/>
                </a:solidFill>
              </a:rPr>
              <a:t>CONTENTS</a:t>
            </a:r>
            <a:endParaRPr lang="en-ZA" sz="2800" b="1" dirty="0">
              <a:solidFill>
                <a:schemeClr val="bg1"/>
              </a:solidFill>
            </a:endParaRPr>
          </a:p>
        </p:txBody>
      </p:sp>
    </p:spTree>
    <p:extLst>
      <p:ext uri="{BB962C8B-B14F-4D97-AF65-F5344CB8AC3E}">
        <p14:creationId xmlns:p14="http://schemas.microsoft.com/office/powerpoint/2010/main" xmlns="" val="38153343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1" y="1739228"/>
            <a:ext cx="10820400" cy="4648200"/>
          </a:xfrm>
        </p:spPr>
        <p:txBody>
          <a:bodyPr>
            <a:noAutofit/>
          </a:bodyPr>
          <a:lstStyle/>
          <a:p>
            <a:pPr marL="310926" lvl="1" indent="0" algn="just">
              <a:buNone/>
            </a:pPr>
            <a:r>
              <a:rPr lang="en-ZA" sz="1800" b="1" dirty="0">
                <a:solidFill>
                  <a:schemeClr val="accent2"/>
                </a:solidFill>
              </a:rPr>
              <a:t>DISPOSAL </a:t>
            </a:r>
            <a:r>
              <a:rPr lang="en-ZA" sz="1800" b="1" dirty="0" smtClean="0">
                <a:solidFill>
                  <a:schemeClr val="accent2"/>
                </a:solidFill>
              </a:rPr>
              <a:t>FRAMEWORK: LETTING OUT</a:t>
            </a:r>
          </a:p>
          <a:p>
            <a:pPr marL="310926" lvl="1" indent="0" algn="just">
              <a:buNone/>
            </a:pPr>
            <a:endParaRPr lang="en-ZA" sz="1800" dirty="0">
              <a:solidFill>
                <a:schemeClr val="tx1">
                  <a:lumMod val="65000"/>
                  <a:lumOff val="35000"/>
                </a:schemeClr>
              </a:solidFill>
            </a:endParaRPr>
          </a:p>
          <a:p>
            <a:pPr marL="653826" lvl="1" indent="-342900" algn="just">
              <a:buFont typeface="Calibri" panose="020F0502020204030204" pitchFamily="34" charset="0"/>
              <a:buChar char="⁻"/>
            </a:pPr>
            <a:r>
              <a:rPr lang="en-ZA" sz="1800" dirty="0" smtClean="0">
                <a:solidFill>
                  <a:schemeClr val="tx1">
                    <a:lumMod val="65000"/>
                    <a:lumOff val="35000"/>
                  </a:schemeClr>
                </a:solidFill>
              </a:rPr>
              <a:t>Principles are aligned with the section 217 of the Constitution of RSA</a:t>
            </a:r>
          </a:p>
          <a:p>
            <a:pPr marL="653826" lvl="1" indent="-342900" algn="just">
              <a:buFontTx/>
              <a:buChar char="-"/>
            </a:pPr>
            <a:r>
              <a:rPr lang="en-ZA" sz="1800" dirty="0" smtClean="0">
                <a:solidFill>
                  <a:schemeClr val="tx1">
                    <a:lumMod val="65000"/>
                    <a:lumOff val="35000"/>
                  </a:schemeClr>
                </a:solidFill>
              </a:rPr>
              <a:t>Framework covers:</a:t>
            </a:r>
          </a:p>
          <a:p>
            <a:pPr marL="1053872" lvl="2" indent="-342900" algn="just"/>
            <a:r>
              <a:rPr lang="en-ZA" sz="1800" dirty="0" smtClean="0">
                <a:solidFill>
                  <a:schemeClr val="tx1">
                    <a:lumMod val="65000"/>
                    <a:lumOff val="35000"/>
                  </a:schemeClr>
                </a:solidFill>
              </a:rPr>
              <a:t>Renewal, renegotiation and review of the existing leases</a:t>
            </a:r>
          </a:p>
          <a:p>
            <a:pPr marL="1053872" lvl="2" indent="-342900" algn="just"/>
            <a:r>
              <a:rPr lang="en-ZA" sz="1800" dirty="0" smtClean="0">
                <a:solidFill>
                  <a:schemeClr val="tx1">
                    <a:lumMod val="65000"/>
                    <a:lumOff val="35000"/>
                  </a:schemeClr>
                </a:solidFill>
              </a:rPr>
              <a:t>Evaluation and adjudication of the backlog applications</a:t>
            </a:r>
          </a:p>
          <a:p>
            <a:pPr marL="1053872" lvl="2" indent="-342900" algn="just"/>
            <a:r>
              <a:rPr lang="en-ZA" sz="1800" dirty="0" smtClean="0">
                <a:solidFill>
                  <a:schemeClr val="tx1">
                    <a:lumMod val="65000"/>
                    <a:lumOff val="35000"/>
                  </a:schemeClr>
                </a:solidFill>
              </a:rPr>
              <a:t>Advertisement of the surplus properties</a:t>
            </a:r>
          </a:p>
          <a:p>
            <a:pPr marL="1053872" lvl="2" indent="-342900" algn="just"/>
            <a:r>
              <a:rPr lang="en-ZA" sz="1800" dirty="0" smtClean="0">
                <a:solidFill>
                  <a:schemeClr val="tx1">
                    <a:lumMod val="65000"/>
                    <a:lumOff val="35000"/>
                  </a:schemeClr>
                </a:solidFill>
              </a:rPr>
              <a:t>Standardisation </a:t>
            </a:r>
            <a:r>
              <a:rPr lang="en-ZA" sz="1800" dirty="0">
                <a:solidFill>
                  <a:schemeClr val="tx1">
                    <a:lumMod val="65000"/>
                    <a:lumOff val="35000"/>
                  </a:schemeClr>
                </a:solidFill>
              </a:rPr>
              <a:t>of the letting out process;</a:t>
            </a:r>
          </a:p>
          <a:p>
            <a:pPr marL="1053872" lvl="2" indent="-342900" algn="just"/>
            <a:r>
              <a:rPr lang="en-ZA" sz="1800" dirty="0" smtClean="0">
                <a:solidFill>
                  <a:schemeClr val="tx1">
                    <a:lumMod val="65000"/>
                    <a:lumOff val="35000"/>
                  </a:schemeClr>
                </a:solidFill>
              </a:rPr>
              <a:t>Issuing </a:t>
            </a:r>
            <a:r>
              <a:rPr lang="en-ZA" sz="1800" dirty="0">
                <a:solidFill>
                  <a:schemeClr val="tx1">
                    <a:lumMod val="65000"/>
                    <a:lumOff val="35000"/>
                  </a:schemeClr>
                </a:solidFill>
              </a:rPr>
              <a:t>long term leases appropriate for different types of </a:t>
            </a:r>
            <a:r>
              <a:rPr lang="en-ZA" sz="1800" dirty="0" smtClean="0">
                <a:solidFill>
                  <a:schemeClr val="tx1">
                    <a:lumMod val="65000"/>
                    <a:lumOff val="35000"/>
                  </a:schemeClr>
                </a:solidFill>
              </a:rPr>
              <a:t>businesses; </a:t>
            </a:r>
            <a:r>
              <a:rPr lang="en-ZA" sz="1800" dirty="0">
                <a:solidFill>
                  <a:schemeClr val="tx1">
                    <a:lumMod val="65000"/>
                    <a:lumOff val="35000"/>
                  </a:schemeClr>
                </a:solidFill>
              </a:rPr>
              <a:t>and</a:t>
            </a:r>
          </a:p>
          <a:p>
            <a:pPr marL="1053872" lvl="2" indent="-342900" algn="just"/>
            <a:r>
              <a:rPr lang="en-ZA" sz="1800" dirty="0">
                <a:solidFill>
                  <a:schemeClr val="tx1">
                    <a:lumMod val="65000"/>
                    <a:lumOff val="35000"/>
                  </a:schemeClr>
                </a:solidFill>
              </a:rPr>
              <a:t>Empowerment of black owned and local businesses through radical economic transformation measures and set-asides. </a:t>
            </a:r>
          </a:p>
          <a:p>
            <a:pPr marL="1053872" lvl="2" indent="-342900" algn="just"/>
            <a:endParaRPr lang="en-ZA" sz="1800" dirty="0" smtClean="0">
              <a:solidFill>
                <a:schemeClr val="tx1">
                  <a:lumMod val="65000"/>
                  <a:lumOff val="35000"/>
                </a:schemeClr>
              </a:solidFill>
            </a:endParaRPr>
          </a:p>
          <a:p>
            <a:pPr marL="653826" lvl="1" indent="-342900" algn="just">
              <a:buFontTx/>
              <a:buChar char="-"/>
            </a:pPr>
            <a:endParaRPr lang="en-ZA" sz="1800" dirty="0" smtClean="0">
              <a:solidFill>
                <a:schemeClr val="tx1">
                  <a:lumMod val="65000"/>
                  <a:lumOff val="35000"/>
                </a:schemeClr>
              </a:solidFill>
            </a:endParaRPr>
          </a:p>
        </p:txBody>
      </p:sp>
      <p:sp>
        <p:nvSpPr>
          <p:cNvPr id="5" name="Slide Number Placeholder 4"/>
          <p:cNvSpPr>
            <a:spLocks noGrp="1"/>
          </p:cNvSpPr>
          <p:nvPr>
            <p:ph type="sldNum" sz="quarter" idx="12"/>
          </p:nvPr>
        </p:nvSpPr>
        <p:spPr/>
        <p:txBody>
          <a:bodyPr/>
          <a:lstStyle/>
          <a:p>
            <a:fld id="{6D88B901-4B89-400A-9326-FD413AFBC764}" type="slidenum">
              <a:rPr lang="en-US" smtClean="0"/>
              <a:pPr/>
              <a:t>20</a:t>
            </a:fld>
            <a:endParaRPr lang="en-US" dirty="0"/>
          </a:p>
        </p:txBody>
      </p:sp>
      <p:sp>
        <p:nvSpPr>
          <p:cNvPr id="4" name="Footer Placeholder 3"/>
          <p:cNvSpPr>
            <a:spLocks noGrp="1"/>
          </p:cNvSpPr>
          <p:nvPr>
            <p:ph type="ftr" sz="quarter" idx="11"/>
          </p:nvPr>
        </p:nvSpPr>
        <p:spPr/>
        <p:txBody>
          <a:bodyPr/>
          <a:lstStyle/>
          <a:p>
            <a:r>
              <a:rPr lang="en-US" smtClean="0"/>
              <a:t>PROPERTY MANAGEMENT TRADING ENTITY</a:t>
            </a:r>
            <a:endParaRPr lang="en-US"/>
          </a:p>
        </p:txBody>
      </p:sp>
      <p:sp>
        <p:nvSpPr>
          <p:cNvPr id="7" name="Title 4"/>
          <p:cNvSpPr txBox="1">
            <a:spLocks/>
          </p:cNvSpPr>
          <p:nvPr/>
        </p:nvSpPr>
        <p:spPr>
          <a:xfrm>
            <a:off x="762000" y="112707"/>
            <a:ext cx="11353801" cy="990600"/>
          </a:xfrm>
          <a:prstGeom prst="rect">
            <a:avLst/>
          </a:prstGeom>
        </p:spPr>
        <p:txBody>
          <a:bodyPr vert="horz" lIns="91440" tIns="45720" rIns="91440" bIns="45720" rtlCol="0" anchor="ctr">
            <a:normAutofit/>
          </a:bodyPr>
          <a:lstStyle>
            <a:lvl1pPr algn="l" defTabSz="914391" rtl="0" eaLnBrk="1" latinLnBrk="0" hangingPunct="1">
              <a:spcBef>
                <a:spcPct val="0"/>
              </a:spcBef>
              <a:buNone/>
              <a:defRPr sz="2000" kern="1200">
                <a:solidFill>
                  <a:schemeClr val="accent6">
                    <a:lumMod val="50000"/>
                  </a:schemeClr>
                </a:solidFill>
                <a:latin typeface="Arial" pitchFamily="34" charset="0"/>
                <a:ea typeface="+mj-ea"/>
                <a:cs typeface="Arial" pitchFamily="34" charset="0"/>
              </a:defRPr>
            </a:lvl1pPr>
          </a:lstStyle>
          <a:p>
            <a:r>
              <a:rPr lang="en-ZA" sz="2800" b="1" dirty="0" smtClean="0">
                <a:solidFill>
                  <a:prstClr val="white"/>
                </a:solidFill>
              </a:rPr>
              <a:t>3.	WHAT HAS BEEN DONE?</a:t>
            </a:r>
            <a:endParaRPr lang="en-ZA" sz="2800" b="1" dirty="0">
              <a:solidFill>
                <a:schemeClr val="bg1"/>
              </a:solidFill>
            </a:endParaRPr>
          </a:p>
        </p:txBody>
      </p:sp>
    </p:spTree>
    <p:extLst>
      <p:ext uri="{BB962C8B-B14F-4D97-AF65-F5344CB8AC3E}">
        <p14:creationId xmlns:p14="http://schemas.microsoft.com/office/powerpoint/2010/main" xmlns="" val="313089337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solidFill>
                  <a:prstClr val="black">
                    <a:tint val="75000"/>
                  </a:prstClr>
                </a:solidFill>
              </a:rPr>
              <a:t>PROPERTY MANAGEMENT TRADING ENTITY</a:t>
            </a: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6D88B901-4B89-400A-9326-FD413AFBC764}" type="slidenum">
              <a:rPr lang="en-US" smtClean="0">
                <a:solidFill>
                  <a:prstClr val="black">
                    <a:tint val="75000"/>
                  </a:prstClr>
                </a:solidFill>
              </a:rPr>
              <a:pPr/>
              <a:t>21</a:t>
            </a:fld>
            <a:endParaRPr lang="en-US" dirty="0">
              <a:solidFill>
                <a:prstClr val="black">
                  <a:tint val="75000"/>
                </a:prstClr>
              </a:solidFill>
            </a:endParaRPr>
          </a:p>
        </p:txBody>
      </p:sp>
      <p:sp>
        <p:nvSpPr>
          <p:cNvPr id="5" name="Title 4"/>
          <p:cNvSpPr>
            <a:spLocks noGrp="1"/>
          </p:cNvSpPr>
          <p:nvPr>
            <p:ph type="title"/>
          </p:nvPr>
        </p:nvSpPr>
        <p:spPr>
          <a:xfrm>
            <a:off x="762000" y="112707"/>
            <a:ext cx="11353801" cy="990600"/>
          </a:xfrm>
        </p:spPr>
        <p:txBody>
          <a:bodyPr>
            <a:normAutofit/>
          </a:bodyPr>
          <a:lstStyle/>
          <a:p>
            <a:r>
              <a:rPr lang="en-ZA" sz="2800" b="1" dirty="0" smtClean="0">
                <a:solidFill>
                  <a:prstClr val="white"/>
                </a:solidFill>
              </a:rPr>
              <a:t>3.	WHAT </a:t>
            </a:r>
            <a:r>
              <a:rPr lang="en-ZA" sz="2800" b="1" dirty="0">
                <a:solidFill>
                  <a:prstClr val="white"/>
                </a:solidFill>
              </a:rPr>
              <a:t>HAS BEEN DONE?</a:t>
            </a:r>
            <a:endParaRPr lang="en-ZA" sz="2800" b="1" dirty="0">
              <a:solidFill>
                <a:schemeClr val="bg1"/>
              </a:solidFill>
            </a:endParaRPr>
          </a:p>
        </p:txBody>
      </p:sp>
      <p:sp>
        <p:nvSpPr>
          <p:cNvPr id="6" name="Content Placeholder 2"/>
          <p:cNvSpPr>
            <a:spLocks noGrp="1"/>
          </p:cNvSpPr>
          <p:nvPr>
            <p:ph idx="1"/>
          </p:nvPr>
        </p:nvSpPr>
        <p:spPr>
          <a:xfrm>
            <a:off x="990600" y="1676400"/>
            <a:ext cx="10744202" cy="4525963"/>
          </a:xfrm>
        </p:spPr>
        <p:txBody>
          <a:bodyPr>
            <a:noAutofit/>
          </a:bodyPr>
          <a:lstStyle/>
          <a:p>
            <a:pPr marL="0" indent="0" algn="just">
              <a:spcBef>
                <a:spcPts val="0"/>
              </a:spcBef>
              <a:buNone/>
            </a:pPr>
            <a:r>
              <a:rPr lang="en-US" sz="1800" b="1" dirty="0" smtClean="0">
                <a:solidFill>
                  <a:schemeClr val="accent2"/>
                </a:solidFill>
                <a:ea typeface="Microsoft Yi Baiti" panose="03000500000000000000" pitchFamily="66" charset="0"/>
                <a:cs typeface="FreesiaUPC" panose="020B0604020202020204" pitchFamily="34" charset="-34"/>
              </a:rPr>
              <a:t>CATEGORISATION OF APPLICATION TYPES:</a:t>
            </a:r>
          </a:p>
          <a:p>
            <a:pPr marL="0" indent="0" algn="just">
              <a:spcBef>
                <a:spcPts val="0"/>
              </a:spcBef>
              <a:buNone/>
            </a:pPr>
            <a:endParaRPr lang="en-US" sz="1800" b="1" dirty="0" smtClean="0">
              <a:solidFill>
                <a:schemeClr val="tx1">
                  <a:lumMod val="65000"/>
                  <a:lumOff val="35000"/>
                </a:schemeClr>
              </a:solidFill>
              <a:ea typeface="Microsoft Yi Baiti" panose="03000500000000000000" pitchFamily="66" charset="0"/>
              <a:cs typeface="FreesiaUPC" panose="020B0604020202020204" pitchFamily="34" charset="-34"/>
            </a:endParaRPr>
          </a:p>
          <a:p>
            <a:pPr marL="0" indent="0" algn="just">
              <a:spcBef>
                <a:spcPts val="0"/>
              </a:spcBef>
              <a:buNone/>
            </a:pPr>
            <a:r>
              <a:rPr lang="en-US" sz="1800" b="1" dirty="0" smtClean="0">
                <a:solidFill>
                  <a:schemeClr val="tx1">
                    <a:lumMod val="65000"/>
                    <a:lumOff val="35000"/>
                  </a:schemeClr>
                </a:solidFill>
                <a:ea typeface="Microsoft Yi Baiti" panose="03000500000000000000" pitchFamily="66" charset="0"/>
                <a:cs typeface="FreesiaUPC" panose="020B0604020202020204" pitchFamily="34" charset="-34"/>
              </a:rPr>
              <a:t>EXISTING TENANTS</a:t>
            </a:r>
          </a:p>
          <a:p>
            <a:pPr algn="just">
              <a:spcBef>
                <a:spcPts val="0"/>
              </a:spcBef>
              <a:buFont typeface="Wingdings" panose="05000000000000000000" pitchFamily="2" charset="2"/>
              <a:buChar char="§"/>
            </a:pPr>
            <a:r>
              <a:rPr lang="en-US" sz="1800" dirty="0" smtClean="0">
                <a:solidFill>
                  <a:schemeClr val="tx1">
                    <a:lumMod val="65000"/>
                    <a:lumOff val="35000"/>
                  </a:schemeClr>
                </a:solidFill>
                <a:ea typeface="Microsoft Yi Baiti" panose="03000500000000000000" pitchFamily="66" charset="0"/>
                <a:cs typeface="FreesiaUPC" panose="020B0604020202020204" pitchFamily="34" charset="-34"/>
              </a:rPr>
              <a:t>A special once off dispensation to clear the backlog of applications to be put in place;</a:t>
            </a:r>
          </a:p>
          <a:p>
            <a:pPr algn="just">
              <a:spcBef>
                <a:spcPts val="0"/>
              </a:spcBef>
              <a:buFont typeface="Wingdings" panose="05000000000000000000" pitchFamily="2" charset="2"/>
              <a:buChar char="§"/>
            </a:pPr>
            <a:r>
              <a:rPr lang="en-US" sz="1800" dirty="0" smtClean="0">
                <a:solidFill>
                  <a:schemeClr val="tx1">
                    <a:lumMod val="65000"/>
                    <a:lumOff val="35000"/>
                  </a:schemeClr>
                </a:solidFill>
                <a:ea typeface="Microsoft Yi Baiti" panose="03000500000000000000" pitchFamily="66" charset="0"/>
                <a:cs typeface="FreesiaUPC" panose="020B0604020202020204" pitchFamily="34" charset="-34"/>
              </a:rPr>
              <a:t>A request for proposal (RFP) shall be published to invite existing tenants to apply for the renewal of lease contracts;</a:t>
            </a:r>
          </a:p>
          <a:p>
            <a:pPr algn="just">
              <a:spcBef>
                <a:spcPts val="0"/>
              </a:spcBef>
              <a:buFont typeface="Wingdings" panose="05000000000000000000" pitchFamily="2" charset="2"/>
              <a:buChar char="§"/>
            </a:pPr>
            <a:r>
              <a:rPr lang="en-US" sz="1800" dirty="0" smtClean="0">
                <a:solidFill>
                  <a:schemeClr val="tx1">
                    <a:lumMod val="65000"/>
                    <a:lumOff val="35000"/>
                  </a:schemeClr>
                </a:solidFill>
                <a:ea typeface="Microsoft Yi Baiti" panose="03000500000000000000" pitchFamily="66" charset="0"/>
                <a:cs typeface="FreesiaUPC" panose="020B0604020202020204" pitchFamily="34" charset="-34"/>
              </a:rPr>
              <a:t>Invitation to renewal of lease will apply to the following tenants:</a:t>
            </a:r>
          </a:p>
          <a:p>
            <a:pPr marL="0" indent="0" algn="just">
              <a:spcBef>
                <a:spcPts val="0"/>
              </a:spcBef>
              <a:buNone/>
            </a:pPr>
            <a:r>
              <a:rPr lang="en-US" sz="1800" b="1" dirty="0">
                <a:solidFill>
                  <a:schemeClr val="tx1">
                    <a:lumMod val="65000"/>
                    <a:lumOff val="35000"/>
                  </a:schemeClr>
                </a:solidFill>
                <a:ea typeface="Microsoft Yi Baiti" panose="03000500000000000000" pitchFamily="66" charset="0"/>
                <a:cs typeface="FreesiaUPC" panose="020B0604020202020204" pitchFamily="34" charset="-34"/>
              </a:rPr>
              <a:t>PREVIOUS APPLICANTS</a:t>
            </a:r>
          </a:p>
          <a:p>
            <a:pPr algn="just">
              <a:spcBef>
                <a:spcPts val="0"/>
              </a:spcBef>
              <a:buFont typeface="Wingdings" panose="05000000000000000000" pitchFamily="2" charset="2"/>
              <a:buChar char="§"/>
            </a:pPr>
            <a:r>
              <a:rPr lang="en-US" sz="1800" dirty="0">
                <a:solidFill>
                  <a:schemeClr val="tx1">
                    <a:lumMod val="65000"/>
                    <a:lumOff val="35000"/>
                  </a:schemeClr>
                </a:solidFill>
                <a:ea typeface="Microsoft Yi Baiti" panose="03000500000000000000" pitchFamily="66" charset="0"/>
                <a:cs typeface="FreesiaUPC" panose="020B0604020202020204" pitchFamily="34" charset="-34"/>
              </a:rPr>
              <a:t>A special once off dispensation to clear the backlog of applications to be put in place;</a:t>
            </a:r>
          </a:p>
          <a:p>
            <a:pPr algn="just">
              <a:spcBef>
                <a:spcPts val="0"/>
              </a:spcBef>
              <a:buFont typeface="Wingdings" panose="05000000000000000000" pitchFamily="2" charset="2"/>
              <a:buChar char="§"/>
            </a:pPr>
            <a:r>
              <a:rPr lang="en-US" sz="1800" dirty="0">
                <a:solidFill>
                  <a:schemeClr val="tx1">
                    <a:lumMod val="65000"/>
                    <a:lumOff val="35000"/>
                  </a:schemeClr>
                </a:solidFill>
                <a:ea typeface="Microsoft Yi Baiti" panose="03000500000000000000" pitchFamily="66" charset="0"/>
                <a:cs typeface="FreesiaUPC" panose="020B0604020202020204" pitchFamily="34" charset="-34"/>
              </a:rPr>
              <a:t>A request for proposal (RFP) shall be published to invite previous tenants to re-submit their applications as the specifications of the RFP;</a:t>
            </a:r>
          </a:p>
          <a:p>
            <a:pPr marL="0" indent="0" algn="just">
              <a:spcBef>
                <a:spcPts val="0"/>
              </a:spcBef>
              <a:buNone/>
            </a:pPr>
            <a:r>
              <a:rPr lang="en-US" sz="1800" b="1" dirty="0">
                <a:solidFill>
                  <a:schemeClr val="tx1">
                    <a:lumMod val="65000"/>
                    <a:lumOff val="35000"/>
                  </a:schemeClr>
                </a:solidFill>
                <a:ea typeface="Microsoft Yi Baiti" panose="03000500000000000000" pitchFamily="66" charset="0"/>
                <a:cs typeface="FreesiaUPC" panose="020B0604020202020204" pitchFamily="34" charset="-34"/>
              </a:rPr>
              <a:t>NEW APPLICANTS/ INTERESTED INVESTORS/TENANTS</a:t>
            </a:r>
          </a:p>
          <a:p>
            <a:pPr algn="just">
              <a:spcBef>
                <a:spcPts val="0"/>
              </a:spcBef>
              <a:buFont typeface="Wingdings" panose="05000000000000000000" pitchFamily="2" charset="2"/>
              <a:buChar char="§"/>
            </a:pPr>
            <a:r>
              <a:rPr lang="en-US" sz="1800" dirty="0" smtClean="0">
                <a:solidFill>
                  <a:schemeClr val="tx1">
                    <a:lumMod val="65000"/>
                    <a:lumOff val="35000"/>
                  </a:schemeClr>
                </a:solidFill>
                <a:ea typeface="Microsoft Yi Baiti" panose="03000500000000000000" pitchFamily="66" charset="0"/>
                <a:cs typeface="FreesiaUPC" panose="020B0604020202020204" pitchFamily="34" charset="-34"/>
              </a:rPr>
              <a:t>An </a:t>
            </a:r>
            <a:r>
              <a:rPr lang="en-US" sz="1800" dirty="0">
                <a:solidFill>
                  <a:schemeClr val="tx1">
                    <a:lumMod val="65000"/>
                    <a:lumOff val="35000"/>
                  </a:schemeClr>
                </a:solidFill>
                <a:ea typeface="Microsoft Yi Baiti" panose="03000500000000000000" pitchFamily="66" charset="0"/>
                <a:cs typeface="FreesiaUPC" panose="020B0604020202020204" pitchFamily="34" charset="-34"/>
              </a:rPr>
              <a:t>invitation to submit RFP shall be published through an open tender process;</a:t>
            </a:r>
          </a:p>
          <a:p>
            <a:pPr algn="just">
              <a:spcBef>
                <a:spcPts val="0"/>
              </a:spcBef>
              <a:buFont typeface="Wingdings" panose="05000000000000000000" pitchFamily="2" charset="2"/>
              <a:buChar char="§"/>
            </a:pPr>
            <a:r>
              <a:rPr lang="en-US" sz="1800" dirty="0">
                <a:solidFill>
                  <a:schemeClr val="tx1">
                    <a:lumMod val="65000"/>
                    <a:lumOff val="35000"/>
                  </a:schemeClr>
                </a:solidFill>
                <a:ea typeface="Microsoft Yi Baiti" panose="03000500000000000000" pitchFamily="66" charset="0"/>
                <a:cs typeface="FreesiaUPC" panose="020B0604020202020204" pitchFamily="34" charset="-34"/>
              </a:rPr>
              <a:t>Invitation will be applicable to listed properties on National Public Works Website (</a:t>
            </a:r>
            <a:r>
              <a:rPr lang="en-US" sz="1800" dirty="0">
                <a:solidFill>
                  <a:schemeClr val="tx1">
                    <a:lumMod val="65000"/>
                    <a:lumOff val="35000"/>
                  </a:schemeClr>
                </a:solidFill>
                <a:ea typeface="Microsoft Yi Baiti" panose="03000500000000000000" pitchFamily="66" charset="0"/>
                <a:cs typeface="FreesiaUPC" panose="020B0604020202020204" pitchFamily="34" charset="-34"/>
                <a:hlinkClick r:id="rId2"/>
              </a:rPr>
              <a:t>www.publicworks.gov.za</a:t>
            </a:r>
            <a:r>
              <a:rPr lang="en-US" sz="1800" dirty="0">
                <a:solidFill>
                  <a:schemeClr val="tx1">
                    <a:lumMod val="65000"/>
                    <a:lumOff val="35000"/>
                  </a:schemeClr>
                </a:solidFill>
                <a:ea typeface="Microsoft Yi Baiti" panose="03000500000000000000" pitchFamily="66" charset="0"/>
                <a:cs typeface="FreesiaUPC" panose="020B0604020202020204" pitchFamily="34" charset="-34"/>
              </a:rPr>
              <a:t>) and other mediums of communication.</a:t>
            </a:r>
          </a:p>
          <a:p>
            <a:pPr marL="0" indent="0" algn="just">
              <a:buNone/>
            </a:pPr>
            <a:endParaRPr lang="en-US" sz="1800" dirty="0">
              <a:ea typeface="Microsoft Yi Baiti" panose="03000500000000000000" pitchFamily="66" charset="0"/>
              <a:cs typeface="FreesiaUPC" panose="020B0604020202020204" pitchFamily="34" charset="-34"/>
            </a:endParaRPr>
          </a:p>
          <a:p>
            <a:pPr marL="0" indent="0" algn="just">
              <a:buNone/>
            </a:pPr>
            <a:endParaRPr lang="en-US" sz="1800" dirty="0" smtClean="0">
              <a:ea typeface="Microsoft Yi Baiti" panose="03000500000000000000" pitchFamily="66" charset="0"/>
              <a:cs typeface="FreesiaUPC" panose="020B0604020202020204" pitchFamily="34" charset="-34"/>
            </a:endParaRPr>
          </a:p>
          <a:p>
            <a:pPr marL="0" indent="0" algn="just">
              <a:buNone/>
            </a:pPr>
            <a:endParaRPr lang="en-US" sz="1800" dirty="0" smtClean="0">
              <a:ea typeface="Microsoft Yi Baiti" panose="03000500000000000000" pitchFamily="66" charset="0"/>
              <a:cs typeface="FreesiaUPC" panose="020B0604020202020204" pitchFamily="34" charset="-34"/>
            </a:endParaRPr>
          </a:p>
          <a:p>
            <a:endParaRPr lang="en-US" sz="1800" dirty="0" smtClean="0">
              <a:cs typeface="Aparajita" panose="020B0604020202020204" pitchFamily="34" charset="0"/>
            </a:endParaRPr>
          </a:p>
          <a:p>
            <a:endParaRPr lang="en-US" sz="1800" dirty="0"/>
          </a:p>
          <a:p>
            <a:endParaRPr lang="en-US" sz="1800" dirty="0" smtClean="0"/>
          </a:p>
          <a:p>
            <a:endParaRPr lang="en-US" sz="1800" dirty="0"/>
          </a:p>
          <a:p>
            <a:endParaRPr lang="en-US" sz="1800" dirty="0" smtClean="0"/>
          </a:p>
          <a:p>
            <a:endParaRPr lang="en-US" sz="1800" dirty="0" smtClean="0"/>
          </a:p>
          <a:p>
            <a:endParaRPr lang="en-US" sz="1800" dirty="0"/>
          </a:p>
          <a:p>
            <a:pPr marL="0" indent="0">
              <a:buNone/>
            </a:pPr>
            <a:endParaRPr lang="en-US" sz="1800" dirty="0"/>
          </a:p>
        </p:txBody>
      </p:sp>
    </p:spTree>
    <p:extLst>
      <p:ext uri="{BB962C8B-B14F-4D97-AF65-F5344CB8AC3E}">
        <p14:creationId xmlns:p14="http://schemas.microsoft.com/office/powerpoint/2010/main" xmlns="" val="3279792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PROPERTY MANAGEMENT TRADING ENTITY</a:t>
            </a:r>
            <a:endParaRPr lang="en-US" dirty="0"/>
          </a:p>
        </p:txBody>
      </p:sp>
      <p:sp>
        <p:nvSpPr>
          <p:cNvPr id="4" name="Slide Number Placeholder 3"/>
          <p:cNvSpPr>
            <a:spLocks noGrp="1"/>
          </p:cNvSpPr>
          <p:nvPr>
            <p:ph type="sldNum" sz="quarter" idx="12"/>
          </p:nvPr>
        </p:nvSpPr>
        <p:spPr/>
        <p:txBody>
          <a:bodyPr/>
          <a:lstStyle/>
          <a:p>
            <a:fld id="{6D88B901-4B89-400A-9326-FD413AFBC764}" type="slidenum">
              <a:rPr lang="en-US" smtClean="0"/>
              <a:pPr/>
              <a:t>22</a:t>
            </a:fld>
            <a:endParaRPr lang="en-US"/>
          </a:p>
        </p:txBody>
      </p:sp>
      <p:sp>
        <p:nvSpPr>
          <p:cNvPr id="5" name="Title 4"/>
          <p:cNvSpPr>
            <a:spLocks noGrp="1"/>
          </p:cNvSpPr>
          <p:nvPr>
            <p:ph type="title"/>
          </p:nvPr>
        </p:nvSpPr>
        <p:spPr>
          <a:xfrm>
            <a:off x="1661832" y="971550"/>
            <a:ext cx="9029700" cy="742950"/>
          </a:xfrm>
        </p:spPr>
        <p:txBody>
          <a:bodyPr>
            <a:noAutofit/>
          </a:bodyPr>
          <a:lstStyle/>
          <a:p>
            <a:pPr lvl="0"/>
            <a:r>
              <a:rPr lang="en-ZA" sz="1800" b="1" dirty="0">
                <a:solidFill>
                  <a:schemeClr val="bg1"/>
                </a:solidFill>
              </a:rPr>
              <a:t>2. COMMERCIAL DEVELOPMENT AND LETTING OUT PROGRAMME</a:t>
            </a:r>
            <a:endParaRPr lang="en-ZA" sz="1950" b="1" dirty="0">
              <a:solidFill>
                <a:schemeClr val="bg1"/>
              </a:solidFill>
            </a:endParaRPr>
          </a:p>
        </p:txBody>
      </p:sp>
      <p:sp>
        <p:nvSpPr>
          <p:cNvPr id="8" name="Content Placeholder 6"/>
          <p:cNvSpPr>
            <a:spLocks noGrp="1"/>
          </p:cNvSpPr>
          <p:nvPr>
            <p:ph idx="4294967295"/>
          </p:nvPr>
        </p:nvSpPr>
        <p:spPr>
          <a:xfrm>
            <a:off x="685800" y="122011"/>
            <a:ext cx="10591800" cy="849539"/>
          </a:xfrm>
          <a:prstGeom prst="rect">
            <a:avLst/>
          </a:prstGeom>
        </p:spPr>
        <p:txBody>
          <a:bodyPr>
            <a:noAutofit/>
          </a:bodyPr>
          <a:lstStyle/>
          <a:p>
            <a:pPr marL="0" indent="0">
              <a:spcBef>
                <a:spcPts val="0"/>
              </a:spcBef>
              <a:buNone/>
            </a:pPr>
            <a:r>
              <a:rPr lang="en-ZA" sz="2800" b="1" dirty="0" smtClean="0">
                <a:solidFill>
                  <a:schemeClr val="bg1"/>
                </a:solidFill>
                <a:latin typeface="Arial" panose="020B0604020202020204" pitchFamily="34" charset="0"/>
                <a:cs typeface="Arial" panose="020B0604020202020204" pitchFamily="34" charset="0"/>
              </a:rPr>
              <a:t>4.	PREPARATION FOR THE LETTING OUT OF STATE 	OWNED SURPLUS PROPERTIES</a:t>
            </a:r>
            <a:endParaRPr lang="en-ZA" sz="2800" b="1" dirty="0">
              <a:solidFill>
                <a:schemeClr val="bg1"/>
              </a:solidFill>
              <a:latin typeface="Arial" panose="020B0604020202020204" pitchFamily="34" charset="0"/>
              <a:cs typeface="Arial" panose="020B0604020202020204" pitchFamily="34" charset="0"/>
            </a:endParaRPr>
          </a:p>
        </p:txBody>
      </p:sp>
      <p:sp>
        <p:nvSpPr>
          <p:cNvPr id="9" name="Content Placeholder 2"/>
          <p:cNvSpPr>
            <a:spLocks noGrp="1"/>
          </p:cNvSpPr>
          <p:nvPr>
            <p:ph idx="1"/>
          </p:nvPr>
        </p:nvSpPr>
        <p:spPr>
          <a:xfrm>
            <a:off x="914400" y="2159332"/>
            <a:ext cx="11201402" cy="4198134"/>
          </a:xfrm>
        </p:spPr>
        <p:txBody>
          <a:bodyPr>
            <a:noAutofit/>
          </a:bodyPr>
          <a:lstStyle/>
          <a:p>
            <a:pPr marL="0" indent="0">
              <a:lnSpc>
                <a:spcPct val="90000"/>
              </a:lnSpc>
              <a:spcBef>
                <a:spcPts val="150"/>
              </a:spcBef>
              <a:buNone/>
            </a:pPr>
            <a:r>
              <a:rPr lang="en-ZA" sz="1800" b="1" dirty="0">
                <a:solidFill>
                  <a:schemeClr val="accent2"/>
                </a:solidFill>
              </a:rPr>
              <a:t>NEW LETTING OUT </a:t>
            </a:r>
            <a:r>
              <a:rPr lang="en-ZA" sz="1800" b="1" dirty="0" smtClean="0">
                <a:solidFill>
                  <a:schemeClr val="accent2"/>
                </a:solidFill>
              </a:rPr>
              <a:t>FRAMEWORK</a:t>
            </a:r>
          </a:p>
          <a:p>
            <a:pPr marL="0" indent="0">
              <a:lnSpc>
                <a:spcPct val="90000"/>
              </a:lnSpc>
              <a:spcBef>
                <a:spcPts val="150"/>
              </a:spcBef>
              <a:buNone/>
            </a:pPr>
            <a:endParaRPr lang="en-ZA" sz="1800" dirty="0" smtClean="0">
              <a:solidFill>
                <a:schemeClr val="tx1">
                  <a:lumMod val="65000"/>
                  <a:lumOff val="35000"/>
                </a:schemeClr>
              </a:solidFill>
            </a:endParaRPr>
          </a:p>
          <a:p>
            <a:pPr marL="0" indent="0">
              <a:lnSpc>
                <a:spcPct val="90000"/>
              </a:lnSpc>
              <a:spcBef>
                <a:spcPts val="150"/>
              </a:spcBef>
              <a:buNone/>
            </a:pPr>
            <a:r>
              <a:rPr lang="en-ZA" sz="1800" dirty="0" smtClean="0">
                <a:solidFill>
                  <a:schemeClr val="tx1">
                    <a:lumMod val="65000"/>
                    <a:lumOff val="35000"/>
                  </a:schemeClr>
                </a:solidFill>
              </a:rPr>
              <a:t>Investor </a:t>
            </a:r>
            <a:r>
              <a:rPr lang="en-ZA" sz="1800" dirty="0">
                <a:solidFill>
                  <a:schemeClr val="tx1">
                    <a:lumMod val="65000"/>
                    <a:lumOff val="35000"/>
                  </a:schemeClr>
                </a:solidFill>
              </a:rPr>
              <a:t>/ Tenant Classification (Based on Annual Turnover):</a:t>
            </a:r>
          </a:p>
          <a:p>
            <a:pPr marL="606029" indent="-338138">
              <a:lnSpc>
                <a:spcPct val="90000"/>
              </a:lnSpc>
              <a:spcBef>
                <a:spcPts val="150"/>
              </a:spcBef>
            </a:pPr>
            <a:r>
              <a:rPr lang="en-ZA" sz="1800" dirty="0">
                <a:solidFill>
                  <a:schemeClr val="tx1">
                    <a:lumMod val="65000"/>
                    <a:lumOff val="35000"/>
                  </a:schemeClr>
                </a:solidFill>
              </a:rPr>
              <a:t>Micro Enterprises: Tenant/Investor with an Annual Turnover of Less than R1m;</a:t>
            </a:r>
          </a:p>
          <a:p>
            <a:pPr marL="606029" indent="-338138">
              <a:lnSpc>
                <a:spcPct val="90000"/>
              </a:lnSpc>
              <a:spcBef>
                <a:spcPts val="150"/>
              </a:spcBef>
            </a:pPr>
            <a:r>
              <a:rPr lang="en-ZA" sz="1800" dirty="0">
                <a:solidFill>
                  <a:schemeClr val="tx1">
                    <a:lumMod val="65000"/>
                    <a:lumOff val="35000"/>
                  </a:schemeClr>
                </a:solidFill>
              </a:rPr>
              <a:t>Very Small Enterprises: Tenant/Investor with an Annual Turn-over of ≥R1m and &lt; R10m;</a:t>
            </a:r>
          </a:p>
          <a:p>
            <a:pPr marL="606029" indent="-338138">
              <a:lnSpc>
                <a:spcPct val="90000"/>
              </a:lnSpc>
              <a:spcBef>
                <a:spcPts val="150"/>
              </a:spcBef>
            </a:pPr>
            <a:r>
              <a:rPr lang="en-ZA" sz="1800" dirty="0">
                <a:solidFill>
                  <a:schemeClr val="tx1">
                    <a:lumMod val="65000"/>
                    <a:lumOff val="35000"/>
                  </a:schemeClr>
                </a:solidFill>
              </a:rPr>
              <a:t>Small Enterprises: Tenant/Investor with an Annual Turn-over of ≥R10m and &lt; R50m; </a:t>
            </a:r>
          </a:p>
          <a:p>
            <a:pPr marL="606029" indent="-338138">
              <a:lnSpc>
                <a:spcPct val="90000"/>
              </a:lnSpc>
              <a:spcBef>
                <a:spcPts val="150"/>
              </a:spcBef>
            </a:pPr>
            <a:r>
              <a:rPr lang="en-ZA" sz="1800" dirty="0">
                <a:solidFill>
                  <a:schemeClr val="tx1">
                    <a:lumMod val="65000"/>
                    <a:lumOff val="35000"/>
                  </a:schemeClr>
                </a:solidFill>
              </a:rPr>
              <a:t>Medium &amp; Large Enterprises: Tenant/Investor with an Annual Turn-over of &gt;R50m.</a:t>
            </a:r>
          </a:p>
          <a:p>
            <a:pPr marL="267891" indent="0">
              <a:lnSpc>
                <a:spcPct val="90000"/>
              </a:lnSpc>
              <a:spcBef>
                <a:spcPts val="150"/>
              </a:spcBef>
              <a:buNone/>
            </a:pPr>
            <a:endParaRPr lang="en-ZA" sz="1800" dirty="0">
              <a:solidFill>
                <a:schemeClr val="tx1">
                  <a:lumMod val="65000"/>
                  <a:lumOff val="35000"/>
                </a:schemeClr>
              </a:solidFill>
            </a:endParaRPr>
          </a:p>
          <a:p>
            <a:pPr marL="606029" indent="-338138">
              <a:lnSpc>
                <a:spcPct val="90000"/>
              </a:lnSpc>
              <a:spcBef>
                <a:spcPts val="150"/>
              </a:spcBef>
            </a:pPr>
            <a:r>
              <a:rPr lang="en-ZA" sz="1800" b="1" i="1" dirty="0">
                <a:solidFill>
                  <a:schemeClr val="tx1">
                    <a:lumMod val="65000"/>
                    <a:lumOff val="35000"/>
                  </a:schemeClr>
                </a:solidFill>
              </a:rPr>
              <a:t>Proposals will be evaluated according to the size of the business to ensure a fair and equitable process</a:t>
            </a:r>
          </a:p>
        </p:txBody>
      </p:sp>
    </p:spTree>
    <p:extLst>
      <p:ext uri="{BB962C8B-B14F-4D97-AF65-F5344CB8AC3E}">
        <p14:creationId xmlns:p14="http://schemas.microsoft.com/office/powerpoint/2010/main" xmlns="" val="12810087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solidFill>
                  <a:prstClr val="black">
                    <a:tint val="75000"/>
                  </a:prstClr>
                </a:solidFill>
              </a:rPr>
              <a:t>PROPERTY MANAGEMENT TRADING ENTITY</a:t>
            </a: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6D88B901-4B89-400A-9326-FD413AFBC764}" type="slidenum">
              <a:rPr lang="en-US" smtClean="0">
                <a:solidFill>
                  <a:prstClr val="black">
                    <a:tint val="75000"/>
                  </a:prstClr>
                </a:solidFill>
              </a:rPr>
              <a:pPr/>
              <a:t>23</a:t>
            </a:fld>
            <a:endParaRPr lang="en-US" dirty="0">
              <a:solidFill>
                <a:prstClr val="black">
                  <a:tint val="75000"/>
                </a:prstClr>
              </a:solidFill>
            </a:endParaRPr>
          </a:p>
        </p:txBody>
      </p:sp>
      <p:sp>
        <p:nvSpPr>
          <p:cNvPr id="5" name="Title 4"/>
          <p:cNvSpPr>
            <a:spLocks noGrp="1"/>
          </p:cNvSpPr>
          <p:nvPr>
            <p:ph type="title"/>
          </p:nvPr>
        </p:nvSpPr>
        <p:spPr>
          <a:xfrm>
            <a:off x="647699" y="152400"/>
            <a:ext cx="11353801" cy="990600"/>
          </a:xfrm>
        </p:spPr>
        <p:txBody>
          <a:bodyPr>
            <a:normAutofit/>
          </a:bodyPr>
          <a:lstStyle/>
          <a:p>
            <a:pPr>
              <a:spcBef>
                <a:spcPts val="0"/>
              </a:spcBef>
            </a:pPr>
            <a:r>
              <a:rPr lang="en-ZA" sz="2800" b="1" dirty="0">
                <a:solidFill>
                  <a:schemeClr val="bg1"/>
                </a:solidFill>
              </a:rPr>
              <a:t>4.	PREPARATION FOR THE LETTING OUT OF STATE 	OWNED SURPLUS PROPERTIES</a:t>
            </a:r>
          </a:p>
        </p:txBody>
      </p:sp>
      <p:sp>
        <p:nvSpPr>
          <p:cNvPr id="6" name="Content Placeholder 2"/>
          <p:cNvSpPr>
            <a:spLocks noGrp="1"/>
          </p:cNvSpPr>
          <p:nvPr>
            <p:ph idx="1"/>
          </p:nvPr>
        </p:nvSpPr>
        <p:spPr>
          <a:xfrm>
            <a:off x="1066800" y="1905000"/>
            <a:ext cx="10210800" cy="4525963"/>
          </a:xfrm>
        </p:spPr>
        <p:txBody>
          <a:bodyPr>
            <a:noAutofit/>
          </a:bodyPr>
          <a:lstStyle/>
          <a:p>
            <a:pPr marL="0" indent="0" algn="just">
              <a:buNone/>
            </a:pPr>
            <a:r>
              <a:rPr lang="en-US" sz="1800" b="1" dirty="0" smtClean="0">
                <a:solidFill>
                  <a:schemeClr val="accent2"/>
                </a:solidFill>
                <a:ea typeface="Microsoft Yi Baiti" panose="03000500000000000000" pitchFamily="66" charset="0"/>
                <a:cs typeface="FreesiaUPC" panose="020B0604020202020204" pitchFamily="34" charset="-34"/>
              </a:rPr>
              <a:t>DISPOSAL FRAMEWORK: LETTING OUT</a:t>
            </a:r>
          </a:p>
          <a:p>
            <a:pPr marL="0" indent="0" algn="just">
              <a:buNone/>
            </a:pPr>
            <a:endParaRPr lang="en-US" sz="1800" b="1" dirty="0" smtClean="0">
              <a:solidFill>
                <a:schemeClr val="tx1">
                  <a:lumMod val="65000"/>
                  <a:lumOff val="35000"/>
                </a:schemeClr>
              </a:solidFill>
              <a:ea typeface="Microsoft Yi Baiti" panose="03000500000000000000" pitchFamily="66" charset="0"/>
              <a:cs typeface="FreesiaUPC" panose="020B0604020202020204" pitchFamily="34" charset="-34"/>
            </a:endParaRPr>
          </a:p>
          <a:p>
            <a:pPr marL="0" lvl="0" indent="0">
              <a:buNone/>
            </a:pPr>
            <a:r>
              <a:rPr lang="en-US" sz="1800" b="1" dirty="0" smtClean="0">
                <a:solidFill>
                  <a:schemeClr val="tx1">
                    <a:lumMod val="65000"/>
                    <a:lumOff val="35000"/>
                  </a:schemeClr>
                </a:solidFill>
              </a:rPr>
              <a:t>TENANT RENTAL CALCULATIONS ALIGNED WITH RFP</a:t>
            </a:r>
          </a:p>
          <a:p>
            <a:pPr marL="0" lvl="0" indent="0">
              <a:buNone/>
            </a:pPr>
            <a:endParaRPr lang="en-US" sz="1800" dirty="0">
              <a:solidFill>
                <a:schemeClr val="tx1">
                  <a:lumMod val="65000"/>
                  <a:lumOff val="35000"/>
                </a:schemeClr>
              </a:solidFill>
            </a:endParaRPr>
          </a:p>
          <a:p>
            <a:pPr lvl="1"/>
            <a:r>
              <a:rPr lang="en-US" sz="1800" dirty="0">
                <a:solidFill>
                  <a:schemeClr val="tx1">
                    <a:lumMod val="65000"/>
                    <a:lumOff val="35000"/>
                  </a:schemeClr>
                </a:solidFill>
              </a:rPr>
              <a:t>Micro Enterprises (Annual Turnover Less than R1m): Fixed monthly rental amount to be not less than the base rental rate. An annual escalation rate which is equal to prime rate plus 4% shall apply to these Tenants.</a:t>
            </a:r>
          </a:p>
          <a:p>
            <a:pPr lvl="1"/>
            <a:r>
              <a:rPr lang="en-US" sz="1800" dirty="0">
                <a:solidFill>
                  <a:schemeClr val="tx1">
                    <a:lumMod val="65000"/>
                    <a:lumOff val="35000"/>
                  </a:schemeClr>
                </a:solidFill>
              </a:rPr>
              <a:t>Rentals for Towers, Billboards and Servitudes: Fixed monthly rental amount to be not less than the base rental rate. An annual escalation rate which is equal to prime rate plus 4% will shall apply to these Tenants</a:t>
            </a:r>
          </a:p>
          <a:p>
            <a:pPr lvl="1"/>
            <a:r>
              <a:rPr lang="en-US" sz="1800" dirty="0">
                <a:solidFill>
                  <a:schemeClr val="tx1">
                    <a:lumMod val="65000"/>
                    <a:lumOff val="35000"/>
                  </a:schemeClr>
                </a:solidFill>
              </a:rPr>
              <a:t>All Other Tenants: A rental payment model based on a base rental rate plus a Revenue Share Model (% of Revenue) shall apply to these Tenants.</a:t>
            </a:r>
          </a:p>
          <a:p>
            <a:pPr marL="0" indent="0" algn="just">
              <a:buNone/>
            </a:pPr>
            <a:endParaRPr lang="en-US" sz="1800" dirty="0">
              <a:solidFill>
                <a:schemeClr val="tx1">
                  <a:lumMod val="65000"/>
                  <a:lumOff val="35000"/>
                </a:schemeClr>
              </a:solidFill>
              <a:ea typeface="Microsoft Yi Baiti" panose="03000500000000000000" pitchFamily="66" charset="0"/>
              <a:cs typeface="FreesiaUPC" panose="020B0604020202020204" pitchFamily="34" charset="-34"/>
            </a:endParaRPr>
          </a:p>
        </p:txBody>
      </p:sp>
    </p:spTree>
    <p:extLst>
      <p:ext uri="{BB962C8B-B14F-4D97-AF65-F5344CB8AC3E}">
        <p14:creationId xmlns:p14="http://schemas.microsoft.com/office/powerpoint/2010/main" xmlns="" val="28758046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88B901-4B89-400A-9326-FD413AFBC764}" type="slidenum">
              <a:rPr lang="en-US" smtClean="0"/>
              <a:pPr/>
              <a:t>24</a:t>
            </a:fld>
            <a:endParaRPr lang="en-US"/>
          </a:p>
        </p:txBody>
      </p:sp>
      <p:sp>
        <p:nvSpPr>
          <p:cNvPr id="5" name="Title 4"/>
          <p:cNvSpPr>
            <a:spLocks noGrp="1"/>
          </p:cNvSpPr>
          <p:nvPr>
            <p:ph type="title"/>
          </p:nvPr>
        </p:nvSpPr>
        <p:spPr>
          <a:xfrm>
            <a:off x="1661832" y="971550"/>
            <a:ext cx="9029700" cy="742950"/>
          </a:xfrm>
        </p:spPr>
        <p:txBody>
          <a:bodyPr>
            <a:noAutofit/>
          </a:bodyPr>
          <a:lstStyle/>
          <a:p>
            <a:pPr lvl="0"/>
            <a:r>
              <a:rPr lang="en-ZA" sz="1800" b="1" dirty="0">
                <a:solidFill>
                  <a:schemeClr val="bg1"/>
                </a:solidFill>
              </a:rPr>
              <a:t>2. COMMERCIAL DEVELOPMENT AND LETTING OUT PROGRAMME</a:t>
            </a:r>
            <a:endParaRPr lang="en-ZA" sz="1950" b="1" dirty="0">
              <a:solidFill>
                <a:schemeClr val="bg1"/>
              </a:solidFill>
            </a:endParaRPr>
          </a:p>
        </p:txBody>
      </p:sp>
      <p:sp>
        <p:nvSpPr>
          <p:cNvPr id="9" name="Content Placeholder 2"/>
          <p:cNvSpPr>
            <a:spLocks noGrp="1"/>
          </p:cNvSpPr>
          <p:nvPr>
            <p:ph idx="1"/>
          </p:nvPr>
        </p:nvSpPr>
        <p:spPr>
          <a:xfrm>
            <a:off x="762000" y="2533650"/>
            <a:ext cx="10896599" cy="4198134"/>
          </a:xfrm>
        </p:spPr>
        <p:txBody>
          <a:bodyPr>
            <a:noAutofit/>
          </a:bodyPr>
          <a:lstStyle/>
          <a:p>
            <a:pPr marL="0" indent="0">
              <a:lnSpc>
                <a:spcPct val="90000"/>
              </a:lnSpc>
              <a:spcBef>
                <a:spcPts val="150"/>
              </a:spcBef>
              <a:buNone/>
            </a:pPr>
            <a:r>
              <a:rPr lang="en-ZA" sz="1800" b="1" dirty="0">
                <a:solidFill>
                  <a:schemeClr val="accent2"/>
                </a:solidFill>
              </a:rPr>
              <a:t>NEW LETTING OUT FRAMEWORK: </a:t>
            </a:r>
            <a:r>
              <a:rPr lang="en-ZA" sz="1800" b="1" dirty="0" smtClean="0">
                <a:solidFill>
                  <a:schemeClr val="accent2"/>
                </a:solidFill>
              </a:rPr>
              <a:t>RADICAL </a:t>
            </a:r>
            <a:r>
              <a:rPr lang="en-ZA" sz="1800" b="1" dirty="0">
                <a:solidFill>
                  <a:schemeClr val="accent2"/>
                </a:solidFill>
              </a:rPr>
              <a:t>SOCIO-ECONOMIC </a:t>
            </a:r>
            <a:r>
              <a:rPr lang="en-ZA" sz="1800" b="1" dirty="0" smtClean="0">
                <a:solidFill>
                  <a:schemeClr val="accent2"/>
                </a:solidFill>
              </a:rPr>
              <a:t>TRANSFORMATION</a:t>
            </a:r>
          </a:p>
          <a:p>
            <a:pPr marL="0" indent="0">
              <a:lnSpc>
                <a:spcPct val="90000"/>
              </a:lnSpc>
              <a:spcBef>
                <a:spcPts val="150"/>
              </a:spcBef>
              <a:buNone/>
            </a:pPr>
            <a:endParaRPr lang="en-ZA" sz="1800" dirty="0">
              <a:solidFill>
                <a:schemeClr val="tx1">
                  <a:lumMod val="65000"/>
                  <a:lumOff val="35000"/>
                </a:schemeClr>
              </a:solidFill>
            </a:endParaRPr>
          </a:p>
          <a:p>
            <a:pPr>
              <a:lnSpc>
                <a:spcPct val="90000"/>
              </a:lnSpc>
              <a:spcBef>
                <a:spcPts val="150"/>
              </a:spcBef>
            </a:pPr>
            <a:r>
              <a:rPr lang="en-ZA" sz="1800" dirty="0" smtClean="0">
                <a:solidFill>
                  <a:schemeClr val="tx1">
                    <a:lumMod val="65000"/>
                    <a:lumOff val="35000"/>
                  </a:schemeClr>
                </a:solidFill>
              </a:rPr>
              <a:t>An </a:t>
            </a:r>
            <a:r>
              <a:rPr lang="en-ZA" sz="1800" dirty="0">
                <a:solidFill>
                  <a:schemeClr val="tx1">
                    <a:lumMod val="65000"/>
                    <a:lumOff val="35000"/>
                  </a:schemeClr>
                </a:solidFill>
              </a:rPr>
              <a:t>empowerment strategy focussing on creating business opportunities for women, persons with disabilities, youth and employment potential for the disadvantaged local communities</a:t>
            </a:r>
          </a:p>
          <a:p>
            <a:pPr>
              <a:lnSpc>
                <a:spcPct val="90000"/>
              </a:lnSpc>
              <a:spcBef>
                <a:spcPts val="150"/>
              </a:spcBef>
            </a:pPr>
            <a:r>
              <a:rPr lang="en-ZA" sz="1800" dirty="0">
                <a:solidFill>
                  <a:schemeClr val="tx1">
                    <a:lumMod val="65000"/>
                    <a:lumOff val="35000"/>
                  </a:schemeClr>
                </a:solidFill>
              </a:rPr>
              <a:t>Job creation, demands of localization, use of SMME suppliers and employment of local communities has been included as requirements for all new proposals</a:t>
            </a:r>
          </a:p>
          <a:p>
            <a:pPr>
              <a:lnSpc>
                <a:spcPct val="90000"/>
              </a:lnSpc>
              <a:spcBef>
                <a:spcPts val="150"/>
              </a:spcBef>
            </a:pPr>
            <a:r>
              <a:rPr lang="en-ZA" sz="1800" dirty="0">
                <a:solidFill>
                  <a:schemeClr val="tx1">
                    <a:lumMod val="65000"/>
                    <a:lumOff val="35000"/>
                  </a:schemeClr>
                </a:solidFill>
              </a:rPr>
              <a:t>There will be specific concessions for the informal businesses, NPO (NSRI), micro enterprises and cooperatives whereby the rental to be charged will be limited to the basic rates and taxes levied on the property by the municipality concerned plus a 20% administration fee</a:t>
            </a:r>
          </a:p>
        </p:txBody>
      </p:sp>
      <p:sp>
        <p:nvSpPr>
          <p:cNvPr id="2" name="Footer Placeholder 1"/>
          <p:cNvSpPr>
            <a:spLocks noGrp="1"/>
          </p:cNvSpPr>
          <p:nvPr>
            <p:ph type="ftr" sz="quarter" idx="11"/>
          </p:nvPr>
        </p:nvSpPr>
        <p:spPr/>
        <p:txBody>
          <a:bodyPr/>
          <a:lstStyle/>
          <a:p>
            <a:r>
              <a:rPr lang="en-US" smtClean="0"/>
              <a:t>PROPERTY MANAGEMENT TRADING ENTITY</a:t>
            </a:r>
            <a:endParaRPr lang="en-US"/>
          </a:p>
        </p:txBody>
      </p:sp>
      <p:sp>
        <p:nvSpPr>
          <p:cNvPr id="7" name="Title 4"/>
          <p:cNvSpPr txBox="1">
            <a:spLocks/>
          </p:cNvSpPr>
          <p:nvPr/>
        </p:nvSpPr>
        <p:spPr>
          <a:xfrm>
            <a:off x="762000" y="152400"/>
            <a:ext cx="10972799" cy="990600"/>
          </a:xfrm>
          <a:prstGeom prst="rect">
            <a:avLst/>
          </a:prstGeom>
        </p:spPr>
        <p:txBody>
          <a:bodyPr vert="horz" lIns="91440" tIns="45720" rIns="91440" bIns="45720" rtlCol="0" anchor="ctr">
            <a:normAutofit/>
          </a:bodyPr>
          <a:lstStyle>
            <a:lvl1pPr algn="l" defTabSz="914391" rtl="0" eaLnBrk="1" latinLnBrk="0" hangingPunct="1">
              <a:spcBef>
                <a:spcPct val="0"/>
              </a:spcBef>
              <a:buNone/>
              <a:defRPr sz="2000" kern="1200">
                <a:solidFill>
                  <a:schemeClr val="accent6">
                    <a:lumMod val="50000"/>
                  </a:schemeClr>
                </a:solidFill>
                <a:latin typeface="Arial" pitchFamily="34" charset="0"/>
                <a:ea typeface="+mj-ea"/>
                <a:cs typeface="Arial" pitchFamily="34" charset="0"/>
              </a:defRPr>
            </a:lvl1pPr>
          </a:lstStyle>
          <a:p>
            <a:r>
              <a:rPr lang="en-ZA" sz="2800" b="1" dirty="0" smtClean="0">
                <a:solidFill>
                  <a:schemeClr val="bg1"/>
                </a:solidFill>
              </a:rPr>
              <a:t>4.	PREPARATION FOR THE LETTING OUT OF STATE 	OWNED SURPLUS PROPERTIES</a:t>
            </a:r>
            <a:endParaRPr lang="en-ZA" sz="2800" b="1" dirty="0">
              <a:solidFill>
                <a:schemeClr val="bg1"/>
              </a:solidFill>
            </a:endParaRPr>
          </a:p>
        </p:txBody>
      </p:sp>
    </p:spTree>
    <p:extLst>
      <p:ext uri="{BB962C8B-B14F-4D97-AF65-F5344CB8AC3E}">
        <p14:creationId xmlns:p14="http://schemas.microsoft.com/office/powerpoint/2010/main" xmlns="" val="211729721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xmlns="" id="{48A50FC4-33D9-4E81-AD8E-F859630EBFD7}"/>
              </a:ext>
            </a:extLst>
          </p:cNvPr>
          <p:cNvSpPr>
            <a:spLocks noGrp="1" noChangeArrowheads="1"/>
          </p:cNvSpPr>
          <p:nvPr>
            <p:ph type="title"/>
          </p:nvPr>
        </p:nvSpPr>
        <p:spPr>
          <a:xfrm>
            <a:off x="685800" y="121743"/>
            <a:ext cx="10972799" cy="990600"/>
          </a:xfrm>
        </p:spPr>
        <p:txBody>
          <a:bodyPr>
            <a:normAutofit/>
          </a:bodyPr>
          <a:lstStyle/>
          <a:p>
            <a:r>
              <a:rPr lang="en-GB" altLang="en-US" sz="2800" b="1" dirty="0" smtClean="0">
                <a:solidFill>
                  <a:schemeClr val="bg1"/>
                </a:solidFill>
                <a:cs typeface="Osaka" charset="0"/>
              </a:rPr>
              <a:t>5.	EVALUATION PROCESS: OVERVIEW</a:t>
            </a:r>
            <a:endParaRPr lang="en-GB" altLang="en-US" sz="2800" b="1" dirty="0">
              <a:solidFill>
                <a:schemeClr val="bg1"/>
              </a:solidFill>
              <a:cs typeface="Osaka" charset="0"/>
            </a:endParaRPr>
          </a:p>
        </p:txBody>
      </p:sp>
      <p:sp>
        <p:nvSpPr>
          <p:cNvPr id="13" name="Content Placeholder 2">
            <a:extLst>
              <a:ext uri="{FF2B5EF4-FFF2-40B4-BE49-F238E27FC236}">
                <a16:creationId xmlns:a16="http://schemas.microsoft.com/office/drawing/2014/main" xmlns="" id="{CF5D134E-5889-4812-A2FE-04263F6E4CD7}"/>
              </a:ext>
            </a:extLst>
          </p:cNvPr>
          <p:cNvSpPr txBox="1">
            <a:spLocks/>
          </p:cNvSpPr>
          <p:nvPr/>
        </p:nvSpPr>
        <p:spPr bwMode="auto">
          <a:xfrm>
            <a:off x="1341192" y="4344557"/>
            <a:ext cx="8763000" cy="847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2000">
                <a:solidFill>
                  <a:schemeClr val="tx1"/>
                </a:solidFill>
                <a:latin typeface="+mn-lt"/>
                <a:ea typeface="+mn-ea"/>
                <a:cs typeface="Osaka"/>
              </a:defRPr>
            </a:lvl1pPr>
            <a:lvl2pPr marL="742950" indent="-285750" algn="l" rtl="0" eaLnBrk="0" fontAlgn="base" hangingPunct="0">
              <a:spcBef>
                <a:spcPct val="20000"/>
              </a:spcBef>
              <a:spcAft>
                <a:spcPct val="0"/>
              </a:spcAft>
              <a:buChar char="–"/>
              <a:defRPr sz="2000">
                <a:solidFill>
                  <a:schemeClr val="tx1"/>
                </a:solidFill>
                <a:latin typeface="+mn-lt"/>
                <a:ea typeface="+mn-ea"/>
                <a:cs typeface="Osaka"/>
              </a:defRPr>
            </a:lvl2pPr>
            <a:lvl3pPr marL="1143000" indent="-228600" algn="l" rtl="0" eaLnBrk="0" fontAlgn="base" hangingPunct="0">
              <a:spcBef>
                <a:spcPct val="20000"/>
              </a:spcBef>
              <a:spcAft>
                <a:spcPct val="0"/>
              </a:spcAft>
              <a:buChar char="•"/>
              <a:defRPr sz="2000">
                <a:solidFill>
                  <a:schemeClr val="tx1"/>
                </a:solidFill>
                <a:latin typeface="+mn-lt"/>
                <a:ea typeface="+mn-ea"/>
                <a:cs typeface="Osaka"/>
              </a:defRPr>
            </a:lvl3pPr>
            <a:lvl4pPr marL="1600200" indent="-228600" algn="l" rtl="0" eaLnBrk="0" fontAlgn="base" hangingPunct="0">
              <a:spcBef>
                <a:spcPct val="20000"/>
              </a:spcBef>
              <a:spcAft>
                <a:spcPct val="0"/>
              </a:spcAft>
              <a:buChar char="–"/>
              <a:defRPr sz="2000">
                <a:solidFill>
                  <a:schemeClr val="tx1"/>
                </a:solidFill>
                <a:latin typeface="+mn-lt"/>
                <a:ea typeface="+mn-ea"/>
                <a:cs typeface="Osaka"/>
              </a:defRPr>
            </a:lvl4pPr>
            <a:lvl5pPr marL="2057400" indent="-228600" algn="l" rtl="0" eaLnBrk="0" fontAlgn="base" hangingPunct="0">
              <a:spcBef>
                <a:spcPct val="20000"/>
              </a:spcBef>
              <a:spcAft>
                <a:spcPct val="0"/>
              </a:spcAft>
              <a:buChar char="»"/>
              <a:defRPr sz="2000">
                <a:solidFill>
                  <a:schemeClr val="tx1"/>
                </a:solidFill>
                <a:latin typeface="+mn-lt"/>
                <a:ea typeface="+mn-ea"/>
                <a:cs typeface="Osak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a:defRPr/>
            </a:pPr>
            <a:endParaRPr lang="en-ZA" sz="1800" kern="0" dirty="0">
              <a:solidFill>
                <a:schemeClr val="tx1">
                  <a:lumMod val="65000"/>
                  <a:lumOff val="35000"/>
                </a:schemeClr>
              </a:solidFill>
            </a:endParaRPr>
          </a:p>
        </p:txBody>
      </p:sp>
      <p:sp>
        <p:nvSpPr>
          <p:cNvPr id="2" name="Slide Number Placeholder 1"/>
          <p:cNvSpPr>
            <a:spLocks noGrp="1"/>
          </p:cNvSpPr>
          <p:nvPr>
            <p:ph type="sldNum" sz="quarter" idx="12"/>
          </p:nvPr>
        </p:nvSpPr>
        <p:spPr/>
        <p:txBody>
          <a:bodyPr/>
          <a:lstStyle/>
          <a:p>
            <a:pPr>
              <a:defRPr/>
            </a:pPr>
            <a:fld id="{06A63CD9-FC4E-43AB-9AC3-F673AE91C7BF}" type="slidenum">
              <a:rPr lang="en-ZA" altLang="en-US" smtClean="0">
                <a:solidFill>
                  <a:prstClr val="black">
                    <a:tint val="75000"/>
                  </a:prstClr>
                </a:solidFill>
              </a:rPr>
              <a:pPr>
                <a:defRPr/>
              </a:pPr>
              <a:t>25</a:t>
            </a:fld>
            <a:endParaRPr lang="en-ZA" altLang="en-US" dirty="0">
              <a:solidFill>
                <a:prstClr val="black">
                  <a:tint val="75000"/>
                </a:prstClr>
              </a:solidFill>
            </a:endParaRPr>
          </a:p>
        </p:txBody>
      </p:sp>
      <p:sp>
        <p:nvSpPr>
          <p:cNvPr id="6" name="Content Placeholder 2">
            <a:extLst>
              <a:ext uri="{FF2B5EF4-FFF2-40B4-BE49-F238E27FC236}">
                <a16:creationId xmlns:a16="http://schemas.microsoft.com/office/drawing/2014/main" xmlns="" id="{81B0E0E5-AB73-46EB-BA69-C0061DF0EF44}"/>
              </a:ext>
            </a:extLst>
          </p:cNvPr>
          <p:cNvSpPr>
            <a:spLocks noGrp="1" noChangeArrowheads="1"/>
          </p:cNvSpPr>
          <p:nvPr>
            <p:ph idx="1"/>
          </p:nvPr>
        </p:nvSpPr>
        <p:spPr>
          <a:xfrm>
            <a:off x="691718" y="1895265"/>
            <a:ext cx="9319107" cy="5121930"/>
          </a:xfrm>
        </p:spPr>
        <p:txBody>
          <a:bodyPr>
            <a:normAutofit/>
          </a:bodyPr>
          <a:lstStyle/>
          <a:p>
            <a:pPr marL="0" indent="0">
              <a:buNone/>
            </a:pPr>
            <a:endParaRPr lang="en-US" sz="1800" dirty="0" smtClean="0">
              <a:solidFill>
                <a:schemeClr val="tx1">
                  <a:lumMod val="65000"/>
                  <a:lumOff val="35000"/>
                </a:schemeClr>
              </a:solidFill>
            </a:endParaRPr>
          </a:p>
          <a:p>
            <a:pPr lvl="1"/>
            <a:endParaRPr lang="en-US" sz="1800" dirty="0">
              <a:solidFill>
                <a:schemeClr val="tx1">
                  <a:lumMod val="65000"/>
                  <a:lumOff val="35000"/>
                </a:schemeClr>
              </a:solidFill>
            </a:endParaRPr>
          </a:p>
          <a:p>
            <a:pPr lvl="1"/>
            <a:endParaRPr lang="en-US" sz="1800" dirty="0">
              <a:solidFill>
                <a:schemeClr val="tx1">
                  <a:lumMod val="65000"/>
                  <a:lumOff val="35000"/>
                </a:schemeClr>
              </a:solidFill>
            </a:endParaRPr>
          </a:p>
          <a:p>
            <a:pPr lvl="2"/>
            <a:endParaRPr lang="en-US" sz="1800" dirty="0" smtClean="0">
              <a:solidFill>
                <a:schemeClr val="tx1">
                  <a:lumMod val="65000"/>
                  <a:lumOff val="35000"/>
                </a:schemeClr>
              </a:solidFill>
            </a:endParaRPr>
          </a:p>
          <a:p>
            <a:pPr lvl="2"/>
            <a:endParaRPr lang="en-US" sz="1800" dirty="0">
              <a:solidFill>
                <a:schemeClr val="tx1">
                  <a:lumMod val="65000"/>
                  <a:lumOff val="35000"/>
                </a:schemeClr>
              </a:solidFill>
            </a:endParaRPr>
          </a:p>
          <a:p>
            <a:pPr lvl="2"/>
            <a:endParaRPr lang="en-US" sz="1800" dirty="0" smtClean="0">
              <a:solidFill>
                <a:schemeClr val="tx1">
                  <a:lumMod val="65000"/>
                  <a:lumOff val="35000"/>
                </a:schemeClr>
              </a:solidFill>
            </a:endParaRPr>
          </a:p>
          <a:p>
            <a:pPr lvl="2"/>
            <a:endParaRPr lang="en-US" sz="1800" dirty="0">
              <a:solidFill>
                <a:schemeClr val="tx1">
                  <a:lumMod val="65000"/>
                  <a:lumOff val="35000"/>
                </a:schemeClr>
              </a:solidFill>
            </a:endParaRPr>
          </a:p>
          <a:p>
            <a:pPr lvl="2"/>
            <a:endParaRPr lang="en-US" sz="1800" dirty="0" smtClean="0">
              <a:solidFill>
                <a:schemeClr val="tx1">
                  <a:lumMod val="65000"/>
                  <a:lumOff val="35000"/>
                </a:schemeClr>
              </a:solidFill>
            </a:endParaRPr>
          </a:p>
          <a:p>
            <a:pPr lvl="2"/>
            <a:endParaRPr lang="en-US" sz="1800" dirty="0">
              <a:solidFill>
                <a:schemeClr val="tx1">
                  <a:lumMod val="65000"/>
                  <a:lumOff val="35000"/>
                </a:schemeClr>
              </a:solidFill>
            </a:endParaRPr>
          </a:p>
          <a:p>
            <a:pPr lvl="2"/>
            <a:endParaRPr lang="en-US" sz="1800" dirty="0" smtClean="0">
              <a:solidFill>
                <a:schemeClr val="tx1">
                  <a:lumMod val="65000"/>
                  <a:lumOff val="35000"/>
                </a:schemeClr>
              </a:solidFill>
            </a:endParaRPr>
          </a:p>
          <a:p>
            <a:pPr lvl="2"/>
            <a:endParaRPr lang="en-US" sz="1800" dirty="0">
              <a:solidFill>
                <a:schemeClr val="tx1">
                  <a:lumMod val="65000"/>
                  <a:lumOff val="35000"/>
                </a:schemeClr>
              </a:solidFill>
            </a:endParaRPr>
          </a:p>
          <a:p>
            <a:pPr lvl="2"/>
            <a:endParaRPr lang="en-US" sz="1800" dirty="0" smtClean="0">
              <a:solidFill>
                <a:schemeClr val="tx1">
                  <a:lumMod val="65000"/>
                  <a:lumOff val="35000"/>
                </a:schemeClr>
              </a:solidFill>
            </a:endParaRPr>
          </a:p>
          <a:p>
            <a:endParaRPr lang="en-ZA" altLang="en-US" sz="1800" dirty="0">
              <a:solidFill>
                <a:schemeClr val="tx1">
                  <a:lumMod val="65000"/>
                  <a:lumOff val="35000"/>
                </a:schemeClr>
              </a:solidFill>
              <a:cs typeface="Osaka" charset="0"/>
            </a:endParaRPr>
          </a:p>
        </p:txBody>
      </p:sp>
      <p:graphicFrame>
        <p:nvGraphicFramePr>
          <p:cNvPr id="3" name="Diagram 2"/>
          <p:cNvGraphicFramePr/>
          <p:nvPr>
            <p:extLst>
              <p:ext uri="{D42A27DB-BD31-4B8C-83A1-F6EECF244321}">
                <p14:modId xmlns:p14="http://schemas.microsoft.com/office/powerpoint/2010/main" xmlns="" val="2189540303"/>
              </p:ext>
            </p:extLst>
          </p:nvPr>
        </p:nvGraphicFramePr>
        <p:xfrm>
          <a:off x="1182681" y="1936318"/>
          <a:ext cx="9437447" cy="49216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p:cNvSpPr>
            <a:spLocks noGrp="1"/>
          </p:cNvSpPr>
          <p:nvPr>
            <p:ph type="ftr" sz="quarter" idx="11"/>
          </p:nvPr>
        </p:nvSpPr>
        <p:spPr/>
        <p:txBody>
          <a:bodyPr/>
          <a:lstStyle/>
          <a:p>
            <a:r>
              <a:rPr lang="en-US" smtClean="0"/>
              <a:t>PROPERTY MANAGEMENT TRADING ENTITY</a:t>
            </a:r>
            <a:endParaRPr lang="en-US"/>
          </a:p>
        </p:txBody>
      </p:sp>
    </p:spTree>
    <p:extLst>
      <p:ext uri="{BB962C8B-B14F-4D97-AF65-F5344CB8AC3E}">
        <p14:creationId xmlns:p14="http://schemas.microsoft.com/office/powerpoint/2010/main" xmlns="" val="157242713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119" y="152571"/>
            <a:ext cx="10896600" cy="742609"/>
          </a:xfrm>
        </p:spPr>
        <p:txBody>
          <a:bodyPr>
            <a:noAutofit/>
          </a:bodyPr>
          <a:lstStyle/>
          <a:p>
            <a:pPr marL="0" indent="0">
              <a:buNone/>
            </a:pPr>
            <a:r>
              <a:rPr lang="en-ZA" sz="2800" b="1" dirty="0" smtClean="0">
                <a:solidFill>
                  <a:schemeClr val="bg1"/>
                </a:solidFill>
                <a:latin typeface="Arial" panose="020B0604020202020204" pitchFamily="34" charset="0"/>
                <a:cs typeface="Arial" panose="020B0604020202020204" pitchFamily="34" charset="0"/>
              </a:rPr>
              <a:t>6.	NEW </a:t>
            </a:r>
            <a:r>
              <a:rPr lang="en-ZA" sz="2800" b="1" dirty="0">
                <a:solidFill>
                  <a:schemeClr val="bg1"/>
                </a:solidFill>
                <a:latin typeface="Arial" panose="020B0604020202020204" pitchFamily="34" charset="0"/>
                <a:cs typeface="Arial" panose="020B0604020202020204" pitchFamily="34" charset="0"/>
              </a:rPr>
              <a:t>LETTING OUT FRAMEWORK: </a:t>
            </a:r>
            <a:r>
              <a:rPr lang="en-ZA" sz="2800" b="1" dirty="0" smtClean="0">
                <a:solidFill>
                  <a:schemeClr val="bg1"/>
                </a:solidFill>
                <a:latin typeface="Arial" panose="020B0604020202020204" pitchFamily="34" charset="0"/>
                <a:cs typeface="Arial" panose="020B0604020202020204" pitchFamily="34" charset="0"/>
              </a:rPr>
              <a:t>		IMPLEMENTATION </a:t>
            </a:r>
            <a:r>
              <a:rPr lang="en-ZA" sz="2800" b="1" dirty="0">
                <a:solidFill>
                  <a:schemeClr val="bg1"/>
                </a:solidFill>
                <a:latin typeface="Arial" panose="020B0604020202020204" pitchFamily="34" charset="0"/>
                <a:cs typeface="Arial" panose="020B0604020202020204" pitchFamily="34" charset="0"/>
              </a:rPr>
              <a:t>PLAN</a:t>
            </a:r>
            <a:endParaRPr lang="en-ZA" sz="2800" dirty="0">
              <a:solidFill>
                <a:schemeClr val="bg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6D88B901-4B89-400A-9326-FD413AFBC764}" type="slidenum">
              <a:rPr lang="en-US" smtClean="0"/>
              <a:pPr/>
              <a:t>26</a:t>
            </a:fld>
            <a:endParaRPr lang="en-US"/>
          </a:p>
        </p:txBody>
      </p:sp>
      <p:sp>
        <p:nvSpPr>
          <p:cNvPr id="5" name="Title 4"/>
          <p:cNvSpPr>
            <a:spLocks noGrp="1"/>
          </p:cNvSpPr>
          <p:nvPr>
            <p:ph type="title"/>
          </p:nvPr>
        </p:nvSpPr>
        <p:spPr>
          <a:xfrm>
            <a:off x="1809752" y="914400"/>
            <a:ext cx="8229599" cy="742950"/>
          </a:xfrm>
        </p:spPr>
        <p:txBody>
          <a:bodyPr>
            <a:normAutofit/>
          </a:bodyPr>
          <a:lstStyle/>
          <a:p>
            <a:r>
              <a:rPr lang="en-ZA" sz="1800" b="1" dirty="0">
                <a:solidFill>
                  <a:schemeClr val="bg1"/>
                </a:solidFill>
              </a:rPr>
              <a:t>2. COMMERCIAL DEVELOPMENT AND LETTING OUT PROGRAMME</a:t>
            </a:r>
            <a:endParaRPr lang="en-ZA" sz="1950" b="1" dirty="0">
              <a:solidFill>
                <a:schemeClr val="bg1"/>
              </a:solidFill>
            </a:endParaRPr>
          </a:p>
        </p:txBody>
      </p:sp>
      <p:sp>
        <p:nvSpPr>
          <p:cNvPr id="6" name="Content Placeholder 6"/>
          <p:cNvSpPr txBox="1">
            <a:spLocks/>
          </p:cNvSpPr>
          <p:nvPr/>
        </p:nvSpPr>
        <p:spPr>
          <a:xfrm>
            <a:off x="1686680" y="1828800"/>
            <a:ext cx="8442434" cy="354952"/>
          </a:xfrm>
          <a:prstGeom prst="rect">
            <a:avLst/>
          </a:prstGeom>
        </p:spPr>
        <p:txBody>
          <a:bodyPr vert="horz" lIns="68580" tIns="34290" rIns="68580" bIns="34290" rtlCol="0">
            <a:normAutofit fontScale="92500" lnSpcReduction="20000"/>
          </a:bodyPr>
          <a:lstStyle>
            <a:lvl1pPr marL="342897" indent="-342897" algn="l" defTabSz="914391"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43" indent="-285748" algn="l" defTabSz="914391"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89" indent="-228597" algn="l" defTabSz="914391"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84" indent="-228597" algn="l" defTabSz="914391"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80" indent="-228597" algn="l" defTabSz="914391"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576" indent="-228597" algn="l" defTabSz="91439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71" indent="-228597" algn="l" defTabSz="91439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67" indent="-228597" algn="l" defTabSz="91439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63" indent="-228597" algn="l" defTabSz="91439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ZA" sz="2400" b="1" dirty="0"/>
          </a:p>
        </p:txBody>
      </p:sp>
      <p:graphicFrame>
        <p:nvGraphicFramePr>
          <p:cNvPr id="8" name="Diagram 7"/>
          <p:cNvGraphicFramePr/>
          <p:nvPr>
            <p:extLst>
              <p:ext uri="{D42A27DB-BD31-4B8C-83A1-F6EECF244321}">
                <p14:modId xmlns:p14="http://schemas.microsoft.com/office/powerpoint/2010/main" xmlns="" val="429902577"/>
              </p:ext>
            </p:extLst>
          </p:nvPr>
        </p:nvGraphicFramePr>
        <p:xfrm>
          <a:off x="990600" y="1657009"/>
          <a:ext cx="10744200" cy="45913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Down Arrow 2"/>
          <p:cNvSpPr/>
          <p:nvPr/>
        </p:nvSpPr>
        <p:spPr>
          <a:xfrm>
            <a:off x="2286000" y="1352209"/>
            <a:ext cx="228600" cy="304800"/>
          </a:xfrm>
          <a:prstGeom prst="downArrow">
            <a:avLst/>
          </a:prstGeom>
          <a:solidFill>
            <a:srgbClr val="4F81BD"/>
          </a:solidFill>
          <a:ln>
            <a:solidFill>
              <a:srgbClr val="4F81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7" name="Right Arrow 6"/>
          <p:cNvSpPr/>
          <p:nvPr/>
        </p:nvSpPr>
        <p:spPr>
          <a:xfrm>
            <a:off x="11049000" y="5562600"/>
            <a:ext cx="304800" cy="304800"/>
          </a:xfrm>
          <a:prstGeom prst="right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 name="Footer Placeholder 8"/>
          <p:cNvSpPr>
            <a:spLocks noGrp="1"/>
          </p:cNvSpPr>
          <p:nvPr>
            <p:ph type="ftr" sz="quarter" idx="11"/>
          </p:nvPr>
        </p:nvSpPr>
        <p:spPr/>
        <p:txBody>
          <a:bodyPr/>
          <a:lstStyle/>
          <a:p>
            <a:r>
              <a:rPr lang="en-US" smtClean="0"/>
              <a:t>PROPERTY MANAGEMENT TRADING ENTITY</a:t>
            </a:r>
            <a:endParaRPr lang="en-US"/>
          </a:p>
        </p:txBody>
      </p:sp>
    </p:spTree>
    <p:extLst>
      <p:ext uri="{BB962C8B-B14F-4D97-AF65-F5344CB8AC3E}">
        <p14:creationId xmlns:p14="http://schemas.microsoft.com/office/powerpoint/2010/main" xmlns="" val="5230298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897" y="152400"/>
            <a:ext cx="11049003" cy="990600"/>
          </a:xfrm>
        </p:spPr>
        <p:txBody>
          <a:bodyPr>
            <a:noAutofit/>
          </a:bodyPr>
          <a:lstStyle/>
          <a:p>
            <a:pPr lvl="1" algn="l" defTabSz="914391" rtl="0">
              <a:spcBef>
                <a:spcPct val="0"/>
              </a:spcBef>
            </a:pPr>
            <a:r>
              <a:rPr lang="en-ZA" sz="2800" b="1" dirty="0" smtClean="0">
                <a:solidFill>
                  <a:schemeClr val="bg1"/>
                </a:solidFill>
              </a:rPr>
              <a:t>7.	INTERIM CIRCULAR ON LETTING OUT OF SURPLUS 	PROPERTIES</a:t>
            </a:r>
            <a:endParaRPr lang="en-ZA" sz="2800" b="1" dirty="0">
              <a:solidFill>
                <a:schemeClr val="bg1"/>
              </a:solidFill>
            </a:endParaRPr>
          </a:p>
        </p:txBody>
      </p:sp>
      <p:sp>
        <p:nvSpPr>
          <p:cNvPr id="3" name="Content Placeholder 2"/>
          <p:cNvSpPr>
            <a:spLocks noGrp="1"/>
          </p:cNvSpPr>
          <p:nvPr>
            <p:ph idx="1"/>
          </p:nvPr>
        </p:nvSpPr>
        <p:spPr>
          <a:xfrm>
            <a:off x="695784" y="1922776"/>
            <a:ext cx="10210802" cy="4436539"/>
          </a:xfrm>
        </p:spPr>
        <p:txBody>
          <a:bodyPr>
            <a:noAutofit/>
          </a:bodyPr>
          <a:lstStyle/>
          <a:p>
            <a:pPr marL="310926" lvl="1" indent="0" algn="just">
              <a:buNone/>
            </a:pPr>
            <a:r>
              <a:rPr lang="en-ZA" sz="1800" b="1" dirty="0" smtClean="0">
                <a:solidFill>
                  <a:schemeClr val="accent2"/>
                </a:solidFill>
              </a:rPr>
              <a:t>IMMEDIATE ACTION REQUIRED:</a:t>
            </a:r>
          </a:p>
          <a:p>
            <a:pPr marL="653826" lvl="1" indent="-342900" algn="just">
              <a:buFontTx/>
              <a:buChar char="-"/>
            </a:pPr>
            <a:r>
              <a:rPr lang="en-ZA" sz="1800" dirty="0" smtClean="0"/>
              <a:t>Establishment of Disposal Committees;</a:t>
            </a:r>
          </a:p>
          <a:p>
            <a:pPr marL="653826" lvl="1" indent="-342900" algn="just">
              <a:buFontTx/>
              <a:buChar char="-"/>
            </a:pPr>
            <a:r>
              <a:rPr lang="en-ZA" sz="1800" dirty="0"/>
              <a:t>PMTE to open an interest bearing account for administration of deposit receipts;</a:t>
            </a:r>
          </a:p>
          <a:p>
            <a:pPr marL="653826" lvl="1" indent="-342900" algn="just">
              <a:buFontTx/>
              <a:buChar char="-"/>
            </a:pPr>
            <a:r>
              <a:rPr lang="en-ZA" sz="1800" dirty="0" smtClean="0"/>
              <a:t>Letting –out Circular to be approved by the Director General;</a:t>
            </a:r>
          </a:p>
          <a:p>
            <a:pPr marL="310926" lvl="1" indent="0" algn="just">
              <a:buNone/>
            </a:pPr>
            <a:endParaRPr lang="en-ZA" sz="1800" dirty="0" smtClean="0"/>
          </a:p>
          <a:p>
            <a:pPr marL="310926" lvl="1" indent="0" algn="just">
              <a:buNone/>
            </a:pPr>
            <a:r>
              <a:rPr lang="en-ZA" sz="1800" b="1" dirty="0" smtClean="0">
                <a:solidFill>
                  <a:schemeClr val="accent2"/>
                </a:solidFill>
              </a:rPr>
              <a:t>IMPACT:</a:t>
            </a:r>
          </a:p>
          <a:p>
            <a:pPr marL="653826" lvl="1" indent="-342900" algn="just">
              <a:buFont typeface="Calibri" panose="020F0502020204030204" pitchFamily="34" charset="0"/>
              <a:buChar char="⁻"/>
            </a:pPr>
            <a:r>
              <a:rPr lang="en-ZA" sz="1800" dirty="0" smtClean="0"/>
              <a:t>Reduction of holding costs on vacant state owned properties (Rates, taxes, security, water, electricity)</a:t>
            </a:r>
          </a:p>
          <a:p>
            <a:pPr marL="653826" lvl="1" indent="-342900" algn="just">
              <a:buFont typeface="Calibri" panose="020F0502020204030204" pitchFamily="34" charset="0"/>
              <a:buChar char="⁻"/>
            </a:pPr>
            <a:r>
              <a:rPr lang="en-ZA" sz="1800" dirty="0" smtClean="0"/>
              <a:t>Reduction of opportunities for illegal occupation of state owned properties (currently an estimated 112 illegally occupied properties)</a:t>
            </a:r>
            <a:endParaRPr lang="en-ZA" sz="1800" dirty="0"/>
          </a:p>
          <a:p>
            <a:pPr marL="653826" lvl="1" indent="-342900" algn="just">
              <a:buFont typeface="Calibri" panose="020F0502020204030204" pitchFamily="34" charset="0"/>
              <a:buChar char="⁻"/>
            </a:pPr>
            <a:r>
              <a:rPr lang="en-ZA" sz="1800" dirty="0" smtClean="0"/>
              <a:t>Increase revenue</a:t>
            </a:r>
          </a:p>
          <a:p>
            <a:pPr marL="653826" lvl="1" indent="-342900" algn="just">
              <a:buFontTx/>
              <a:buChar char="-"/>
            </a:pPr>
            <a:endParaRPr lang="en-ZA" sz="1800" dirty="0" smtClean="0"/>
          </a:p>
          <a:p>
            <a:pPr marL="653826" lvl="1" indent="-342900" algn="just">
              <a:buFontTx/>
              <a:buChar char="-"/>
            </a:pPr>
            <a:endParaRPr lang="en-ZA" sz="1800" dirty="0" smtClean="0"/>
          </a:p>
        </p:txBody>
      </p:sp>
      <p:sp>
        <p:nvSpPr>
          <p:cNvPr id="5" name="Slide Number Placeholder 4"/>
          <p:cNvSpPr>
            <a:spLocks noGrp="1"/>
          </p:cNvSpPr>
          <p:nvPr>
            <p:ph type="sldNum" sz="quarter" idx="12"/>
          </p:nvPr>
        </p:nvSpPr>
        <p:spPr/>
        <p:txBody>
          <a:bodyPr/>
          <a:lstStyle/>
          <a:p>
            <a:fld id="{6D88B901-4B89-400A-9326-FD413AFBC764}" type="slidenum">
              <a:rPr lang="en-US" smtClean="0"/>
              <a:pPr/>
              <a:t>27</a:t>
            </a:fld>
            <a:endParaRPr lang="en-US" dirty="0"/>
          </a:p>
        </p:txBody>
      </p:sp>
      <p:sp>
        <p:nvSpPr>
          <p:cNvPr id="4" name="Footer Placeholder 3"/>
          <p:cNvSpPr>
            <a:spLocks noGrp="1"/>
          </p:cNvSpPr>
          <p:nvPr>
            <p:ph type="ftr" sz="quarter" idx="11"/>
          </p:nvPr>
        </p:nvSpPr>
        <p:spPr/>
        <p:txBody>
          <a:bodyPr/>
          <a:lstStyle/>
          <a:p>
            <a:r>
              <a:rPr lang="en-US" smtClean="0"/>
              <a:t>PROPERTY MANAGEMENT TRADING ENTITY</a:t>
            </a:r>
            <a:endParaRPr lang="en-US"/>
          </a:p>
        </p:txBody>
      </p:sp>
    </p:spTree>
    <p:extLst>
      <p:ext uri="{BB962C8B-B14F-4D97-AF65-F5344CB8AC3E}">
        <p14:creationId xmlns:p14="http://schemas.microsoft.com/office/powerpoint/2010/main" xmlns="" val="121300076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295400"/>
            <a:ext cx="11811000" cy="542608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 name="Slide Number Placeholder 3"/>
          <p:cNvSpPr>
            <a:spLocks noGrp="1"/>
          </p:cNvSpPr>
          <p:nvPr>
            <p:ph type="sldNum" sz="quarter" idx="12"/>
          </p:nvPr>
        </p:nvSpPr>
        <p:spPr/>
        <p:txBody>
          <a:bodyPr/>
          <a:lstStyle/>
          <a:p>
            <a:fld id="{6D88B901-4B89-400A-9326-FD413AFBC764}" type="slidenum">
              <a:rPr lang="en-US" smtClean="0">
                <a:solidFill>
                  <a:prstClr val="black">
                    <a:tint val="75000"/>
                  </a:prstClr>
                </a:solidFill>
              </a:rPr>
              <a:pPr/>
              <a:t>28</a:t>
            </a:fld>
            <a:endParaRPr lang="en-US">
              <a:solidFill>
                <a:prstClr val="black">
                  <a:tint val="75000"/>
                </a:prstClr>
              </a:solidFill>
            </a:endParaRPr>
          </a:p>
        </p:txBody>
      </p:sp>
      <p:sp>
        <p:nvSpPr>
          <p:cNvPr id="5" name="Title 4"/>
          <p:cNvSpPr>
            <a:spLocks noGrp="1"/>
          </p:cNvSpPr>
          <p:nvPr>
            <p:ph type="title"/>
          </p:nvPr>
        </p:nvSpPr>
        <p:spPr>
          <a:xfrm>
            <a:off x="685800" y="2133600"/>
            <a:ext cx="10896602" cy="3505200"/>
          </a:xfrm>
        </p:spPr>
        <p:txBody>
          <a:bodyPr>
            <a:noAutofit/>
          </a:bodyPr>
          <a:lstStyle/>
          <a:p>
            <a:pPr algn="ctr"/>
            <a:r>
              <a:rPr lang="en-ZA" sz="2400" dirty="0">
                <a:solidFill>
                  <a:schemeClr val="bg1"/>
                </a:solidFill>
                <a:latin typeface="+mj-lt"/>
              </a:rPr>
              <a:t>““A challenge that we are still faced with, however, is that numerous state properties are vacant, leaving them susceptible to theft, vandalism, and illegal occupation. To address this, the PMTE is developing capacity to implement our maintenance strategy. This approach will also reduce the incidence and cost of unplanned maintenance, and preserve the longevity and condition of the department’s immovable </a:t>
            </a:r>
            <a:r>
              <a:rPr lang="en-ZA" sz="2400" dirty="0" smtClean="0">
                <a:solidFill>
                  <a:schemeClr val="bg1"/>
                </a:solidFill>
                <a:latin typeface="+mj-lt"/>
              </a:rPr>
              <a:t>assets”</a:t>
            </a:r>
            <a:endParaRPr lang="en-ZA" sz="2400" dirty="0">
              <a:solidFill>
                <a:schemeClr val="bg1"/>
              </a:solidFill>
              <a:latin typeface="+mj-lt"/>
            </a:endParaRPr>
          </a:p>
        </p:txBody>
      </p:sp>
      <p:sp>
        <p:nvSpPr>
          <p:cNvPr id="3" name="TextBox 2"/>
          <p:cNvSpPr txBox="1"/>
          <p:nvPr/>
        </p:nvSpPr>
        <p:spPr>
          <a:xfrm>
            <a:off x="685800" y="290291"/>
            <a:ext cx="9982200" cy="523220"/>
          </a:xfrm>
          <a:prstGeom prst="rect">
            <a:avLst/>
          </a:prstGeom>
          <a:noFill/>
        </p:spPr>
        <p:txBody>
          <a:bodyPr wrap="square" rtlCol="0">
            <a:spAutoFit/>
          </a:bodyPr>
          <a:lstStyle/>
          <a:p>
            <a:r>
              <a:rPr lang="en-ZA" sz="2800" b="1" dirty="0">
                <a:solidFill>
                  <a:schemeClr val="bg1"/>
                </a:solidFill>
                <a:latin typeface="Arial" panose="020B0604020202020204" pitchFamily="34" charset="0"/>
                <a:cs typeface="Arial" panose="020B0604020202020204" pitchFamily="34" charset="0"/>
              </a:rPr>
              <a:t>C</a:t>
            </a:r>
            <a:r>
              <a:rPr lang="en-ZA" sz="2800" b="1" dirty="0" smtClean="0">
                <a:solidFill>
                  <a:schemeClr val="bg1"/>
                </a:solidFill>
                <a:latin typeface="Arial" panose="020B0604020202020204" pitchFamily="34" charset="0"/>
                <a:cs typeface="Arial" panose="020B0604020202020204" pitchFamily="34" charset="0"/>
              </a:rPr>
              <a:t>.	MAINTENANCE STRATEGY</a:t>
            </a:r>
            <a:endParaRPr lang="en-ZA" sz="2800" b="1" dirty="0">
              <a:solidFill>
                <a:schemeClr val="bg1"/>
              </a:solidFill>
              <a:latin typeface="Arial" panose="020B0604020202020204" pitchFamily="34" charset="0"/>
              <a:cs typeface="Arial" panose="020B0604020202020204" pitchFamily="34" charset="0"/>
            </a:endParaRPr>
          </a:p>
        </p:txBody>
      </p:sp>
      <p:sp>
        <p:nvSpPr>
          <p:cNvPr id="6" name="Footer Placeholder 5"/>
          <p:cNvSpPr>
            <a:spLocks noGrp="1"/>
          </p:cNvSpPr>
          <p:nvPr>
            <p:ph type="ftr" sz="quarter" idx="11"/>
          </p:nvPr>
        </p:nvSpPr>
        <p:spPr/>
        <p:txBody>
          <a:bodyPr/>
          <a:lstStyle/>
          <a:p>
            <a:r>
              <a:rPr lang="en-US" smtClean="0"/>
              <a:t>PROPERTY MANAGEMENT TRADING ENTITY</a:t>
            </a:r>
            <a:endParaRPr lang="en-US"/>
          </a:p>
        </p:txBody>
      </p:sp>
      <p:sp>
        <p:nvSpPr>
          <p:cNvPr id="8" name="TextBox 7"/>
          <p:cNvSpPr txBox="1"/>
          <p:nvPr/>
        </p:nvSpPr>
        <p:spPr>
          <a:xfrm>
            <a:off x="4495800" y="1905000"/>
            <a:ext cx="2819400" cy="584775"/>
          </a:xfrm>
          <a:prstGeom prst="rect">
            <a:avLst/>
          </a:prstGeom>
          <a:noFill/>
        </p:spPr>
        <p:txBody>
          <a:bodyPr wrap="square" rtlCol="0">
            <a:spAutoFit/>
          </a:bodyPr>
          <a:lstStyle/>
          <a:p>
            <a:pPr algn="ctr"/>
            <a:r>
              <a:rPr lang="en-ZA" sz="3200" b="1" dirty="0" smtClean="0">
                <a:solidFill>
                  <a:schemeClr val="bg1"/>
                </a:solidFill>
              </a:rPr>
              <a:t>SECTION C</a:t>
            </a:r>
            <a:endParaRPr lang="en-ZA" sz="3200" b="1" dirty="0">
              <a:solidFill>
                <a:schemeClr val="bg1"/>
              </a:solidFill>
            </a:endParaRPr>
          </a:p>
        </p:txBody>
      </p:sp>
    </p:spTree>
    <p:extLst>
      <p:ext uri="{BB962C8B-B14F-4D97-AF65-F5344CB8AC3E}">
        <p14:creationId xmlns:p14="http://schemas.microsoft.com/office/powerpoint/2010/main" xmlns="" val="3292365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685800" y="59156"/>
            <a:ext cx="9906099" cy="1066800"/>
          </a:xfrm>
        </p:spPr>
        <p:txBody>
          <a:bodyPr>
            <a:normAutofit/>
          </a:bodyPr>
          <a:lstStyle/>
          <a:p>
            <a:r>
              <a:rPr lang="en-ZA" sz="2800" b="1" dirty="0" smtClean="0">
                <a:solidFill>
                  <a:schemeClr val="bg1"/>
                </a:solidFill>
              </a:rPr>
              <a:t>1.	STATE </a:t>
            </a:r>
            <a:r>
              <a:rPr lang="en-ZA" sz="2800" b="1" dirty="0">
                <a:solidFill>
                  <a:schemeClr val="bg1"/>
                </a:solidFill>
              </a:rPr>
              <a:t>OF THE </a:t>
            </a:r>
            <a:r>
              <a:rPr lang="en-ZA" sz="2800" b="1" dirty="0" smtClean="0">
                <a:solidFill>
                  <a:schemeClr val="bg1"/>
                </a:solidFill>
              </a:rPr>
              <a:t>PORTFOLIO - </a:t>
            </a:r>
            <a:r>
              <a:rPr lang="en-ZA" sz="2800" dirty="0" smtClean="0">
                <a:solidFill>
                  <a:schemeClr val="bg1"/>
                </a:solidFill>
              </a:rPr>
              <a:t>problem </a:t>
            </a:r>
            <a:r>
              <a:rPr lang="en-ZA" sz="2800" dirty="0">
                <a:solidFill>
                  <a:schemeClr val="bg1"/>
                </a:solidFill>
              </a:rPr>
              <a:t>statement</a:t>
            </a:r>
            <a:endParaRPr lang="en-US" sz="2800" dirty="0">
              <a:solidFill>
                <a:schemeClr val="bg1"/>
              </a:solidFill>
            </a:endParaRPr>
          </a:p>
        </p:txBody>
      </p:sp>
      <p:sp>
        <p:nvSpPr>
          <p:cNvPr id="5" name="Text Box 2"/>
          <p:cNvSpPr txBox="1">
            <a:spLocks noChangeArrowheads="1"/>
          </p:cNvSpPr>
          <p:nvPr/>
        </p:nvSpPr>
        <p:spPr bwMode="auto">
          <a:xfrm>
            <a:off x="1066800" y="1680879"/>
            <a:ext cx="9525099" cy="4591000"/>
          </a:xfrm>
          <a:prstGeom prst="rect">
            <a:avLst/>
          </a:prstGeom>
          <a:noFill/>
          <a:ln w="6350">
            <a:noFill/>
            <a:miter lim="800000"/>
            <a:headEnd/>
            <a:tailEnd/>
          </a:ln>
        </p:spPr>
        <p:txBody>
          <a:bodyPr wrap="square" lIns="0" tIns="0" rIns="0" bIns="0">
            <a:spAutoFit/>
          </a:bodyPr>
          <a:lstStyle/>
          <a:p>
            <a:pPr>
              <a:spcBef>
                <a:spcPts val="79"/>
              </a:spcBef>
              <a:spcAft>
                <a:spcPts val="238"/>
              </a:spcAft>
            </a:pPr>
            <a:r>
              <a:rPr lang="en-ZA" b="1" dirty="0">
                <a:solidFill>
                  <a:schemeClr val="accent1"/>
                </a:solidFill>
                <a:latin typeface="Century Gothic" panose="020B0502020202020204" pitchFamily="34" charset="0"/>
              </a:rPr>
              <a:t>CHALLENGES UNDERMINING ADEQUATE MAINTENANCE </a:t>
            </a:r>
          </a:p>
          <a:p>
            <a:pPr marL="272160" indent="-272160">
              <a:spcBef>
                <a:spcPts val="79"/>
              </a:spcBef>
              <a:spcAft>
                <a:spcPts val="238"/>
              </a:spcAft>
              <a:buFont typeface="Arial" panose="020B0604020202020204" pitchFamily="34" charset="0"/>
              <a:buChar char="•"/>
            </a:pPr>
            <a:r>
              <a:rPr lang="en-ZA" b="1" dirty="0">
                <a:solidFill>
                  <a:schemeClr val="tx1">
                    <a:lumMod val="65000"/>
                    <a:lumOff val="35000"/>
                  </a:schemeClr>
                </a:solidFill>
              </a:rPr>
              <a:t>Budget</a:t>
            </a:r>
            <a:r>
              <a:rPr lang="en-ZA" dirty="0">
                <a:solidFill>
                  <a:schemeClr val="tx1">
                    <a:lumMod val="65000"/>
                    <a:lumOff val="35000"/>
                  </a:schemeClr>
                </a:solidFill>
              </a:rPr>
              <a:t> allocations inadequate / absent / not ring-fenced </a:t>
            </a:r>
          </a:p>
          <a:p>
            <a:pPr marL="272160" indent="-272160">
              <a:spcBef>
                <a:spcPts val="79"/>
              </a:spcBef>
              <a:spcAft>
                <a:spcPts val="238"/>
              </a:spcAft>
              <a:buFont typeface="Arial" panose="020B0604020202020204" pitchFamily="34" charset="0"/>
              <a:buChar char="•"/>
            </a:pPr>
            <a:r>
              <a:rPr lang="en-ZA" dirty="0">
                <a:solidFill>
                  <a:schemeClr val="tx1">
                    <a:lumMod val="65000"/>
                    <a:lumOff val="35000"/>
                  </a:schemeClr>
                </a:solidFill>
              </a:rPr>
              <a:t>Failure to institutionalise </a:t>
            </a:r>
            <a:r>
              <a:rPr lang="en-ZA" b="1" dirty="0">
                <a:solidFill>
                  <a:schemeClr val="tx1">
                    <a:lumMod val="65000"/>
                    <a:lumOff val="35000"/>
                  </a:schemeClr>
                </a:solidFill>
              </a:rPr>
              <a:t>technical competence</a:t>
            </a:r>
          </a:p>
          <a:p>
            <a:pPr marL="272160" indent="-272160">
              <a:spcBef>
                <a:spcPts val="79"/>
              </a:spcBef>
              <a:spcAft>
                <a:spcPts val="238"/>
              </a:spcAft>
              <a:buFont typeface="Arial" panose="020B0604020202020204" pitchFamily="34" charset="0"/>
              <a:buChar char="•"/>
            </a:pPr>
            <a:r>
              <a:rPr lang="en-ZA" b="1" dirty="0">
                <a:solidFill>
                  <a:schemeClr val="tx1">
                    <a:lumMod val="65000"/>
                    <a:lumOff val="35000"/>
                  </a:schemeClr>
                </a:solidFill>
              </a:rPr>
              <a:t>New projects without maintenance plans</a:t>
            </a:r>
            <a:r>
              <a:rPr lang="en-ZA" dirty="0">
                <a:solidFill>
                  <a:schemeClr val="tx1">
                    <a:lumMod val="65000"/>
                    <a:lumOff val="35000"/>
                  </a:schemeClr>
                </a:solidFill>
              </a:rPr>
              <a:t>, and not quantified or budgeted for</a:t>
            </a:r>
          </a:p>
          <a:p>
            <a:pPr marL="272160" indent="-272160">
              <a:spcBef>
                <a:spcPts val="79"/>
              </a:spcBef>
              <a:spcAft>
                <a:spcPts val="238"/>
              </a:spcAft>
              <a:buFont typeface="Arial" panose="020B0604020202020204" pitchFamily="34" charset="0"/>
              <a:buChar char="•"/>
            </a:pPr>
            <a:r>
              <a:rPr lang="en-ZA" dirty="0">
                <a:solidFill>
                  <a:schemeClr val="tx1">
                    <a:lumMod val="65000"/>
                    <a:lumOff val="35000"/>
                  </a:schemeClr>
                </a:solidFill>
              </a:rPr>
              <a:t>Lack of </a:t>
            </a:r>
            <a:r>
              <a:rPr lang="en-ZA" b="1" dirty="0">
                <a:solidFill>
                  <a:schemeClr val="tx1">
                    <a:lumMod val="65000"/>
                    <a:lumOff val="35000"/>
                  </a:schemeClr>
                </a:solidFill>
              </a:rPr>
              <a:t>asset management plans </a:t>
            </a:r>
            <a:r>
              <a:rPr lang="en-ZA" dirty="0">
                <a:solidFill>
                  <a:schemeClr val="tx1">
                    <a:lumMod val="65000"/>
                    <a:lumOff val="35000"/>
                  </a:schemeClr>
                </a:solidFill>
              </a:rPr>
              <a:t>and/or accountability where it exists</a:t>
            </a:r>
          </a:p>
          <a:p>
            <a:pPr>
              <a:spcBef>
                <a:spcPts val="79"/>
              </a:spcBef>
              <a:spcAft>
                <a:spcPts val="238"/>
              </a:spcAft>
            </a:pPr>
            <a:endParaRPr lang="en-ZA" b="1" dirty="0">
              <a:solidFill>
                <a:schemeClr val="accent1"/>
              </a:solidFill>
              <a:latin typeface="+mj-lt"/>
              <a:cs typeface="Arial" pitchFamily="34" charset="0"/>
            </a:endParaRPr>
          </a:p>
          <a:p>
            <a:pPr>
              <a:spcBef>
                <a:spcPts val="79"/>
              </a:spcBef>
              <a:spcAft>
                <a:spcPts val="238"/>
              </a:spcAft>
            </a:pPr>
            <a:r>
              <a:rPr lang="en-ZA" b="1" dirty="0">
                <a:solidFill>
                  <a:schemeClr val="accent1"/>
                </a:solidFill>
                <a:latin typeface="+mj-lt"/>
                <a:cs typeface="Arial" pitchFamily="34" charset="0"/>
              </a:rPr>
              <a:t>STRUCTURAL WEAKNESSES AFFECTING THE PORTFOLIO </a:t>
            </a:r>
          </a:p>
          <a:p>
            <a:pPr marL="272160" indent="-272160">
              <a:spcAft>
                <a:spcPts val="238"/>
              </a:spcAft>
              <a:buFont typeface="Arial" panose="020B0604020202020204" pitchFamily="34" charset="0"/>
              <a:buChar char="•"/>
            </a:pPr>
            <a:r>
              <a:rPr lang="en-ZA" dirty="0">
                <a:solidFill>
                  <a:schemeClr val="tx1">
                    <a:lumMod val="65000"/>
                    <a:lumOff val="35000"/>
                  </a:schemeClr>
                </a:solidFill>
              </a:rPr>
              <a:t>Ageing portfolio and high maintenance </a:t>
            </a:r>
            <a:r>
              <a:rPr lang="en-ZA" b="1" dirty="0">
                <a:solidFill>
                  <a:schemeClr val="tx1">
                    <a:lumMod val="65000"/>
                    <a:lumOff val="35000"/>
                  </a:schemeClr>
                </a:solidFill>
              </a:rPr>
              <a:t>backlog</a:t>
            </a:r>
          </a:p>
          <a:p>
            <a:pPr marL="272160" indent="-272160">
              <a:spcAft>
                <a:spcPts val="238"/>
              </a:spcAft>
              <a:buFont typeface="Arial" panose="020B0604020202020204" pitchFamily="34" charset="0"/>
              <a:buChar char="•"/>
            </a:pPr>
            <a:r>
              <a:rPr lang="en-ZA" dirty="0">
                <a:solidFill>
                  <a:schemeClr val="tx1">
                    <a:lumMod val="65000"/>
                    <a:lumOff val="35000"/>
                  </a:schemeClr>
                </a:solidFill>
              </a:rPr>
              <a:t>Baseline budgets for maintenance is not commensurate with the </a:t>
            </a:r>
            <a:r>
              <a:rPr lang="en-ZA" b="1" dirty="0">
                <a:solidFill>
                  <a:schemeClr val="tx1">
                    <a:lumMod val="65000"/>
                    <a:lumOff val="35000"/>
                  </a:schemeClr>
                </a:solidFill>
              </a:rPr>
              <a:t>extent of portfolio</a:t>
            </a:r>
          </a:p>
          <a:p>
            <a:pPr marL="272160" indent="-272160">
              <a:spcAft>
                <a:spcPts val="238"/>
              </a:spcAft>
              <a:buFont typeface="Arial" panose="020B0604020202020204" pitchFamily="34" charset="0"/>
              <a:buChar char="•"/>
            </a:pPr>
            <a:r>
              <a:rPr lang="en-ZA" b="1" dirty="0">
                <a:solidFill>
                  <a:schemeClr val="tx1">
                    <a:lumMod val="65000"/>
                    <a:lumOff val="35000"/>
                  </a:schemeClr>
                </a:solidFill>
              </a:rPr>
              <a:t>Weak controls</a:t>
            </a:r>
            <a:r>
              <a:rPr lang="en-ZA" dirty="0">
                <a:solidFill>
                  <a:schemeClr val="tx1">
                    <a:lumMod val="65000"/>
                    <a:lumOff val="35000"/>
                  </a:schemeClr>
                </a:solidFill>
              </a:rPr>
              <a:t>, exacerbated  by manual and fragmented </a:t>
            </a:r>
            <a:r>
              <a:rPr lang="en-ZA" b="1" dirty="0">
                <a:solidFill>
                  <a:schemeClr val="tx1">
                    <a:lumMod val="65000"/>
                    <a:lumOff val="35000"/>
                  </a:schemeClr>
                </a:solidFill>
              </a:rPr>
              <a:t>systems</a:t>
            </a:r>
          </a:p>
          <a:p>
            <a:pPr marL="272160" indent="-272160">
              <a:spcAft>
                <a:spcPts val="238"/>
              </a:spcAft>
              <a:buFont typeface="Arial" panose="020B0604020202020204" pitchFamily="34" charset="0"/>
              <a:buChar char="•"/>
            </a:pPr>
            <a:r>
              <a:rPr lang="en-ZA" dirty="0">
                <a:solidFill>
                  <a:schemeClr val="tx1">
                    <a:lumMod val="65000"/>
                    <a:lumOff val="35000"/>
                  </a:schemeClr>
                </a:solidFill>
              </a:rPr>
              <a:t>Poor compliance to </a:t>
            </a:r>
            <a:r>
              <a:rPr lang="en-ZA" b="1" dirty="0">
                <a:solidFill>
                  <a:schemeClr val="tx1">
                    <a:lumMod val="65000"/>
                    <a:lumOff val="35000"/>
                  </a:schemeClr>
                </a:solidFill>
              </a:rPr>
              <a:t>OHS</a:t>
            </a:r>
            <a:r>
              <a:rPr lang="en-ZA" dirty="0">
                <a:solidFill>
                  <a:schemeClr val="tx1">
                    <a:lumMod val="65000"/>
                    <a:lumOff val="35000"/>
                  </a:schemeClr>
                </a:solidFill>
              </a:rPr>
              <a:t> requirements</a:t>
            </a:r>
          </a:p>
          <a:p>
            <a:pPr marL="272160" indent="-272160">
              <a:spcAft>
                <a:spcPts val="238"/>
              </a:spcAft>
              <a:buFont typeface="Arial" panose="020B0604020202020204" pitchFamily="34" charset="0"/>
              <a:buChar char="•"/>
            </a:pPr>
            <a:r>
              <a:rPr lang="en-ZA" b="1" dirty="0">
                <a:solidFill>
                  <a:schemeClr val="tx1">
                    <a:lumMod val="65000"/>
                    <a:lumOff val="35000"/>
                  </a:schemeClr>
                </a:solidFill>
              </a:rPr>
              <a:t>Decentralised</a:t>
            </a:r>
            <a:r>
              <a:rPr lang="en-ZA" dirty="0">
                <a:solidFill>
                  <a:schemeClr val="tx1">
                    <a:lumMod val="65000"/>
                    <a:lumOff val="35000"/>
                  </a:schemeClr>
                </a:solidFill>
              </a:rPr>
              <a:t> decision making </a:t>
            </a:r>
          </a:p>
          <a:p>
            <a:pPr marL="272160" indent="-272160">
              <a:spcAft>
                <a:spcPts val="238"/>
              </a:spcAft>
              <a:buFont typeface="Arial" panose="020B0604020202020204" pitchFamily="34" charset="0"/>
              <a:buChar char="•"/>
            </a:pPr>
            <a:r>
              <a:rPr lang="en-ZA" dirty="0">
                <a:solidFill>
                  <a:schemeClr val="tx1">
                    <a:lumMod val="65000"/>
                    <a:lumOff val="35000"/>
                  </a:schemeClr>
                </a:solidFill>
              </a:rPr>
              <a:t>Little correlation between timing of raising capital, project execution and asset condition</a:t>
            </a:r>
          </a:p>
          <a:p>
            <a:pPr marL="272160" indent="-272160">
              <a:spcAft>
                <a:spcPts val="238"/>
              </a:spcAft>
              <a:buFont typeface="Arial" panose="020B0604020202020204" pitchFamily="34" charset="0"/>
              <a:buChar char="•"/>
            </a:pPr>
            <a:r>
              <a:rPr lang="en-ZA" dirty="0">
                <a:solidFill>
                  <a:schemeClr val="tx1">
                    <a:lumMod val="65000"/>
                    <a:lumOff val="35000"/>
                  </a:schemeClr>
                </a:solidFill>
              </a:rPr>
              <a:t>Lack of complete </a:t>
            </a:r>
            <a:r>
              <a:rPr lang="en-ZA" b="1" dirty="0">
                <a:solidFill>
                  <a:schemeClr val="tx1">
                    <a:lumMod val="65000"/>
                    <a:lumOff val="35000"/>
                  </a:schemeClr>
                </a:solidFill>
              </a:rPr>
              <a:t>asset lifecycle management</a:t>
            </a:r>
          </a:p>
          <a:p>
            <a:pPr marL="272160" indent="-272160">
              <a:spcAft>
                <a:spcPts val="238"/>
              </a:spcAft>
              <a:buFont typeface="Arial" panose="020B0604020202020204" pitchFamily="34" charset="0"/>
              <a:buChar char="•"/>
            </a:pPr>
            <a:r>
              <a:rPr lang="en-GB" dirty="0">
                <a:solidFill>
                  <a:schemeClr val="tx1">
                    <a:lumMod val="65000"/>
                    <a:lumOff val="35000"/>
                  </a:schemeClr>
                </a:solidFill>
              </a:rPr>
              <a:t>Lack of </a:t>
            </a:r>
            <a:r>
              <a:rPr lang="en-GB" b="1" dirty="0">
                <a:solidFill>
                  <a:schemeClr val="tx1">
                    <a:lumMod val="65000"/>
                    <a:lumOff val="35000"/>
                  </a:schemeClr>
                </a:solidFill>
              </a:rPr>
              <a:t>technical competence </a:t>
            </a:r>
            <a:r>
              <a:rPr lang="en-GB" dirty="0">
                <a:solidFill>
                  <a:schemeClr val="tx1">
                    <a:lumMod val="65000"/>
                    <a:lumOff val="35000"/>
                  </a:schemeClr>
                </a:solidFill>
              </a:rPr>
              <a:t>to engage technical issues adequately</a:t>
            </a:r>
            <a:endParaRPr lang="en-ZA" dirty="0">
              <a:solidFill>
                <a:schemeClr val="tx1">
                  <a:lumMod val="65000"/>
                  <a:lumOff val="35000"/>
                </a:schemeClr>
              </a:solidFill>
              <a:latin typeface="+mj-lt"/>
              <a:cs typeface="Arial" pitchFamily="34" charset="0"/>
            </a:endParaRPr>
          </a:p>
        </p:txBody>
      </p:sp>
      <p:sp>
        <p:nvSpPr>
          <p:cNvPr id="2" name="Footer Placeholder 1"/>
          <p:cNvSpPr>
            <a:spLocks noGrp="1"/>
          </p:cNvSpPr>
          <p:nvPr>
            <p:ph type="ftr" sz="quarter" idx="11"/>
          </p:nvPr>
        </p:nvSpPr>
        <p:spPr/>
        <p:txBody>
          <a:bodyPr/>
          <a:lstStyle/>
          <a:p>
            <a:r>
              <a:rPr lang="en-US" smtClean="0"/>
              <a:t>PROPERTY MANAGEMENT TRADING ENTITY</a:t>
            </a:r>
            <a:endParaRPr lang="en-US"/>
          </a:p>
        </p:txBody>
      </p:sp>
      <p:sp>
        <p:nvSpPr>
          <p:cNvPr id="3" name="Slide Number Placeholder 2"/>
          <p:cNvSpPr>
            <a:spLocks noGrp="1"/>
          </p:cNvSpPr>
          <p:nvPr>
            <p:ph type="sldNum" sz="quarter" idx="12"/>
          </p:nvPr>
        </p:nvSpPr>
        <p:spPr/>
        <p:txBody>
          <a:bodyPr/>
          <a:lstStyle/>
          <a:p>
            <a:fld id="{6D88B901-4B89-400A-9326-FD413AFBC764}" type="slidenum">
              <a:rPr lang="en-US" smtClean="0"/>
              <a:pPr/>
              <a:t>29</a:t>
            </a:fld>
            <a:endParaRPr lang="en-US"/>
          </a:p>
        </p:txBody>
      </p:sp>
    </p:spTree>
    <p:extLst>
      <p:ext uri="{BB962C8B-B14F-4D97-AF65-F5344CB8AC3E}">
        <p14:creationId xmlns:p14="http://schemas.microsoft.com/office/powerpoint/2010/main" xmlns="" val="75133167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52400" y="1295400"/>
            <a:ext cx="11811000" cy="542608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 name="Footer Placeholder 2"/>
          <p:cNvSpPr>
            <a:spLocks noGrp="1"/>
          </p:cNvSpPr>
          <p:nvPr>
            <p:ph type="ftr" sz="quarter" idx="11"/>
          </p:nvPr>
        </p:nvSpPr>
        <p:spPr/>
        <p:txBody>
          <a:bodyPr/>
          <a:lstStyle/>
          <a:p>
            <a:r>
              <a:rPr lang="en-US" smtClean="0">
                <a:solidFill>
                  <a:prstClr val="black">
                    <a:tint val="75000"/>
                  </a:prstClr>
                </a:solidFill>
              </a:rPr>
              <a:t>PROPERTY MANAGEMENT TRADING ENTITY</a:t>
            </a: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6D88B901-4B89-400A-9326-FD413AFBC764}" type="slidenum">
              <a:rPr lang="en-US" smtClean="0">
                <a:solidFill>
                  <a:prstClr val="black">
                    <a:tint val="75000"/>
                  </a:prstClr>
                </a:solidFill>
              </a:rPr>
              <a:pPr/>
              <a:t>3</a:t>
            </a:fld>
            <a:endParaRPr lang="en-US" dirty="0">
              <a:solidFill>
                <a:prstClr val="black">
                  <a:tint val="75000"/>
                </a:prstClr>
              </a:solidFill>
            </a:endParaRPr>
          </a:p>
        </p:txBody>
      </p:sp>
      <p:sp>
        <p:nvSpPr>
          <p:cNvPr id="5" name="Title 4"/>
          <p:cNvSpPr>
            <a:spLocks noGrp="1"/>
          </p:cNvSpPr>
          <p:nvPr>
            <p:ph type="title"/>
          </p:nvPr>
        </p:nvSpPr>
        <p:spPr>
          <a:xfrm>
            <a:off x="762000" y="2133600"/>
            <a:ext cx="10744200" cy="2620959"/>
          </a:xfrm>
        </p:spPr>
        <p:txBody>
          <a:bodyPr>
            <a:noAutofit/>
          </a:bodyPr>
          <a:lstStyle/>
          <a:p>
            <a:pPr algn="ctr"/>
            <a:r>
              <a:rPr lang="en-ZA" sz="2400" dirty="0">
                <a:solidFill>
                  <a:schemeClr val="bg1"/>
                </a:solidFill>
                <a:latin typeface="+mj-lt"/>
              </a:rPr>
              <a:t/>
            </a:r>
            <a:br>
              <a:rPr lang="en-ZA" sz="2400" dirty="0">
                <a:solidFill>
                  <a:schemeClr val="bg1"/>
                </a:solidFill>
                <a:latin typeface="+mj-lt"/>
              </a:rPr>
            </a:br>
            <a:r>
              <a:rPr lang="en-ZA" sz="2400" dirty="0">
                <a:solidFill>
                  <a:schemeClr val="bg1"/>
                </a:solidFill>
                <a:latin typeface="+mj-lt"/>
              </a:rPr>
              <a:t/>
            </a:r>
            <a:br>
              <a:rPr lang="en-ZA" sz="2400" dirty="0">
                <a:solidFill>
                  <a:schemeClr val="bg1"/>
                </a:solidFill>
                <a:latin typeface="+mj-lt"/>
              </a:rPr>
            </a:br>
            <a:r>
              <a:rPr lang="en-ZA" sz="2400" dirty="0" smtClean="0">
                <a:solidFill>
                  <a:schemeClr val="bg1"/>
                </a:solidFill>
                <a:latin typeface="+mj-lt"/>
              </a:rPr>
              <a:t>“We </a:t>
            </a:r>
            <a:r>
              <a:rPr lang="en-ZA" sz="2400" dirty="0">
                <a:solidFill>
                  <a:schemeClr val="bg1"/>
                </a:solidFill>
                <a:latin typeface="+mj-lt"/>
              </a:rPr>
              <a:t>have now started serious talks with the Minister </a:t>
            </a:r>
            <a:r>
              <a:rPr lang="en-ZA" sz="2400" dirty="0" err="1" smtClean="0">
                <a:solidFill>
                  <a:schemeClr val="bg1"/>
                </a:solidFill>
                <a:latin typeface="+mj-lt"/>
              </a:rPr>
              <a:t>Nzimande</a:t>
            </a:r>
            <a:r>
              <a:rPr lang="en-ZA" sz="2400" dirty="0" smtClean="0">
                <a:solidFill>
                  <a:schemeClr val="bg1"/>
                </a:solidFill>
                <a:latin typeface="+mj-lt"/>
              </a:rPr>
              <a:t> </a:t>
            </a:r>
            <a:r>
              <a:rPr lang="en-ZA" sz="2400" i="1" dirty="0" smtClean="0">
                <a:solidFill>
                  <a:schemeClr val="bg1"/>
                </a:solidFill>
                <a:latin typeface="+mj-lt"/>
              </a:rPr>
              <a:t>(Minister of DHET at the time) </a:t>
            </a:r>
            <a:r>
              <a:rPr lang="en-ZA" sz="2400" dirty="0">
                <a:solidFill>
                  <a:schemeClr val="bg1"/>
                </a:solidFill>
                <a:latin typeface="+mj-lt"/>
              </a:rPr>
              <a:t>and which the various landlords around how they can utilise their properties. How can we make them utilise our empty buildings in order to accommodate the students at the various universities? It is a very huge </a:t>
            </a:r>
            <a:r>
              <a:rPr lang="en-ZA" sz="2400" dirty="0" smtClean="0">
                <a:solidFill>
                  <a:schemeClr val="bg1"/>
                </a:solidFill>
                <a:latin typeface="+mj-lt"/>
              </a:rPr>
              <a:t>project and we think that it will work”</a:t>
            </a:r>
            <a:r>
              <a:rPr lang="en-ZA" sz="2400" dirty="0">
                <a:solidFill>
                  <a:schemeClr val="bg1"/>
                </a:solidFill>
                <a:latin typeface="+mj-lt"/>
              </a:rPr>
              <a:t/>
            </a:r>
            <a:br>
              <a:rPr lang="en-ZA" sz="2400" dirty="0">
                <a:solidFill>
                  <a:schemeClr val="bg1"/>
                </a:solidFill>
                <a:latin typeface="+mj-lt"/>
              </a:rPr>
            </a:br>
            <a:endParaRPr lang="en-ZA" sz="2400" dirty="0">
              <a:solidFill>
                <a:schemeClr val="bg1"/>
              </a:solidFill>
              <a:latin typeface="+mj-lt"/>
            </a:endParaRPr>
          </a:p>
        </p:txBody>
      </p:sp>
      <p:sp>
        <p:nvSpPr>
          <p:cNvPr id="9" name="Title 4"/>
          <p:cNvSpPr txBox="1">
            <a:spLocks/>
          </p:cNvSpPr>
          <p:nvPr/>
        </p:nvSpPr>
        <p:spPr>
          <a:xfrm>
            <a:off x="531885" y="87523"/>
            <a:ext cx="10972799" cy="990600"/>
          </a:xfrm>
          <a:prstGeom prst="rect">
            <a:avLst/>
          </a:prstGeom>
        </p:spPr>
        <p:txBody>
          <a:bodyPr vert="horz" lIns="91440" tIns="45720" rIns="91440" bIns="45720" rtlCol="0" anchor="ctr">
            <a:normAutofit/>
          </a:bodyPr>
          <a:lstStyle>
            <a:lvl1pPr algn="l" defTabSz="914391" rtl="0" eaLnBrk="1" latinLnBrk="0" hangingPunct="1">
              <a:spcBef>
                <a:spcPct val="0"/>
              </a:spcBef>
              <a:buNone/>
              <a:defRPr sz="2000" kern="1200">
                <a:solidFill>
                  <a:schemeClr val="accent6">
                    <a:lumMod val="50000"/>
                  </a:schemeClr>
                </a:solidFill>
                <a:latin typeface="Arial" pitchFamily="34" charset="0"/>
                <a:ea typeface="+mj-ea"/>
                <a:cs typeface="Arial" pitchFamily="34" charset="0"/>
              </a:defRPr>
            </a:lvl1pPr>
          </a:lstStyle>
          <a:p>
            <a:r>
              <a:rPr lang="en-ZA" sz="2800" b="1" dirty="0" smtClean="0">
                <a:solidFill>
                  <a:schemeClr val="bg1"/>
                </a:solidFill>
              </a:rPr>
              <a:t>A: DEPLOYMENT OF VACANT STATE LAND AND BUILDINGS 	IN THE PROVISION OF STUDENT ACCOMMODATION</a:t>
            </a:r>
            <a:endParaRPr lang="en-US" sz="2800" b="1" dirty="0">
              <a:solidFill>
                <a:schemeClr val="bg1"/>
              </a:solidFill>
            </a:endParaRPr>
          </a:p>
        </p:txBody>
      </p:sp>
      <p:sp>
        <p:nvSpPr>
          <p:cNvPr id="6" name="TextBox 5"/>
          <p:cNvSpPr txBox="1"/>
          <p:nvPr/>
        </p:nvSpPr>
        <p:spPr>
          <a:xfrm>
            <a:off x="4686301" y="1905000"/>
            <a:ext cx="2819400" cy="584775"/>
          </a:xfrm>
          <a:prstGeom prst="rect">
            <a:avLst/>
          </a:prstGeom>
          <a:noFill/>
        </p:spPr>
        <p:txBody>
          <a:bodyPr wrap="square" rtlCol="0">
            <a:spAutoFit/>
          </a:bodyPr>
          <a:lstStyle/>
          <a:p>
            <a:pPr algn="ctr"/>
            <a:r>
              <a:rPr lang="en-ZA" sz="3200" b="1" dirty="0" smtClean="0">
                <a:solidFill>
                  <a:schemeClr val="bg1"/>
                </a:solidFill>
              </a:rPr>
              <a:t>SECTION A</a:t>
            </a:r>
            <a:endParaRPr lang="en-ZA" sz="3200" b="1" dirty="0">
              <a:solidFill>
                <a:schemeClr val="bg1"/>
              </a:solidFill>
            </a:endParaRPr>
          </a:p>
        </p:txBody>
      </p:sp>
    </p:spTree>
    <p:extLst>
      <p:ext uri="{BB962C8B-B14F-4D97-AF65-F5344CB8AC3E}">
        <p14:creationId xmlns:p14="http://schemas.microsoft.com/office/powerpoint/2010/main" xmlns="" val="30342275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685800" y="54273"/>
            <a:ext cx="8938825" cy="1066800"/>
          </a:xfrm>
        </p:spPr>
        <p:txBody>
          <a:bodyPr>
            <a:normAutofit/>
          </a:bodyPr>
          <a:lstStyle/>
          <a:p>
            <a:r>
              <a:rPr lang="en-ZA" altLang="en-US" sz="2857" b="1" dirty="0" smtClean="0">
                <a:solidFill>
                  <a:schemeClr val="bg1"/>
                </a:solidFill>
              </a:rPr>
              <a:t>2.	KNOCK-ON EFFECT - </a:t>
            </a:r>
            <a:r>
              <a:rPr lang="en-ZA" altLang="en-US" sz="2857" dirty="0" smtClean="0">
                <a:solidFill>
                  <a:schemeClr val="bg1"/>
                </a:solidFill>
              </a:rPr>
              <a:t>impact</a:t>
            </a:r>
            <a:endParaRPr lang="en-US" sz="2857" dirty="0">
              <a:solidFill>
                <a:schemeClr val="bg1"/>
              </a:solidFill>
            </a:endParaRPr>
          </a:p>
        </p:txBody>
      </p:sp>
      <p:sp>
        <p:nvSpPr>
          <p:cNvPr id="5" name="Text Box 2"/>
          <p:cNvSpPr txBox="1">
            <a:spLocks noChangeArrowheads="1"/>
          </p:cNvSpPr>
          <p:nvPr/>
        </p:nvSpPr>
        <p:spPr bwMode="auto">
          <a:xfrm>
            <a:off x="1066800" y="1493648"/>
            <a:ext cx="9163249" cy="4462760"/>
          </a:xfrm>
          <a:prstGeom prst="rect">
            <a:avLst/>
          </a:prstGeom>
          <a:noFill/>
          <a:ln w="6350">
            <a:noFill/>
            <a:miter lim="800000"/>
            <a:headEnd/>
            <a:tailEnd/>
          </a:ln>
        </p:spPr>
        <p:txBody>
          <a:bodyPr wrap="square" lIns="0" tIns="0" rIns="0" bIns="0">
            <a:spAutoFit/>
          </a:bodyPr>
          <a:lstStyle/>
          <a:p>
            <a:pPr>
              <a:spcBef>
                <a:spcPts val="79"/>
              </a:spcBef>
              <a:spcAft>
                <a:spcPts val="238"/>
              </a:spcAft>
            </a:pPr>
            <a:r>
              <a:rPr lang="en-ZA" b="1" dirty="0">
                <a:solidFill>
                  <a:schemeClr val="accent1"/>
                </a:solidFill>
                <a:latin typeface="+mj-lt"/>
              </a:rPr>
              <a:t>MODE OF DELIVERY: REACTIVE OR EMERGENCY MAINTENANCE (Day-to-Day)</a:t>
            </a:r>
          </a:p>
          <a:p>
            <a:pPr marL="272160" indent="-272160">
              <a:spcBef>
                <a:spcPts val="79"/>
              </a:spcBef>
              <a:spcAft>
                <a:spcPts val="238"/>
              </a:spcAft>
              <a:buFont typeface="Arial" panose="020B0604020202020204" pitchFamily="34" charset="0"/>
              <a:buChar char="•"/>
            </a:pPr>
            <a:r>
              <a:rPr lang="en-GB" dirty="0">
                <a:solidFill>
                  <a:schemeClr val="tx1">
                    <a:lumMod val="65000"/>
                    <a:lumOff val="35000"/>
                  </a:schemeClr>
                </a:solidFill>
                <a:latin typeface="+mj-lt"/>
              </a:rPr>
              <a:t>Currently operating in </a:t>
            </a:r>
            <a:r>
              <a:rPr lang="en-GB" b="1" dirty="0">
                <a:solidFill>
                  <a:schemeClr val="tx1">
                    <a:lumMod val="65000"/>
                    <a:lumOff val="35000"/>
                  </a:schemeClr>
                </a:solidFill>
                <a:latin typeface="+mj-lt"/>
              </a:rPr>
              <a:t>run-to-failure mode </a:t>
            </a:r>
            <a:r>
              <a:rPr lang="en-GB" dirty="0">
                <a:solidFill>
                  <a:schemeClr val="tx1">
                    <a:lumMod val="65000"/>
                    <a:lumOff val="35000"/>
                  </a:schemeClr>
                </a:solidFill>
                <a:latin typeface="+mj-lt"/>
              </a:rPr>
              <a:t>where relief is provided only after failure</a:t>
            </a:r>
          </a:p>
          <a:p>
            <a:pPr marL="272160" indent="-272160">
              <a:spcBef>
                <a:spcPts val="79"/>
              </a:spcBef>
              <a:spcAft>
                <a:spcPts val="238"/>
              </a:spcAft>
              <a:buFont typeface="Arial" panose="020B0604020202020204" pitchFamily="34" charset="0"/>
              <a:buChar char="•"/>
            </a:pPr>
            <a:r>
              <a:rPr lang="en-ZA" dirty="0">
                <a:solidFill>
                  <a:schemeClr val="tx1">
                    <a:lumMod val="65000"/>
                    <a:lumOff val="35000"/>
                  </a:schemeClr>
                </a:solidFill>
                <a:latin typeface="+mj-lt"/>
                <a:cs typeface="Arial" pitchFamily="34" charset="0"/>
              </a:rPr>
              <a:t>In response, corrective maintenance is initiated through the procurement of services from external contractors </a:t>
            </a:r>
            <a:r>
              <a:rPr lang="en-GB" dirty="0">
                <a:solidFill>
                  <a:schemeClr val="tx1">
                    <a:lumMod val="65000"/>
                    <a:lumOff val="35000"/>
                  </a:schemeClr>
                </a:solidFill>
                <a:latin typeface="+mj-lt"/>
              </a:rPr>
              <a:t>– at excessive costs</a:t>
            </a:r>
            <a:endParaRPr lang="en-GB" dirty="0">
              <a:solidFill>
                <a:schemeClr val="tx1">
                  <a:lumMod val="65000"/>
                  <a:lumOff val="35000"/>
                </a:schemeClr>
              </a:solidFill>
              <a:latin typeface="+mj-lt"/>
              <a:cs typeface="Arial" pitchFamily="34" charset="0"/>
            </a:endParaRPr>
          </a:p>
          <a:p>
            <a:pPr marL="272160" indent="-272160">
              <a:spcBef>
                <a:spcPts val="79"/>
              </a:spcBef>
              <a:spcAft>
                <a:spcPts val="238"/>
              </a:spcAft>
              <a:buFont typeface="Arial" panose="020B0604020202020204" pitchFamily="34" charset="0"/>
              <a:buChar char="•"/>
            </a:pPr>
            <a:r>
              <a:rPr lang="en-ZA" dirty="0">
                <a:solidFill>
                  <a:schemeClr val="tx1">
                    <a:lumMod val="65000"/>
                    <a:lumOff val="35000"/>
                  </a:schemeClr>
                </a:solidFill>
                <a:latin typeface="+mj-lt"/>
                <a:cs typeface="Arial" pitchFamily="34" charset="0"/>
              </a:rPr>
              <a:t>Considering extent of portfolio, maintenance requests translates into DPW </a:t>
            </a:r>
            <a:r>
              <a:rPr lang="en-GB" dirty="0">
                <a:solidFill>
                  <a:schemeClr val="tx1">
                    <a:lumMod val="65000"/>
                    <a:lumOff val="35000"/>
                  </a:schemeClr>
                </a:solidFill>
                <a:latin typeface="+mj-lt"/>
              </a:rPr>
              <a:t>call centre </a:t>
            </a:r>
            <a:r>
              <a:rPr lang="en-GB" b="1" dirty="0">
                <a:solidFill>
                  <a:schemeClr val="tx1">
                    <a:lumMod val="65000"/>
                    <a:lumOff val="35000"/>
                  </a:schemeClr>
                </a:solidFill>
                <a:latin typeface="+mj-lt"/>
              </a:rPr>
              <a:t>processing over fifty thousand calls per year</a:t>
            </a:r>
          </a:p>
          <a:p>
            <a:pPr marL="272160" indent="-272160">
              <a:spcBef>
                <a:spcPts val="79"/>
              </a:spcBef>
              <a:spcAft>
                <a:spcPts val="238"/>
              </a:spcAft>
              <a:buFont typeface="Arial" panose="020B0604020202020204" pitchFamily="34" charset="0"/>
              <a:buChar char="•"/>
            </a:pPr>
            <a:r>
              <a:rPr lang="en-ZA" dirty="0">
                <a:solidFill>
                  <a:schemeClr val="tx1">
                    <a:lumMod val="65000"/>
                    <a:lumOff val="35000"/>
                  </a:schemeClr>
                </a:solidFill>
                <a:latin typeface="+mj-lt"/>
                <a:cs typeface="Arial" pitchFamily="34" charset="0"/>
              </a:rPr>
              <a:t>User Departments are responsible for emergency maintenance below R100 000, but few have the capability to execute  which leads to increasing pressure on  DPW</a:t>
            </a:r>
          </a:p>
          <a:p>
            <a:pPr marL="272160" indent="-272160">
              <a:spcBef>
                <a:spcPts val="79"/>
              </a:spcBef>
              <a:spcAft>
                <a:spcPts val="238"/>
              </a:spcAft>
              <a:buFont typeface="Arial" panose="020B0604020202020204" pitchFamily="34" charset="0"/>
              <a:buChar char="•"/>
            </a:pPr>
            <a:endParaRPr lang="en-ZA" dirty="0">
              <a:solidFill>
                <a:schemeClr val="tx1">
                  <a:lumMod val="65000"/>
                  <a:lumOff val="35000"/>
                </a:schemeClr>
              </a:solidFill>
              <a:latin typeface="+mj-lt"/>
              <a:cs typeface="Arial" pitchFamily="34" charset="0"/>
            </a:endParaRPr>
          </a:p>
          <a:p>
            <a:pPr>
              <a:spcBef>
                <a:spcPts val="79"/>
              </a:spcBef>
              <a:spcAft>
                <a:spcPts val="238"/>
              </a:spcAft>
            </a:pPr>
            <a:r>
              <a:rPr lang="en-ZA" b="1" dirty="0">
                <a:solidFill>
                  <a:schemeClr val="accent1"/>
                </a:solidFill>
                <a:latin typeface="+mj-lt"/>
                <a:cs typeface="Arial" pitchFamily="34" charset="0"/>
              </a:rPr>
              <a:t>OHS COMPLIANCE ISSUES</a:t>
            </a:r>
          </a:p>
          <a:p>
            <a:pPr marL="272160" indent="-272160">
              <a:spcBef>
                <a:spcPts val="79"/>
              </a:spcBef>
              <a:spcAft>
                <a:spcPts val="238"/>
              </a:spcAft>
              <a:buFont typeface="Arial" panose="020B0604020202020204" pitchFamily="34" charset="0"/>
              <a:buChar char="•"/>
            </a:pPr>
            <a:r>
              <a:rPr lang="en-ZA" dirty="0">
                <a:solidFill>
                  <a:schemeClr val="tx1">
                    <a:lumMod val="65000"/>
                    <a:lumOff val="35000"/>
                  </a:schemeClr>
                </a:solidFill>
                <a:latin typeface="+mj-lt"/>
                <a:cs typeface="Arial" pitchFamily="34" charset="0"/>
              </a:rPr>
              <a:t>DPW </a:t>
            </a:r>
            <a:r>
              <a:rPr lang="en-GB" dirty="0">
                <a:solidFill>
                  <a:schemeClr val="tx1">
                    <a:lumMod val="65000"/>
                    <a:lumOff val="35000"/>
                  </a:schemeClr>
                </a:solidFill>
                <a:latin typeface="+mj-lt"/>
              </a:rPr>
              <a:t>capacity to perform inspections is limited to approx. 2600 facilities per year</a:t>
            </a:r>
          </a:p>
          <a:p>
            <a:pPr marL="272160" indent="-272160">
              <a:spcBef>
                <a:spcPts val="79"/>
              </a:spcBef>
              <a:spcAft>
                <a:spcPts val="238"/>
              </a:spcAft>
              <a:buFont typeface="Arial" panose="020B0604020202020204" pitchFamily="34" charset="0"/>
              <a:buChar char="•"/>
            </a:pPr>
            <a:r>
              <a:rPr lang="en-GB" dirty="0">
                <a:solidFill>
                  <a:schemeClr val="tx1">
                    <a:lumMod val="65000"/>
                    <a:lumOff val="35000"/>
                  </a:schemeClr>
                </a:solidFill>
                <a:latin typeface="+mj-lt"/>
              </a:rPr>
              <a:t>Of late, numerous crisis points have exposed the state of compliance in some State-owned and leased Head Office facilities </a:t>
            </a:r>
            <a:endParaRPr lang="en-GB" dirty="0" smtClean="0">
              <a:solidFill>
                <a:schemeClr val="tx1">
                  <a:lumMod val="65000"/>
                  <a:lumOff val="35000"/>
                </a:schemeClr>
              </a:solidFill>
              <a:latin typeface="+mj-lt"/>
            </a:endParaRPr>
          </a:p>
          <a:p>
            <a:pPr marL="272160" indent="-272160">
              <a:spcBef>
                <a:spcPts val="79"/>
              </a:spcBef>
              <a:spcAft>
                <a:spcPts val="238"/>
              </a:spcAft>
              <a:buFont typeface="Arial" panose="020B0604020202020204" pitchFamily="34" charset="0"/>
              <a:buChar char="•"/>
            </a:pPr>
            <a:r>
              <a:rPr lang="en-GB" dirty="0" smtClean="0">
                <a:solidFill>
                  <a:schemeClr val="tx1">
                    <a:lumMod val="65000"/>
                    <a:lumOff val="35000"/>
                  </a:schemeClr>
                </a:solidFill>
                <a:latin typeface="+mj-lt"/>
              </a:rPr>
              <a:t>Lack </a:t>
            </a:r>
            <a:r>
              <a:rPr lang="en-GB" dirty="0">
                <a:solidFill>
                  <a:schemeClr val="tx1">
                    <a:lumMod val="65000"/>
                    <a:lumOff val="35000"/>
                  </a:schemeClr>
                </a:solidFill>
                <a:latin typeface="+mj-lt"/>
              </a:rPr>
              <a:t>of in-depth knowledge of the condition of all facilities, and risk of growing number of OHS non-compliance, poses the risk of serious disruption of service delivery</a:t>
            </a:r>
            <a:endParaRPr lang="en-ZA" dirty="0">
              <a:solidFill>
                <a:schemeClr val="tx1">
                  <a:lumMod val="65000"/>
                  <a:lumOff val="35000"/>
                </a:schemeClr>
              </a:solidFill>
              <a:latin typeface="+mj-lt"/>
              <a:cs typeface="Arial" pitchFamily="34" charset="0"/>
            </a:endParaRPr>
          </a:p>
        </p:txBody>
      </p:sp>
      <p:sp>
        <p:nvSpPr>
          <p:cNvPr id="2" name="Footer Placeholder 1"/>
          <p:cNvSpPr>
            <a:spLocks noGrp="1"/>
          </p:cNvSpPr>
          <p:nvPr>
            <p:ph type="ftr" sz="quarter" idx="11"/>
          </p:nvPr>
        </p:nvSpPr>
        <p:spPr/>
        <p:txBody>
          <a:bodyPr/>
          <a:lstStyle/>
          <a:p>
            <a:r>
              <a:rPr lang="en-US" smtClean="0"/>
              <a:t>PROPERTY MANAGEMENT TRADING ENTITY</a:t>
            </a:r>
            <a:endParaRPr lang="en-US"/>
          </a:p>
        </p:txBody>
      </p:sp>
      <p:sp>
        <p:nvSpPr>
          <p:cNvPr id="3" name="Slide Number Placeholder 2"/>
          <p:cNvSpPr>
            <a:spLocks noGrp="1"/>
          </p:cNvSpPr>
          <p:nvPr>
            <p:ph type="sldNum" sz="quarter" idx="12"/>
          </p:nvPr>
        </p:nvSpPr>
        <p:spPr/>
        <p:txBody>
          <a:bodyPr/>
          <a:lstStyle/>
          <a:p>
            <a:fld id="{6D88B901-4B89-400A-9326-FD413AFBC764}" type="slidenum">
              <a:rPr lang="en-US" smtClean="0"/>
              <a:pPr/>
              <a:t>30</a:t>
            </a:fld>
            <a:endParaRPr lang="en-US"/>
          </a:p>
        </p:txBody>
      </p:sp>
    </p:spTree>
    <p:extLst>
      <p:ext uri="{BB962C8B-B14F-4D97-AF65-F5344CB8AC3E}">
        <p14:creationId xmlns:p14="http://schemas.microsoft.com/office/powerpoint/2010/main" xmlns="" val="276837856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87664"/>
            <a:ext cx="8938825" cy="1066800"/>
          </a:xfrm>
        </p:spPr>
        <p:txBody>
          <a:bodyPr>
            <a:normAutofit/>
          </a:bodyPr>
          <a:lstStyle/>
          <a:p>
            <a:r>
              <a:rPr lang="en-US" sz="2857" b="1" dirty="0" smtClean="0">
                <a:solidFill>
                  <a:schemeClr val="bg1"/>
                </a:solidFill>
              </a:rPr>
              <a:t>3.	WHERE </a:t>
            </a:r>
            <a:r>
              <a:rPr lang="en-US" sz="2857" b="1" dirty="0">
                <a:solidFill>
                  <a:schemeClr val="bg1"/>
                </a:solidFill>
              </a:rPr>
              <a:t>DO WE WANT TO GO?</a:t>
            </a:r>
            <a:endParaRPr lang="en-ZA" sz="2857" dirty="0">
              <a:solidFill>
                <a:schemeClr val="bg1"/>
              </a:solidFill>
            </a:endParaRPr>
          </a:p>
        </p:txBody>
      </p:sp>
      <p:graphicFrame>
        <p:nvGraphicFramePr>
          <p:cNvPr id="9" name="Content Placeholder 8">
            <a:extLst>
              <a:ext uri="{FF2B5EF4-FFF2-40B4-BE49-F238E27FC236}">
                <a16:creationId xmlns:a16="http://schemas.microsoft.com/office/drawing/2014/main" xmlns="" id="{80CEA4D3-A081-8440-8D72-7B21C82989E7}"/>
              </a:ext>
            </a:extLst>
          </p:cNvPr>
          <p:cNvGraphicFramePr>
            <a:graphicFrameLocks noGrp="1"/>
          </p:cNvGraphicFramePr>
          <p:nvPr>
            <p:ph idx="1"/>
            <p:extLst>
              <p:ext uri="{D42A27DB-BD31-4B8C-83A1-F6EECF244321}">
                <p14:modId xmlns:p14="http://schemas.microsoft.com/office/powerpoint/2010/main" xmlns="" val="378487005"/>
              </p:ext>
            </p:extLst>
          </p:nvPr>
        </p:nvGraphicFramePr>
        <p:xfrm>
          <a:off x="2152304" y="1614018"/>
          <a:ext cx="8115447" cy="4480442"/>
        </p:xfrm>
        <a:graphic>
          <a:graphicData uri="http://schemas.openxmlformats.org/drawingml/2006/chart">
            <c:chart xmlns:c="http://schemas.openxmlformats.org/drawingml/2006/chart" xmlns:r="http://schemas.openxmlformats.org/officeDocument/2006/relationships" r:id="rId2"/>
          </a:graphicData>
        </a:graphic>
      </p:graphicFrame>
      <p:sp>
        <p:nvSpPr>
          <p:cNvPr id="3" name="Oval 2">
            <a:extLst>
              <a:ext uri="{FF2B5EF4-FFF2-40B4-BE49-F238E27FC236}">
                <a16:creationId xmlns:a16="http://schemas.microsoft.com/office/drawing/2014/main" xmlns="" id="{137EB3A2-073F-0644-B91F-9454C9AFD4A8}"/>
              </a:ext>
            </a:extLst>
          </p:cNvPr>
          <p:cNvSpPr/>
          <p:nvPr/>
        </p:nvSpPr>
        <p:spPr>
          <a:xfrm>
            <a:off x="1581047" y="5715053"/>
            <a:ext cx="2171750" cy="1072015"/>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29" dirty="0">
                <a:solidFill>
                  <a:schemeClr val="tx1"/>
                </a:solidFill>
              </a:rPr>
              <a:t>Emergency Mode / Fire Fighting</a:t>
            </a:r>
          </a:p>
        </p:txBody>
      </p:sp>
      <p:sp>
        <p:nvSpPr>
          <p:cNvPr id="4" name="Oval 3">
            <a:extLst>
              <a:ext uri="{FF2B5EF4-FFF2-40B4-BE49-F238E27FC236}">
                <a16:creationId xmlns:a16="http://schemas.microsoft.com/office/drawing/2014/main" xmlns="" id="{6282A60D-60A8-1E4E-93D0-844F86F21DAB}"/>
              </a:ext>
            </a:extLst>
          </p:cNvPr>
          <p:cNvSpPr/>
          <p:nvPr/>
        </p:nvSpPr>
        <p:spPr>
          <a:xfrm>
            <a:off x="7010421" y="1485856"/>
            <a:ext cx="2286052" cy="114302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29" dirty="0">
                <a:solidFill>
                  <a:schemeClr val="tx1"/>
                </a:solidFill>
              </a:rPr>
              <a:t>Planned Maintenance</a:t>
            </a:r>
          </a:p>
          <a:p>
            <a:pPr marL="226800" indent="-226800" algn="ctr">
              <a:buFont typeface="Arial" panose="020B0604020202020204" pitchFamily="34" charset="0"/>
              <a:buChar char="•"/>
            </a:pPr>
            <a:r>
              <a:rPr lang="en-US" sz="1429" dirty="0">
                <a:solidFill>
                  <a:schemeClr val="tx1"/>
                </a:solidFill>
              </a:rPr>
              <a:t>TFM</a:t>
            </a:r>
          </a:p>
          <a:p>
            <a:pPr marL="226800" indent="-226800" algn="ctr">
              <a:buFont typeface="Arial" panose="020B0604020202020204" pitchFamily="34" charset="0"/>
              <a:buChar char="•"/>
            </a:pPr>
            <a:r>
              <a:rPr lang="en-US" sz="1429" dirty="0">
                <a:solidFill>
                  <a:schemeClr val="tx1"/>
                </a:solidFill>
              </a:rPr>
              <a:t>Term Contracts</a:t>
            </a:r>
          </a:p>
        </p:txBody>
      </p:sp>
      <p:cxnSp>
        <p:nvCxnSpPr>
          <p:cNvPr id="6" name="Straight Arrow Connector 5">
            <a:extLst>
              <a:ext uri="{FF2B5EF4-FFF2-40B4-BE49-F238E27FC236}">
                <a16:creationId xmlns:a16="http://schemas.microsoft.com/office/drawing/2014/main" xmlns="" id="{31020EC4-3CE1-DD47-BF6C-4E73F26689FF}"/>
              </a:ext>
            </a:extLst>
          </p:cNvPr>
          <p:cNvCxnSpPr>
            <a:stCxn id="3" idx="7"/>
          </p:cNvCxnSpPr>
          <p:nvPr/>
        </p:nvCxnSpPr>
        <p:spPr>
          <a:xfrm flipV="1">
            <a:off x="3434751" y="2457428"/>
            <a:ext cx="3861426" cy="3414618"/>
          </a:xfrm>
          <a:prstGeom prst="straightConnector1">
            <a:avLst/>
          </a:prstGeom>
          <a:ln w="53975" cmpd="sng">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11"/>
          </p:nvPr>
        </p:nvSpPr>
        <p:spPr/>
        <p:txBody>
          <a:bodyPr/>
          <a:lstStyle/>
          <a:p>
            <a:r>
              <a:rPr lang="en-US" smtClean="0"/>
              <a:t>PROPERTY MANAGEMENT TRADING ENTITY</a:t>
            </a:r>
            <a:endParaRPr lang="en-US"/>
          </a:p>
        </p:txBody>
      </p:sp>
      <p:sp>
        <p:nvSpPr>
          <p:cNvPr id="7" name="Slide Number Placeholder 6"/>
          <p:cNvSpPr>
            <a:spLocks noGrp="1"/>
          </p:cNvSpPr>
          <p:nvPr>
            <p:ph type="sldNum" sz="quarter" idx="12"/>
          </p:nvPr>
        </p:nvSpPr>
        <p:spPr/>
        <p:txBody>
          <a:bodyPr/>
          <a:lstStyle/>
          <a:p>
            <a:fld id="{6D88B901-4B89-400A-9326-FD413AFBC764}" type="slidenum">
              <a:rPr lang="en-US" smtClean="0"/>
              <a:pPr/>
              <a:t>31</a:t>
            </a:fld>
            <a:endParaRPr lang="en-US"/>
          </a:p>
        </p:txBody>
      </p:sp>
    </p:spTree>
    <p:extLst>
      <p:ext uri="{BB962C8B-B14F-4D97-AF65-F5344CB8AC3E}">
        <p14:creationId xmlns:p14="http://schemas.microsoft.com/office/powerpoint/2010/main" xmlns="" val="275636952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762000" y="76200"/>
            <a:ext cx="8938825" cy="1066800"/>
          </a:xfrm>
        </p:spPr>
        <p:txBody>
          <a:bodyPr>
            <a:normAutofit/>
          </a:bodyPr>
          <a:lstStyle/>
          <a:p>
            <a:r>
              <a:rPr lang="en-ZA" sz="2800" b="1" dirty="0" smtClean="0">
                <a:solidFill>
                  <a:schemeClr val="bg1"/>
                </a:solidFill>
              </a:rPr>
              <a:t>4.	WHAT </a:t>
            </a:r>
            <a:r>
              <a:rPr lang="en-ZA" sz="2800" b="1" dirty="0">
                <a:solidFill>
                  <a:schemeClr val="bg1"/>
                </a:solidFill>
              </a:rPr>
              <a:t>HAS BEEN </a:t>
            </a:r>
            <a:r>
              <a:rPr lang="en-ZA" sz="2800" b="1" dirty="0" smtClean="0">
                <a:solidFill>
                  <a:schemeClr val="bg1"/>
                </a:solidFill>
              </a:rPr>
              <a:t>DONE?</a:t>
            </a:r>
            <a:endParaRPr lang="en-US" sz="2857" dirty="0">
              <a:solidFill>
                <a:schemeClr val="bg1"/>
              </a:solidFill>
            </a:endParaRPr>
          </a:p>
        </p:txBody>
      </p:sp>
      <p:sp>
        <p:nvSpPr>
          <p:cNvPr id="5" name="Text Box 2"/>
          <p:cNvSpPr txBox="1">
            <a:spLocks noChangeArrowheads="1"/>
          </p:cNvSpPr>
          <p:nvPr/>
        </p:nvSpPr>
        <p:spPr bwMode="auto">
          <a:xfrm>
            <a:off x="1066800" y="1370376"/>
            <a:ext cx="10744200" cy="4708981"/>
          </a:xfrm>
          <a:prstGeom prst="rect">
            <a:avLst/>
          </a:prstGeom>
          <a:noFill/>
          <a:ln w="6350">
            <a:noFill/>
            <a:miter lim="800000"/>
            <a:headEnd/>
            <a:tailEnd/>
          </a:ln>
        </p:spPr>
        <p:txBody>
          <a:bodyPr wrap="square" lIns="0" tIns="0" rIns="0" bIns="0">
            <a:spAutoFit/>
          </a:bodyPr>
          <a:lstStyle/>
          <a:p>
            <a:pPr marL="285750" lvl="0" indent="-285750">
              <a:buFont typeface="Arial" panose="020B0604020202020204" pitchFamily="34" charset="0"/>
              <a:buChar char="•"/>
            </a:pPr>
            <a:r>
              <a:rPr lang="en-ZA" dirty="0"/>
              <a:t>The Facilities Management division was formally established in January </a:t>
            </a:r>
            <a:r>
              <a:rPr lang="en-ZA" dirty="0" smtClean="0"/>
              <a:t>2016</a:t>
            </a:r>
          </a:p>
          <a:p>
            <a:pPr marL="742908" lvl="1" indent="-285750">
              <a:buFont typeface="Courier New" panose="02070309020205020404" pitchFamily="49" charset="0"/>
              <a:buChar char="o"/>
            </a:pPr>
            <a:r>
              <a:rPr lang="en-ZA" i="1" dirty="0" smtClean="0"/>
              <a:t>To </a:t>
            </a:r>
            <a:r>
              <a:rPr lang="en-ZA" i="1" dirty="0"/>
              <a:t>respond to the maintenance challenges of  state owned facilities </a:t>
            </a:r>
          </a:p>
          <a:p>
            <a:endParaRPr lang="en-ZA" b="1" dirty="0" smtClean="0"/>
          </a:p>
          <a:p>
            <a:r>
              <a:rPr lang="en-ZA" b="1" dirty="0" smtClean="0">
                <a:solidFill>
                  <a:schemeClr val="accent1"/>
                </a:solidFill>
              </a:rPr>
              <a:t>PROGRESS INCLUDES: </a:t>
            </a:r>
            <a:endParaRPr lang="en-ZA" dirty="0" smtClean="0">
              <a:solidFill>
                <a:schemeClr val="accent1"/>
              </a:solidFill>
            </a:endParaRPr>
          </a:p>
          <a:p>
            <a:pPr marL="285750" lvl="0" indent="-285750">
              <a:buFont typeface="Arial" panose="020B0604020202020204" pitchFamily="34" charset="0"/>
              <a:buChar char="•"/>
            </a:pPr>
            <a:r>
              <a:rPr lang="en-ZA" dirty="0" smtClean="0"/>
              <a:t>A </a:t>
            </a:r>
            <a:r>
              <a:rPr lang="en-ZA" dirty="0"/>
              <a:t>detailed overview of the operational and capital </a:t>
            </a:r>
            <a:r>
              <a:rPr lang="en-ZA" dirty="0" smtClean="0"/>
              <a:t>expenditure </a:t>
            </a:r>
            <a:r>
              <a:rPr lang="en-ZA" dirty="0"/>
              <a:t>patterns were completed showing development areas and operational inefficiencies that were contained in the value chain of maintenance execution.</a:t>
            </a:r>
          </a:p>
          <a:p>
            <a:pPr marL="285750" lvl="0" indent="-285750">
              <a:buFont typeface="Arial" panose="020B0604020202020204" pitchFamily="34" charset="0"/>
              <a:buChar char="•"/>
            </a:pPr>
            <a:r>
              <a:rPr lang="en-ZA" dirty="0"/>
              <a:t>The options for maintenance approach were explored through the development of the Top 300 programme. In this programme, new delivery models were explored and several pilot programmes were executed that included:</a:t>
            </a:r>
          </a:p>
          <a:p>
            <a:pPr marL="742908" lvl="1" indent="-285750">
              <a:buFont typeface="Courier New" panose="02070309020205020404" pitchFamily="49" charset="0"/>
              <a:buChar char="o"/>
            </a:pPr>
            <a:r>
              <a:rPr lang="en-ZA" dirty="0"/>
              <a:t>Conditions Assessment pilot</a:t>
            </a:r>
          </a:p>
          <a:p>
            <a:pPr marL="742908" lvl="1" indent="-285750">
              <a:buFont typeface="Courier New" panose="02070309020205020404" pitchFamily="49" charset="0"/>
              <a:buChar char="o"/>
            </a:pPr>
            <a:r>
              <a:rPr lang="en-ZA" dirty="0"/>
              <a:t>Real-time monitoring of property performance pilot</a:t>
            </a:r>
          </a:p>
          <a:p>
            <a:pPr marL="742908" lvl="1" indent="-285750">
              <a:buFont typeface="Courier New" panose="02070309020205020404" pitchFamily="49" charset="0"/>
              <a:buChar char="o"/>
            </a:pPr>
            <a:r>
              <a:rPr lang="en-ZA" dirty="0"/>
              <a:t>Real time monitoring of water and energy savings</a:t>
            </a:r>
          </a:p>
          <a:p>
            <a:pPr marL="742908" lvl="1" indent="-285750">
              <a:buFont typeface="Courier New" panose="02070309020205020404" pitchFamily="49" charset="0"/>
              <a:buChar char="o"/>
            </a:pPr>
            <a:r>
              <a:rPr lang="en-ZA" dirty="0"/>
              <a:t>Asset register optimisation and schedule maintenance framework pilot</a:t>
            </a:r>
          </a:p>
          <a:p>
            <a:pPr marL="742908" lvl="1" indent="-285750">
              <a:buFont typeface="Courier New" panose="02070309020205020404" pitchFamily="49" charset="0"/>
              <a:buChar char="o"/>
            </a:pPr>
            <a:r>
              <a:rPr lang="en-ZA" dirty="0"/>
              <a:t>Critical component maintenance framework developed – Boilers, HVAC, Lifts, Water Systems</a:t>
            </a:r>
          </a:p>
          <a:p>
            <a:pPr marL="742908" lvl="1" indent="-285750">
              <a:buFont typeface="Courier New" panose="02070309020205020404" pitchFamily="49" charset="0"/>
              <a:buChar char="o"/>
            </a:pPr>
            <a:r>
              <a:rPr lang="en-ZA" dirty="0"/>
              <a:t>Total Facilities Maintenance framework developed</a:t>
            </a:r>
          </a:p>
          <a:p>
            <a:pPr marL="285750" indent="-285750">
              <a:buFont typeface="Arial" panose="020B0604020202020204" pitchFamily="34" charset="0"/>
              <a:buChar char="•"/>
            </a:pPr>
            <a:r>
              <a:rPr lang="en-ZA" dirty="0"/>
              <a:t>The pilot studies were concluded and are now currently being developed into a comprehensive maintenance strategy in alignment with NIMS.</a:t>
            </a:r>
            <a:endParaRPr lang="en-ZA" dirty="0">
              <a:solidFill>
                <a:schemeClr val="tx1">
                  <a:lumMod val="65000"/>
                  <a:lumOff val="35000"/>
                </a:schemeClr>
              </a:solidFill>
              <a:latin typeface="+mj-lt"/>
              <a:cs typeface="Arial" pitchFamily="34" charset="0"/>
            </a:endParaRPr>
          </a:p>
        </p:txBody>
      </p:sp>
      <p:sp>
        <p:nvSpPr>
          <p:cNvPr id="2" name="Footer Placeholder 1"/>
          <p:cNvSpPr>
            <a:spLocks noGrp="1"/>
          </p:cNvSpPr>
          <p:nvPr>
            <p:ph type="ftr" sz="quarter" idx="11"/>
          </p:nvPr>
        </p:nvSpPr>
        <p:spPr/>
        <p:txBody>
          <a:bodyPr/>
          <a:lstStyle/>
          <a:p>
            <a:r>
              <a:rPr lang="en-US" smtClean="0"/>
              <a:t>PROPERTY MANAGEMENT TRADING ENTITY</a:t>
            </a:r>
            <a:endParaRPr lang="en-US"/>
          </a:p>
        </p:txBody>
      </p:sp>
      <p:sp>
        <p:nvSpPr>
          <p:cNvPr id="3" name="Slide Number Placeholder 2"/>
          <p:cNvSpPr>
            <a:spLocks noGrp="1"/>
          </p:cNvSpPr>
          <p:nvPr>
            <p:ph type="sldNum" sz="quarter" idx="12"/>
          </p:nvPr>
        </p:nvSpPr>
        <p:spPr/>
        <p:txBody>
          <a:bodyPr/>
          <a:lstStyle/>
          <a:p>
            <a:fld id="{6D88B901-4B89-400A-9326-FD413AFBC764}" type="slidenum">
              <a:rPr lang="en-US" smtClean="0"/>
              <a:pPr/>
              <a:t>32</a:t>
            </a:fld>
            <a:endParaRPr lang="en-US"/>
          </a:p>
        </p:txBody>
      </p:sp>
    </p:spTree>
    <p:extLst>
      <p:ext uri="{BB962C8B-B14F-4D97-AF65-F5344CB8AC3E}">
        <p14:creationId xmlns:p14="http://schemas.microsoft.com/office/powerpoint/2010/main" xmlns="" val="326721009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0090" y="61916"/>
            <a:ext cx="9523420" cy="1066800"/>
          </a:xfrm>
        </p:spPr>
        <p:txBody>
          <a:bodyPr>
            <a:normAutofit/>
          </a:bodyPr>
          <a:lstStyle/>
          <a:p>
            <a:r>
              <a:rPr lang="en-ZA" sz="2857" b="1" dirty="0" smtClean="0">
                <a:solidFill>
                  <a:schemeClr val="bg1"/>
                </a:solidFill>
              </a:rPr>
              <a:t>5.	MAINTENANCE </a:t>
            </a:r>
            <a:r>
              <a:rPr lang="en-ZA" sz="2857" b="1" dirty="0">
                <a:solidFill>
                  <a:schemeClr val="bg1"/>
                </a:solidFill>
              </a:rPr>
              <a:t>STRATEGY</a:t>
            </a:r>
          </a:p>
        </p:txBody>
      </p:sp>
      <p:grpSp>
        <p:nvGrpSpPr>
          <p:cNvPr id="6" name="Group 5"/>
          <p:cNvGrpSpPr/>
          <p:nvPr/>
        </p:nvGrpSpPr>
        <p:grpSpPr>
          <a:xfrm>
            <a:off x="1289467" y="1386035"/>
            <a:ext cx="9210168" cy="5014765"/>
            <a:chOff x="1982261" y="1386035"/>
            <a:chExt cx="7725673" cy="4206485"/>
          </a:xfrm>
        </p:grpSpPr>
        <p:sp>
          <p:nvSpPr>
            <p:cNvPr id="7" name="TextBox 6"/>
            <p:cNvSpPr txBox="1"/>
            <p:nvPr/>
          </p:nvSpPr>
          <p:spPr>
            <a:xfrm>
              <a:off x="1985630" y="2136934"/>
              <a:ext cx="1428783" cy="53219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ZA" sz="1429" dirty="0"/>
                <a:t>Maintenance Type</a:t>
              </a:r>
            </a:p>
          </p:txBody>
        </p:sp>
        <p:sp>
          <p:nvSpPr>
            <p:cNvPr id="8" name="TextBox 7"/>
            <p:cNvSpPr txBox="1"/>
            <p:nvPr/>
          </p:nvSpPr>
          <p:spPr>
            <a:xfrm>
              <a:off x="1982261" y="3195614"/>
              <a:ext cx="1428783" cy="532197"/>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ZA" sz="1429" dirty="0"/>
                <a:t>Maintenance Approach</a:t>
              </a:r>
            </a:p>
          </p:txBody>
        </p:sp>
        <p:sp>
          <p:nvSpPr>
            <p:cNvPr id="9" name="TextBox 8"/>
            <p:cNvSpPr txBox="1"/>
            <p:nvPr/>
          </p:nvSpPr>
          <p:spPr>
            <a:xfrm>
              <a:off x="1994091" y="4036602"/>
              <a:ext cx="1428783" cy="53219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n-ZA" sz="1429" dirty="0"/>
                <a:t>Maintenance Actions</a:t>
              </a:r>
            </a:p>
          </p:txBody>
        </p:sp>
        <p:sp>
          <p:nvSpPr>
            <p:cNvPr id="10" name="TextBox 9"/>
            <p:cNvSpPr txBox="1"/>
            <p:nvPr/>
          </p:nvSpPr>
          <p:spPr>
            <a:xfrm>
              <a:off x="4267158" y="2136933"/>
              <a:ext cx="1600237" cy="752129"/>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r>
                <a:rPr lang="en-ZA" sz="1429" dirty="0"/>
                <a:t>PLANNED /PREVENTANTIVE MAINTEANCE</a:t>
              </a:r>
            </a:p>
          </p:txBody>
        </p:sp>
        <p:sp>
          <p:nvSpPr>
            <p:cNvPr id="11" name="TextBox 10"/>
            <p:cNvSpPr txBox="1"/>
            <p:nvPr/>
          </p:nvSpPr>
          <p:spPr>
            <a:xfrm>
              <a:off x="7148434" y="2136933"/>
              <a:ext cx="2547002" cy="532197"/>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r>
                <a:rPr lang="en-ZA" sz="1429" dirty="0"/>
                <a:t>Corrective Maintenance (breakdown/failures)</a:t>
              </a:r>
            </a:p>
          </p:txBody>
        </p:sp>
        <p:sp>
          <p:nvSpPr>
            <p:cNvPr id="12" name="TextBox 11"/>
            <p:cNvSpPr txBox="1"/>
            <p:nvPr/>
          </p:nvSpPr>
          <p:spPr>
            <a:xfrm>
              <a:off x="3638494" y="3177096"/>
              <a:ext cx="1428783" cy="532197"/>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ZA" sz="1429" dirty="0"/>
                <a:t>Term / Interval </a:t>
              </a:r>
            </a:p>
            <a:p>
              <a:r>
                <a:rPr lang="en-ZA" sz="1429" dirty="0"/>
                <a:t>Based</a:t>
              </a:r>
            </a:p>
          </p:txBody>
        </p:sp>
        <p:sp>
          <p:nvSpPr>
            <p:cNvPr id="13" name="TextBox 12"/>
            <p:cNvSpPr txBox="1"/>
            <p:nvPr/>
          </p:nvSpPr>
          <p:spPr>
            <a:xfrm>
              <a:off x="5128379" y="3177659"/>
              <a:ext cx="1428783" cy="532197"/>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ZA" sz="1429" dirty="0"/>
                <a:t>Conditions Based</a:t>
              </a:r>
            </a:p>
          </p:txBody>
        </p:sp>
        <p:sp>
          <p:nvSpPr>
            <p:cNvPr id="14" name="TextBox 13"/>
            <p:cNvSpPr txBox="1"/>
            <p:nvPr/>
          </p:nvSpPr>
          <p:spPr>
            <a:xfrm>
              <a:off x="5153003" y="3932757"/>
              <a:ext cx="1428783" cy="75212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n-ZA" sz="1429" u="sng" dirty="0"/>
                <a:t>Inspections</a:t>
              </a:r>
              <a:r>
                <a:rPr lang="en-ZA" sz="1429" dirty="0"/>
                <a:t>, Testing &amp; </a:t>
              </a:r>
            </a:p>
            <a:p>
              <a:r>
                <a:rPr lang="en-ZA" sz="1429" dirty="0"/>
                <a:t>Monitoring</a:t>
              </a:r>
            </a:p>
          </p:txBody>
        </p:sp>
        <p:sp>
          <p:nvSpPr>
            <p:cNvPr id="15" name="TextBox 14"/>
            <p:cNvSpPr txBox="1"/>
            <p:nvPr/>
          </p:nvSpPr>
          <p:spPr>
            <a:xfrm>
              <a:off x="3627696" y="3932757"/>
              <a:ext cx="1428783" cy="119199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n-ZA" sz="1429" dirty="0"/>
                <a:t>Servicing and Maintenance actions (prescribed frequency)</a:t>
              </a:r>
            </a:p>
          </p:txBody>
        </p:sp>
        <p:sp>
          <p:nvSpPr>
            <p:cNvPr id="16" name="TextBox 15"/>
            <p:cNvSpPr txBox="1"/>
            <p:nvPr/>
          </p:nvSpPr>
          <p:spPr>
            <a:xfrm>
              <a:off x="6789266" y="3195615"/>
              <a:ext cx="1428783" cy="31226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ZA" sz="1429" dirty="0"/>
                <a:t>Planned</a:t>
              </a:r>
            </a:p>
          </p:txBody>
        </p:sp>
        <p:sp>
          <p:nvSpPr>
            <p:cNvPr id="17" name="TextBox 16"/>
            <p:cNvSpPr txBox="1"/>
            <p:nvPr/>
          </p:nvSpPr>
          <p:spPr>
            <a:xfrm>
              <a:off x="8279151" y="3177096"/>
              <a:ext cx="1428783" cy="31226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ZA" sz="1429" dirty="0"/>
                <a:t>Emergency</a:t>
              </a:r>
            </a:p>
          </p:txBody>
        </p:sp>
        <p:sp>
          <p:nvSpPr>
            <p:cNvPr id="18" name="TextBox 17"/>
            <p:cNvSpPr txBox="1"/>
            <p:nvPr/>
          </p:nvSpPr>
          <p:spPr>
            <a:xfrm>
              <a:off x="6786609" y="3932757"/>
              <a:ext cx="1428783" cy="75212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n-ZA" sz="1429" u="sng" dirty="0"/>
                <a:t>Inspections</a:t>
              </a:r>
              <a:r>
                <a:rPr lang="en-ZA" sz="1429" dirty="0"/>
                <a:t>/</a:t>
              </a:r>
            </a:p>
            <a:p>
              <a:r>
                <a:rPr lang="en-ZA" sz="1429" dirty="0"/>
                <a:t>customer complaints</a:t>
              </a:r>
            </a:p>
          </p:txBody>
        </p:sp>
        <p:sp>
          <p:nvSpPr>
            <p:cNvPr id="19" name="TextBox 18"/>
            <p:cNvSpPr txBox="1"/>
            <p:nvPr/>
          </p:nvSpPr>
          <p:spPr>
            <a:xfrm>
              <a:off x="8266653" y="3941364"/>
              <a:ext cx="1428783" cy="75212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n-ZA" sz="1429" u="sng" dirty="0"/>
                <a:t>Inspections</a:t>
              </a:r>
              <a:r>
                <a:rPr lang="en-ZA" sz="1429" dirty="0"/>
                <a:t>/</a:t>
              </a:r>
            </a:p>
            <a:p>
              <a:r>
                <a:rPr lang="en-ZA" sz="1429" dirty="0"/>
                <a:t>customer complaints</a:t>
              </a:r>
            </a:p>
          </p:txBody>
        </p:sp>
        <p:sp>
          <p:nvSpPr>
            <p:cNvPr id="20" name="TextBox 19"/>
            <p:cNvSpPr txBox="1"/>
            <p:nvPr/>
          </p:nvSpPr>
          <p:spPr>
            <a:xfrm>
              <a:off x="3547901" y="5280255"/>
              <a:ext cx="6160033" cy="312265"/>
            </a:xfrm>
            <a:prstGeom prst="rect">
              <a:avLst/>
            </a:prstGeom>
            <a:solidFill>
              <a:schemeClr val="accent1">
                <a:lumMod val="40000"/>
                <a:lumOff val="60000"/>
              </a:schemeClr>
            </a:solidFill>
          </p:spPr>
          <p:txBody>
            <a:bodyPr wrap="square" rtlCol="0">
              <a:spAutoFit/>
            </a:bodyPr>
            <a:lstStyle/>
            <a:p>
              <a:pPr algn="ctr"/>
              <a:r>
                <a:rPr lang="en-ZA" sz="1429" dirty="0"/>
                <a:t>MAINTENANCE PROGRAMMES &amp; PROJECTS</a:t>
              </a:r>
            </a:p>
          </p:txBody>
        </p:sp>
        <p:sp>
          <p:nvSpPr>
            <p:cNvPr id="21" name="TextBox 20"/>
            <p:cNvSpPr txBox="1"/>
            <p:nvPr/>
          </p:nvSpPr>
          <p:spPr>
            <a:xfrm>
              <a:off x="3638494" y="1386035"/>
              <a:ext cx="6056942" cy="312265"/>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en-ZA" sz="1429" dirty="0"/>
                <a:t>MAINTENANCE</a:t>
              </a:r>
            </a:p>
          </p:txBody>
        </p:sp>
        <p:cxnSp>
          <p:nvCxnSpPr>
            <p:cNvPr id="29" name="Straight Connector 28"/>
            <p:cNvCxnSpPr/>
            <p:nvPr/>
          </p:nvCxnSpPr>
          <p:spPr>
            <a:xfrm>
              <a:off x="5010125" y="1900396"/>
              <a:ext cx="377198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8782111" y="1900396"/>
              <a:ext cx="0" cy="2365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5010125" y="1900396"/>
              <a:ext cx="0" cy="2482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21" idx="2"/>
            </p:cNvCxnSpPr>
            <p:nvPr/>
          </p:nvCxnSpPr>
          <p:spPr>
            <a:xfrm>
              <a:off x="6666965" y="1698300"/>
              <a:ext cx="0" cy="21376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3981401" y="2871968"/>
              <a:ext cx="21717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296177" y="2890486"/>
              <a:ext cx="21717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6153151" y="2871968"/>
              <a:ext cx="0" cy="3051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3977700" y="2871968"/>
              <a:ext cx="0" cy="3051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7296177" y="2890486"/>
              <a:ext cx="0" cy="3051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9467927" y="2890444"/>
              <a:ext cx="0" cy="3051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11" idx="2"/>
            </p:cNvCxnSpPr>
            <p:nvPr/>
          </p:nvCxnSpPr>
          <p:spPr>
            <a:xfrm>
              <a:off x="8421935" y="2669130"/>
              <a:ext cx="0" cy="221313"/>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p:cNvCxnSpPr>
              <a:stCxn id="10" idx="2"/>
            </p:cNvCxnSpPr>
            <p:nvPr/>
          </p:nvCxnSpPr>
          <p:spPr>
            <a:xfrm flipH="1">
              <a:off x="5067276" y="2889062"/>
              <a:ext cx="1" cy="1382"/>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7296177" y="3488745"/>
              <a:ext cx="0" cy="4440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9467927" y="3481125"/>
              <a:ext cx="0" cy="4440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6153151" y="3690076"/>
              <a:ext cx="0" cy="2512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3977700" y="3700974"/>
              <a:ext cx="0" cy="2241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9" name="Right Arrow 58"/>
            <p:cNvSpPr/>
            <p:nvPr/>
          </p:nvSpPr>
          <p:spPr>
            <a:xfrm rot="5400000">
              <a:off x="7144531" y="4678096"/>
              <a:ext cx="613869" cy="6060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429" dirty="0"/>
            </a:p>
          </p:txBody>
        </p:sp>
        <p:sp>
          <p:nvSpPr>
            <p:cNvPr id="60" name="Right Arrow 59"/>
            <p:cNvSpPr/>
            <p:nvPr/>
          </p:nvSpPr>
          <p:spPr>
            <a:xfrm rot="5400000">
              <a:off x="8678012" y="4674193"/>
              <a:ext cx="606063" cy="6060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429" dirty="0"/>
            </a:p>
          </p:txBody>
        </p:sp>
        <p:sp>
          <p:nvSpPr>
            <p:cNvPr id="62" name="Right Arrow 61"/>
            <p:cNvSpPr/>
            <p:nvPr/>
          </p:nvSpPr>
          <p:spPr>
            <a:xfrm rot="5400000">
              <a:off x="5562411" y="4676145"/>
              <a:ext cx="609965" cy="6060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429" dirty="0"/>
            </a:p>
          </p:txBody>
        </p:sp>
        <p:sp>
          <p:nvSpPr>
            <p:cNvPr id="63" name="Right Arrow 62"/>
            <p:cNvSpPr/>
            <p:nvPr/>
          </p:nvSpPr>
          <p:spPr>
            <a:xfrm rot="5400000">
              <a:off x="4263447" y="4891690"/>
              <a:ext cx="178875" cy="6060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429" dirty="0"/>
            </a:p>
          </p:txBody>
        </p:sp>
        <p:sp>
          <p:nvSpPr>
            <p:cNvPr id="3" name="Explosion 2 2"/>
            <p:cNvSpPr/>
            <p:nvPr/>
          </p:nvSpPr>
          <p:spPr>
            <a:xfrm>
              <a:off x="5211797" y="1578959"/>
              <a:ext cx="1434614" cy="906974"/>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429"/>
            </a:p>
          </p:txBody>
        </p:sp>
        <p:sp>
          <p:nvSpPr>
            <p:cNvPr id="5" name="TextBox 4"/>
            <p:cNvSpPr txBox="1"/>
            <p:nvPr/>
          </p:nvSpPr>
          <p:spPr>
            <a:xfrm>
              <a:off x="5449311" y="1866240"/>
              <a:ext cx="1217653" cy="238848"/>
            </a:xfrm>
            <a:prstGeom prst="rect">
              <a:avLst/>
            </a:prstGeom>
            <a:noFill/>
          </p:spPr>
          <p:txBody>
            <a:bodyPr wrap="square" rtlCol="0">
              <a:spAutoFit/>
            </a:bodyPr>
            <a:lstStyle/>
            <a:p>
              <a:r>
                <a:rPr lang="en-ZA" sz="952" b="1" dirty="0">
                  <a:solidFill>
                    <a:schemeClr val="bg1"/>
                  </a:solidFill>
                </a:rPr>
                <a:t>Critical Components</a:t>
              </a:r>
            </a:p>
          </p:txBody>
        </p:sp>
      </p:grpSp>
      <p:sp>
        <p:nvSpPr>
          <p:cNvPr id="22" name="Footer Placeholder 21"/>
          <p:cNvSpPr>
            <a:spLocks noGrp="1"/>
          </p:cNvSpPr>
          <p:nvPr>
            <p:ph type="ftr" sz="quarter" idx="11"/>
          </p:nvPr>
        </p:nvSpPr>
        <p:spPr/>
        <p:txBody>
          <a:bodyPr/>
          <a:lstStyle/>
          <a:p>
            <a:r>
              <a:rPr lang="en-US" smtClean="0"/>
              <a:t>PROPERTY MANAGEMENT TRADING ENTITY</a:t>
            </a:r>
            <a:endParaRPr lang="en-US"/>
          </a:p>
        </p:txBody>
      </p:sp>
      <p:sp>
        <p:nvSpPr>
          <p:cNvPr id="23" name="Slide Number Placeholder 22"/>
          <p:cNvSpPr>
            <a:spLocks noGrp="1"/>
          </p:cNvSpPr>
          <p:nvPr>
            <p:ph type="sldNum" sz="quarter" idx="12"/>
          </p:nvPr>
        </p:nvSpPr>
        <p:spPr/>
        <p:txBody>
          <a:bodyPr/>
          <a:lstStyle/>
          <a:p>
            <a:fld id="{6D88B901-4B89-400A-9326-FD413AFBC764}" type="slidenum">
              <a:rPr lang="en-US" smtClean="0"/>
              <a:pPr/>
              <a:t>33</a:t>
            </a:fld>
            <a:endParaRPr lang="en-US"/>
          </a:p>
        </p:txBody>
      </p:sp>
    </p:spTree>
    <p:extLst>
      <p:ext uri="{BB962C8B-B14F-4D97-AF65-F5344CB8AC3E}">
        <p14:creationId xmlns:p14="http://schemas.microsoft.com/office/powerpoint/2010/main" xmlns="" val="1807897505"/>
      </p:ext>
    </p:extLst>
  </p:cSld>
  <p:clrMapOvr>
    <a:masterClrMapping/>
  </p:clrMapOvr>
  <mc:AlternateContent xmlns:mc="http://schemas.openxmlformats.org/markup-compatibility/2006">
    <mc:Choice xmlns:p14="http://schemas.microsoft.com/office/powerpoint/2010/main" xmlns=""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17585"/>
            <a:ext cx="10972799" cy="990600"/>
          </a:xfrm>
        </p:spPr>
        <p:txBody>
          <a:bodyPr>
            <a:normAutofit/>
          </a:bodyPr>
          <a:lstStyle/>
          <a:p>
            <a:r>
              <a:rPr lang="en-ZA" sz="2857" b="1" dirty="0" smtClean="0">
                <a:solidFill>
                  <a:schemeClr val="bg1"/>
                </a:solidFill>
              </a:rPr>
              <a:t>6.	</a:t>
            </a:r>
            <a:r>
              <a:rPr lang="en-US" sz="2857" b="1" dirty="0" smtClean="0">
                <a:solidFill>
                  <a:schemeClr val="bg1"/>
                </a:solidFill>
              </a:rPr>
              <a:t>SHORT </a:t>
            </a:r>
            <a:r>
              <a:rPr lang="en-US" sz="2857" b="1" dirty="0">
                <a:solidFill>
                  <a:schemeClr val="bg1"/>
                </a:solidFill>
              </a:rPr>
              <a:t>TERM </a:t>
            </a:r>
            <a:r>
              <a:rPr lang="en-US" sz="2857" b="1" dirty="0" smtClean="0">
                <a:solidFill>
                  <a:schemeClr val="bg1"/>
                </a:solidFill>
              </a:rPr>
              <a:t>INTERVENTIONS</a:t>
            </a:r>
            <a:endParaRPr lang="en-ZA" sz="2857" dirty="0">
              <a:solidFill>
                <a:schemeClr val="bg1"/>
              </a:solidFill>
            </a:endParaRPr>
          </a:p>
        </p:txBody>
      </p:sp>
      <p:sp>
        <p:nvSpPr>
          <p:cNvPr id="3" name="Content Placeholder 2"/>
          <p:cNvSpPr>
            <a:spLocks noGrp="1"/>
          </p:cNvSpPr>
          <p:nvPr>
            <p:ph idx="1"/>
          </p:nvPr>
        </p:nvSpPr>
        <p:spPr>
          <a:xfrm>
            <a:off x="609603" y="1371600"/>
            <a:ext cx="6953280" cy="5086466"/>
          </a:xfrm>
          <a:solidFill>
            <a:schemeClr val="bg1"/>
          </a:solidFill>
        </p:spPr>
        <p:txBody>
          <a:bodyPr>
            <a:noAutofit/>
          </a:bodyPr>
          <a:lstStyle/>
          <a:p>
            <a:pPr marL="36288" indent="0">
              <a:buNone/>
            </a:pPr>
            <a:r>
              <a:rPr lang="en-GB" sz="1800" b="1" dirty="0">
                <a:solidFill>
                  <a:schemeClr val="accent1"/>
                </a:solidFill>
              </a:rPr>
              <a:t>OHS INTERVENTIONS</a:t>
            </a:r>
          </a:p>
          <a:p>
            <a:pPr>
              <a:spcBef>
                <a:spcPts val="79"/>
              </a:spcBef>
              <a:spcAft>
                <a:spcPts val="238"/>
              </a:spcAft>
            </a:pPr>
            <a:r>
              <a:rPr lang="en-US" sz="1800" b="1" dirty="0">
                <a:solidFill>
                  <a:schemeClr val="tx1">
                    <a:lumMod val="65000"/>
                    <a:lumOff val="35000"/>
                  </a:schemeClr>
                </a:solidFill>
              </a:rPr>
              <a:t>OHS dispensation</a:t>
            </a:r>
            <a:r>
              <a:rPr lang="en-US" sz="1800" dirty="0">
                <a:solidFill>
                  <a:schemeClr val="tx1">
                    <a:lumMod val="65000"/>
                    <a:lumOff val="35000"/>
                  </a:schemeClr>
                </a:solidFill>
              </a:rPr>
              <a:t> – Develop proper protocols and frameworks with the </a:t>
            </a:r>
            <a:r>
              <a:rPr lang="en-US" sz="1800" dirty="0" err="1">
                <a:solidFill>
                  <a:schemeClr val="tx1">
                    <a:lumMod val="65000"/>
                    <a:lumOff val="35000"/>
                  </a:schemeClr>
                </a:solidFill>
              </a:rPr>
              <a:t>DoL</a:t>
            </a:r>
            <a:r>
              <a:rPr lang="en-US" sz="1800" dirty="0">
                <a:solidFill>
                  <a:schemeClr val="tx1">
                    <a:lumMod val="65000"/>
                    <a:lumOff val="35000"/>
                  </a:schemeClr>
                </a:solidFill>
              </a:rPr>
              <a:t> and Local Municipalities </a:t>
            </a:r>
          </a:p>
          <a:p>
            <a:pPr>
              <a:spcBef>
                <a:spcPts val="79"/>
              </a:spcBef>
              <a:spcAft>
                <a:spcPts val="238"/>
              </a:spcAft>
            </a:pPr>
            <a:r>
              <a:rPr lang="en-US" sz="1800" dirty="0">
                <a:solidFill>
                  <a:schemeClr val="tx1">
                    <a:lumMod val="65000"/>
                    <a:lumOff val="35000"/>
                  </a:schemeClr>
                </a:solidFill>
              </a:rPr>
              <a:t>Development of a </a:t>
            </a:r>
            <a:r>
              <a:rPr lang="en-US" sz="1800" b="1" dirty="0">
                <a:solidFill>
                  <a:schemeClr val="tx1">
                    <a:lumMod val="65000"/>
                    <a:lumOff val="35000"/>
                  </a:schemeClr>
                </a:solidFill>
              </a:rPr>
              <a:t>Compliance Index for PMTE </a:t>
            </a:r>
            <a:r>
              <a:rPr lang="en-US" sz="1800" dirty="0">
                <a:solidFill>
                  <a:schemeClr val="tx1">
                    <a:lumMod val="65000"/>
                    <a:lumOff val="35000"/>
                  </a:schemeClr>
                </a:solidFill>
              </a:rPr>
              <a:t>and to pilot compliance Indexing of the prioritized facilities 19/20</a:t>
            </a:r>
            <a:endParaRPr lang="en-ZA" sz="1800" dirty="0">
              <a:solidFill>
                <a:schemeClr val="tx1">
                  <a:lumMod val="65000"/>
                  <a:lumOff val="35000"/>
                </a:schemeClr>
              </a:solidFill>
            </a:endParaRPr>
          </a:p>
          <a:p>
            <a:pPr>
              <a:spcBef>
                <a:spcPts val="79"/>
              </a:spcBef>
              <a:spcAft>
                <a:spcPts val="238"/>
              </a:spcAft>
            </a:pPr>
            <a:r>
              <a:rPr lang="en-US" sz="1800" b="1" dirty="0">
                <a:solidFill>
                  <a:schemeClr val="tx1">
                    <a:lumMod val="65000"/>
                    <a:lumOff val="35000"/>
                  </a:schemeClr>
                </a:solidFill>
              </a:rPr>
              <a:t>Digitization of compliance certificates</a:t>
            </a:r>
            <a:r>
              <a:rPr lang="en-US" sz="1800" dirty="0">
                <a:solidFill>
                  <a:schemeClr val="tx1">
                    <a:lumMod val="65000"/>
                    <a:lumOff val="35000"/>
                  </a:schemeClr>
                </a:solidFill>
              </a:rPr>
              <a:t> </a:t>
            </a:r>
          </a:p>
          <a:p>
            <a:pPr>
              <a:spcBef>
                <a:spcPts val="79"/>
              </a:spcBef>
              <a:spcAft>
                <a:spcPts val="238"/>
              </a:spcAft>
            </a:pPr>
            <a:r>
              <a:rPr lang="en-US" sz="1800" b="1" dirty="0">
                <a:solidFill>
                  <a:schemeClr val="tx1">
                    <a:lumMod val="65000"/>
                    <a:lumOff val="35000"/>
                  </a:schemeClr>
                </a:solidFill>
              </a:rPr>
              <a:t>Maintenance Contracts Reform</a:t>
            </a:r>
            <a:endParaRPr lang="en-ZA" sz="1800" b="1" dirty="0">
              <a:solidFill>
                <a:schemeClr val="tx1">
                  <a:lumMod val="65000"/>
                  <a:lumOff val="35000"/>
                </a:schemeClr>
              </a:solidFill>
            </a:endParaRPr>
          </a:p>
          <a:p>
            <a:pPr lvl="1">
              <a:spcBef>
                <a:spcPts val="79"/>
              </a:spcBef>
              <a:spcAft>
                <a:spcPts val="238"/>
              </a:spcAft>
            </a:pPr>
            <a:r>
              <a:rPr lang="en-GB" sz="1800" dirty="0">
                <a:solidFill>
                  <a:schemeClr val="tx1">
                    <a:lumMod val="65000"/>
                    <a:lumOff val="35000"/>
                  </a:schemeClr>
                </a:solidFill>
              </a:rPr>
              <a:t>Implement a national roll-out of the Original Equipment Manufacturer </a:t>
            </a:r>
            <a:r>
              <a:rPr lang="en-GB" sz="1800" b="1" dirty="0">
                <a:solidFill>
                  <a:schemeClr val="tx1">
                    <a:lumMod val="65000"/>
                    <a:lumOff val="35000"/>
                  </a:schemeClr>
                </a:solidFill>
              </a:rPr>
              <a:t>(OEM) </a:t>
            </a:r>
            <a:r>
              <a:rPr lang="en-GB" sz="1800" dirty="0">
                <a:solidFill>
                  <a:schemeClr val="tx1">
                    <a:lumMod val="65000"/>
                    <a:lumOff val="35000"/>
                  </a:schemeClr>
                </a:solidFill>
              </a:rPr>
              <a:t>for lifts</a:t>
            </a:r>
          </a:p>
          <a:p>
            <a:pPr lvl="1">
              <a:spcBef>
                <a:spcPts val="79"/>
              </a:spcBef>
              <a:spcAft>
                <a:spcPts val="238"/>
              </a:spcAft>
            </a:pPr>
            <a:r>
              <a:rPr lang="en-US" sz="1800" dirty="0">
                <a:solidFill>
                  <a:schemeClr val="tx1">
                    <a:lumMod val="65000"/>
                    <a:lumOff val="35000"/>
                  </a:schemeClr>
                </a:solidFill>
              </a:rPr>
              <a:t>Increase the coverage of Term Contracts for maintenance</a:t>
            </a:r>
          </a:p>
          <a:p>
            <a:pPr>
              <a:spcBef>
                <a:spcPts val="79"/>
              </a:spcBef>
              <a:spcAft>
                <a:spcPts val="238"/>
              </a:spcAft>
            </a:pPr>
            <a:r>
              <a:rPr lang="en-US" sz="1800" b="1" dirty="0">
                <a:solidFill>
                  <a:schemeClr val="tx1">
                    <a:lumMod val="65000"/>
                    <a:lumOff val="35000"/>
                  </a:schemeClr>
                </a:solidFill>
              </a:rPr>
              <a:t>Capital</a:t>
            </a:r>
          </a:p>
          <a:p>
            <a:pPr lvl="1">
              <a:spcBef>
                <a:spcPts val="79"/>
              </a:spcBef>
              <a:spcAft>
                <a:spcPts val="238"/>
              </a:spcAft>
            </a:pPr>
            <a:r>
              <a:rPr lang="en-US" sz="1800" b="1" dirty="0">
                <a:solidFill>
                  <a:schemeClr val="tx1">
                    <a:lumMod val="65000"/>
                    <a:lumOff val="35000"/>
                  </a:schemeClr>
                </a:solidFill>
              </a:rPr>
              <a:t>Reprioritize capital projects</a:t>
            </a:r>
            <a:r>
              <a:rPr lang="en-US" sz="1800" dirty="0">
                <a:solidFill>
                  <a:schemeClr val="tx1">
                    <a:lumMod val="65000"/>
                    <a:lumOff val="35000"/>
                  </a:schemeClr>
                </a:solidFill>
              </a:rPr>
              <a:t> within the PMTE baseline to address high risk areas</a:t>
            </a:r>
            <a:endParaRPr lang="en-ZA" sz="1800" dirty="0">
              <a:solidFill>
                <a:schemeClr val="tx1">
                  <a:lumMod val="65000"/>
                  <a:lumOff val="35000"/>
                </a:schemeClr>
              </a:solidFill>
            </a:endParaRPr>
          </a:p>
          <a:p>
            <a:pPr lvl="1">
              <a:spcBef>
                <a:spcPts val="79"/>
              </a:spcBef>
              <a:spcAft>
                <a:spcPts val="238"/>
              </a:spcAft>
            </a:pPr>
            <a:r>
              <a:rPr lang="en-US" sz="1800" dirty="0">
                <a:solidFill>
                  <a:schemeClr val="tx1">
                    <a:lumMod val="65000"/>
                    <a:lumOff val="35000"/>
                  </a:schemeClr>
                </a:solidFill>
              </a:rPr>
              <a:t>Explore </a:t>
            </a:r>
            <a:r>
              <a:rPr lang="en-US" sz="1800" b="1" dirty="0">
                <a:solidFill>
                  <a:schemeClr val="tx1">
                    <a:lumMod val="65000"/>
                    <a:lumOff val="35000"/>
                  </a:schemeClr>
                </a:solidFill>
              </a:rPr>
              <a:t>alternative funding mechanisms</a:t>
            </a:r>
            <a:r>
              <a:rPr lang="en-US" sz="1800" dirty="0">
                <a:solidFill>
                  <a:schemeClr val="tx1">
                    <a:lumMod val="65000"/>
                    <a:lumOff val="35000"/>
                  </a:schemeClr>
                </a:solidFill>
              </a:rPr>
              <a:t> to address high risk areas which cannot be funded in the baseline e.g. Boilers, Water Systems</a:t>
            </a:r>
          </a:p>
        </p:txBody>
      </p:sp>
      <p:graphicFrame>
        <p:nvGraphicFramePr>
          <p:cNvPr id="4" name="Chart 3"/>
          <p:cNvGraphicFramePr>
            <a:graphicFrameLocks/>
          </p:cNvGraphicFramePr>
          <p:nvPr>
            <p:extLst/>
          </p:nvPr>
        </p:nvGraphicFramePr>
        <p:xfrm>
          <a:off x="7181306" y="4143391"/>
          <a:ext cx="3628705" cy="254323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ontent Placeholder 3"/>
          <p:cNvGraphicFramePr>
            <a:graphicFrameLocks/>
          </p:cNvGraphicFramePr>
          <p:nvPr>
            <p:extLst/>
          </p:nvPr>
        </p:nvGraphicFramePr>
        <p:xfrm>
          <a:off x="7417322" y="1625572"/>
          <a:ext cx="3515691" cy="3029018"/>
        </p:xfrm>
        <a:graphic>
          <a:graphicData uri="http://schemas.openxmlformats.org/drawingml/2006/chart">
            <c:chart xmlns:c="http://schemas.openxmlformats.org/drawingml/2006/chart" xmlns:r="http://schemas.openxmlformats.org/officeDocument/2006/relationships" r:id="rId3"/>
          </a:graphicData>
        </a:graphic>
      </p:graphicFrame>
      <p:sp>
        <p:nvSpPr>
          <p:cNvPr id="6" name="Footer Placeholder 5"/>
          <p:cNvSpPr>
            <a:spLocks noGrp="1"/>
          </p:cNvSpPr>
          <p:nvPr>
            <p:ph type="ftr" sz="quarter" idx="11"/>
          </p:nvPr>
        </p:nvSpPr>
        <p:spPr/>
        <p:txBody>
          <a:bodyPr/>
          <a:lstStyle/>
          <a:p>
            <a:r>
              <a:rPr lang="en-US" smtClean="0"/>
              <a:t>PROPERTY MANAGEMENT TRADING ENTITY</a:t>
            </a:r>
            <a:endParaRPr lang="en-US"/>
          </a:p>
        </p:txBody>
      </p:sp>
      <p:sp>
        <p:nvSpPr>
          <p:cNvPr id="7" name="Slide Number Placeholder 6"/>
          <p:cNvSpPr>
            <a:spLocks noGrp="1"/>
          </p:cNvSpPr>
          <p:nvPr>
            <p:ph type="sldNum" sz="quarter" idx="12"/>
          </p:nvPr>
        </p:nvSpPr>
        <p:spPr/>
        <p:txBody>
          <a:bodyPr/>
          <a:lstStyle/>
          <a:p>
            <a:fld id="{6D88B901-4B89-400A-9326-FD413AFBC764}" type="slidenum">
              <a:rPr lang="en-US" smtClean="0"/>
              <a:pPr/>
              <a:t>34</a:t>
            </a:fld>
            <a:endParaRPr lang="en-US"/>
          </a:p>
        </p:txBody>
      </p:sp>
    </p:spTree>
    <p:extLst>
      <p:ext uri="{BB962C8B-B14F-4D97-AF65-F5344CB8AC3E}">
        <p14:creationId xmlns:p14="http://schemas.microsoft.com/office/powerpoint/2010/main" xmlns="" val="180317936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
            <a:ext cx="9832398" cy="1066800"/>
          </a:xfrm>
        </p:spPr>
        <p:txBody>
          <a:bodyPr>
            <a:normAutofit/>
          </a:bodyPr>
          <a:lstStyle/>
          <a:p>
            <a:r>
              <a:rPr lang="en-US" sz="2857" b="1" dirty="0" smtClean="0">
                <a:solidFill>
                  <a:schemeClr val="bg1"/>
                </a:solidFill>
              </a:rPr>
              <a:t>6.	SHORT </a:t>
            </a:r>
            <a:r>
              <a:rPr lang="en-US" sz="2857" b="1" dirty="0">
                <a:solidFill>
                  <a:schemeClr val="bg1"/>
                </a:solidFill>
              </a:rPr>
              <a:t>TERM INTERVENTIONS (CONT)</a:t>
            </a:r>
            <a:endParaRPr lang="en-ZA" sz="2857" dirty="0">
              <a:solidFill>
                <a:schemeClr val="bg1"/>
              </a:solidFill>
            </a:endParaRPr>
          </a:p>
        </p:txBody>
      </p:sp>
      <p:sp>
        <p:nvSpPr>
          <p:cNvPr id="7" name="Content Placeholder 6"/>
          <p:cNvSpPr>
            <a:spLocks noGrp="1"/>
          </p:cNvSpPr>
          <p:nvPr>
            <p:ph idx="1"/>
          </p:nvPr>
        </p:nvSpPr>
        <p:spPr>
          <a:xfrm>
            <a:off x="1066800" y="1676400"/>
            <a:ext cx="9753600" cy="5314994"/>
          </a:xfrm>
        </p:spPr>
        <p:txBody>
          <a:bodyPr>
            <a:noAutofit/>
          </a:bodyPr>
          <a:lstStyle/>
          <a:p>
            <a:pPr marL="36288" indent="0">
              <a:buNone/>
            </a:pPr>
            <a:r>
              <a:rPr lang="en-ZA" sz="1800" b="1" dirty="0" smtClean="0">
                <a:solidFill>
                  <a:schemeClr val="accent1"/>
                </a:solidFill>
              </a:rPr>
              <a:t>LIFTS:</a:t>
            </a:r>
          </a:p>
          <a:p>
            <a:r>
              <a:rPr lang="en-ZA" sz="1800" dirty="0" smtClean="0">
                <a:solidFill>
                  <a:schemeClr val="tx1">
                    <a:lumMod val="65000"/>
                    <a:lumOff val="35000"/>
                  </a:schemeClr>
                </a:solidFill>
              </a:rPr>
              <a:t>All </a:t>
            </a:r>
            <a:r>
              <a:rPr lang="en-ZA" sz="1800" dirty="0">
                <a:solidFill>
                  <a:schemeClr val="tx1">
                    <a:lumMod val="65000"/>
                    <a:lumOff val="35000"/>
                  </a:schemeClr>
                </a:solidFill>
              </a:rPr>
              <a:t>Lifts of the Department have enumerated and assessed</a:t>
            </a:r>
          </a:p>
          <a:p>
            <a:pPr lvl="1"/>
            <a:r>
              <a:rPr lang="en-ZA" sz="1800" dirty="0">
                <a:solidFill>
                  <a:schemeClr val="tx1">
                    <a:lumMod val="65000"/>
                    <a:lumOff val="35000"/>
                  </a:schemeClr>
                </a:solidFill>
              </a:rPr>
              <a:t>Approximately a 1000 Lifts Nation wide</a:t>
            </a:r>
          </a:p>
          <a:p>
            <a:pPr lvl="1"/>
            <a:r>
              <a:rPr lang="en-ZA" sz="1800" dirty="0">
                <a:solidFill>
                  <a:schemeClr val="tx1">
                    <a:lumMod val="65000"/>
                    <a:lumOff val="35000"/>
                  </a:schemeClr>
                </a:solidFill>
              </a:rPr>
              <a:t>JHB RO being worst off. Half of their Lifts out of commission</a:t>
            </a:r>
          </a:p>
          <a:p>
            <a:r>
              <a:rPr lang="en-ZA" sz="1800" dirty="0">
                <a:solidFill>
                  <a:schemeClr val="tx1">
                    <a:lumMod val="65000"/>
                    <a:lumOff val="35000"/>
                  </a:schemeClr>
                </a:solidFill>
              </a:rPr>
              <a:t>The DPW requested deviation from normal procurement process and follow a negotiated with lifts manufactures in various government buildings </a:t>
            </a:r>
          </a:p>
          <a:p>
            <a:r>
              <a:rPr lang="en-ZA" sz="1800" dirty="0">
                <a:solidFill>
                  <a:schemeClr val="tx1">
                    <a:lumMod val="65000"/>
                    <a:lumOff val="35000"/>
                  </a:schemeClr>
                </a:solidFill>
              </a:rPr>
              <a:t>The reason for deviation is that the manufacturers are the one that draw up the maintenance plan and the manuals of the equipment. The </a:t>
            </a:r>
            <a:r>
              <a:rPr lang="en-ZA" sz="1800" b="1" dirty="0">
                <a:solidFill>
                  <a:schemeClr val="tx1">
                    <a:lumMod val="65000"/>
                    <a:lumOff val="35000"/>
                  </a:schemeClr>
                </a:solidFill>
              </a:rPr>
              <a:t>O</a:t>
            </a:r>
            <a:r>
              <a:rPr lang="en-ZA" sz="1800" dirty="0">
                <a:solidFill>
                  <a:schemeClr val="tx1">
                    <a:lumMod val="65000"/>
                    <a:lumOff val="35000"/>
                  </a:schemeClr>
                </a:solidFill>
              </a:rPr>
              <a:t>riginal </a:t>
            </a:r>
            <a:r>
              <a:rPr lang="en-ZA" sz="1800" b="1" dirty="0">
                <a:solidFill>
                  <a:schemeClr val="tx1">
                    <a:lumMod val="65000"/>
                    <a:lumOff val="35000"/>
                  </a:schemeClr>
                </a:solidFill>
              </a:rPr>
              <a:t>E</a:t>
            </a:r>
            <a:r>
              <a:rPr lang="en-ZA" sz="1800" dirty="0">
                <a:solidFill>
                  <a:schemeClr val="tx1">
                    <a:lumMod val="65000"/>
                    <a:lumOff val="35000"/>
                  </a:schemeClr>
                </a:solidFill>
              </a:rPr>
              <a:t>quipment </a:t>
            </a:r>
            <a:r>
              <a:rPr lang="en-ZA" sz="1800" b="1" dirty="0">
                <a:solidFill>
                  <a:schemeClr val="tx1">
                    <a:lumMod val="65000"/>
                    <a:lumOff val="35000"/>
                  </a:schemeClr>
                </a:solidFill>
              </a:rPr>
              <a:t>M</a:t>
            </a:r>
            <a:r>
              <a:rPr lang="en-ZA" sz="1800" dirty="0">
                <a:solidFill>
                  <a:schemeClr val="tx1">
                    <a:lumMod val="65000"/>
                    <a:lumOff val="35000"/>
                  </a:schemeClr>
                </a:solidFill>
              </a:rPr>
              <a:t>anufacturers (OEMs). The OEMs know the process and the reason for the methods used in the manufacturing of the equipment</a:t>
            </a:r>
          </a:p>
          <a:p>
            <a:r>
              <a:rPr lang="en-ZA" sz="1800" dirty="0">
                <a:solidFill>
                  <a:schemeClr val="tx1">
                    <a:lumMod val="65000"/>
                    <a:lumOff val="35000"/>
                  </a:schemeClr>
                </a:solidFill>
              </a:rPr>
              <a:t>Strategy and deviations being implemented in JHB, PE and Pretoria. </a:t>
            </a:r>
          </a:p>
          <a:p>
            <a:r>
              <a:rPr lang="en-ZA" sz="1800" dirty="0">
                <a:solidFill>
                  <a:schemeClr val="tx1">
                    <a:lumMod val="65000"/>
                    <a:lumOff val="35000"/>
                  </a:schemeClr>
                </a:solidFill>
              </a:rPr>
              <a:t>Engagements with other regions for national roll-out to include the </a:t>
            </a:r>
            <a:r>
              <a:rPr lang="en-ZA" sz="1800" b="1" dirty="0">
                <a:solidFill>
                  <a:schemeClr val="tx1">
                    <a:lumMod val="65000"/>
                    <a:lumOff val="35000"/>
                  </a:schemeClr>
                </a:solidFill>
              </a:rPr>
              <a:t>replacement</a:t>
            </a:r>
            <a:r>
              <a:rPr lang="en-ZA" sz="1800" dirty="0">
                <a:solidFill>
                  <a:schemeClr val="tx1">
                    <a:lumMod val="65000"/>
                    <a:lumOff val="35000"/>
                  </a:schemeClr>
                </a:solidFill>
              </a:rPr>
              <a:t> of the lifts and utilising economies of scale to negotiate strategic benefits is being considered (National Treasury to be involved)</a:t>
            </a:r>
          </a:p>
        </p:txBody>
      </p:sp>
      <p:sp>
        <p:nvSpPr>
          <p:cNvPr id="3" name="Footer Placeholder 2"/>
          <p:cNvSpPr>
            <a:spLocks noGrp="1"/>
          </p:cNvSpPr>
          <p:nvPr>
            <p:ph type="ftr" sz="quarter" idx="11"/>
          </p:nvPr>
        </p:nvSpPr>
        <p:spPr/>
        <p:txBody>
          <a:bodyPr/>
          <a:lstStyle/>
          <a:p>
            <a:r>
              <a:rPr lang="en-US" smtClean="0"/>
              <a:t>PROPERTY MANAGEMENT TRADING ENTITY</a:t>
            </a:r>
            <a:endParaRPr lang="en-US"/>
          </a:p>
        </p:txBody>
      </p:sp>
      <p:sp>
        <p:nvSpPr>
          <p:cNvPr id="4" name="Slide Number Placeholder 3"/>
          <p:cNvSpPr>
            <a:spLocks noGrp="1"/>
          </p:cNvSpPr>
          <p:nvPr>
            <p:ph type="sldNum" sz="quarter" idx="12"/>
          </p:nvPr>
        </p:nvSpPr>
        <p:spPr/>
        <p:txBody>
          <a:bodyPr/>
          <a:lstStyle/>
          <a:p>
            <a:fld id="{6D88B901-4B89-400A-9326-FD413AFBC764}" type="slidenum">
              <a:rPr lang="en-US" smtClean="0"/>
              <a:pPr/>
              <a:t>35</a:t>
            </a:fld>
            <a:endParaRPr lang="en-US"/>
          </a:p>
        </p:txBody>
      </p:sp>
    </p:spTree>
    <p:extLst>
      <p:ext uri="{BB962C8B-B14F-4D97-AF65-F5344CB8AC3E}">
        <p14:creationId xmlns:p14="http://schemas.microsoft.com/office/powerpoint/2010/main" xmlns="" val="175623462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9832398" cy="1066800"/>
          </a:xfrm>
        </p:spPr>
        <p:txBody>
          <a:bodyPr>
            <a:normAutofit/>
          </a:bodyPr>
          <a:lstStyle/>
          <a:p>
            <a:r>
              <a:rPr lang="en-US" sz="2857" b="1" dirty="0" smtClean="0">
                <a:solidFill>
                  <a:schemeClr val="bg1"/>
                </a:solidFill>
              </a:rPr>
              <a:t>6.	SHORT </a:t>
            </a:r>
            <a:r>
              <a:rPr lang="en-US" sz="2857" b="1" dirty="0">
                <a:solidFill>
                  <a:schemeClr val="bg1"/>
                </a:solidFill>
              </a:rPr>
              <a:t>TERM INTERVENTIONS (CONT)</a:t>
            </a:r>
            <a:endParaRPr lang="en-ZA" sz="2857" dirty="0">
              <a:solidFill>
                <a:schemeClr val="bg1"/>
              </a:solidFill>
            </a:endParaRPr>
          </a:p>
        </p:txBody>
      </p:sp>
      <p:sp>
        <p:nvSpPr>
          <p:cNvPr id="7" name="Content Placeholder 6"/>
          <p:cNvSpPr>
            <a:spLocks noGrp="1"/>
          </p:cNvSpPr>
          <p:nvPr>
            <p:ph idx="1"/>
          </p:nvPr>
        </p:nvSpPr>
        <p:spPr>
          <a:xfrm>
            <a:off x="1280534" y="2514600"/>
            <a:ext cx="9237664" cy="4998269"/>
          </a:xfrm>
        </p:spPr>
        <p:txBody>
          <a:bodyPr>
            <a:noAutofit/>
          </a:bodyPr>
          <a:lstStyle/>
          <a:p>
            <a:pPr marL="36288" indent="0" algn="just">
              <a:buNone/>
            </a:pPr>
            <a:r>
              <a:rPr lang="en-ZA" sz="1800" b="1" dirty="0" smtClean="0">
                <a:solidFill>
                  <a:schemeClr val="accent1"/>
                </a:solidFill>
              </a:rPr>
              <a:t>BOILERS:</a:t>
            </a:r>
          </a:p>
          <a:p>
            <a:pPr algn="just"/>
            <a:r>
              <a:rPr lang="en-ZA" sz="1800" dirty="0" smtClean="0">
                <a:solidFill>
                  <a:schemeClr val="tx1">
                    <a:lumMod val="65000"/>
                    <a:lumOff val="35000"/>
                  </a:schemeClr>
                </a:solidFill>
              </a:rPr>
              <a:t>Conditions </a:t>
            </a:r>
            <a:r>
              <a:rPr lang="en-ZA" sz="1800" dirty="0">
                <a:solidFill>
                  <a:schemeClr val="tx1">
                    <a:lumMod val="65000"/>
                    <a:lumOff val="35000"/>
                  </a:schemeClr>
                </a:solidFill>
              </a:rPr>
              <a:t>Assessments have been conducted and final reports were received in Dec 2018</a:t>
            </a:r>
          </a:p>
          <a:p>
            <a:pPr algn="just"/>
            <a:r>
              <a:rPr lang="en-ZA" sz="1800" dirty="0">
                <a:solidFill>
                  <a:schemeClr val="tx1">
                    <a:lumMod val="65000"/>
                    <a:lumOff val="35000"/>
                  </a:schemeClr>
                </a:solidFill>
              </a:rPr>
              <a:t>We now know the number (90) and the conditions of the 56 boilers were assessed.</a:t>
            </a:r>
          </a:p>
          <a:p>
            <a:pPr algn="just"/>
            <a:r>
              <a:rPr lang="en-ZA" sz="1800" dirty="0">
                <a:solidFill>
                  <a:schemeClr val="tx1">
                    <a:lumMod val="65000"/>
                    <a:lumOff val="35000"/>
                  </a:schemeClr>
                </a:solidFill>
              </a:rPr>
              <a:t>Reports currently being analysed (assisted by Mechanical Engineers in CPM) to identify and cost the urgent boilers for repairs, refurbishment and replacements. Reports and costed plans will be finalised by end January 2019. Priority is given to the most critical boilers</a:t>
            </a:r>
          </a:p>
          <a:p>
            <a:pPr algn="just"/>
            <a:r>
              <a:rPr lang="en-ZA" sz="1800" dirty="0">
                <a:solidFill>
                  <a:schemeClr val="tx1">
                    <a:lumMod val="65000"/>
                    <a:lumOff val="35000"/>
                  </a:schemeClr>
                </a:solidFill>
              </a:rPr>
              <a:t>National Boiler Technical Committee is working on the strategy including aligning the information from regions and replicate the best practice</a:t>
            </a:r>
          </a:p>
        </p:txBody>
      </p:sp>
      <p:sp>
        <p:nvSpPr>
          <p:cNvPr id="3" name="Footer Placeholder 2"/>
          <p:cNvSpPr>
            <a:spLocks noGrp="1"/>
          </p:cNvSpPr>
          <p:nvPr>
            <p:ph type="ftr" sz="quarter" idx="11"/>
          </p:nvPr>
        </p:nvSpPr>
        <p:spPr/>
        <p:txBody>
          <a:bodyPr/>
          <a:lstStyle/>
          <a:p>
            <a:r>
              <a:rPr lang="en-US" smtClean="0"/>
              <a:t>PROPERTY MANAGEMENT TRADING ENTITY</a:t>
            </a:r>
            <a:endParaRPr lang="en-US"/>
          </a:p>
        </p:txBody>
      </p:sp>
      <p:sp>
        <p:nvSpPr>
          <p:cNvPr id="4" name="Slide Number Placeholder 3"/>
          <p:cNvSpPr>
            <a:spLocks noGrp="1"/>
          </p:cNvSpPr>
          <p:nvPr>
            <p:ph type="sldNum" sz="quarter" idx="12"/>
          </p:nvPr>
        </p:nvSpPr>
        <p:spPr/>
        <p:txBody>
          <a:bodyPr/>
          <a:lstStyle/>
          <a:p>
            <a:fld id="{6D88B901-4B89-400A-9326-FD413AFBC764}" type="slidenum">
              <a:rPr lang="en-US" smtClean="0"/>
              <a:pPr/>
              <a:t>36</a:t>
            </a:fld>
            <a:endParaRPr lang="en-US"/>
          </a:p>
        </p:txBody>
      </p:sp>
    </p:spTree>
    <p:extLst>
      <p:ext uri="{BB962C8B-B14F-4D97-AF65-F5344CB8AC3E}">
        <p14:creationId xmlns:p14="http://schemas.microsoft.com/office/powerpoint/2010/main" xmlns="" val="243908398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10405585" cy="1066800"/>
          </a:xfrm>
        </p:spPr>
        <p:txBody>
          <a:bodyPr>
            <a:normAutofit/>
          </a:bodyPr>
          <a:lstStyle/>
          <a:p>
            <a:r>
              <a:rPr lang="en-US" sz="2857" b="1" dirty="0" smtClean="0">
                <a:solidFill>
                  <a:schemeClr val="bg1"/>
                </a:solidFill>
              </a:rPr>
              <a:t>6.	SHORT </a:t>
            </a:r>
            <a:r>
              <a:rPr lang="en-US" sz="2857" b="1" dirty="0">
                <a:solidFill>
                  <a:schemeClr val="bg1"/>
                </a:solidFill>
              </a:rPr>
              <a:t>TERM INTERVENTIONS (CONT)</a:t>
            </a:r>
            <a:endParaRPr lang="en-ZA" sz="2857" dirty="0">
              <a:solidFill>
                <a:schemeClr val="bg1"/>
              </a:solidFill>
            </a:endParaRPr>
          </a:p>
        </p:txBody>
      </p:sp>
      <p:sp>
        <p:nvSpPr>
          <p:cNvPr id="7" name="Content Placeholder 6"/>
          <p:cNvSpPr>
            <a:spLocks noGrp="1"/>
          </p:cNvSpPr>
          <p:nvPr>
            <p:ph idx="1"/>
          </p:nvPr>
        </p:nvSpPr>
        <p:spPr>
          <a:xfrm>
            <a:off x="1066799" y="2286000"/>
            <a:ext cx="10024585" cy="5112571"/>
          </a:xfrm>
        </p:spPr>
        <p:txBody>
          <a:bodyPr>
            <a:noAutofit/>
          </a:bodyPr>
          <a:lstStyle/>
          <a:p>
            <a:pPr marL="36288" indent="0">
              <a:buNone/>
            </a:pPr>
            <a:r>
              <a:rPr lang="en-ZA" sz="1800" b="1" dirty="0" smtClean="0">
                <a:solidFill>
                  <a:schemeClr val="accent1"/>
                </a:solidFill>
              </a:rPr>
              <a:t>HEATING VENTILATION AND AIR-CONDITIONING SYSTEMS (HVACS):</a:t>
            </a:r>
          </a:p>
          <a:p>
            <a:r>
              <a:rPr lang="en-ZA" sz="1800" dirty="0" smtClean="0">
                <a:solidFill>
                  <a:schemeClr val="tx1">
                    <a:lumMod val="65000"/>
                    <a:lumOff val="35000"/>
                  </a:schemeClr>
                </a:solidFill>
              </a:rPr>
              <a:t>Developing </a:t>
            </a:r>
            <a:r>
              <a:rPr lang="en-ZA" sz="1800" dirty="0">
                <a:solidFill>
                  <a:schemeClr val="tx1">
                    <a:lumMod val="65000"/>
                    <a:lumOff val="35000"/>
                  </a:schemeClr>
                </a:solidFill>
              </a:rPr>
              <a:t>a plan to identify and quantify all HVAC status in all regions. Project to be implemented in the next financial year.</a:t>
            </a:r>
          </a:p>
          <a:p>
            <a:r>
              <a:rPr lang="en-ZA" sz="1800" dirty="0">
                <a:solidFill>
                  <a:schemeClr val="tx1">
                    <a:lumMod val="65000"/>
                    <a:lumOff val="35000"/>
                  </a:schemeClr>
                </a:solidFill>
              </a:rPr>
              <a:t>Once quantification has been completed including conditions assessment, costed plans will be developed and a Strategy to address the challenges developed.  </a:t>
            </a:r>
          </a:p>
          <a:p>
            <a:r>
              <a:rPr lang="en-ZA" sz="1800" dirty="0">
                <a:solidFill>
                  <a:schemeClr val="tx1">
                    <a:lumMod val="65000"/>
                    <a:lumOff val="35000"/>
                  </a:schemeClr>
                </a:solidFill>
              </a:rPr>
              <a:t>Depending on the conditions various strategies can be adopted:</a:t>
            </a:r>
          </a:p>
          <a:p>
            <a:pPr lvl="1"/>
            <a:r>
              <a:rPr lang="en-ZA" sz="1800" dirty="0">
                <a:solidFill>
                  <a:schemeClr val="tx1">
                    <a:lumMod val="65000"/>
                    <a:lumOff val="35000"/>
                  </a:schemeClr>
                </a:solidFill>
              </a:rPr>
              <a:t>For Repairs and Refurbishments - nominated procurement strategy using OEMs will be implemented (National Treasury Involved)</a:t>
            </a:r>
          </a:p>
          <a:p>
            <a:pPr lvl="1"/>
            <a:r>
              <a:rPr lang="en-ZA" sz="1800" dirty="0">
                <a:solidFill>
                  <a:schemeClr val="tx1">
                    <a:lumMod val="65000"/>
                    <a:lumOff val="35000"/>
                  </a:schemeClr>
                </a:solidFill>
              </a:rPr>
              <a:t>For Replacements – A different Strategy will be followed (PPP’s or Own Budget)</a:t>
            </a:r>
          </a:p>
        </p:txBody>
      </p:sp>
      <p:sp>
        <p:nvSpPr>
          <p:cNvPr id="3" name="Footer Placeholder 2"/>
          <p:cNvSpPr>
            <a:spLocks noGrp="1"/>
          </p:cNvSpPr>
          <p:nvPr>
            <p:ph type="ftr" sz="quarter" idx="11"/>
          </p:nvPr>
        </p:nvSpPr>
        <p:spPr/>
        <p:txBody>
          <a:bodyPr/>
          <a:lstStyle/>
          <a:p>
            <a:r>
              <a:rPr lang="en-US" smtClean="0"/>
              <a:t>PROPERTY MANAGEMENT TRADING ENTITY</a:t>
            </a:r>
            <a:endParaRPr lang="en-US"/>
          </a:p>
        </p:txBody>
      </p:sp>
      <p:sp>
        <p:nvSpPr>
          <p:cNvPr id="4" name="Slide Number Placeholder 3"/>
          <p:cNvSpPr>
            <a:spLocks noGrp="1"/>
          </p:cNvSpPr>
          <p:nvPr>
            <p:ph type="sldNum" sz="quarter" idx="12"/>
          </p:nvPr>
        </p:nvSpPr>
        <p:spPr/>
        <p:txBody>
          <a:bodyPr/>
          <a:lstStyle/>
          <a:p>
            <a:fld id="{6D88B901-4B89-400A-9326-FD413AFBC764}" type="slidenum">
              <a:rPr lang="en-US" smtClean="0"/>
              <a:pPr/>
              <a:t>37</a:t>
            </a:fld>
            <a:endParaRPr lang="en-US"/>
          </a:p>
        </p:txBody>
      </p:sp>
    </p:spTree>
    <p:extLst>
      <p:ext uri="{BB962C8B-B14F-4D97-AF65-F5344CB8AC3E}">
        <p14:creationId xmlns:p14="http://schemas.microsoft.com/office/powerpoint/2010/main" xmlns="" val="189806505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33971"/>
            <a:ext cx="10896602" cy="990600"/>
          </a:xfrm>
        </p:spPr>
        <p:txBody>
          <a:bodyPr>
            <a:normAutofit/>
          </a:bodyPr>
          <a:lstStyle/>
          <a:p>
            <a:r>
              <a:rPr lang="en-ZA" sz="2857" b="1" dirty="0" smtClean="0">
                <a:solidFill>
                  <a:schemeClr val="bg1"/>
                </a:solidFill>
              </a:rPr>
              <a:t>7.	MEDIUM TERM INTERVENTIONS</a:t>
            </a:r>
            <a:endParaRPr lang="en-ZA" sz="2857" dirty="0">
              <a:solidFill>
                <a:schemeClr val="bg1"/>
              </a:solidFill>
            </a:endParaRPr>
          </a:p>
        </p:txBody>
      </p:sp>
      <p:sp>
        <p:nvSpPr>
          <p:cNvPr id="3" name="Content Placeholder 2"/>
          <p:cNvSpPr>
            <a:spLocks noGrp="1"/>
          </p:cNvSpPr>
          <p:nvPr>
            <p:ph idx="1"/>
          </p:nvPr>
        </p:nvSpPr>
        <p:spPr>
          <a:xfrm>
            <a:off x="588888" y="1587991"/>
            <a:ext cx="5449995" cy="4479214"/>
          </a:xfrm>
        </p:spPr>
        <p:txBody>
          <a:bodyPr>
            <a:noAutofit/>
          </a:bodyPr>
          <a:lstStyle/>
          <a:p>
            <a:pPr marL="36288" indent="0">
              <a:spcBef>
                <a:spcPts val="79"/>
              </a:spcBef>
              <a:spcAft>
                <a:spcPts val="238"/>
              </a:spcAft>
              <a:buNone/>
            </a:pPr>
            <a:r>
              <a:rPr lang="en-GB" sz="1800" b="1" dirty="0">
                <a:solidFill>
                  <a:schemeClr val="accent1"/>
                </a:solidFill>
              </a:rPr>
              <a:t>MAINTENANCE REFORMS</a:t>
            </a:r>
          </a:p>
          <a:p>
            <a:pPr>
              <a:spcBef>
                <a:spcPts val="79"/>
              </a:spcBef>
              <a:spcAft>
                <a:spcPts val="238"/>
              </a:spcAft>
            </a:pPr>
            <a:r>
              <a:rPr lang="en-GB" sz="1800" dirty="0">
                <a:solidFill>
                  <a:schemeClr val="tx1">
                    <a:lumMod val="65000"/>
                    <a:lumOff val="35000"/>
                  </a:schemeClr>
                </a:solidFill>
              </a:rPr>
              <a:t>Introduction of </a:t>
            </a:r>
            <a:r>
              <a:rPr lang="en-GB" sz="1800" b="1" dirty="0">
                <a:solidFill>
                  <a:schemeClr val="tx1">
                    <a:lumMod val="65000"/>
                    <a:lumOff val="35000"/>
                  </a:schemeClr>
                </a:solidFill>
              </a:rPr>
              <a:t>TFM</a:t>
            </a:r>
            <a:r>
              <a:rPr lang="en-GB" sz="1800" dirty="0">
                <a:solidFill>
                  <a:schemeClr val="tx1">
                    <a:lumMod val="65000"/>
                    <a:lumOff val="35000"/>
                  </a:schemeClr>
                </a:solidFill>
              </a:rPr>
              <a:t> for priority facilities. </a:t>
            </a:r>
          </a:p>
          <a:p>
            <a:pPr>
              <a:spcBef>
                <a:spcPts val="79"/>
              </a:spcBef>
              <a:spcAft>
                <a:spcPts val="238"/>
              </a:spcAft>
            </a:pPr>
            <a:r>
              <a:rPr lang="en-GB" sz="1800" b="1" dirty="0">
                <a:solidFill>
                  <a:schemeClr val="tx1">
                    <a:lumMod val="65000"/>
                    <a:lumOff val="35000"/>
                  </a:schemeClr>
                </a:solidFill>
              </a:rPr>
              <a:t>Institutionalisation of conditions assessment and maintenance planning competency</a:t>
            </a:r>
            <a:r>
              <a:rPr lang="en-GB" sz="1800" dirty="0">
                <a:solidFill>
                  <a:schemeClr val="tx1">
                    <a:lumMod val="65000"/>
                    <a:lumOff val="35000"/>
                  </a:schemeClr>
                </a:solidFill>
              </a:rPr>
              <a:t> within the sector (NIMS):</a:t>
            </a:r>
          </a:p>
          <a:p>
            <a:pPr lvl="1">
              <a:spcBef>
                <a:spcPts val="79"/>
              </a:spcBef>
              <a:spcAft>
                <a:spcPts val="238"/>
              </a:spcAft>
            </a:pPr>
            <a:r>
              <a:rPr lang="en-GB" sz="1800" dirty="0">
                <a:solidFill>
                  <a:schemeClr val="tx1">
                    <a:lumMod val="65000"/>
                    <a:lumOff val="35000"/>
                  </a:schemeClr>
                </a:solidFill>
              </a:rPr>
              <a:t>Engagements have commenced with provincial structures to standardise this competence through the Public Works Sector Infrastructure Forum (subcommittee of Technical MINMEC)</a:t>
            </a:r>
          </a:p>
          <a:p>
            <a:pPr lvl="1">
              <a:spcBef>
                <a:spcPts val="79"/>
              </a:spcBef>
              <a:spcAft>
                <a:spcPts val="238"/>
              </a:spcAft>
            </a:pPr>
            <a:endParaRPr lang="en-GB" sz="1800" b="1" dirty="0"/>
          </a:p>
          <a:p>
            <a:pPr marL="36288" indent="0">
              <a:spcBef>
                <a:spcPts val="79"/>
              </a:spcBef>
              <a:spcAft>
                <a:spcPts val="238"/>
              </a:spcAft>
              <a:buNone/>
            </a:pPr>
            <a:r>
              <a:rPr lang="en-GB" sz="1800" b="1" dirty="0">
                <a:solidFill>
                  <a:schemeClr val="accent1"/>
                </a:solidFill>
              </a:rPr>
              <a:t>TECHNOLOGY: </a:t>
            </a:r>
          </a:p>
          <a:p>
            <a:pPr>
              <a:spcBef>
                <a:spcPts val="79"/>
              </a:spcBef>
              <a:spcAft>
                <a:spcPts val="238"/>
              </a:spcAft>
            </a:pPr>
            <a:r>
              <a:rPr lang="en-GB" sz="1800" dirty="0">
                <a:solidFill>
                  <a:schemeClr val="tx1">
                    <a:lumMod val="65000"/>
                    <a:lumOff val="35000"/>
                  </a:schemeClr>
                </a:solidFill>
              </a:rPr>
              <a:t>Phased introduction of </a:t>
            </a:r>
            <a:r>
              <a:rPr lang="en-GB" sz="1800" b="1" dirty="0">
                <a:solidFill>
                  <a:schemeClr val="tx1">
                    <a:lumMod val="65000"/>
                    <a:lumOff val="35000"/>
                  </a:schemeClr>
                </a:solidFill>
              </a:rPr>
              <a:t>Maintenance ERP System</a:t>
            </a:r>
            <a:r>
              <a:rPr lang="en-GB" sz="1800" dirty="0">
                <a:solidFill>
                  <a:schemeClr val="tx1">
                    <a:lumMod val="65000"/>
                    <a:lumOff val="35000"/>
                  </a:schemeClr>
                </a:solidFill>
              </a:rPr>
              <a:t> (</a:t>
            </a:r>
            <a:r>
              <a:rPr lang="en-GB" sz="1800" dirty="0" err="1">
                <a:solidFill>
                  <a:schemeClr val="tx1">
                    <a:lumMod val="65000"/>
                    <a:lumOff val="35000"/>
                  </a:schemeClr>
                </a:solidFill>
              </a:rPr>
              <a:t>Archibus</a:t>
            </a:r>
            <a:r>
              <a:rPr lang="en-GB" sz="1800" dirty="0">
                <a:solidFill>
                  <a:schemeClr val="tx1">
                    <a:lumMod val="65000"/>
                    <a:lumOff val="35000"/>
                  </a:schemeClr>
                </a:solidFill>
              </a:rPr>
              <a:t>) for all facilities</a:t>
            </a:r>
          </a:p>
          <a:p>
            <a:pPr>
              <a:spcBef>
                <a:spcPts val="79"/>
              </a:spcBef>
              <a:spcAft>
                <a:spcPts val="238"/>
              </a:spcAft>
            </a:pPr>
            <a:r>
              <a:rPr lang="en-GB" sz="1800" b="1" dirty="0">
                <a:solidFill>
                  <a:schemeClr val="tx1">
                    <a:lumMod val="65000"/>
                    <a:lumOff val="35000"/>
                  </a:schemeClr>
                </a:solidFill>
              </a:rPr>
              <a:t>Real-Time-Remote monitoring of priority facilities and critical components e.g.  </a:t>
            </a:r>
            <a:r>
              <a:rPr lang="en-GB" sz="1800" dirty="0">
                <a:solidFill>
                  <a:schemeClr val="tx1">
                    <a:lumMod val="65000"/>
                    <a:lumOff val="35000"/>
                  </a:schemeClr>
                </a:solidFill>
              </a:rPr>
              <a:t>(water systems, boilers, </a:t>
            </a:r>
            <a:r>
              <a:rPr lang="en-GB" sz="1800" dirty="0" err="1">
                <a:solidFill>
                  <a:schemeClr val="tx1">
                    <a:lumMod val="65000"/>
                    <a:lumOff val="35000"/>
                  </a:schemeClr>
                </a:solidFill>
              </a:rPr>
              <a:t>hvac</a:t>
            </a:r>
            <a:r>
              <a:rPr lang="en-GB" sz="1800" dirty="0">
                <a:solidFill>
                  <a:schemeClr val="tx1">
                    <a:lumMod val="65000"/>
                    <a:lumOff val="35000"/>
                  </a:schemeClr>
                </a:solidFill>
              </a:rPr>
              <a:t>, lifts) </a:t>
            </a:r>
            <a:endParaRPr lang="en-ZA" sz="1800" dirty="0">
              <a:solidFill>
                <a:schemeClr val="tx1">
                  <a:lumMod val="65000"/>
                  <a:lumOff val="35000"/>
                </a:schemeClr>
              </a:solidFill>
            </a:endParaRPr>
          </a:p>
        </p:txBody>
      </p:sp>
      <p:sp>
        <p:nvSpPr>
          <p:cNvPr id="10" name="TextBox 9"/>
          <p:cNvSpPr txBox="1"/>
          <p:nvPr/>
        </p:nvSpPr>
        <p:spPr>
          <a:xfrm>
            <a:off x="8693918" y="5242171"/>
            <a:ext cx="1828842" cy="825034"/>
          </a:xfrm>
          <a:prstGeom prst="rect">
            <a:avLst/>
          </a:prstGeom>
          <a:solidFill>
            <a:schemeClr val="accent1">
              <a:lumMod val="60000"/>
              <a:lumOff val="40000"/>
            </a:schemeClr>
          </a:solidFill>
        </p:spPr>
        <p:txBody>
          <a:bodyPr wrap="square" rtlCol="0">
            <a:spAutoFit/>
          </a:bodyPr>
          <a:lstStyle/>
          <a:p>
            <a:pPr algn="r"/>
            <a:r>
              <a:rPr lang="en-ZA" sz="1587" b="1" dirty="0"/>
              <a:t>CRITICAL COMPONENT  MONITORING</a:t>
            </a:r>
          </a:p>
        </p:txBody>
      </p:sp>
      <p:sp>
        <p:nvSpPr>
          <p:cNvPr id="11" name="TextBox 10"/>
          <p:cNvSpPr txBox="1"/>
          <p:nvPr/>
        </p:nvSpPr>
        <p:spPr>
          <a:xfrm>
            <a:off x="6579354" y="2002510"/>
            <a:ext cx="1828842" cy="825034"/>
          </a:xfrm>
          <a:prstGeom prst="rect">
            <a:avLst/>
          </a:prstGeom>
          <a:solidFill>
            <a:schemeClr val="accent4"/>
          </a:solidFill>
        </p:spPr>
        <p:txBody>
          <a:bodyPr wrap="square" rtlCol="0">
            <a:spAutoFit/>
          </a:bodyPr>
          <a:lstStyle/>
          <a:p>
            <a:r>
              <a:rPr lang="en-ZA" sz="1587" b="1" dirty="0"/>
              <a:t>DATA </a:t>
            </a:r>
          </a:p>
          <a:p>
            <a:r>
              <a:rPr lang="en-ZA" sz="1587" b="1" dirty="0"/>
              <a:t>ACQUISITION </a:t>
            </a:r>
            <a:r>
              <a:rPr lang="en-ZA" sz="1587" dirty="0"/>
              <a:t>– Sensors, BMSs </a:t>
            </a:r>
          </a:p>
        </p:txBody>
      </p:sp>
      <p:sp>
        <p:nvSpPr>
          <p:cNvPr id="12" name="TextBox 11"/>
          <p:cNvSpPr txBox="1"/>
          <p:nvPr/>
        </p:nvSpPr>
        <p:spPr>
          <a:xfrm>
            <a:off x="6579354" y="5251839"/>
            <a:ext cx="1828842" cy="825034"/>
          </a:xfrm>
          <a:prstGeom prst="rect">
            <a:avLst/>
          </a:prstGeom>
          <a:solidFill>
            <a:schemeClr val="accent6">
              <a:lumMod val="75000"/>
            </a:schemeClr>
          </a:solidFill>
        </p:spPr>
        <p:txBody>
          <a:bodyPr wrap="square" rtlCol="0">
            <a:spAutoFit/>
          </a:bodyPr>
          <a:lstStyle/>
          <a:p>
            <a:endParaRPr lang="en-ZA" sz="1587" dirty="0">
              <a:solidFill>
                <a:schemeClr val="bg1"/>
              </a:solidFill>
            </a:endParaRPr>
          </a:p>
          <a:p>
            <a:r>
              <a:rPr lang="en-ZA" sz="1587" b="1" dirty="0">
                <a:solidFill>
                  <a:schemeClr val="bg1"/>
                </a:solidFill>
              </a:rPr>
              <a:t>REPORTS VISUALISATION</a:t>
            </a:r>
          </a:p>
        </p:txBody>
      </p:sp>
      <p:sp>
        <p:nvSpPr>
          <p:cNvPr id="13" name="TextBox 12"/>
          <p:cNvSpPr txBox="1"/>
          <p:nvPr/>
        </p:nvSpPr>
        <p:spPr>
          <a:xfrm>
            <a:off x="8693918" y="2002510"/>
            <a:ext cx="1828842" cy="825034"/>
          </a:xfrm>
          <a:prstGeom prst="rect">
            <a:avLst/>
          </a:prstGeom>
          <a:solidFill>
            <a:schemeClr val="accent6">
              <a:lumMod val="40000"/>
              <a:lumOff val="60000"/>
            </a:schemeClr>
          </a:solidFill>
        </p:spPr>
        <p:txBody>
          <a:bodyPr wrap="square" rtlCol="0">
            <a:spAutoFit/>
          </a:bodyPr>
          <a:lstStyle/>
          <a:p>
            <a:pPr algn="r"/>
            <a:r>
              <a:rPr lang="en-ZA" sz="1587" b="1" dirty="0"/>
              <a:t>WORKFLOW MANAGEMENT </a:t>
            </a:r>
            <a:r>
              <a:rPr lang="en-ZA" sz="1587" dirty="0"/>
              <a:t>– ARCHIBUS ;</a:t>
            </a:r>
          </a:p>
        </p:txBody>
      </p:sp>
      <p:cxnSp>
        <p:nvCxnSpPr>
          <p:cNvPr id="5" name="Straight Arrow Connector 4"/>
          <p:cNvCxnSpPr>
            <a:endCxn id="11" idx="2"/>
          </p:cNvCxnSpPr>
          <p:nvPr/>
        </p:nvCxnSpPr>
        <p:spPr>
          <a:xfrm flipH="1" flipV="1">
            <a:off x="7493775" y="2827544"/>
            <a:ext cx="659672" cy="88721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7471770" y="4346296"/>
            <a:ext cx="659672" cy="90613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8865724" y="2798361"/>
            <a:ext cx="659672" cy="90613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8843718" y="4336036"/>
            <a:ext cx="659672" cy="90613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7" name="Oval 6"/>
          <p:cNvSpPr/>
          <p:nvPr/>
        </p:nvSpPr>
        <p:spPr>
          <a:xfrm>
            <a:off x="7436589" y="2923710"/>
            <a:ext cx="2171750" cy="216428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587" b="1" dirty="0"/>
              <a:t>Technology Tools (Platforms)</a:t>
            </a:r>
          </a:p>
          <a:p>
            <a:pPr algn="ctr"/>
            <a:r>
              <a:rPr lang="en-ZA" sz="1587" b="1" dirty="0"/>
              <a:t>Maintenance</a:t>
            </a:r>
          </a:p>
        </p:txBody>
      </p:sp>
      <p:sp>
        <p:nvSpPr>
          <p:cNvPr id="4" name="Footer Placeholder 3"/>
          <p:cNvSpPr>
            <a:spLocks noGrp="1"/>
          </p:cNvSpPr>
          <p:nvPr>
            <p:ph type="ftr" sz="quarter" idx="11"/>
          </p:nvPr>
        </p:nvSpPr>
        <p:spPr/>
        <p:txBody>
          <a:bodyPr/>
          <a:lstStyle/>
          <a:p>
            <a:r>
              <a:rPr lang="en-US" smtClean="0"/>
              <a:t>PROPERTY MANAGEMENT TRADING ENTITY</a:t>
            </a:r>
            <a:endParaRPr lang="en-US"/>
          </a:p>
        </p:txBody>
      </p:sp>
      <p:sp>
        <p:nvSpPr>
          <p:cNvPr id="6" name="Slide Number Placeholder 5"/>
          <p:cNvSpPr>
            <a:spLocks noGrp="1"/>
          </p:cNvSpPr>
          <p:nvPr>
            <p:ph type="sldNum" sz="quarter" idx="12"/>
          </p:nvPr>
        </p:nvSpPr>
        <p:spPr/>
        <p:txBody>
          <a:bodyPr/>
          <a:lstStyle/>
          <a:p>
            <a:fld id="{6D88B901-4B89-400A-9326-FD413AFBC764}" type="slidenum">
              <a:rPr lang="en-US" smtClean="0"/>
              <a:pPr/>
              <a:t>38</a:t>
            </a:fld>
            <a:endParaRPr lang="en-US"/>
          </a:p>
        </p:txBody>
      </p:sp>
    </p:spTree>
    <p:extLst>
      <p:ext uri="{BB962C8B-B14F-4D97-AF65-F5344CB8AC3E}">
        <p14:creationId xmlns:p14="http://schemas.microsoft.com/office/powerpoint/2010/main" xmlns="" val="348022239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p:cNvGraphicFramePr>
            <a:graphicFrameLocks noGrp="1"/>
          </p:cNvGraphicFramePr>
          <p:nvPr>
            <p:ph idx="1"/>
            <p:extLst>
              <p:ext uri="{D42A27DB-BD31-4B8C-83A1-F6EECF244321}">
                <p14:modId xmlns:p14="http://schemas.microsoft.com/office/powerpoint/2010/main" xmlns="" val="1724420304"/>
              </p:ext>
            </p:extLst>
          </p:nvPr>
        </p:nvGraphicFramePr>
        <p:xfrm>
          <a:off x="2381165" y="2195103"/>
          <a:ext cx="4720151" cy="35576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Oval 3"/>
          <p:cNvSpPr/>
          <p:nvPr/>
        </p:nvSpPr>
        <p:spPr>
          <a:xfrm>
            <a:off x="4485100" y="3995372"/>
            <a:ext cx="2152594" cy="2057389"/>
          </a:xfrm>
          <a:prstGeom prst="ellipse">
            <a:avLst/>
          </a:prstGeom>
          <a:noFill/>
          <a:ln>
            <a:solidFill>
              <a:srgbClr val="F802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072" dirty="0"/>
          </a:p>
        </p:txBody>
      </p:sp>
      <p:sp>
        <p:nvSpPr>
          <p:cNvPr id="7" name="Oval 6"/>
          <p:cNvSpPr/>
          <p:nvPr/>
        </p:nvSpPr>
        <p:spPr>
          <a:xfrm>
            <a:off x="1876169" y="1705824"/>
            <a:ext cx="3211643" cy="324036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a:p>
        </p:txBody>
      </p:sp>
      <p:sp>
        <p:nvSpPr>
          <p:cNvPr id="8" name="Right Arrow 7"/>
          <p:cNvSpPr/>
          <p:nvPr/>
        </p:nvSpPr>
        <p:spPr>
          <a:xfrm flipH="1">
            <a:off x="5035885" y="2483202"/>
            <a:ext cx="1104576" cy="572680"/>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a:p>
        </p:txBody>
      </p:sp>
      <p:sp>
        <p:nvSpPr>
          <p:cNvPr id="9" name="TextBox 8"/>
          <p:cNvSpPr txBox="1"/>
          <p:nvPr/>
        </p:nvSpPr>
        <p:spPr>
          <a:xfrm>
            <a:off x="4994145" y="1843518"/>
            <a:ext cx="1188055" cy="738664"/>
          </a:xfrm>
          <a:prstGeom prst="rect">
            <a:avLst/>
          </a:prstGeom>
          <a:noFill/>
        </p:spPr>
        <p:txBody>
          <a:bodyPr wrap="square" rtlCol="0">
            <a:spAutoFit/>
          </a:bodyPr>
          <a:lstStyle/>
          <a:p>
            <a:pPr algn="r"/>
            <a:r>
              <a:rPr lang="en-ZA" sz="1400" b="1" dirty="0">
                <a:solidFill>
                  <a:schemeClr val="tx1">
                    <a:lumMod val="65000"/>
                    <a:lumOff val="35000"/>
                  </a:schemeClr>
                </a:solidFill>
              </a:rPr>
              <a:t>GRAP Compliant IAR</a:t>
            </a:r>
          </a:p>
        </p:txBody>
      </p:sp>
      <p:sp>
        <p:nvSpPr>
          <p:cNvPr id="11" name="Right Arrow 10"/>
          <p:cNvSpPr/>
          <p:nvPr/>
        </p:nvSpPr>
        <p:spPr>
          <a:xfrm>
            <a:off x="3524191" y="5156631"/>
            <a:ext cx="874728" cy="619448"/>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a:p>
        </p:txBody>
      </p:sp>
      <p:sp>
        <p:nvSpPr>
          <p:cNvPr id="14" name="TextBox 13"/>
          <p:cNvSpPr txBox="1"/>
          <p:nvPr/>
        </p:nvSpPr>
        <p:spPr>
          <a:xfrm>
            <a:off x="1966124" y="5232823"/>
            <a:ext cx="2215122" cy="1169551"/>
          </a:xfrm>
          <a:prstGeom prst="rect">
            <a:avLst/>
          </a:prstGeom>
          <a:noFill/>
        </p:spPr>
        <p:txBody>
          <a:bodyPr wrap="square" rtlCol="0">
            <a:spAutoFit/>
          </a:bodyPr>
          <a:lstStyle/>
          <a:p>
            <a:r>
              <a:rPr lang="en-ZA" sz="1400" b="1" dirty="0">
                <a:solidFill>
                  <a:schemeClr val="tx1">
                    <a:lumMod val="65000"/>
                    <a:lumOff val="35000"/>
                  </a:schemeClr>
                </a:solidFill>
              </a:rPr>
              <a:t>IAR at </a:t>
            </a:r>
          </a:p>
          <a:p>
            <a:r>
              <a:rPr lang="en-ZA" sz="1400" b="1" dirty="0">
                <a:solidFill>
                  <a:schemeClr val="tx1">
                    <a:lumMod val="65000"/>
                    <a:lumOff val="35000"/>
                  </a:schemeClr>
                </a:solidFill>
              </a:rPr>
              <a:t>component </a:t>
            </a:r>
          </a:p>
          <a:p>
            <a:r>
              <a:rPr lang="en-ZA" sz="1400" b="1" dirty="0">
                <a:solidFill>
                  <a:schemeClr val="tx1">
                    <a:lumMod val="65000"/>
                    <a:lumOff val="35000"/>
                  </a:schemeClr>
                </a:solidFill>
              </a:rPr>
              <a:t>Level enables operational decisions to enhance efficiencies</a:t>
            </a:r>
          </a:p>
        </p:txBody>
      </p:sp>
      <p:sp>
        <p:nvSpPr>
          <p:cNvPr id="5" name="TextBox 4"/>
          <p:cNvSpPr txBox="1"/>
          <p:nvPr/>
        </p:nvSpPr>
        <p:spPr>
          <a:xfrm>
            <a:off x="3552582" y="5318550"/>
            <a:ext cx="648072" cy="300082"/>
          </a:xfrm>
          <a:prstGeom prst="rect">
            <a:avLst/>
          </a:prstGeom>
          <a:noFill/>
        </p:spPr>
        <p:txBody>
          <a:bodyPr wrap="square" rtlCol="0">
            <a:spAutoFit/>
          </a:bodyPr>
          <a:lstStyle/>
          <a:p>
            <a:r>
              <a:rPr lang="en-US" sz="1350" b="1" dirty="0">
                <a:solidFill>
                  <a:schemeClr val="bg1"/>
                </a:solidFill>
              </a:rPr>
              <a:t>TO BE</a:t>
            </a:r>
          </a:p>
        </p:txBody>
      </p:sp>
      <p:sp>
        <p:nvSpPr>
          <p:cNvPr id="17" name="TextBox 16"/>
          <p:cNvSpPr txBox="1"/>
          <p:nvPr/>
        </p:nvSpPr>
        <p:spPr>
          <a:xfrm>
            <a:off x="5219883" y="2633466"/>
            <a:ext cx="976276" cy="300082"/>
          </a:xfrm>
          <a:prstGeom prst="rect">
            <a:avLst/>
          </a:prstGeom>
          <a:noFill/>
        </p:spPr>
        <p:txBody>
          <a:bodyPr wrap="square" rtlCol="0">
            <a:spAutoFit/>
          </a:bodyPr>
          <a:lstStyle/>
          <a:p>
            <a:r>
              <a:rPr lang="en-US" sz="1350" b="1" dirty="0">
                <a:solidFill>
                  <a:schemeClr val="bg1"/>
                </a:solidFill>
              </a:rPr>
              <a:t>CURRENT</a:t>
            </a:r>
          </a:p>
        </p:txBody>
      </p:sp>
      <p:sp>
        <p:nvSpPr>
          <p:cNvPr id="13" name="Title 1"/>
          <p:cNvSpPr>
            <a:spLocks noGrp="1"/>
          </p:cNvSpPr>
          <p:nvPr>
            <p:ph type="title"/>
          </p:nvPr>
        </p:nvSpPr>
        <p:spPr>
          <a:xfrm>
            <a:off x="685800" y="108112"/>
            <a:ext cx="10158025" cy="1066800"/>
          </a:xfrm>
        </p:spPr>
        <p:txBody>
          <a:bodyPr>
            <a:normAutofit/>
          </a:bodyPr>
          <a:lstStyle/>
          <a:p>
            <a:r>
              <a:rPr lang="en-ZA" sz="2857" b="1" dirty="0" smtClean="0">
                <a:solidFill>
                  <a:schemeClr val="bg1"/>
                </a:solidFill>
              </a:rPr>
              <a:t>8.	LONG TERM INTERVENTIONS</a:t>
            </a:r>
            <a:endParaRPr lang="en-US" sz="2857" dirty="0">
              <a:solidFill>
                <a:schemeClr val="bg1"/>
              </a:solidFill>
            </a:endParaRPr>
          </a:p>
        </p:txBody>
      </p:sp>
      <p:sp>
        <p:nvSpPr>
          <p:cNvPr id="15" name="Text Box 2"/>
          <p:cNvSpPr txBox="1">
            <a:spLocks noChangeArrowheads="1"/>
          </p:cNvSpPr>
          <p:nvPr/>
        </p:nvSpPr>
        <p:spPr bwMode="auto">
          <a:xfrm>
            <a:off x="6865008" y="1657310"/>
            <a:ext cx="4336391" cy="4154984"/>
          </a:xfrm>
          <a:prstGeom prst="rect">
            <a:avLst/>
          </a:prstGeom>
          <a:noFill/>
          <a:ln w="6350">
            <a:noFill/>
            <a:miter lim="800000"/>
            <a:headEnd/>
            <a:tailEnd/>
          </a:ln>
        </p:spPr>
        <p:txBody>
          <a:bodyPr wrap="square" lIns="0" tIns="0" rIns="0" bIns="0">
            <a:spAutoFit/>
          </a:bodyPr>
          <a:lstStyle/>
          <a:p>
            <a:pPr lvl="0"/>
            <a:r>
              <a:rPr lang="en-GB" b="1" dirty="0">
                <a:solidFill>
                  <a:schemeClr val="accent1"/>
                </a:solidFill>
              </a:rPr>
              <a:t>COMPONENTISATION IAR</a:t>
            </a:r>
            <a:endParaRPr lang="en-ZA" dirty="0">
              <a:solidFill>
                <a:schemeClr val="accent1"/>
              </a:solidFill>
            </a:endParaRPr>
          </a:p>
          <a:p>
            <a:pPr marL="226800" indent="-226800">
              <a:buFont typeface="Arial" panose="020B0604020202020204" pitchFamily="34" charset="0"/>
              <a:buChar char="•"/>
            </a:pPr>
            <a:r>
              <a:rPr lang="en-GB" b="1" dirty="0">
                <a:solidFill>
                  <a:schemeClr val="tx1">
                    <a:lumMod val="65000"/>
                    <a:lumOff val="35000"/>
                  </a:schemeClr>
                </a:solidFill>
              </a:rPr>
              <a:t>GRAP compliant IAR </a:t>
            </a:r>
            <a:r>
              <a:rPr lang="en-GB" dirty="0">
                <a:solidFill>
                  <a:schemeClr val="tx1">
                    <a:lumMod val="65000"/>
                    <a:lumOff val="35000"/>
                  </a:schemeClr>
                </a:solidFill>
              </a:rPr>
              <a:t>has been developed</a:t>
            </a:r>
          </a:p>
          <a:p>
            <a:pPr marL="226800" indent="-226800">
              <a:buFont typeface="Arial" panose="020B0604020202020204" pitchFamily="34" charset="0"/>
              <a:buChar char="•"/>
            </a:pPr>
            <a:r>
              <a:rPr lang="en-GB" dirty="0">
                <a:solidFill>
                  <a:schemeClr val="tx1">
                    <a:lumMod val="65000"/>
                    <a:lumOff val="35000"/>
                  </a:schemeClr>
                </a:solidFill>
              </a:rPr>
              <a:t>Enhancements to enable comprehensive asset management planning have been initiated. This will enable:</a:t>
            </a:r>
            <a:endParaRPr lang="en-ZA" dirty="0">
              <a:solidFill>
                <a:schemeClr val="tx1">
                  <a:lumMod val="65000"/>
                  <a:lumOff val="35000"/>
                </a:schemeClr>
              </a:solidFill>
            </a:endParaRPr>
          </a:p>
          <a:p>
            <a:pPr marL="589679" lvl="1" indent="-226800">
              <a:buFont typeface="Courier New" panose="02070309020205020404" pitchFamily="49" charset="0"/>
              <a:buChar char="o"/>
            </a:pPr>
            <a:r>
              <a:rPr lang="en-ZA" dirty="0">
                <a:solidFill>
                  <a:schemeClr val="tx1">
                    <a:lumMod val="65000"/>
                    <a:lumOff val="35000"/>
                  </a:schemeClr>
                </a:solidFill>
              </a:rPr>
              <a:t>Maintenance planning</a:t>
            </a:r>
          </a:p>
          <a:p>
            <a:pPr marL="589679" lvl="1" indent="-226800">
              <a:buFont typeface="Courier New" panose="02070309020205020404" pitchFamily="49" charset="0"/>
              <a:buChar char="o"/>
            </a:pPr>
            <a:r>
              <a:rPr lang="en-ZA" dirty="0">
                <a:solidFill>
                  <a:schemeClr val="tx1">
                    <a:lumMod val="65000"/>
                    <a:lumOff val="35000"/>
                  </a:schemeClr>
                </a:solidFill>
              </a:rPr>
              <a:t>Capital Planning</a:t>
            </a:r>
          </a:p>
          <a:p>
            <a:pPr marL="589679" lvl="1" indent="-226800">
              <a:buFont typeface="Courier New" panose="02070309020205020404" pitchFamily="49" charset="0"/>
              <a:buChar char="o"/>
            </a:pPr>
            <a:r>
              <a:rPr lang="en-ZA" dirty="0">
                <a:solidFill>
                  <a:schemeClr val="tx1">
                    <a:lumMod val="65000"/>
                    <a:lumOff val="35000"/>
                  </a:schemeClr>
                </a:solidFill>
              </a:rPr>
              <a:t>Complete Portfolio understanding down to component level </a:t>
            </a:r>
          </a:p>
          <a:p>
            <a:pPr marL="226800" indent="-226800">
              <a:buFont typeface="Arial" panose="020B0604020202020204" pitchFamily="34" charset="0"/>
              <a:buChar char="•"/>
            </a:pPr>
            <a:r>
              <a:rPr lang="en-GB" b="1" dirty="0">
                <a:solidFill>
                  <a:schemeClr val="tx1">
                    <a:lumMod val="65000"/>
                    <a:lumOff val="35000"/>
                  </a:schemeClr>
                </a:solidFill>
              </a:rPr>
              <a:t>Integrated asset lifecycle management</a:t>
            </a:r>
            <a:r>
              <a:rPr lang="en-GB" dirty="0">
                <a:solidFill>
                  <a:schemeClr val="tx1">
                    <a:lumMod val="65000"/>
                    <a:lumOff val="35000"/>
                  </a:schemeClr>
                </a:solidFill>
              </a:rPr>
              <a:t> is being introduced on current active projects. Including understanding maintenance costing and ensuring that Users commit to appropriate user charges for the whole lifecycle of these assets. </a:t>
            </a:r>
            <a:endParaRPr lang="en-ZA" dirty="0">
              <a:solidFill>
                <a:schemeClr val="tx1">
                  <a:lumMod val="65000"/>
                  <a:lumOff val="35000"/>
                </a:schemeClr>
              </a:solidFill>
            </a:endParaRPr>
          </a:p>
        </p:txBody>
      </p:sp>
      <p:sp>
        <p:nvSpPr>
          <p:cNvPr id="2" name="Footer Placeholder 1"/>
          <p:cNvSpPr>
            <a:spLocks noGrp="1"/>
          </p:cNvSpPr>
          <p:nvPr>
            <p:ph type="ftr" sz="quarter" idx="11"/>
          </p:nvPr>
        </p:nvSpPr>
        <p:spPr/>
        <p:txBody>
          <a:bodyPr/>
          <a:lstStyle/>
          <a:p>
            <a:r>
              <a:rPr lang="en-US" smtClean="0"/>
              <a:t>PROPERTY MANAGEMENT TRADING ENTITY</a:t>
            </a:r>
            <a:endParaRPr lang="en-US"/>
          </a:p>
        </p:txBody>
      </p:sp>
      <p:sp>
        <p:nvSpPr>
          <p:cNvPr id="6" name="Slide Number Placeholder 5"/>
          <p:cNvSpPr>
            <a:spLocks noGrp="1"/>
          </p:cNvSpPr>
          <p:nvPr>
            <p:ph type="sldNum" sz="quarter" idx="12"/>
          </p:nvPr>
        </p:nvSpPr>
        <p:spPr/>
        <p:txBody>
          <a:bodyPr/>
          <a:lstStyle/>
          <a:p>
            <a:fld id="{6D88B901-4B89-400A-9326-FD413AFBC764}" type="slidenum">
              <a:rPr lang="en-US" smtClean="0"/>
              <a:pPr/>
              <a:t>39</a:t>
            </a:fld>
            <a:endParaRPr lang="en-US"/>
          </a:p>
        </p:txBody>
      </p:sp>
    </p:spTree>
    <p:extLst>
      <p:ext uri="{BB962C8B-B14F-4D97-AF65-F5344CB8AC3E}">
        <p14:creationId xmlns:p14="http://schemas.microsoft.com/office/powerpoint/2010/main" xmlns="" val="424075721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prstGeom prst="rect">
            <a:avLst/>
          </a:prstGeom>
        </p:spPr>
        <p:txBody>
          <a:bodyPr/>
          <a:lstStyle/>
          <a:p>
            <a:pPr algn="ctr">
              <a:defRPr/>
            </a:pPr>
            <a:endParaRPr lang="en-GB" sz="1270" dirty="0">
              <a:solidFill>
                <a:srgbClr val="C0BFB4"/>
              </a:solidFill>
            </a:endParaRPr>
          </a:p>
        </p:txBody>
      </p:sp>
      <p:sp>
        <p:nvSpPr>
          <p:cNvPr id="22" name="Title 1"/>
          <p:cNvSpPr>
            <a:spLocks noGrp="1"/>
          </p:cNvSpPr>
          <p:nvPr>
            <p:ph type="title"/>
          </p:nvPr>
        </p:nvSpPr>
        <p:spPr>
          <a:xfrm>
            <a:off x="738671" y="134464"/>
            <a:ext cx="10674965" cy="990600"/>
          </a:xfrm>
        </p:spPr>
        <p:txBody>
          <a:bodyPr>
            <a:normAutofit/>
          </a:bodyPr>
          <a:lstStyle/>
          <a:p>
            <a:r>
              <a:rPr lang="en-US" sz="2800" b="1" dirty="0" smtClean="0">
                <a:solidFill>
                  <a:schemeClr val="bg1"/>
                </a:solidFill>
              </a:rPr>
              <a:t>1.	PMTE </a:t>
            </a:r>
            <a:r>
              <a:rPr lang="en-US" sz="2800" b="1" dirty="0">
                <a:solidFill>
                  <a:schemeClr val="bg1"/>
                </a:solidFill>
              </a:rPr>
              <a:t>BUSINESS MODEL</a:t>
            </a:r>
          </a:p>
        </p:txBody>
      </p:sp>
      <p:sp>
        <p:nvSpPr>
          <p:cNvPr id="5" name="Footer Placeholder 3"/>
          <p:cNvSpPr txBox="1">
            <a:spLocks/>
          </p:cNvSpPr>
          <p:nvPr/>
        </p:nvSpPr>
        <p:spPr>
          <a:xfrm>
            <a:off x="4038475" y="6230538"/>
            <a:ext cx="4600140" cy="273412"/>
          </a:xfrm>
          <a:prstGeom prst="rect">
            <a:avLst/>
          </a:prstGeom>
        </p:spPr>
        <p:txBody>
          <a:bodyPr vert="horz" lIns="72574" tIns="36287" rIns="72574" bIns="36287" rtlCol="0" anchor="ctr"/>
          <a:lstStyle>
            <a:defPPr>
              <a:defRPr lang="en-US"/>
            </a:defPPr>
            <a:lvl1pPr algn="ctr" rtl="0" eaLnBrk="1" fontAlgn="auto" hangingPunct="1">
              <a:spcBef>
                <a:spcPts val="0"/>
              </a:spcBef>
              <a:spcAft>
                <a:spcPts val="0"/>
              </a:spcAft>
              <a:defRPr sz="1600" kern="1200">
                <a:solidFill>
                  <a:schemeClr val="bg1">
                    <a:lumMod val="50000"/>
                  </a:schemeClr>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5pPr>
            <a:lvl6pPr marL="2286000" algn="l" defTabSz="914400" rtl="0" eaLnBrk="1" latinLnBrk="0" hangingPunct="1">
              <a:defRPr kern="1200">
                <a:solidFill>
                  <a:schemeClr val="tx1"/>
                </a:solidFill>
                <a:latin typeface="Century Gothic" panose="020B0502020202020204" pitchFamily="34" charset="0"/>
                <a:ea typeface="+mn-ea"/>
                <a:cs typeface="+mn-cs"/>
              </a:defRPr>
            </a:lvl6pPr>
            <a:lvl7pPr marL="2743200" algn="l" defTabSz="914400" rtl="0" eaLnBrk="1" latinLnBrk="0" hangingPunct="1">
              <a:defRPr kern="1200">
                <a:solidFill>
                  <a:schemeClr val="tx1"/>
                </a:solidFill>
                <a:latin typeface="Century Gothic" panose="020B0502020202020204" pitchFamily="34" charset="0"/>
                <a:ea typeface="+mn-ea"/>
                <a:cs typeface="+mn-cs"/>
              </a:defRPr>
            </a:lvl7pPr>
            <a:lvl8pPr marL="3200400" algn="l" defTabSz="914400" rtl="0" eaLnBrk="1" latinLnBrk="0" hangingPunct="1">
              <a:defRPr kern="1200">
                <a:solidFill>
                  <a:schemeClr val="tx1"/>
                </a:solidFill>
                <a:latin typeface="Century Gothic" panose="020B0502020202020204" pitchFamily="34" charset="0"/>
                <a:ea typeface="+mn-ea"/>
                <a:cs typeface="+mn-cs"/>
              </a:defRPr>
            </a:lvl8pPr>
            <a:lvl9pPr marL="3657600" algn="l" defTabSz="914400" rtl="0" eaLnBrk="1" latinLnBrk="0" hangingPunct="1">
              <a:defRPr kern="1200">
                <a:solidFill>
                  <a:schemeClr val="tx1"/>
                </a:solidFill>
                <a:latin typeface="Century Gothic" panose="020B0502020202020204" pitchFamily="34" charset="0"/>
                <a:ea typeface="+mn-ea"/>
                <a:cs typeface="+mn-cs"/>
              </a:defRPr>
            </a:lvl9pPr>
          </a:lstStyle>
          <a:p>
            <a:pPr defTabSz="725759">
              <a:defRPr/>
            </a:pPr>
            <a:r>
              <a:rPr lang="en-ZA" sz="1270" dirty="0">
                <a:solidFill>
                  <a:prstClr val="white">
                    <a:lumMod val="50000"/>
                  </a:prstClr>
                </a:solidFill>
              </a:rPr>
              <a:t>PMTE Operationalization through Business Process Review</a:t>
            </a:r>
            <a:endParaRPr lang="en-GB" sz="1270" dirty="0">
              <a:solidFill>
                <a:srgbClr val="B83D68"/>
              </a:solidFill>
            </a:endParaRPr>
          </a:p>
        </p:txBody>
      </p:sp>
      <p:grpSp>
        <p:nvGrpSpPr>
          <p:cNvPr id="3" name="Group 2"/>
          <p:cNvGrpSpPr/>
          <p:nvPr/>
        </p:nvGrpSpPr>
        <p:grpSpPr>
          <a:xfrm>
            <a:off x="609603" y="1276059"/>
            <a:ext cx="10972799" cy="5402219"/>
            <a:chOff x="621804" y="2088133"/>
            <a:chExt cx="10801350" cy="6326187"/>
          </a:xfrm>
        </p:grpSpPr>
        <p:grpSp>
          <p:nvGrpSpPr>
            <p:cNvPr id="6" name="Group 22"/>
            <p:cNvGrpSpPr>
              <a:grpSpLocks/>
            </p:cNvGrpSpPr>
            <p:nvPr/>
          </p:nvGrpSpPr>
          <p:grpSpPr bwMode="auto">
            <a:xfrm>
              <a:off x="621804" y="2088133"/>
              <a:ext cx="10801350" cy="6326187"/>
              <a:chOff x="-179597" y="620688"/>
              <a:chExt cx="9160878" cy="5760640"/>
            </a:xfrm>
          </p:grpSpPr>
          <p:sp>
            <p:nvSpPr>
              <p:cNvPr id="7" name="Rectangle 13"/>
              <p:cNvSpPr>
                <a:spLocks noChangeArrowheads="1"/>
              </p:cNvSpPr>
              <p:nvPr/>
            </p:nvSpPr>
            <p:spPr bwMode="auto">
              <a:xfrm>
                <a:off x="69056" y="620688"/>
                <a:ext cx="8912225" cy="5760640"/>
              </a:xfrm>
              <a:prstGeom prst="rect">
                <a:avLst/>
              </a:pr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a:sp3d>
              <a:extLst/>
            </p:spPr>
            <p:txBody>
              <a:bodyPr/>
              <a:lstStyle/>
              <a:p>
                <a:pPr defTabSz="457228" fontAlgn="base" hangingPunct="0">
                  <a:lnSpc>
                    <a:spcPct val="93000"/>
                  </a:lnSpc>
                  <a:spcBef>
                    <a:spcPct val="0"/>
                  </a:spcBef>
                  <a:spcAft>
                    <a:spcPct val="0"/>
                  </a:spcAft>
                  <a:buClr>
                    <a:srgbClr val="000000"/>
                  </a:buClr>
                  <a:buSzPct val="100000"/>
                  <a:defRPr/>
                </a:pPr>
                <a:endParaRPr lang="en-ZA" altLang="en-US" dirty="0">
                  <a:solidFill>
                    <a:srgbClr val="FFFFFF"/>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8" name="Oval 7"/>
              <p:cNvSpPr/>
              <p:nvPr/>
            </p:nvSpPr>
            <p:spPr bwMode="auto">
              <a:xfrm>
                <a:off x="2044031" y="3005472"/>
                <a:ext cx="4458571" cy="2992725"/>
              </a:xfrm>
              <a:prstGeom prst="ellipse">
                <a:avLst/>
              </a:prstGeom>
              <a:solidFill>
                <a:srgbClr val="FFFF66">
                  <a:alpha val="49804"/>
                </a:srgbClr>
              </a:solidFill>
              <a:ln>
                <a:noFill/>
              </a:ln>
              <a:effectLst>
                <a:outerShdw blurRad="50800" dist="38100" dir="2700000" algn="tl" rotWithShape="0">
                  <a:prstClr val="black">
                    <a:alpha val="40000"/>
                  </a:prstClr>
                </a:outerShdw>
              </a:effectLst>
              <a:scene3d>
                <a:camera prst="orthographicFront"/>
                <a:lightRig rig="threePt" dir="t"/>
              </a:scene3d>
              <a:sp3d>
                <a:bevelT/>
              </a:sp3d>
              <a:extLst/>
            </p:spPr>
            <p:txBody>
              <a:bodyPr anchor="ctr"/>
              <a:lstStyle/>
              <a:p>
                <a:pPr algn="ctr" defTabSz="457228" fontAlgn="base" hangingPunct="0">
                  <a:lnSpc>
                    <a:spcPct val="93000"/>
                  </a:lnSpc>
                  <a:spcBef>
                    <a:spcPct val="0"/>
                  </a:spcBef>
                  <a:spcAft>
                    <a:spcPct val="0"/>
                  </a:spcAft>
                  <a:buClr>
                    <a:srgbClr val="000000"/>
                  </a:buClr>
                  <a:buSzPct val="100000"/>
                  <a:defRPr/>
                </a:pPr>
                <a:endParaRPr lang="en-ZA" sz="1400" b="1" dirty="0">
                  <a:solidFill>
                    <a:srgbClr val="CC0000"/>
                  </a:solidFill>
                  <a:latin typeface="Arial" panose="020B0604020202020204" pitchFamily="34" charset="0"/>
                  <a:ea typeface="Arial Unicode MS" panose="020B0604020202020204" pitchFamily="34" charset="-128"/>
                  <a:cs typeface="Arial Unicode MS" panose="020B0604020202020204" pitchFamily="34" charset="-128"/>
                </a:endParaRPr>
              </a:p>
              <a:p>
                <a:pPr algn="ctr" defTabSz="457228" fontAlgn="base" hangingPunct="0">
                  <a:lnSpc>
                    <a:spcPct val="93000"/>
                  </a:lnSpc>
                  <a:spcBef>
                    <a:spcPct val="0"/>
                  </a:spcBef>
                  <a:spcAft>
                    <a:spcPct val="0"/>
                  </a:spcAft>
                  <a:buClr>
                    <a:srgbClr val="000000"/>
                  </a:buClr>
                  <a:buSzPct val="100000"/>
                  <a:defRPr/>
                </a:pPr>
                <a:endParaRPr lang="en-ZA" sz="1400" b="1" dirty="0">
                  <a:solidFill>
                    <a:srgbClr val="CC0000"/>
                  </a:solidFill>
                  <a:latin typeface="Arial" panose="020B0604020202020204" pitchFamily="34" charset="0"/>
                  <a:ea typeface="Arial Unicode MS" panose="020B0604020202020204" pitchFamily="34" charset="-128"/>
                  <a:cs typeface="Arial Unicode MS" panose="020B0604020202020204" pitchFamily="34" charset="-128"/>
                </a:endParaRPr>
              </a:p>
              <a:p>
                <a:pPr algn="ctr" defTabSz="457228" fontAlgn="base" hangingPunct="0">
                  <a:lnSpc>
                    <a:spcPct val="93000"/>
                  </a:lnSpc>
                  <a:spcBef>
                    <a:spcPct val="0"/>
                  </a:spcBef>
                  <a:spcAft>
                    <a:spcPct val="0"/>
                  </a:spcAft>
                  <a:buClr>
                    <a:srgbClr val="000000"/>
                  </a:buClr>
                  <a:buSzPct val="100000"/>
                  <a:defRPr/>
                </a:pPr>
                <a:endParaRPr lang="en-ZA" sz="1400" b="1" dirty="0">
                  <a:solidFill>
                    <a:srgbClr val="CC0000"/>
                  </a:solidFill>
                  <a:latin typeface="Arial" panose="020B0604020202020204" pitchFamily="34" charset="0"/>
                  <a:ea typeface="Arial Unicode MS" panose="020B0604020202020204" pitchFamily="34" charset="-128"/>
                  <a:cs typeface="Arial Unicode MS" panose="020B0604020202020204" pitchFamily="34" charset="-128"/>
                </a:endParaRPr>
              </a:p>
              <a:p>
                <a:pPr algn="ctr" defTabSz="457228" fontAlgn="base" hangingPunct="0">
                  <a:lnSpc>
                    <a:spcPct val="93000"/>
                  </a:lnSpc>
                  <a:spcBef>
                    <a:spcPct val="0"/>
                  </a:spcBef>
                  <a:spcAft>
                    <a:spcPct val="0"/>
                  </a:spcAft>
                  <a:buClr>
                    <a:srgbClr val="000000"/>
                  </a:buClr>
                  <a:buSzPct val="100000"/>
                  <a:defRPr/>
                </a:pPr>
                <a:endParaRPr lang="en-ZA" sz="1400" b="1" dirty="0">
                  <a:solidFill>
                    <a:srgbClr val="CC0000"/>
                  </a:solidFill>
                  <a:latin typeface="Arial" panose="020B0604020202020204" pitchFamily="34" charset="0"/>
                  <a:ea typeface="Arial Unicode MS" panose="020B0604020202020204" pitchFamily="34" charset="-128"/>
                  <a:cs typeface="Arial Unicode MS" panose="020B0604020202020204" pitchFamily="34" charset="-128"/>
                </a:endParaRPr>
              </a:p>
              <a:p>
                <a:pPr algn="ctr" defTabSz="457228" fontAlgn="base" hangingPunct="0">
                  <a:lnSpc>
                    <a:spcPct val="93000"/>
                  </a:lnSpc>
                  <a:spcBef>
                    <a:spcPct val="0"/>
                  </a:spcBef>
                  <a:spcAft>
                    <a:spcPct val="0"/>
                  </a:spcAft>
                  <a:buClr>
                    <a:srgbClr val="000000"/>
                  </a:buClr>
                  <a:buSzPct val="100000"/>
                  <a:defRPr/>
                </a:pPr>
                <a:endParaRPr lang="en-ZA" sz="1400" b="1" dirty="0">
                  <a:solidFill>
                    <a:srgbClr val="CC0000"/>
                  </a:solidFill>
                  <a:latin typeface="Arial" panose="020B0604020202020204" pitchFamily="34" charset="0"/>
                  <a:ea typeface="Arial Unicode MS" panose="020B0604020202020204" pitchFamily="34" charset="-128"/>
                  <a:cs typeface="Arial Unicode MS" panose="020B0604020202020204" pitchFamily="34" charset="-128"/>
                </a:endParaRPr>
              </a:p>
              <a:p>
                <a:pPr algn="ctr" defTabSz="457228" fontAlgn="base" hangingPunct="0">
                  <a:lnSpc>
                    <a:spcPct val="93000"/>
                  </a:lnSpc>
                  <a:spcBef>
                    <a:spcPct val="0"/>
                  </a:spcBef>
                  <a:spcAft>
                    <a:spcPct val="0"/>
                  </a:spcAft>
                  <a:buClr>
                    <a:srgbClr val="000000"/>
                  </a:buClr>
                  <a:buSzPct val="100000"/>
                  <a:defRPr/>
                </a:pPr>
                <a:endParaRPr lang="en-ZA" sz="1400" b="1" dirty="0">
                  <a:solidFill>
                    <a:srgbClr val="CC0000"/>
                  </a:solidFill>
                  <a:latin typeface="Arial" panose="020B0604020202020204" pitchFamily="34" charset="0"/>
                  <a:ea typeface="Arial Unicode MS" panose="020B0604020202020204" pitchFamily="34" charset="-128"/>
                  <a:cs typeface="Arial Unicode MS" panose="020B0604020202020204" pitchFamily="34" charset="-128"/>
                </a:endParaRPr>
              </a:p>
              <a:p>
                <a:pPr algn="ctr" defTabSz="457228" fontAlgn="base" hangingPunct="0">
                  <a:lnSpc>
                    <a:spcPct val="93000"/>
                  </a:lnSpc>
                  <a:spcBef>
                    <a:spcPct val="0"/>
                  </a:spcBef>
                  <a:spcAft>
                    <a:spcPct val="0"/>
                  </a:spcAft>
                  <a:buClr>
                    <a:srgbClr val="000000"/>
                  </a:buClr>
                  <a:buSzPct val="100000"/>
                  <a:defRPr/>
                </a:pPr>
                <a:endParaRPr lang="en-ZA" sz="1400" b="1" dirty="0">
                  <a:solidFill>
                    <a:srgbClr val="CC0000"/>
                  </a:solidFill>
                  <a:latin typeface="Arial" panose="020B0604020202020204" pitchFamily="34" charset="0"/>
                  <a:ea typeface="Arial Unicode MS" panose="020B0604020202020204" pitchFamily="34" charset="-128"/>
                  <a:cs typeface="Arial Unicode MS" panose="020B0604020202020204" pitchFamily="34" charset="-128"/>
                </a:endParaRPr>
              </a:p>
              <a:p>
                <a:pPr algn="ctr" defTabSz="457228" fontAlgn="base" hangingPunct="0">
                  <a:lnSpc>
                    <a:spcPct val="93000"/>
                  </a:lnSpc>
                  <a:spcBef>
                    <a:spcPct val="0"/>
                  </a:spcBef>
                  <a:spcAft>
                    <a:spcPct val="0"/>
                  </a:spcAft>
                  <a:buClr>
                    <a:srgbClr val="000000"/>
                  </a:buClr>
                  <a:buSzPct val="100000"/>
                  <a:defRPr/>
                </a:pPr>
                <a:endParaRPr lang="en-ZA" sz="1400" b="1" dirty="0">
                  <a:solidFill>
                    <a:srgbClr val="CC0000"/>
                  </a:solidFill>
                  <a:latin typeface="Arial" panose="020B0604020202020204" pitchFamily="34" charset="0"/>
                  <a:ea typeface="Arial Unicode MS" panose="020B0604020202020204" pitchFamily="34" charset="-128"/>
                  <a:cs typeface="Arial Unicode MS" panose="020B0604020202020204" pitchFamily="34" charset="-128"/>
                </a:endParaRPr>
              </a:p>
              <a:p>
                <a:pPr algn="ctr" defTabSz="457228" fontAlgn="base" hangingPunct="0">
                  <a:lnSpc>
                    <a:spcPct val="93000"/>
                  </a:lnSpc>
                  <a:spcBef>
                    <a:spcPct val="0"/>
                  </a:spcBef>
                  <a:spcAft>
                    <a:spcPct val="0"/>
                  </a:spcAft>
                  <a:buClr>
                    <a:srgbClr val="000000"/>
                  </a:buClr>
                  <a:buSzPct val="100000"/>
                  <a:defRPr/>
                </a:pPr>
                <a:endParaRPr lang="en-ZA" sz="1400" b="1" dirty="0">
                  <a:solidFill>
                    <a:srgbClr val="CC0000"/>
                  </a:solidFill>
                  <a:latin typeface="Arial" panose="020B0604020202020204" pitchFamily="34" charset="0"/>
                  <a:ea typeface="Arial Unicode MS" panose="020B0604020202020204" pitchFamily="34" charset="-128"/>
                  <a:cs typeface="Arial Unicode MS" panose="020B0604020202020204" pitchFamily="34" charset="-128"/>
                </a:endParaRPr>
              </a:p>
              <a:p>
                <a:pPr algn="ctr" defTabSz="457228" fontAlgn="base" hangingPunct="0">
                  <a:lnSpc>
                    <a:spcPct val="93000"/>
                  </a:lnSpc>
                  <a:spcBef>
                    <a:spcPct val="0"/>
                  </a:spcBef>
                  <a:spcAft>
                    <a:spcPct val="0"/>
                  </a:spcAft>
                  <a:buClr>
                    <a:srgbClr val="000000"/>
                  </a:buClr>
                  <a:buSzPct val="100000"/>
                  <a:defRPr/>
                </a:pPr>
                <a:endParaRPr lang="en-ZA" sz="1400" b="1" dirty="0">
                  <a:solidFill>
                    <a:srgbClr val="CC0000"/>
                  </a:solidFill>
                  <a:latin typeface="Arial" panose="020B0604020202020204" pitchFamily="34" charset="0"/>
                  <a:ea typeface="Arial Unicode MS" panose="020B0604020202020204" pitchFamily="34" charset="-128"/>
                  <a:cs typeface="Arial Unicode MS" panose="020B0604020202020204" pitchFamily="34" charset="-128"/>
                </a:endParaRPr>
              </a:p>
              <a:p>
                <a:pPr algn="ctr" defTabSz="457228" fontAlgn="base" hangingPunct="0">
                  <a:lnSpc>
                    <a:spcPct val="93000"/>
                  </a:lnSpc>
                  <a:spcBef>
                    <a:spcPct val="0"/>
                  </a:spcBef>
                  <a:spcAft>
                    <a:spcPct val="0"/>
                  </a:spcAft>
                  <a:buClr>
                    <a:srgbClr val="000000"/>
                  </a:buClr>
                  <a:buSzPct val="100000"/>
                  <a:defRPr/>
                </a:pPr>
                <a:endParaRPr lang="en-ZA" sz="1400" b="1" dirty="0">
                  <a:solidFill>
                    <a:srgbClr val="CC0000"/>
                  </a:solidFill>
                  <a:latin typeface="Arial" panose="020B0604020202020204" pitchFamily="34" charset="0"/>
                  <a:ea typeface="Arial Unicode MS" panose="020B0604020202020204" pitchFamily="34" charset="-128"/>
                  <a:cs typeface="Arial Unicode MS" panose="020B0604020202020204" pitchFamily="34" charset="-128"/>
                </a:endParaRPr>
              </a:p>
              <a:p>
                <a:pPr algn="ctr" defTabSz="457228" fontAlgn="base" hangingPunct="0">
                  <a:lnSpc>
                    <a:spcPct val="93000"/>
                  </a:lnSpc>
                  <a:spcBef>
                    <a:spcPct val="0"/>
                  </a:spcBef>
                  <a:spcAft>
                    <a:spcPct val="0"/>
                  </a:spcAft>
                  <a:buClr>
                    <a:srgbClr val="000000"/>
                  </a:buClr>
                  <a:buSzPct val="100000"/>
                  <a:defRPr/>
                </a:pPr>
                <a:endParaRPr lang="en-ZA" sz="1400" b="1" dirty="0">
                  <a:solidFill>
                    <a:srgbClr val="CC0000"/>
                  </a:solidFill>
                  <a:latin typeface="Arial" panose="020B0604020202020204" pitchFamily="34" charset="0"/>
                  <a:ea typeface="Arial Unicode MS" panose="020B0604020202020204" pitchFamily="34" charset="-128"/>
                  <a:cs typeface="Arial Unicode MS" panose="020B0604020202020204" pitchFamily="34" charset="-128"/>
                </a:endParaRPr>
              </a:p>
              <a:p>
                <a:pPr algn="ctr" defTabSz="457228" fontAlgn="base" hangingPunct="0">
                  <a:lnSpc>
                    <a:spcPct val="93000"/>
                  </a:lnSpc>
                  <a:spcBef>
                    <a:spcPct val="0"/>
                  </a:spcBef>
                  <a:spcAft>
                    <a:spcPct val="0"/>
                  </a:spcAft>
                  <a:buClr>
                    <a:srgbClr val="000000"/>
                  </a:buClr>
                  <a:buSzPct val="100000"/>
                  <a:defRPr/>
                </a:pPr>
                <a:r>
                  <a:rPr lang="en-ZA" sz="1400" b="1" dirty="0">
                    <a:solidFill>
                      <a:srgbClr val="CC9900"/>
                    </a:solidFill>
                    <a:latin typeface="Arial" panose="020B0604020202020204" pitchFamily="34" charset="0"/>
                    <a:ea typeface="Arial Unicode MS" panose="020B0604020202020204" pitchFamily="34" charset="-128"/>
                    <a:cs typeface="Arial Unicode MS" panose="020B0604020202020204" pitchFamily="34" charset="-128"/>
                  </a:rPr>
                  <a:t>PROPERTY </a:t>
                </a:r>
              </a:p>
              <a:p>
                <a:pPr algn="ctr" defTabSz="457228" fontAlgn="base" hangingPunct="0">
                  <a:lnSpc>
                    <a:spcPct val="93000"/>
                  </a:lnSpc>
                  <a:spcBef>
                    <a:spcPct val="0"/>
                  </a:spcBef>
                  <a:spcAft>
                    <a:spcPct val="0"/>
                  </a:spcAft>
                  <a:buClr>
                    <a:srgbClr val="000000"/>
                  </a:buClr>
                  <a:buSzPct val="100000"/>
                  <a:defRPr/>
                </a:pPr>
                <a:r>
                  <a:rPr lang="en-ZA" sz="1400" b="1" dirty="0">
                    <a:solidFill>
                      <a:srgbClr val="CC9900"/>
                    </a:solidFill>
                    <a:latin typeface="Arial" panose="020B0604020202020204" pitchFamily="34" charset="0"/>
                    <a:ea typeface="Arial Unicode MS" panose="020B0604020202020204" pitchFamily="34" charset="-128"/>
                    <a:cs typeface="Arial Unicode MS" panose="020B0604020202020204" pitchFamily="34" charset="-128"/>
                  </a:rPr>
                  <a:t>MANAGEMENT</a:t>
                </a:r>
              </a:p>
              <a:p>
                <a:pPr algn="ctr" defTabSz="457228" fontAlgn="base" hangingPunct="0">
                  <a:lnSpc>
                    <a:spcPct val="93000"/>
                  </a:lnSpc>
                  <a:spcBef>
                    <a:spcPct val="0"/>
                  </a:spcBef>
                  <a:spcAft>
                    <a:spcPct val="0"/>
                  </a:spcAft>
                  <a:buClr>
                    <a:srgbClr val="000000"/>
                  </a:buClr>
                  <a:buSzPct val="100000"/>
                  <a:defRPr/>
                </a:pPr>
                <a:endParaRPr lang="en-ZA" sz="1400" b="1" dirty="0">
                  <a:solidFill>
                    <a:srgbClr val="CC9900"/>
                  </a:solidFill>
                  <a:latin typeface="Arial" panose="020B0604020202020204" pitchFamily="34" charset="0"/>
                  <a:ea typeface="Arial Unicode MS" panose="020B0604020202020204" pitchFamily="34" charset="-128"/>
                  <a:cs typeface="Arial Unicode MS" panose="020B0604020202020204" pitchFamily="34" charset="-128"/>
                </a:endParaRPr>
              </a:p>
              <a:p>
                <a:pPr algn="ctr" defTabSz="457228" fontAlgn="base" hangingPunct="0">
                  <a:lnSpc>
                    <a:spcPct val="93000"/>
                  </a:lnSpc>
                  <a:spcBef>
                    <a:spcPct val="0"/>
                  </a:spcBef>
                  <a:spcAft>
                    <a:spcPct val="0"/>
                  </a:spcAft>
                  <a:buClr>
                    <a:srgbClr val="000000"/>
                  </a:buClr>
                  <a:buSzPct val="100000"/>
                  <a:defRPr/>
                </a:pPr>
                <a:endParaRPr lang="en-ZA" sz="1400" b="1" dirty="0">
                  <a:solidFill>
                    <a:srgbClr val="CC9900"/>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9" name="Oval 5"/>
              <p:cNvSpPr>
                <a:spLocks noChangeArrowheads="1"/>
              </p:cNvSpPr>
              <p:nvPr/>
            </p:nvSpPr>
            <p:spPr bwMode="auto">
              <a:xfrm>
                <a:off x="3051164" y="1522282"/>
                <a:ext cx="2307423" cy="2202918"/>
              </a:xfrm>
              <a:prstGeom prst="ellipse">
                <a:avLst/>
              </a:prstGeom>
              <a:solidFill>
                <a:srgbClr val="99FF99">
                  <a:alpha val="50195"/>
                </a:srgbClr>
              </a:solidFill>
              <a:ln>
                <a:noFill/>
              </a:ln>
              <a:effectLst>
                <a:outerShdw blurRad="50800" dist="38100" dir="2700000" algn="tl"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xmlns="" w="9525" algn="ctr">
                    <a:solidFill>
                      <a:srgbClr val="000000"/>
                    </a:solidFill>
                    <a:round/>
                    <a:headEnd/>
                    <a:tailEnd/>
                  </a14:hiddenLine>
                </a:ext>
              </a:extLst>
            </p:spPr>
            <p:txBody>
              <a:bodyPr/>
              <a:lstStyle/>
              <a:p>
                <a:pPr algn="ctr" defTabSz="457228" fontAlgn="base" hangingPunct="0">
                  <a:lnSpc>
                    <a:spcPct val="93000"/>
                  </a:lnSpc>
                  <a:spcBef>
                    <a:spcPct val="0"/>
                  </a:spcBef>
                  <a:spcAft>
                    <a:spcPct val="0"/>
                  </a:spcAft>
                  <a:buClr>
                    <a:srgbClr val="000000"/>
                  </a:buClr>
                  <a:buSzPct val="100000"/>
                  <a:defRPr/>
                </a:pPr>
                <a:r>
                  <a:rPr lang="en-ZA" altLang="en-US" sz="1400" b="1" dirty="0">
                    <a:solidFill>
                      <a:srgbClr val="00B050"/>
                    </a:solidFill>
                    <a:latin typeface="Arial" panose="020B0604020202020204" pitchFamily="34" charset="0"/>
                    <a:ea typeface="Arial Unicode MS" panose="020B0604020202020204" pitchFamily="34" charset="-128"/>
                    <a:cs typeface="Arial Unicode MS" panose="020B0604020202020204" pitchFamily="34" charset="-128"/>
                  </a:rPr>
                  <a:t>REAL ESTATE</a:t>
                </a:r>
              </a:p>
              <a:p>
                <a:pPr algn="ctr" defTabSz="457228" fontAlgn="base" hangingPunct="0">
                  <a:lnSpc>
                    <a:spcPct val="93000"/>
                  </a:lnSpc>
                  <a:spcBef>
                    <a:spcPct val="0"/>
                  </a:spcBef>
                  <a:spcAft>
                    <a:spcPct val="0"/>
                  </a:spcAft>
                  <a:buClr>
                    <a:srgbClr val="000000"/>
                  </a:buClr>
                  <a:buSzPct val="100000"/>
                  <a:defRPr/>
                </a:pPr>
                <a:r>
                  <a:rPr lang="en-ZA" altLang="en-US" sz="1400" b="1" dirty="0">
                    <a:solidFill>
                      <a:srgbClr val="00B050"/>
                    </a:solidFill>
                    <a:latin typeface="Arial" panose="020B0604020202020204" pitchFamily="34" charset="0"/>
                    <a:ea typeface="Arial Unicode MS" panose="020B0604020202020204" pitchFamily="34" charset="-128"/>
                    <a:cs typeface="Arial Unicode MS" panose="020B0604020202020204" pitchFamily="34" charset="-128"/>
                  </a:rPr>
                  <a:t>INVESTMENT</a:t>
                </a:r>
              </a:p>
              <a:p>
                <a:pPr algn="ctr" defTabSz="457228" fontAlgn="base" hangingPunct="0">
                  <a:lnSpc>
                    <a:spcPct val="93000"/>
                  </a:lnSpc>
                  <a:spcBef>
                    <a:spcPct val="0"/>
                  </a:spcBef>
                  <a:spcAft>
                    <a:spcPct val="0"/>
                  </a:spcAft>
                  <a:buClr>
                    <a:srgbClr val="000000"/>
                  </a:buClr>
                  <a:buSzPct val="100000"/>
                  <a:defRPr/>
                </a:pPr>
                <a:r>
                  <a:rPr lang="en-ZA" altLang="en-US" sz="1400" b="1" dirty="0">
                    <a:solidFill>
                      <a:srgbClr val="000000"/>
                    </a:solidFill>
                    <a:latin typeface="Arial" panose="020B0604020202020204" pitchFamily="34" charset="0"/>
                    <a:ea typeface="Arial Unicode MS" panose="020B0604020202020204" pitchFamily="34" charset="-128"/>
                    <a:cs typeface="Arial Unicode MS" panose="020B0604020202020204" pitchFamily="34" charset="-128"/>
                  </a:rPr>
                  <a:t>PLAN / ACQUIRE / DISPOSE</a:t>
                </a:r>
              </a:p>
              <a:p>
                <a:pPr algn="ctr" defTabSz="457228" fontAlgn="base" hangingPunct="0">
                  <a:lnSpc>
                    <a:spcPct val="93000"/>
                  </a:lnSpc>
                  <a:spcBef>
                    <a:spcPct val="0"/>
                  </a:spcBef>
                  <a:spcAft>
                    <a:spcPct val="0"/>
                  </a:spcAft>
                  <a:buClr>
                    <a:srgbClr val="000000"/>
                  </a:buClr>
                  <a:buSzPct val="100000"/>
                  <a:defRPr/>
                </a:pPr>
                <a:endParaRPr lang="en-ZA" altLang="en-US" sz="1400" b="1" dirty="0">
                  <a:solidFill>
                    <a:srgbClr val="000000"/>
                  </a:solidFill>
                  <a:latin typeface="Arial" panose="020B0604020202020204" pitchFamily="34" charset="0"/>
                  <a:ea typeface="Arial Unicode MS" panose="020B0604020202020204" pitchFamily="34" charset="-128"/>
                  <a:cs typeface="Arial Unicode MS" panose="020B0604020202020204" pitchFamily="34" charset="-128"/>
                </a:endParaRPr>
              </a:p>
              <a:p>
                <a:pPr algn="ctr" defTabSz="457228" fontAlgn="base" hangingPunct="0">
                  <a:lnSpc>
                    <a:spcPct val="93000"/>
                  </a:lnSpc>
                  <a:spcBef>
                    <a:spcPct val="0"/>
                  </a:spcBef>
                  <a:spcAft>
                    <a:spcPct val="0"/>
                  </a:spcAft>
                  <a:buClr>
                    <a:srgbClr val="000000"/>
                  </a:buClr>
                  <a:buSzPct val="100000"/>
                  <a:defRPr/>
                </a:pPr>
                <a:endParaRPr lang="en-ZA" altLang="en-US" sz="1400" b="1" dirty="0">
                  <a:solidFill>
                    <a:srgbClr val="000000"/>
                  </a:solidFill>
                  <a:latin typeface="Arial" panose="020B0604020202020204" pitchFamily="34" charset="0"/>
                  <a:ea typeface="Arial Unicode MS" panose="020B0604020202020204" pitchFamily="34" charset="-128"/>
                  <a:cs typeface="Arial Unicode MS" panose="020B0604020202020204" pitchFamily="34" charset="-128"/>
                </a:endParaRPr>
              </a:p>
              <a:p>
                <a:pPr algn="ctr" defTabSz="457228" fontAlgn="base" hangingPunct="0">
                  <a:lnSpc>
                    <a:spcPct val="93000"/>
                  </a:lnSpc>
                  <a:spcBef>
                    <a:spcPct val="0"/>
                  </a:spcBef>
                  <a:spcAft>
                    <a:spcPct val="0"/>
                  </a:spcAft>
                  <a:buClr>
                    <a:srgbClr val="000000"/>
                  </a:buClr>
                  <a:buSzPct val="100000"/>
                  <a:defRPr/>
                </a:pPr>
                <a:endParaRPr lang="en-ZA" altLang="en-US" sz="1400" b="1" dirty="0">
                  <a:solidFill>
                    <a:srgbClr val="000000"/>
                  </a:solidFill>
                  <a:latin typeface="Arial" panose="020B0604020202020204" pitchFamily="34" charset="0"/>
                  <a:ea typeface="Arial Unicode MS" panose="020B0604020202020204" pitchFamily="34" charset="-128"/>
                  <a:cs typeface="Arial Unicode MS" panose="020B0604020202020204" pitchFamily="34" charset="-128"/>
                </a:endParaRPr>
              </a:p>
              <a:p>
                <a:pPr algn="ctr" defTabSz="457228" fontAlgn="base" hangingPunct="0">
                  <a:lnSpc>
                    <a:spcPct val="93000"/>
                  </a:lnSpc>
                  <a:spcBef>
                    <a:spcPct val="0"/>
                  </a:spcBef>
                  <a:spcAft>
                    <a:spcPct val="0"/>
                  </a:spcAft>
                  <a:buClr>
                    <a:srgbClr val="000000"/>
                  </a:buClr>
                  <a:buSzPct val="100000"/>
                  <a:defRPr/>
                </a:pPr>
                <a:endParaRPr lang="en-ZA" altLang="en-US" sz="1400" b="1" dirty="0">
                  <a:solidFill>
                    <a:srgbClr val="000000"/>
                  </a:solidFill>
                  <a:latin typeface="Arial" panose="020B0604020202020204" pitchFamily="34" charset="0"/>
                  <a:ea typeface="Arial Unicode MS" panose="020B0604020202020204" pitchFamily="34" charset="-128"/>
                  <a:cs typeface="Arial Unicode MS" panose="020B0604020202020204" pitchFamily="34" charset="-128"/>
                </a:endParaRPr>
              </a:p>
              <a:p>
                <a:pPr algn="ctr" defTabSz="457228" fontAlgn="base" hangingPunct="0">
                  <a:lnSpc>
                    <a:spcPct val="93000"/>
                  </a:lnSpc>
                  <a:spcBef>
                    <a:spcPct val="0"/>
                  </a:spcBef>
                  <a:spcAft>
                    <a:spcPct val="0"/>
                  </a:spcAft>
                  <a:buClr>
                    <a:srgbClr val="000000"/>
                  </a:buClr>
                  <a:buSzPct val="100000"/>
                  <a:defRPr/>
                </a:pPr>
                <a:endParaRPr lang="en-ZA" altLang="en-US" sz="1400" b="1" dirty="0">
                  <a:solidFill>
                    <a:srgbClr val="000000"/>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10" name="Oval 9"/>
              <p:cNvSpPr>
                <a:spLocks noChangeArrowheads="1"/>
              </p:cNvSpPr>
              <p:nvPr/>
            </p:nvSpPr>
            <p:spPr bwMode="auto">
              <a:xfrm>
                <a:off x="6374387" y="2368419"/>
                <a:ext cx="2465996" cy="1992364"/>
              </a:xfrm>
              <a:prstGeom prst="ellipse">
                <a:avLst/>
              </a:prstGeom>
              <a:solidFill>
                <a:srgbClr val="FF0000">
                  <a:alpha val="40000"/>
                </a:srgbClr>
              </a:solidFill>
              <a:ln>
                <a:noFill/>
              </a:ln>
              <a:effectLst>
                <a:outerShdw blurRad="50800" dist="38100" dir="2700000" algn="tl"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xmlns="" w="9525" algn="ctr">
                    <a:solidFill>
                      <a:srgbClr val="000000"/>
                    </a:solidFill>
                    <a:round/>
                    <a:headEnd/>
                    <a:tailEnd/>
                  </a14:hiddenLine>
                </a:ext>
              </a:extLst>
            </p:spPr>
            <p:txBody>
              <a:bodyPr anchor="ctr"/>
              <a:lstStyle/>
              <a:p>
                <a:pPr algn="ctr" defTabSz="457228" fontAlgn="base" hangingPunct="0">
                  <a:lnSpc>
                    <a:spcPct val="93000"/>
                  </a:lnSpc>
                  <a:spcBef>
                    <a:spcPct val="0"/>
                  </a:spcBef>
                  <a:spcAft>
                    <a:spcPct val="0"/>
                  </a:spcAft>
                  <a:buClr>
                    <a:srgbClr val="000000"/>
                  </a:buClr>
                  <a:buSzPct val="100000"/>
                  <a:defRPr/>
                </a:pPr>
                <a:r>
                  <a:rPr lang="en-ZA" altLang="en-US" sz="1400" b="1" dirty="0">
                    <a:solidFill>
                      <a:srgbClr val="CC0000"/>
                    </a:solidFill>
                    <a:latin typeface="Arial" panose="020B0604020202020204" pitchFamily="34" charset="0"/>
                    <a:ea typeface="Arial Unicode MS" panose="020B0604020202020204" pitchFamily="34" charset="-128"/>
                    <a:cs typeface="Arial Unicode MS" panose="020B0604020202020204" pitchFamily="34" charset="-128"/>
                  </a:rPr>
                  <a:t>CONSTRUCTION PROJECT MANAGEMENT</a:t>
                </a:r>
              </a:p>
            </p:txBody>
          </p:sp>
          <p:sp>
            <p:nvSpPr>
              <p:cNvPr id="11" name="Oval 10"/>
              <p:cNvSpPr>
                <a:spLocks noChangeArrowheads="1"/>
              </p:cNvSpPr>
              <p:nvPr/>
            </p:nvSpPr>
            <p:spPr bwMode="auto">
              <a:xfrm>
                <a:off x="96348" y="1024367"/>
                <a:ext cx="2303900" cy="1992364"/>
              </a:xfrm>
              <a:prstGeom prst="ellipse">
                <a:avLst/>
              </a:prstGeom>
              <a:solidFill>
                <a:srgbClr val="66CCFF">
                  <a:alpha val="50195"/>
                </a:srgbClr>
              </a:solidFill>
              <a:ln>
                <a:noFill/>
              </a:ln>
              <a:effectLst>
                <a:outerShdw blurRad="50800" dist="38100" dir="2700000" algn="tl"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xmlns="" w="9525" algn="ctr">
                    <a:solidFill>
                      <a:srgbClr val="000000"/>
                    </a:solidFill>
                    <a:round/>
                    <a:headEnd/>
                    <a:tailEnd/>
                  </a14:hiddenLine>
                </a:ext>
              </a:extLst>
            </p:spPr>
            <p:txBody>
              <a:bodyPr anchor="ctr"/>
              <a:lstStyle/>
              <a:p>
                <a:pPr algn="ctr" defTabSz="457228" fontAlgn="base" hangingPunct="0">
                  <a:lnSpc>
                    <a:spcPct val="93000"/>
                  </a:lnSpc>
                  <a:spcBef>
                    <a:spcPct val="0"/>
                  </a:spcBef>
                  <a:spcAft>
                    <a:spcPct val="0"/>
                  </a:spcAft>
                  <a:buClr>
                    <a:srgbClr val="000000"/>
                  </a:buClr>
                  <a:buSzPct val="100000"/>
                  <a:defRPr/>
                </a:pPr>
                <a:r>
                  <a:rPr lang="en-ZA" altLang="en-US" sz="1400" b="1" dirty="0">
                    <a:solidFill>
                      <a:srgbClr val="0070C0"/>
                    </a:solidFill>
                    <a:latin typeface="Arial" panose="020B0604020202020204" pitchFamily="34" charset="0"/>
                    <a:ea typeface="Arial Unicode MS" panose="020B0604020202020204" pitchFamily="34" charset="-128"/>
                    <a:cs typeface="Arial Unicode MS" panose="020B0604020202020204" pitchFamily="34" charset="-128"/>
                  </a:rPr>
                  <a:t>REAL ESTATE INFORMATION</a:t>
                </a:r>
              </a:p>
              <a:p>
                <a:pPr algn="ctr" defTabSz="457228" fontAlgn="base" hangingPunct="0">
                  <a:lnSpc>
                    <a:spcPct val="93000"/>
                  </a:lnSpc>
                  <a:spcBef>
                    <a:spcPct val="0"/>
                  </a:spcBef>
                  <a:spcAft>
                    <a:spcPct val="0"/>
                  </a:spcAft>
                  <a:buClr>
                    <a:srgbClr val="000000"/>
                  </a:buClr>
                  <a:buSzPct val="100000"/>
                  <a:defRPr/>
                </a:pPr>
                <a:r>
                  <a:rPr lang="en-ZA" altLang="en-US" sz="1400" b="1" dirty="0">
                    <a:solidFill>
                      <a:srgbClr val="0070C0"/>
                    </a:solidFill>
                    <a:latin typeface="Arial" panose="020B0604020202020204" pitchFamily="34" charset="0"/>
                    <a:ea typeface="Arial Unicode MS" panose="020B0604020202020204" pitchFamily="34" charset="-128"/>
                    <a:cs typeface="Arial Unicode MS" panose="020B0604020202020204" pitchFamily="34" charset="-128"/>
                  </a:rPr>
                  <a:t>&amp;</a:t>
                </a:r>
              </a:p>
              <a:p>
                <a:pPr algn="ctr" defTabSz="457228" fontAlgn="base" hangingPunct="0">
                  <a:lnSpc>
                    <a:spcPct val="93000"/>
                  </a:lnSpc>
                  <a:spcBef>
                    <a:spcPct val="0"/>
                  </a:spcBef>
                  <a:spcAft>
                    <a:spcPct val="0"/>
                  </a:spcAft>
                  <a:buClr>
                    <a:srgbClr val="000000"/>
                  </a:buClr>
                  <a:buSzPct val="100000"/>
                  <a:defRPr/>
                </a:pPr>
                <a:r>
                  <a:rPr lang="en-ZA" altLang="en-US" sz="1400" b="1" dirty="0">
                    <a:solidFill>
                      <a:srgbClr val="0070C0"/>
                    </a:solidFill>
                    <a:latin typeface="Arial" panose="020B0604020202020204" pitchFamily="34" charset="0"/>
                    <a:ea typeface="Arial Unicode MS" panose="020B0604020202020204" pitchFamily="34" charset="-128"/>
                    <a:cs typeface="Arial Unicode MS" panose="020B0604020202020204" pitchFamily="34" charset="-128"/>
                  </a:rPr>
                  <a:t>REGISTRY</a:t>
                </a:r>
              </a:p>
            </p:txBody>
          </p:sp>
          <p:sp>
            <p:nvSpPr>
              <p:cNvPr id="12" name="Left-Right Arrow 11"/>
              <p:cNvSpPr/>
              <p:nvPr/>
            </p:nvSpPr>
            <p:spPr bwMode="auto">
              <a:xfrm>
                <a:off x="1899445" y="2390875"/>
                <a:ext cx="1435286" cy="246037"/>
              </a:xfrm>
              <a:prstGeom prst="leftRightArrow">
                <a:avLst/>
              </a:prstGeom>
              <a:solidFill>
                <a:schemeClr val="bg1">
                  <a:lumMod val="75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sp3d>
              <a:extLst/>
            </p:spPr>
            <p:txBody>
              <a:bodyPr/>
              <a:lstStyle/>
              <a:p>
                <a:pPr defTabSz="457228" fontAlgn="base" hangingPunct="0">
                  <a:lnSpc>
                    <a:spcPct val="93000"/>
                  </a:lnSpc>
                  <a:spcBef>
                    <a:spcPct val="0"/>
                  </a:spcBef>
                  <a:spcAft>
                    <a:spcPct val="0"/>
                  </a:spcAft>
                  <a:buClr>
                    <a:srgbClr val="000000"/>
                  </a:buClr>
                  <a:buSzPct val="100000"/>
                  <a:defRPr/>
                </a:pPr>
                <a:endParaRPr lang="en-ZA" dirty="0">
                  <a:solidFill>
                    <a:srgbClr val="FFFFFF"/>
                  </a:solidFill>
                  <a:latin typeface="Arial" charset="0"/>
                  <a:ea typeface="Arial Unicode MS" panose="020B0604020202020204" pitchFamily="34" charset="-128"/>
                  <a:cs typeface="Arial Unicode MS" charset="0"/>
                </a:endParaRPr>
              </a:p>
            </p:txBody>
          </p:sp>
          <p:sp>
            <p:nvSpPr>
              <p:cNvPr id="13" name="Left-Right Arrow 12"/>
              <p:cNvSpPr/>
              <p:nvPr/>
            </p:nvSpPr>
            <p:spPr bwMode="auto">
              <a:xfrm>
                <a:off x="4939223" y="2956771"/>
                <a:ext cx="1904900" cy="254830"/>
              </a:xfrm>
              <a:prstGeom prst="leftRightArrow">
                <a:avLst/>
              </a:prstGeom>
              <a:solidFill>
                <a:schemeClr val="bg1">
                  <a:lumMod val="75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sp3d>
              <a:extLst/>
            </p:spPr>
            <p:txBody>
              <a:bodyPr/>
              <a:lstStyle/>
              <a:p>
                <a:pPr defTabSz="457228" fontAlgn="base" hangingPunct="0">
                  <a:lnSpc>
                    <a:spcPct val="93000"/>
                  </a:lnSpc>
                  <a:spcBef>
                    <a:spcPct val="0"/>
                  </a:spcBef>
                  <a:spcAft>
                    <a:spcPct val="0"/>
                  </a:spcAft>
                  <a:buClr>
                    <a:srgbClr val="000000"/>
                  </a:buClr>
                  <a:buSzPct val="100000"/>
                  <a:defRPr/>
                </a:pPr>
                <a:endParaRPr lang="en-ZA" dirty="0">
                  <a:solidFill>
                    <a:srgbClr val="FFFFFF"/>
                  </a:solidFill>
                  <a:latin typeface="Arial" charset="0"/>
                  <a:ea typeface="Arial Unicode MS" panose="020B0604020202020204" pitchFamily="34" charset="-128"/>
                  <a:cs typeface="Arial Unicode MS" charset="0"/>
                </a:endParaRPr>
              </a:p>
            </p:txBody>
          </p:sp>
          <p:cxnSp>
            <p:nvCxnSpPr>
              <p:cNvPr id="14" name="Straight Connector 13"/>
              <p:cNvCxnSpPr/>
              <p:nvPr/>
            </p:nvCxnSpPr>
            <p:spPr bwMode="auto">
              <a:xfrm flipV="1">
                <a:off x="69487" y="1629704"/>
                <a:ext cx="8911794" cy="2564461"/>
              </a:xfrm>
              <a:prstGeom prst="line">
                <a:avLst/>
              </a:prstGeom>
              <a:solidFill>
                <a:srgbClr val="00B8FF"/>
              </a:solidFill>
              <a:ln w="50800" cap="flat" cmpd="dbl" algn="ctr">
                <a:solidFill>
                  <a:schemeClr val="bg1">
                    <a:lumMod val="75000"/>
                  </a:schemeClr>
                </a:solidFill>
                <a:prstDash val="sysDash"/>
                <a:round/>
                <a:headEnd type="none" w="med" len="med"/>
                <a:tailEnd type="none" w="med" len="med"/>
              </a:ln>
              <a:effectLst/>
              <a:extLst/>
            </p:spPr>
          </p:cxnSp>
          <p:sp>
            <p:nvSpPr>
              <p:cNvPr id="15" name="Rectangle 14"/>
              <p:cNvSpPr/>
              <p:nvPr/>
            </p:nvSpPr>
            <p:spPr bwMode="auto">
              <a:xfrm>
                <a:off x="5311024" y="959878"/>
                <a:ext cx="2679684" cy="924992"/>
              </a:xfrm>
              <a:prstGeom prst="rect">
                <a:avLst/>
              </a:prstGeom>
              <a:noFill/>
              <a:ln w="9525" cap="flat" cmpd="sng" algn="ctr">
                <a:noFill/>
                <a:prstDash val="solid"/>
                <a:round/>
                <a:headEnd type="none" w="med" len="med"/>
                <a:tailEnd type="none" w="med" len="med"/>
              </a:ln>
              <a:effectLst/>
              <a:scene3d>
                <a:camera prst="orthographicFront"/>
                <a:lightRig rig="threePt" dir="t"/>
              </a:scene3d>
              <a:sp3d/>
              <a:extLst/>
            </p:spPr>
            <p:txBody>
              <a:bodyPr>
                <a:sp3d extrusionH="57150">
                  <a:bevelT w="38100" h="38100"/>
                </a:sp3d>
              </a:bodyPr>
              <a:lstStyle/>
              <a:p>
                <a:pPr algn="ctr" defTabSz="457228" fontAlgn="base" hangingPunct="0">
                  <a:lnSpc>
                    <a:spcPct val="93000"/>
                  </a:lnSpc>
                  <a:spcBef>
                    <a:spcPct val="0"/>
                  </a:spcBef>
                  <a:spcAft>
                    <a:spcPct val="0"/>
                  </a:spcAft>
                  <a:buClr>
                    <a:srgbClr val="000000"/>
                  </a:buClr>
                  <a:buSzPct val="100000"/>
                  <a:defRPr/>
                </a:pPr>
                <a:r>
                  <a:rPr lang="en-ZA" sz="1600" b="1" dirty="0">
                    <a:solidFill>
                      <a:srgbClr val="FFFFFF">
                        <a:lumMod val="75000"/>
                      </a:srgbClr>
                    </a:solidFill>
                    <a:latin typeface="Arial" charset="0"/>
                    <a:ea typeface="Arial Unicode MS" panose="020B0604020202020204" pitchFamily="34" charset="-128"/>
                    <a:cs typeface="Arial Unicode MS" charset="0"/>
                  </a:rPr>
                  <a:t>DETERMINE </a:t>
                </a:r>
              </a:p>
              <a:p>
                <a:pPr algn="ctr" defTabSz="457228" fontAlgn="base" hangingPunct="0">
                  <a:lnSpc>
                    <a:spcPct val="93000"/>
                  </a:lnSpc>
                  <a:spcBef>
                    <a:spcPct val="0"/>
                  </a:spcBef>
                  <a:spcAft>
                    <a:spcPct val="0"/>
                  </a:spcAft>
                  <a:buClr>
                    <a:srgbClr val="000000"/>
                  </a:buClr>
                  <a:buSzPct val="100000"/>
                  <a:defRPr/>
                </a:pPr>
                <a:r>
                  <a:rPr lang="en-ZA" sz="1600" b="1" dirty="0">
                    <a:solidFill>
                      <a:srgbClr val="FFFFFF">
                        <a:lumMod val="75000"/>
                      </a:srgbClr>
                    </a:solidFill>
                    <a:latin typeface="Arial" charset="0"/>
                    <a:ea typeface="Arial Unicode MS" panose="020B0604020202020204" pitchFamily="34" charset="-128"/>
                    <a:cs typeface="Arial Unicode MS" charset="0"/>
                  </a:rPr>
                  <a:t>IMMOVABLE ASSET MANAGEMENT STRATEGY</a:t>
                </a:r>
              </a:p>
            </p:txBody>
          </p:sp>
          <p:sp>
            <p:nvSpPr>
              <p:cNvPr id="16" name="Rectangle 15"/>
              <p:cNvSpPr/>
              <p:nvPr/>
            </p:nvSpPr>
            <p:spPr bwMode="auto">
              <a:xfrm>
                <a:off x="-179597" y="4490816"/>
                <a:ext cx="2679684" cy="924992"/>
              </a:xfrm>
              <a:prstGeom prst="rect">
                <a:avLst/>
              </a:prstGeom>
              <a:noFill/>
              <a:ln w="9525" cap="flat" cmpd="sng" algn="ctr">
                <a:noFill/>
                <a:prstDash val="solid"/>
                <a:round/>
                <a:headEnd type="none" w="med" len="med"/>
                <a:tailEnd type="none" w="med" len="med"/>
              </a:ln>
              <a:effectLst/>
              <a:scene3d>
                <a:camera prst="orthographicFront"/>
                <a:lightRig rig="threePt" dir="t"/>
              </a:scene3d>
              <a:sp3d/>
              <a:extLst/>
            </p:spPr>
            <p:txBody>
              <a:bodyPr>
                <a:sp3d extrusionH="57150">
                  <a:bevelT w="38100" h="38100"/>
                </a:sp3d>
              </a:bodyPr>
              <a:lstStyle/>
              <a:p>
                <a:pPr algn="ctr" defTabSz="457228" fontAlgn="base" hangingPunct="0">
                  <a:lnSpc>
                    <a:spcPct val="93000"/>
                  </a:lnSpc>
                  <a:spcBef>
                    <a:spcPct val="0"/>
                  </a:spcBef>
                  <a:spcAft>
                    <a:spcPct val="0"/>
                  </a:spcAft>
                  <a:buClr>
                    <a:srgbClr val="000000"/>
                  </a:buClr>
                  <a:buSzPct val="100000"/>
                  <a:defRPr/>
                </a:pPr>
                <a:r>
                  <a:rPr lang="en-ZA" sz="1600" b="1" dirty="0">
                    <a:solidFill>
                      <a:srgbClr val="FFFFFF">
                        <a:lumMod val="75000"/>
                      </a:srgbClr>
                    </a:solidFill>
                    <a:latin typeface="Arial" charset="0"/>
                    <a:ea typeface="Arial Unicode MS" panose="020B0604020202020204" pitchFamily="34" charset="-128"/>
                    <a:cs typeface="Arial Unicode MS" charset="0"/>
                  </a:rPr>
                  <a:t>EXECUTE: </a:t>
                </a:r>
              </a:p>
              <a:p>
                <a:pPr algn="ctr" defTabSz="457228" fontAlgn="base" hangingPunct="0">
                  <a:lnSpc>
                    <a:spcPct val="93000"/>
                  </a:lnSpc>
                  <a:spcBef>
                    <a:spcPct val="0"/>
                  </a:spcBef>
                  <a:spcAft>
                    <a:spcPct val="0"/>
                  </a:spcAft>
                  <a:buClr>
                    <a:srgbClr val="000000"/>
                  </a:buClr>
                  <a:buSzPct val="100000"/>
                  <a:defRPr/>
                </a:pPr>
                <a:r>
                  <a:rPr lang="en-ZA" sz="1600" b="1" dirty="0">
                    <a:solidFill>
                      <a:srgbClr val="FFFFFF">
                        <a:lumMod val="75000"/>
                      </a:srgbClr>
                    </a:solidFill>
                    <a:latin typeface="Arial" charset="0"/>
                    <a:ea typeface="Arial Unicode MS" panose="020B0604020202020204" pitchFamily="34" charset="-128"/>
                    <a:cs typeface="Arial Unicode MS" charset="0"/>
                  </a:rPr>
                  <a:t>PROVIDE ACCOMMODATION</a:t>
                </a:r>
                <a:endParaRPr lang="en-ZA" sz="1400" b="1" dirty="0">
                  <a:solidFill>
                    <a:srgbClr val="FFFFFF">
                      <a:lumMod val="65000"/>
                    </a:srgbClr>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17" name="Oval 6"/>
              <p:cNvSpPr>
                <a:spLocks noChangeArrowheads="1"/>
              </p:cNvSpPr>
              <p:nvPr/>
            </p:nvSpPr>
            <p:spPr bwMode="auto">
              <a:xfrm>
                <a:off x="2169641" y="3311855"/>
                <a:ext cx="2179550" cy="2211369"/>
              </a:xfrm>
              <a:prstGeom prst="ellipse">
                <a:avLst/>
              </a:prstGeom>
              <a:solidFill>
                <a:srgbClr val="CC99FF">
                  <a:alpha val="50195"/>
                </a:srgbClr>
              </a:solidFill>
              <a:ln>
                <a:noFill/>
              </a:ln>
              <a:effectLst>
                <a:outerShdw blurRad="50800" dist="38100" dir="2700000" algn="tl"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xmlns="" w="9525" algn="ctr">
                    <a:solidFill>
                      <a:srgbClr val="000000"/>
                    </a:solidFill>
                    <a:round/>
                    <a:headEnd/>
                    <a:tailEnd/>
                  </a14:hiddenLine>
                </a:ext>
              </a:extLst>
            </p:spPr>
            <p:txBody>
              <a:bodyPr anchor="ctr"/>
              <a:lstStyle/>
              <a:p>
                <a:pPr algn="ctr" defTabSz="457228" fontAlgn="base" hangingPunct="0">
                  <a:lnSpc>
                    <a:spcPct val="93000"/>
                  </a:lnSpc>
                  <a:spcBef>
                    <a:spcPct val="0"/>
                  </a:spcBef>
                  <a:spcAft>
                    <a:spcPct val="0"/>
                  </a:spcAft>
                  <a:buClr>
                    <a:srgbClr val="000000"/>
                  </a:buClr>
                  <a:buSzPct val="100000"/>
                  <a:defRPr/>
                </a:pPr>
                <a:r>
                  <a:rPr lang="en-ZA" altLang="en-US" sz="1400" b="1" dirty="0">
                    <a:solidFill>
                      <a:srgbClr val="CC00FF"/>
                    </a:solidFill>
                    <a:latin typeface="Arial" panose="020B0604020202020204" pitchFamily="34" charset="0"/>
                    <a:ea typeface="Arial Unicode MS" panose="020B0604020202020204" pitchFamily="34" charset="-128"/>
                    <a:cs typeface="Arial Unicode MS" panose="020B0604020202020204" pitchFamily="34" charset="-128"/>
                  </a:rPr>
                  <a:t>REAL ESTATE MANAGEMENT</a:t>
                </a:r>
              </a:p>
              <a:p>
                <a:pPr algn="ctr" defTabSz="457228" fontAlgn="base" hangingPunct="0">
                  <a:lnSpc>
                    <a:spcPct val="93000"/>
                  </a:lnSpc>
                  <a:spcBef>
                    <a:spcPct val="0"/>
                  </a:spcBef>
                  <a:spcAft>
                    <a:spcPct val="0"/>
                  </a:spcAft>
                  <a:buClr>
                    <a:srgbClr val="000000"/>
                  </a:buClr>
                  <a:buSzPct val="100000"/>
                  <a:defRPr/>
                </a:pPr>
                <a:endParaRPr lang="en-ZA" altLang="en-US" sz="1400" dirty="0">
                  <a:solidFill>
                    <a:srgbClr val="FFFFFF"/>
                  </a:solidFill>
                  <a:latin typeface="Arial" panose="020B0604020202020204" pitchFamily="34" charset="0"/>
                  <a:ea typeface="Arial Unicode MS" panose="020B0604020202020204" pitchFamily="34" charset="-128"/>
                  <a:cs typeface="Arial Unicode MS" panose="020B0604020202020204" pitchFamily="34" charset="-128"/>
                </a:endParaRPr>
              </a:p>
              <a:p>
                <a:pPr algn="ctr" defTabSz="457228" fontAlgn="base" hangingPunct="0">
                  <a:lnSpc>
                    <a:spcPct val="93000"/>
                  </a:lnSpc>
                  <a:spcBef>
                    <a:spcPct val="0"/>
                  </a:spcBef>
                  <a:spcAft>
                    <a:spcPct val="0"/>
                  </a:spcAft>
                  <a:buClr>
                    <a:srgbClr val="000000"/>
                  </a:buClr>
                  <a:buSzPct val="100000"/>
                  <a:defRPr/>
                </a:pPr>
                <a:r>
                  <a:rPr lang="en-ZA" altLang="en-US" sz="1400" b="1" dirty="0">
                    <a:solidFill>
                      <a:srgbClr val="000000"/>
                    </a:solidFill>
                    <a:latin typeface="Arial" panose="020B0604020202020204" pitchFamily="34" charset="0"/>
                    <a:ea typeface="Arial Unicode MS" panose="020B0604020202020204" pitchFamily="34" charset="-128"/>
                    <a:cs typeface="Arial Unicode MS" panose="020B0604020202020204" pitchFamily="34" charset="-128"/>
                  </a:rPr>
                  <a:t>OPERATE</a:t>
                </a:r>
              </a:p>
              <a:p>
                <a:pPr algn="ctr" defTabSz="457228" fontAlgn="base" hangingPunct="0">
                  <a:lnSpc>
                    <a:spcPct val="93000"/>
                  </a:lnSpc>
                  <a:spcBef>
                    <a:spcPct val="0"/>
                  </a:spcBef>
                  <a:spcAft>
                    <a:spcPct val="0"/>
                  </a:spcAft>
                  <a:buClr>
                    <a:srgbClr val="000000"/>
                  </a:buClr>
                  <a:buSzPct val="100000"/>
                  <a:defRPr/>
                </a:pPr>
                <a:r>
                  <a:rPr lang="en-ZA" altLang="en-US" sz="1400" b="1" dirty="0">
                    <a:solidFill>
                      <a:srgbClr val="000000"/>
                    </a:solidFill>
                    <a:latin typeface="Arial" panose="020B0604020202020204" pitchFamily="34" charset="0"/>
                    <a:ea typeface="Arial Unicode MS" panose="020B0604020202020204" pitchFamily="34" charset="-128"/>
                    <a:cs typeface="Arial Unicode MS" panose="020B0604020202020204" pitchFamily="34" charset="-128"/>
                  </a:rPr>
                  <a:t>(LEASES)</a:t>
                </a:r>
              </a:p>
            </p:txBody>
          </p:sp>
          <p:sp>
            <p:nvSpPr>
              <p:cNvPr id="18" name="Oval 7"/>
              <p:cNvSpPr>
                <a:spLocks noChangeArrowheads="1"/>
              </p:cNvSpPr>
              <p:nvPr/>
            </p:nvSpPr>
            <p:spPr bwMode="auto">
              <a:xfrm>
                <a:off x="4034982" y="3259303"/>
                <a:ext cx="2339405" cy="2233702"/>
              </a:xfrm>
              <a:prstGeom prst="ellipse">
                <a:avLst/>
              </a:prstGeom>
              <a:solidFill>
                <a:srgbClr val="FF9933">
                  <a:alpha val="49804"/>
                </a:srgbClr>
              </a:solidFill>
              <a:ln>
                <a:noFill/>
              </a:ln>
              <a:effectLst>
                <a:outerShdw blurRad="50800" dist="38100" dir="2700000" algn="tl" rotWithShape="0">
                  <a:prstClr val="black">
                    <a:alpha val="40000"/>
                  </a:prstClr>
                </a:outerShdw>
              </a:effectLst>
              <a:scene3d>
                <a:camera prst="orthographicFront"/>
                <a:lightRig rig="threePt" dir="t"/>
              </a:scene3d>
              <a:sp3d>
                <a:bevelT/>
              </a:sp3d>
              <a:extLst/>
            </p:spPr>
            <p:txBody>
              <a:bodyPr anchor="ctr"/>
              <a:lstStyle/>
              <a:p>
                <a:pPr algn="ctr" defTabSz="457228" fontAlgn="base" hangingPunct="0">
                  <a:lnSpc>
                    <a:spcPct val="93000"/>
                  </a:lnSpc>
                  <a:spcBef>
                    <a:spcPct val="0"/>
                  </a:spcBef>
                  <a:spcAft>
                    <a:spcPct val="0"/>
                  </a:spcAft>
                  <a:buClr>
                    <a:srgbClr val="000000"/>
                  </a:buClr>
                  <a:buSzPct val="100000"/>
                  <a:defRPr/>
                </a:pPr>
                <a:r>
                  <a:rPr lang="en-ZA" altLang="en-US" sz="1400" b="1" dirty="0">
                    <a:solidFill>
                      <a:srgbClr val="FF3300"/>
                    </a:solidFill>
                    <a:latin typeface="Arial" panose="020B0604020202020204" pitchFamily="34" charset="0"/>
                    <a:ea typeface="Arial Unicode MS" panose="020B0604020202020204" pitchFamily="34" charset="-128"/>
                    <a:cs typeface="Arial Unicode MS" panose="020B0604020202020204" pitchFamily="34" charset="-128"/>
                  </a:rPr>
                  <a:t>FACILITIES MANAGEMENT</a:t>
                </a:r>
              </a:p>
              <a:p>
                <a:pPr algn="ctr" defTabSz="457228" fontAlgn="base" hangingPunct="0">
                  <a:lnSpc>
                    <a:spcPct val="93000"/>
                  </a:lnSpc>
                  <a:spcBef>
                    <a:spcPct val="0"/>
                  </a:spcBef>
                  <a:spcAft>
                    <a:spcPct val="0"/>
                  </a:spcAft>
                  <a:buClr>
                    <a:srgbClr val="000000"/>
                  </a:buClr>
                  <a:buSzPct val="100000"/>
                  <a:defRPr/>
                </a:pPr>
                <a:endParaRPr lang="en-ZA" altLang="en-US" sz="1400" dirty="0">
                  <a:solidFill>
                    <a:srgbClr val="FFFFFF"/>
                  </a:solidFill>
                  <a:latin typeface="Arial" panose="020B0604020202020204" pitchFamily="34" charset="0"/>
                  <a:ea typeface="Arial Unicode MS" panose="020B0604020202020204" pitchFamily="34" charset="-128"/>
                  <a:cs typeface="Arial Unicode MS" panose="020B0604020202020204" pitchFamily="34" charset="-128"/>
                </a:endParaRPr>
              </a:p>
              <a:p>
                <a:pPr algn="ctr" defTabSz="457228" fontAlgn="base" hangingPunct="0">
                  <a:lnSpc>
                    <a:spcPct val="93000"/>
                  </a:lnSpc>
                  <a:spcBef>
                    <a:spcPct val="0"/>
                  </a:spcBef>
                  <a:spcAft>
                    <a:spcPct val="0"/>
                  </a:spcAft>
                  <a:buClr>
                    <a:srgbClr val="000000"/>
                  </a:buClr>
                  <a:buSzPct val="100000"/>
                  <a:defRPr/>
                </a:pPr>
                <a:r>
                  <a:rPr lang="en-ZA" altLang="en-US" sz="1400" b="1" dirty="0">
                    <a:solidFill>
                      <a:srgbClr val="000000"/>
                    </a:solidFill>
                    <a:latin typeface="Arial" panose="020B0604020202020204" pitchFamily="34" charset="0"/>
                    <a:ea typeface="Arial Unicode MS" panose="020B0604020202020204" pitchFamily="34" charset="-128"/>
                    <a:cs typeface="Arial Unicode MS" panose="020B0604020202020204" pitchFamily="34" charset="-128"/>
                  </a:rPr>
                  <a:t>MAINTAIN</a:t>
                </a:r>
              </a:p>
            </p:txBody>
          </p:sp>
        </p:grpSp>
        <p:sp>
          <p:nvSpPr>
            <p:cNvPr id="19" name="Rectangle 18"/>
            <p:cNvSpPr/>
            <p:nvPr/>
          </p:nvSpPr>
          <p:spPr bwMode="auto">
            <a:xfrm>
              <a:off x="8816214" y="6588550"/>
              <a:ext cx="2449622" cy="544360"/>
            </a:xfrm>
            <a:prstGeom prst="rect">
              <a:avLst/>
            </a:prstGeom>
            <a:solidFill>
              <a:schemeClr val="bg1">
                <a:lumMod val="50000"/>
                <a:alpha val="50196"/>
              </a:schemeClr>
            </a:solidFill>
            <a:ln>
              <a:noFill/>
            </a:ln>
            <a:effectLst/>
            <a:extLst/>
          </p:spPr>
          <p:txBody>
            <a:bodyPr anchor="ctr"/>
            <a:lstStyle/>
            <a:p>
              <a:pPr algn="ctr" defTabSz="457228" fontAlgn="base" hangingPunct="0">
                <a:lnSpc>
                  <a:spcPct val="93000"/>
                </a:lnSpc>
                <a:spcBef>
                  <a:spcPct val="0"/>
                </a:spcBef>
                <a:spcAft>
                  <a:spcPct val="0"/>
                </a:spcAft>
                <a:buClr>
                  <a:srgbClr val="000000"/>
                </a:buClr>
                <a:buSzPct val="100000"/>
                <a:defRPr/>
              </a:pPr>
              <a:r>
                <a:rPr lang="en-ZA" sz="1400" b="1" dirty="0">
                  <a:solidFill>
                    <a:prstClr val="white">
                      <a:lumMod val="50000"/>
                    </a:prstClr>
                  </a:solidFill>
                  <a:latin typeface="Arial" panose="020B0604020202020204" pitchFamily="34" charset="0"/>
                  <a:ea typeface="Arial Unicode MS" panose="020B0604020202020204" pitchFamily="34" charset="-128"/>
                  <a:cs typeface="Arial Unicode MS" panose="020B0604020202020204" pitchFamily="34" charset="-128"/>
                </a:rPr>
                <a:t>Finance</a:t>
              </a:r>
            </a:p>
          </p:txBody>
        </p:sp>
        <p:sp>
          <p:nvSpPr>
            <p:cNvPr id="20" name="Rectangle 19"/>
            <p:cNvSpPr/>
            <p:nvPr/>
          </p:nvSpPr>
          <p:spPr bwMode="auto">
            <a:xfrm>
              <a:off x="8816214" y="7165174"/>
              <a:ext cx="2449622" cy="544360"/>
            </a:xfrm>
            <a:prstGeom prst="rect">
              <a:avLst/>
            </a:prstGeom>
            <a:solidFill>
              <a:schemeClr val="bg1">
                <a:lumMod val="50000"/>
                <a:alpha val="50196"/>
              </a:schemeClr>
            </a:solidFill>
            <a:ln>
              <a:noFill/>
            </a:ln>
            <a:effectLst/>
            <a:extLst/>
          </p:spPr>
          <p:txBody>
            <a:bodyPr anchor="ctr"/>
            <a:lstStyle/>
            <a:p>
              <a:pPr algn="ctr" defTabSz="457228" fontAlgn="base" hangingPunct="0">
                <a:lnSpc>
                  <a:spcPct val="93000"/>
                </a:lnSpc>
                <a:spcBef>
                  <a:spcPct val="0"/>
                </a:spcBef>
                <a:spcAft>
                  <a:spcPct val="0"/>
                </a:spcAft>
                <a:buClr>
                  <a:srgbClr val="000000"/>
                </a:buClr>
                <a:buSzPct val="100000"/>
                <a:defRPr/>
              </a:pPr>
              <a:r>
                <a:rPr lang="en-ZA" sz="1400" b="1" dirty="0">
                  <a:solidFill>
                    <a:prstClr val="white">
                      <a:lumMod val="50000"/>
                    </a:prstClr>
                  </a:solidFill>
                  <a:latin typeface="Arial" panose="020B0604020202020204" pitchFamily="34" charset="0"/>
                  <a:ea typeface="Arial Unicode MS" panose="020B0604020202020204" pitchFamily="34" charset="-128"/>
                  <a:cs typeface="Arial Unicode MS" panose="020B0604020202020204" pitchFamily="34" charset="-128"/>
                </a:rPr>
                <a:t>Supply Chain Management</a:t>
              </a:r>
            </a:p>
          </p:txBody>
        </p:sp>
      </p:grpSp>
      <p:sp>
        <p:nvSpPr>
          <p:cNvPr id="21" name="Slide Number Placeholder 20"/>
          <p:cNvSpPr>
            <a:spLocks noGrp="1"/>
          </p:cNvSpPr>
          <p:nvPr>
            <p:ph type="sldNum" sz="quarter" idx="12"/>
          </p:nvPr>
        </p:nvSpPr>
        <p:spPr/>
        <p:txBody>
          <a:bodyPr/>
          <a:lstStyle/>
          <a:p>
            <a:fld id="{6D88B901-4B89-400A-9326-FD413AFBC764}" type="slidenum">
              <a:rPr lang="en-US" smtClean="0"/>
              <a:pPr/>
              <a:t>4</a:t>
            </a:fld>
            <a:endParaRPr lang="en-US" dirty="0"/>
          </a:p>
        </p:txBody>
      </p:sp>
    </p:spTree>
    <p:extLst>
      <p:ext uri="{BB962C8B-B14F-4D97-AF65-F5344CB8AC3E}">
        <p14:creationId xmlns:p14="http://schemas.microsoft.com/office/powerpoint/2010/main" xmlns="" val="2685612810"/>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11277599" cy="990600"/>
          </a:xfrm>
        </p:spPr>
        <p:txBody>
          <a:bodyPr>
            <a:normAutofit/>
          </a:bodyPr>
          <a:lstStyle/>
          <a:p>
            <a:r>
              <a:rPr lang="en-ZA" sz="2800" b="1" dirty="0" smtClean="0">
                <a:solidFill>
                  <a:schemeClr val="bg1"/>
                </a:solidFill>
              </a:rPr>
              <a:t>9.	DESIRED IMPACT</a:t>
            </a:r>
            <a:endParaRPr lang="en-ZA" sz="2800" b="1" dirty="0">
              <a:solidFill>
                <a:schemeClr val="bg1"/>
              </a:solidFill>
            </a:endParaRPr>
          </a:p>
        </p:txBody>
      </p:sp>
      <p:sp>
        <p:nvSpPr>
          <p:cNvPr id="3" name="Content Placeholder 2"/>
          <p:cNvSpPr>
            <a:spLocks noGrp="1"/>
          </p:cNvSpPr>
          <p:nvPr>
            <p:ph idx="1"/>
          </p:nvPr>
        </p:nvSpPr>
        <p:spPr>
          <a:xfrm>
            <a:off x="1981200" y="2971800"/>
            <a:ext cx="8115485" cy="4479214"/>
          </a:xfrm>
        </p:spPr>
        <p:txBody>
          <a:bodyPr>
            <a:normAutofit/>
          </a:bodyPr>
          <a:lstStyle/>
          <a:p>
            <a:r>
              <a:rPr lang="en-ZA" sz="1800" b="1" dirty="0" smtClean="0"/>
              <a:t>Improving the condition of the portfolio </a:t>
            </a:r>
            <a:r>
              <a:rPr lang="en-ZA" sz="1800" dirty="0" smtClean="0"/>
              <a:t>to enable client departments to better discharge their service delivery mandates</a:t>
            </a:r>
          </a:p>
          <a:p>
            <a:r>
              <a:rPr lang="en-ZA" sz="1800" b="1" dirty="0" smtClean="0"/>
              <a:t>Improved OHS </a:t>
            </a:r>
            <a:r>
              <a:rPr lang="en-ZA" sz="1800" dirty="0" smtClean="0"/>
              <a:t>compliance on all facilities</a:t>
            </a:r>
          </a:p>
          <a:p>
            <a:r>
              <a:rPr lang="en-ZA" sz="1800" b="1" dirty="0" smtClean="0"/>
              <a:t>Mitigation of the risk of shutdown </a:t>
            </a:r>
            <a:r>
              <a:rPr lang="en-ZA" sz="1800" dirty="0" smtClean="0"/>
              <a:t>of key facilities without any prior knowledge</a:t>
            </a:r>
          </a:p>
          <a:p>
            <a:r>
              <a:rPr lang="en-ZA" sz="1800" b="1" dirty="0" smtClean="0"/>
              <a:t>Improve Asset Life Cycle Management</a:t>
            </a:r>
            <a:r>
              <a:rPr lang="en-ZA" sz="1800" dirty="0" smtClean="0"/>
              <a:t>, costing and planning</a:t>
            </a:r>
            <a:endParaRPr lang="en-ZA" sz="1800" dirty="0"/>
          </a:p>
        </p:txBody>
      </p:sp>
      <p:sp>
        <p:nvSpPr>
          <p:cNvPr id="4" name="Footer Placeholder 3"/>
          <p:cNvSpPr>
            <a:spLocks noGrp="1"/>
          </p:cNvSpPr>
          <p:nvPr>
            <p:ph type="ftr" sz="quarter" idx="11"/>
          </p:nvPr>
        </p:nvSpPr>
        <p:spPr/>
        <p:txBody>
          <a:bodyPr/>
          <a:lstStyle/>
          <a:p>
            <a:r>
              <a:rPr lang="en-US" smtClean="0"/>
              <a:t>PROPERTY MANAGEMENT TRADING ENTITY</a:t>
            </a:r>
            <a:endParaRPr lang="en-US"/>
          </a:p>
        </p:txBody>
      </p:sp>
      <p:sp>
        <p:nvSpPr>
          <p:cNvPr id="5" name="Slide Number Placeholder 4"/>
          <p:cNvSpPr>
            <a:spLocks noGrp="1"/>
          </p:cNvSpPr>
          <p:nvPr>
            <p:ph type="sldNum" sz="quarter" idx="12"/>
          </p:nvPr>
        </p:nvSpPr>
        <p:spPr/>
        <p:txBody>
          <a:bodyPr/>
          <a:lstStyle/>
          <a:p>
            <a:fld id="{6D88B901-4B89-400A-9326-FD413AFBC764}" type="slidenum">
              <a:rPr lang="en-US" smtClean="0"/>
              <a:pPr/>
              <a:t>40</a:t>
            </a:fld>
            <a:endParaRPr lang="en-US"/>
          </a:p>
        </p:txBody>
      </p:sp>
    </p:spTree>
    <p:extLst>
      <p:ext uri="{BB962C8B-B14F-4D97-AF65-F5344CB8AC3E}">
        <p14:creationId xmlns:p14="http://schemas.microsoft.com/office/powerpoint/2010/main" xmlns="" val="415221037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295400"/>
            <a:ext cx="11811000" cy="5426081"/>
          </a:xfrm>
          <a:prstGeom prst="rect">
            <a:avLst/>
          </a:prstGeom>
          <a:solidFill>
            <a:srgbClr val="353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 name="Slide Number Placeholder 3"/>
          <p:cNvSpPr>
            <a:spLocks noGrp="1"/>
          </p:cNvSpPr>
          <p:nvPr>
            <p:ph type="sldNum" sz="quarter" idx="12"/>
          </p:nvPr>
        </p:nvSpPr>
        <p:spPr/>
        <p:txBody>
          <a:bodyPr/>
          <a:lstStyle/>
          <a:p>
            <a:fld id="{6D88B901-4B89-400A-9326-FD413AFBC764}" type="slidenum">
              <a:rPr lang="en-US" smtClean="0">
                <a:solidFill>
                  <a:prstClr val="black">
                    <a:tint val="75000"/>
                  </a:prstClr>
                </a:solidFill>
              </a:rPr>
              <a:pPr/>
              <a:t>41</a:t>
            </a:fld>
            <a:endParaRPr lang="en-US">
              <a:solidFill>
                <a:prstClr val="black">
                  <a:tint val="75000"/>
                </a:prstClr>
              </a:solidFill>
            </a:endParaRPr>
          </a:p>
        </p:txBody>
      </p:sp>
      <p:sp>
        <p:nvSpPr>
          <p:cNvPr id="3" name="TextBox 2"/>
          <p:cNvSpPr txBox="1"/>
          <p:nvPr/>
        </p:nvSpPr>
        <p:spPr>
          <a:xfrm>
            <a:off x="685800" y="290291"/>
            <a:ext cx="9982200" cy="523220"/>
          </a:xfrm>
          <a:prstGeom prst="rect">
            <a:avLst/>
          </a:prstGeom>
          <a:noFill/>
        </p:spPr>
        <p:txBody>
          <a:bodyPr wrap="square" rtlCol="0">
            <a:spAutoFit/>
          </a:bodyPr>
          <a:lstStyle/>
          <a:p>
            <a:r>
              <a:rPr lang="en-ZA" sz="2800" b="1" dirty="0" smtClean="0">
                <a:solidFill>
                  <a:schemeClr val="bg1"/>
                </a:solidFill>
                <a:latin typeface="Arial" panose="020B0604020202020204" pitchFamily="34" charset="0"/>
                <a:cs typeface="Arial" panose="020B0604020202020204" pitchFamily="34" charset="0"/>
              </a:rPr>
              <a:t>CONCLUSION</a:t>
            </a:r>
            <a:endParaRPr lang="en-ZA" sz="2800" b="1" dirty="0">
              <a:solidFill>
                <a:schemeClr val="bg1"/>
              </a:solidFill>
              <a:latin typeface="Arial" panose="020B0604020202020204" pitchFamily="34" charset="0"/>
              <a:cs typeface="Arial" panose="020B0604020202020204" pitchFamily="34" charset="0"/>
            </a:endParaRPr>
          </a:p>
        </p:txBody>
      </p:sp>
      <p:sp>
        <p:nvSpPr>
          <p:cNvPr id="6" name="Footer Placeholder 5"/>
          <p:cNvSpPr>
            <a:spLocks noGrp="1"/>
          </p:cNvSpPr>
          <p:nvPr>
            <p:ph type="ftr" sz="quarter" idx="11"/>
          </p:nvPr>
        </p:nvSpPr>
        <p:spPr/>
        <p:txBody>
          <a:bodyPr/>
          <a:lstStyle/>
          <a:p>
            <a:r>
              <a:rPr lang="en-US" smtClean="0"/>
              <a:t>PROPERTY MANAGEMENT TRADING ENTITY</a:t>
            </a:r>
            <a:endParaRPr lang="en-US"/>
          </a:p>
        </p:txBody>
      </p:sp>
      <p:sp>
        <p:nvSpPr>
          <p:cNvPr id="7" name="Content Placeholder 2"/>
          <p:cNvSpPr>
            <a:spLocks noGrp="1"/>
          </p:cNvSpPr>
          <p:nvPr>
            <p:ph idx="1"/>
          </p:nvPr>
        </p:nvSpPr>
        <p:spPr>
          <a:xfrm>
            <a:off x="1143000" y="2514600"/>
            <a:ext cx="10058400" cy="4479214"/>
          </a:xfrm>
        </p:spPr>
        <p:txBody>
          <a:bodyPr>
            <a:normAutofit/>
          </a:bodyPr>
          <a:lstStyle/>
          <a:p>
            <a:pPr marL="0" indent="0">
              <a:buNone/>
            </a:pPr>
            <a:r>
              <a:rPr lang="en-ZA" sz="1800" dirty="0">
                <a:solidFill>
                  <a:schemeClr val="bg1"/>
                </a:solidFill>
              </a:rPr>
              <a:t>It is recommended that the Select Committee on Petitions and Executive Undertakings notes:</a:t>
            </a:r>
            <a:br>
              <a:rPr lang="en-ZA" sz="1800" dirty="0">
                <a:solidFill>
                  <a:schemeClr val="bg1"/>
                </a:solidFill>
              </a:rPr>
            </a:br>
            <a:endParaRPr lang="en-ZA" sz="1800" dirty="0" smtClean="0">
              <a:solidFill>
                <a:schemeClr val="bg1"/>
              </a:solidFill>
            </a:endParaRPr>
          </a:p>
          <a:p>
            <a:r>
              <a:rPr lang="en-ZA" sz="1800" dirty="0" smtClean="0">
                <a:solidFill>
                  <a:schemeClr val="bg1"/>
                </a:solidFill>
              </a:rPr>
              <a:t>The </a:t>
            </a:r>
            <a:r>
              <a:rPr lang="en-ZA" sz="1800" dirty="0">
                <a:solidFill>
                  <a:schemeClr val="bg1"/>
                </a:solidFill>
              </a:rPr>
              <a:t>overview of progress on the deployment </a:t>
            </a:r>
            <a:r>
              <a:rPr lang="en-ZA" sz="1800" dirty="0" smtClean="0">
                <a:solidFill>
                  <a:schemeClr val="bg1"/>
                </a:solidFill>
              </a:rPr>
              <a:t>of:</a:t>
            </a:r>
          </a:p>
          <a:p>
            <a:pPr lvl="1"/>
            <a:r>
              <a:rPr lang="en-ZA" sz="1800" dirty="0" smtClean="0">
                <a:solidFill>
                  <a:schemeClr val="bg1"/>
                </a:solidFill>
              </a:rPr>
              <a:t>vacant </a:t>
            </a:r>
            <a:r>
              <a:rPr lang="en-ZA" sz="1800" dirty="0">
                <a:solidFill>
                  <a:schemeClr val="bg1"/>
                </a:solidFill>
              </a:rPr>
              <a:t>State land and buildings in the provision of student </a:t>
            </a:r>
            <a:r>
              <a:rPr lang="en-ZA" sz="1800" dirty="0" smtClean="0">
                <a:solidFill>
                  <a:schemeClr val="bg1"/>
                </a:solidFill>
              </a:rPr>
              <a:t>accommodation</a:t>
            </a:r>
          </a:p>
          <a:p>
            <a:pPr lvl="1"/>
            <a:r>
              <a:rPr lang="en-ZA" sz="1800" dirty="0" smtClean="0">
                <a:solidFill>
                  <a:schemeClr val="bg1"/>
                </a:solidFill>
              </a:rPr>
              <a:t>Letting out for Economic Empowerment</a:t>
            </a:r>
          </a:p>
          <a:p>
            <a:pPr lvl="1"/>
            <a:r>
              <a:rPr lang="en-ZA" sz="1800" dirty="0" smtClean="0">
                <a:solidFill>
                  <a:schemeClr val="bg1"/>
                </a:solidFill>
              </a:rPr>
              <a:t>Maintenance Strategy to improve condition </a:t>
            </a:r>
            <a:r>
              <a:rPr lang="en-ZA" sz="1800" dirty="0">
                <a:solidFill>
                  <a:schemeClr val="bg1"/>
                </a:solidFill>
              </a:rPr>
              <a:t>of the portfolio to enable client departments to better discharge their service delivery mandates</a:t>
            </a:r>
          </a:p>
          <a:p>
            <a:r>
              <a:rPr lang="en-ZA" sz="1800" dirty="0" smtClean="0">
                <a:solidFill>
                  <a:schemeClr val="bg1"/>
                </a:solidFill>
              </a:rPr>
              <a:t>The </a:t>
            </a:r>
            <a:r>
              <a:rPr lang="en-ZA" sz="1800" dirty="0">
                <a:solidFill>
                  <a:schemeClr val="bg1"/>
                </a:solidFill>
              </a:rPr>
              <a:t>plans and interventions in which these undertakings will be implemented going forward</a:t>
            </a:r>
            <a:endParaRPr lang="en-ZA" sz="1800" dirty="0"/>
          </a:p>
        </p:txBody>
      </p:sp>
    </p:spTree>
    <p:extLst>
      <p:ext uri="{BB962C8B-B14F-4D97-AF65-F5344CB8AC3E}">
        <p14:creationId xmlns:p14="http://schemas.microsoft.com/office/powerpoint/2010/main" xmlns="" val="20582198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1524000"/>
            <a:ext cx="8763000" cy="1656000"/>
          </a:xfrm>
          <a:prstGeom prst="rect">
            <a:avLst/>
          </a:prstGeom>
          <a:solidFill>
            <a:schemeClr val="bg1"/>
          </a:solidFill>
        </p:spPr>
        <p:txBody>
          <a:bodyPr wrap="square" rtlCol="0">
            <a:spAutoFit/>
          </a:bodyPr>
          <a:lstStyle/>
          <a:p>
            <a:endParaRPr lang="en-ZA" dirty="0"/>
          </a:p>
        </p:txBody>
      </p:sp>
      <p:pic>
        <p:nvPicPr>
          <p:cNvPr id="6" name="Picture 2" descr="C:\Users\Nkululeko Mahlangu\Pictures\imagesCA0CNHJA.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971800" y="2286000"/>
            <a:ext cx="1511817" cy="2000251"/>
          </a:xfrm>
          <a:prstGeom prst="rect">
            <a:avLst/>
          </a:prstGeom>
          <a:noFill/>
          <a:extLst>
            <a:ext uri="{909E8E84-426E-40DD-AFC4-6F175D3DCCD1}">
              <a14:hiddenFill xmlns:a14="http://schemas.microsoft.com/office/drawing/2010/main" xmlns="">
                <a:solidFill>
                  <a:srgbClr val="FFFFFF"/>
                </a:solidFill>
              </a14:hiddenFill>
            </a:ext>
          </a:extLst>
        </p:spPr>
      </p:pic>
      <p:sp>
        <p:nvSpPr>
          <p:cNvPr id="7" name="Content Placeholder 4"/>
          <p:cNvSpPr txBox="1">
            <a:spLocks/>
          </p:cNvSpPr>
          <p:nvPr/>
        </p:nvSpPr>
        <p:spPr>
          <a:xfrm>
            <a:off x="4800600" y="2133600"/>
            <a:ext cx="5486400" cy="2385268"/>
          </a:xfrm>
          <a:prstGeom prst="rect">
            <a:avLst/>
          </a:prstGeom>
        </p:spPr>
        <p:txBody>
          <a:bodyPr wrap="square">
            <a:spAutoFit/>
          </a:bodyPr>
          <a:lstStyle>
            <a:lvl1pPr marL="342897" indent="-342897" algn="l" defTabSz="914391"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43" indent="-285748" algn="l" defTabSz="914391"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89" indent="-228597" algn="l" defTabSz="914391"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84" indent="-228597" algn="l" defTabSz="914391"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80" indent="-228597" algn="l" defTabSz="914391"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576" indent="-228597" algn="l" defTabSz="91439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71" indent="-228597" algn="l" defTabSz="91439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67" indent="-228597" algn="l" defTabSz="91439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63" indent="-228597" algn="l" defTabSz="91439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400" b="1" dirty="0" smtClean="0">
                <a:solidFill>
                  <a:schemeClr val="tx2"/>
                </a:solidFill>
              </a:rPr>
              <a:t>National Department of Public Works (NDPW)</a:t>
            </a:r>
          </a:p>
          <a:p>
            <a:pPr marL="0" indent="0">
              <a:buFont typeface="Arial" pitchFamily="34" charset="0"/>
              <a:buNone/>
            </a:pPr>
            <a:r>
              <a:rPr lang="en-US" sz="1400" b="1" dirty="0" smtClean="0">
                <a:solidFill>
                  <a:schemeClr val="tx2"/>
                </a:solidFill>
              </a:rPr>
              <a:t>Head Office: Public Works</a:t>
            </a:r>
            <a:r>
              <a:rPr lang="en-US" sz="1400" dirty="0" smtClean="0">
                <a:solidFill>
                  <a:schemeClr val="tx2"/>
                </a:solidFill>
              </a:rPr>
              <a:t/>
            </a:r>
            <a:br>
              <a:rPr lang="en-US" sz="1400" dirty="0" smtClean="0">
                <a:solidFill>
                  <a:schemeClr val="tx2"/>
                </a:solidFill>
              </a:rPr>
            </a:br>
            <a:r>
              <a:rPr lang="en-US" sz="1400" b="1" dirty="0" smtClean="0">
                <a:solidFill>
                  <a:schemeClr val="tx2"/>
                </a:solidFill>
              </a:rPr>
              <a:t>CGO Building</a:t>
            </a:r>
            <a:r>
              <a:rPr lang="en-US" sz="1400" dirty="0" smtClean="0">
                <a:solidFill>
                  <a:schemeClr val="tx2"/>
                </a:solidFill>
              </a:rPr>
              <a:t/>
            </a:r>
            <a:br>
              <a:rPr lang="en-US" sz="1400" dirty="0" smtClean="0">
                <a:solidFill>
                  <a:schemeClr val="tx2"/>
                </a:solidFill>
              </a:rPr>
            </a:br>
            <a:r>
              <a:rPr lang="en-US" sz="1400" b="1" dirty="0" err="1" smtClean="0">
                <a:solidFill>
                  <a:schemeClr val="tx2"/>
                </a:solidFill>
              </a:rPr>
              <a:t>Cnr</a:t>
            </a:r>
            <a:r>
              <a:rPr lang="en-US" sz="1400" b="1" dirty="0" smtClean="0">
                <a:solidFill>
                  <a:schemeClr val="tx2"/>
                </a:solidFill>
              </a:rPr>
              <a:t> Bosman and </a:t>
            </a:r>
            <a:r>
              <a:rPr lang="en-US" sz="1400" b="1" dirty="0" err="1" smtClean="0">
                <a:solidFill>
                  <a:schemeClr val="tx2"/>
                </a:solidFill>
              </a:rPr>
              <a:t>Madiba</a:t>
            </a:r>
            <a:r>
              <a:rPr lang="en-US" sz="1400" dirty="0" smtClean="0">
                <a:solidFill>
                  <a:schemeClr val="tx2"/>
                </a:solidFill>
              </a:rPr>
              <a:t/>
            </a:r>
            <a:br>
              <a:rPr lang="en-US" sz="1400" dirty="0" smtClean="0">
                <a:solidFill>
                  <a:schemeClr val="tx2"/>
                </a:solidFill>
              </a:rPr>
            </a:br>
            <a:r>
              <a:rPr lang="en-US" sz="1400" b="1" dirty="0" smtClean="0">
                <a:solidFill>
                  <a:schemeClr val="tx2"/>
                </a:solidFill>
              </a:rPr>
              <a:t>Pretoria Central</a:t>
            </a:r>
            <a:r>
              <a:rPr lang="en-US" sz="1400" dirty="0" smtClean="0">
                <a:solidFill>
                  <a:schemeClr val="tx2"/>
                </a:solidFill>
              </a:rPr>
              <a:t/>
            </a:r>
            <a:br>
              <a:rPr lang="en-US" sz="1400" dirty="0" smtClean="0">
                <a:solidFill>
                  <a:schemeClr val="tx2"/>
                </a:solidFill>
              </a:rPr>
            </a:br>
            <a:r>
              <a:rPr lang="en-US" sz="1400" b="1" dirty="0" smtClean="0">
                <a:solidFill>
                  <a:schemeClr val="tx2"/>
                </a:solidFill>
              </a:rPr>
              <a:t>Private Bag</a:t>
            </a:r>
            <a:r>
              <a:rPr lang="en-US" sz="1400" dirty="0" smtClean="0">
                <a:solidFill>
                  <a:schemeClr val="tx2"/>
                </a:solidFill>
              </a:rPr>
              <a:t/>
            </a:r>
            <a:br>
              <a:rPr lang="en-US" sz="1400" dirty="0" smtClean="0">
                <a:solidFill>
                  <a:schemeClr val="tx2"/>
                </a:solidFill>
              </a:rPr>
            </a:br>
            <a:r>
              <a:rPr lang="en-US" sz="1400" b="1" dirty="0" smtClean="0">
                <a:solidFill>
                  <a:schemeClr val="tx2"/>
                </a:solidFill>
              </a:rPr>
              <a:t>X65</a:t>
            </a:r>
            <a:r>
              <a:rPr lang="en-US" sz="1400" dirty="0" smtClean="0">
                <a:solidFill>
                  <a:schemeClr val="tx2"/>
                </a:solidFill>
              </a:rPr>
              <a:t/>
            </a:r>
            <a:br>
              <a:rPr lang="en-US" sz="1400" dirty="0" smtClean="0">
                <a:solidFill>
                  <a:schemeClr val="tx2"/>
                </a:solidFill>
              </a:rPr>
            </a:br>
            <a:r>
              <a:rPr lang="en-US" sz="1400" b="1" dirty="0" smtClean="0">
                <a:solidFill>
                  <a:schemeClr val="tx2"/>
                </a:solidFill>
              </a:rPr>
              <a:t>Pretoria</a:t>
            </a:r>
            <a:r>
              <a:rPr lang="en-US" sz="1400" dirty="0" smtClean="0">
                <a:solidFill>
                  <a:schemeClr val="tx2"/>
                </a:solidFill>
              </a:rPr>
              <a:t/>
            </a:r>
            <a:br>
              <a:rPr lang="en-US" sz="1400" dirty="0" smtClean="0">
                <a:solidFill>
                  <a:schemeClr val="tx2"/>
                </a:solidFill>
              </a:rPr>
            </a:br>
            <a:r>
              <a:rPr lang="en-US" sz="1400" b="1" dirty="0" smtClean="0">
                <a:solidFill>
                  <a:schemeClr val="tx2"/>
                </a:solidFill>
              </a:rPr>
              <a:t>0001</a:t>
            </a:r>
          </a:p>
          <a:p>
            <a:pPr marL="0" indent="0">
              <a:buFont typeface="Arial" pitchFamily="34" charset="0"/>
              <a:buNone/>
            </a:pPr>
            <a:r>
              <a:rPr lang="en-US" sz="1400" b="1" dirty="0" smtClean="0">
                <a:solidFill>
                  <a:schemeClr val="tx2"/>
                </a:solidFill>
              </a:rPr>
              <a:t>Website: </a:t>
            </a:r>
            <a:r>
              <a:rPr lang="en-US" sz="1400" b="1" dirty="0" smtClean="0">
                <a:solidFill>
                  <a:schemeClr val="tx2"/>
                </a:solidFill>
                <a:hlinkClick r:id="rId3"/>
              </a:rPr>
              <a:t>http</a:t>
            </a:r>
            <a:r>
              <a:rPr lang="en-US" sz="1400" b="1" dirty="0" smtClean="0">
                <a:solidFill>
                  <a:schemeClr val="bg2">
                    <a:lumMod val="75000"/>
                  </a:schemeClr>
                </a:solidFill>
                <a:hlinkClick r:id="rId3"/>
              </a:rPr>
              <a:t>://www.publicworks.gov.za</a:t>
            </a:r>
            <a:r>
              <a:rPr lang="en-US" sz="1400" b="1" dirty="0" smtClean="0">
                <a:solidFill>
                  <a:schemeClr val="bg2">
                    <a:lumMod val="75000"/>
                  </a:schemeClr>
                </a:solidFill>
              </a:rPr>
              <a:t> </a:t>
            </a:r>
            <a:endParaRPr lang="en-US" sz="1400" dirty="0">
              <a:solidFill>
                <a:schemeClr val="bg2">
                  <a:lumMod val="75000"/>
                </a:schemeClr>
              </a:solidFill>
            </a:endParaRPr>
          </a:p>
        </p:txBody>
      </p:sp>
      <p:sp>
        <p:nvSpPr>
          <p:cNvPr id="10" name="Title 4"/>
          <p:cNvSpPr>
            <a:spLocks noGrp="1"/>
          </p:cNvSpPr>
          <p:nvPr>
            <p:ph type="title"/>
          </p:nvPr>
        </p:nvSpPr>
        <p:spPr>
          <a:xfrm>
            <a:off x="685800" y="152400"/>
            <a:ext cx="11506200" cy="990600"/>
          </a:xfrm>
        </p:spPr>
        <p:txBody>
          <a:bodyPr>
            <a:normAutofit/>
          </a:bodyPr>
          <a:lstStyle/>
          <a:p>
            <a:r>
              <a:rPr lang="en-ZA" sz="3200" b="1" dirty="0" smtClean="0">
                <a:solidFill>
                  <a:schemeClr val="bg1"/>
                </a:solidFill>
              </a:rPr>
              <a:t>END</a:t>
            </a:r>
            <a:endParaRPr lang="en-ZA" sz="3200" b="1" dirty="0">
              <a:solidFill>
                <a:schemeClr val="bg1"/>
              </a:solidFill>
            </a:endParaRPr>
          </a:p>
        </p:txBody>
      </p:sp>
      <p:sp>
        <p:nvSpPr>
          <p:cNvPr id="4" name="Slide Number Placeholder 3"/>
          <p:cNvSpPr>
            <a:spLocks noGrp="1"/>
          </p:cNvSpPr>
          <p:nvPr>
            <p:ph type="sldNum" sz="quarter" idx="12"/>
          </p:nvPr>
        </p:nvSpPr>
        <p:spPr/>
        <p:txBody>
          <a:bodyPr/>
          <a:lstStyle/>
          <a:p>
            <a:fld id="{6D88B901-4B89-400A-9326-FD413AFBC764}" type="slidenum">
              <a:rPr lang="en-US" smtClean="0"/>
              <a:pPr/>
              <a:t>42</a:t>
            </a:fld>
            <a:endParaRPr lang="en-US"/>
          </a:p>
        </p:txBody>
      </p:sp>
      <p:sp>
        <p:nvSpPr>
          <p:cNvPr id="5" name="Footer Placeholder 4"/>
          <p:cNvSpPr>
            <a:spLocks noGrp="1"/>
          </p:cNvSpPr>
          <p:nvPr>
            <p:ph type="ftr" sz="quarter" idx="11"/>
          </p:nvPr>
        </p:nvSpPr>
        <p:spPr/>
        <p:txBody>
          <a:bodyPr/>
          <a:lstStyle/>
          <a:p>
            <a:r>
              <a:rPr lang="en-US" smtClean="0"/>
              <a:t>PROPERTY MANAGEMENT TRADING ENTITY</a:t>
            </a:r>
            <a:endParaRPr lang="en-US"/>
          </a:p>
        </p:txBody>
      </p:sp>
    </p:spTree>
    <p:extLst>
      <p:ext uri="{BB962C8B-B14F-4D97-AF65-F5344CB8AC3E}">
        <p14:creationId xmlns:p14="http://schemas.microsoft.com/office/powerpoint/2010/main" xmlns="" val="35279541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88B901-4B89-400A-9326-FD413AFBC764}" type="slidenum">
              <a:rPr lang="en-US" sz="600" smtClean="0"/>
              <a:pPr/>
              <a:t>5</a:t>
            </a:fld>
            <a:endParaRPr lang="en-US" sz="600" dirty="0"/>
          </a:p>
        </p:txBody>
      </p:sp>
      <p:graphicFrame>
        <p:nvGraphicFramePr>
          <p:cNvPr id="13" name="Content Placeholder 5"/>
          <p:cNvGraphicFramePr>
            <a:graphicFrameLocks noGrp="1"/>
          </p:cNvGraphicFramePr>
          <p:nvPr>
            <p:ph idx="4294967295"/>
            <p:extLst>
              <p:ext uri="{D42A27DB-BD31-4B8C-83A1-F6EECF244321}">
                <p14:modId xmlns:p14="http://schemas.microsoft.com/office/powerpoint/2010/main" xmlns="" val="1224548592"/>
              </p:ext>
            </p:extLst>
          </p:nvPr>
        </p:nvGraphicFramePr>
        <p:xfrm>
          <a:off x="6425690" y="3855568"/>
          <a:ext cx="5568075" cy="2797226"/>
        </p:xfrm>
        <a:graphic>
          <a:graphicData uri="http://schemas.openxmlformats.org/drawingml/2006/table">
            <a:tbl>
              <a:tblPr firstRow="1" bandRow="1">
                <a:tableStyleId>{5C22544A-7EE6-4342-B048-85BDC9FD1C3A}</a:tableStyleId>
              </a:tblPr>
              <a:tblGrid>
                <a:gridCol w="2855888">
                  <a:extLst>
                    <a:ext uri="{9D8B030D-6E8A-4147-A177-3AD203B41FA5}">
                      <a16:colId xmlns:a16="http://schemas.microsoft.com/office/drawing/2014/main" xmlns="" val="20000"/>
                    </a:ext>
                  </a:extLst>
                </a:gridCol>
                <a:gridCol w="2712187">
                  <a:extLst>
                    <a:ext uri="{9D8B030D-6E8A-4147-A177-3AD203B41FA5}">
                      <a16:colId xmlns:a16="http://schemas.microsoft.com/office/drawing/2014/main" xmlns="" val="20001"/>
                    </a:ext>
                  </a:extLst>
                </a:gridCol>
              </a:tblGrid>
              <a:tr h="308618">
                <a:tc>
                  <a:txBody>
                    <a:bodyPr/>
                    <a:lstStyle/>
                    <a:p>
                      <a:r>
                        <a:rPr lang="en-ZA" sz="1400" dirty="0" smtClean="0">
                          <a:solidFill>
                            <a:schemeClr val="tx1"/>
                          </a:solidFill>
                        </a:rPr>
                        <a:t>Debit</a:t>
                      </a:r>
                      <a:endParaRPr lang="en-ZA" sz="1400" dirty="0">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ZA" sz="1400" dirty="0" smtClean="0">
                          <a:solidFill>
                            <a:schemeClr val="tx1"/>
                          </a:solidFill>
                        </a:rPr>
                        <a:t>Credit</a:t>
                      </a:r>
                      <a:endParaRPr lang="en-ZA"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0"/>
                  </a:ext>
                </a:extLst>
              </a:tr>
              <a:tr h="304800">
                <a:tc>
                  <a:txBody>
                    <a:bodyPr/>
                    <a:lstStyle/>
                    <a:p>
                      <a:r>
                        <a:rPr lang="en-ZA" sz="1400" dirty="0" smtClean="0">
                          <a:solidFill>
                            <a:schemeClr val="tx1"/>
                          </a:solidFill>
                        </a:rPr>
                        <a:t>User Charges                       R4,5 billion</a:t>
                      </a:r>
                      <a:endParaRPr lang="en-ZA" sz="1400" dirty="0">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ZA" sz="1400" dirty="0" smtClean="0">
                          <a:solidFill>
                            <a:schemeClr val="tx1"/>
                          </a:solidFill>
                        </a:rPr>
                        <a:t>Rates and Taxes              R1,3 billion</a:t>
                      </a:r>
                      <a:endParaRPr lang="en-ZA"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1"/>
                  </a:ext>
                </a:extLst>
              </a:tr>
              <a:tr h="476066">
                <a:tc>
                  <a:txBody>
                    <a:bodyPr/>
                    <a:lstStyle/>
                    <a:p>
                      <a:pPr algn="l"/>
                      <a:r>
                        <a:rPr lang="en-ZA" sz="1400" dirty="0" smtClean="0">
                          <a:solidFill>
                            <a:schemeClr val="tx1"/>
                          </a:solidFill>
                        </a:rPr>
                        <a:t>Leasing</a:t>
                      </a:r>
                      <a:r>
                        <a:rPr lang="en-ZA" sz="1400" baseline="0" dirty="0" smtClean="0">
                          <a:solidFill>
                            <a:schemeClr val="tx1"/>
                          </a:solidFill>
                        </a:rPr>
                        <a:t> reimbursement from users                                          </a:t>
                      </a:r>
                    </a:p>
                    <a:p>
                      <a:pPr algn="l"/>
                      <a:r>
                        <a:rPr lang="en-ZA" sz="1400" baseline="0" dirty="0" smtClean="0">
                          <a:solidFill>
                            <a:schemeClr val="tx1"/>
                          </a:solidFill>
                        </a:rPr>
                        <a:t>                                              R4,5 billion</a:t>
                      </a:r>
                      <a:endParaRPr lang="en-ZA" sz="1400" dirty="0">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ZA" sz="1400" dirty="0" smtClean="0">
                          <a:solidFill>
                            <a:schemeClr val="tx1"/>
                          </a:solidFill>
                        </a:rPr>
                        <a:t>Landlords (creditors)                                          </a:t>
                      </a:r>
                    </a:p>
                    <a:p>
                      <a:r>
                        <a:rPr lang="en-ZA" sz="1400" baseline="0" dirty="0" smtClean="0">
                          <a:solidFill>
                            <a:schemeClr val="tx1"/>
                          </a:solidFill>
                        </a:rPr>
                        <a:t>                                          R4,5 billion</a:t>
                      </a:r>
                      <a:r>
                        <a:rPr lang="en-ZA" sz="1400" dirty="0" smtClean="0">
                          <a:solidFill>
                            <a:schemeClr val="tx1"/>
                          </a:solidFill>
                        </a:rPr>
                        <a:t>             </a:t>
                      </a:r>
                      <a:endParaRPr lang="en-ZA"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2"/>
                  </a:ext>
                </a:extLst>
              </a:tr>
              <a:tr h="320040">
                <a:tc>
                  <a:txBody>
                    <a:bodyPr/>
                    <a:lstStyle/>
                    <a:p>
                      <a:r>
                        <a:rPr lang="en-ZA" sz="1400" dirty="0" smtClean="0">
                          <a:solidFill>
                            <a:schemeClr val="tx1"/>
                          </a:solidFill>
                        </a:rPr>
                        <a:t>Lights and Water               R1,3</a:t>
                      </a:r>
                      <a:r>
                        <a:rPr lang="en-ZA" sz="1400" baseline="0" dirty="0" smtClean="0">
                          <a:solidFill>
                            <a:schemeClr val="tx1"/>
                          </a:solidFill>
                        </a:rPr>
                        <a:t> billion</a:t>
                      </a:r>
                      <a:endParaRPr lang="en-ZA" sz="1400" dirty="0">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ZA" sz="1400" dirty="0" smtClean="0">
                          <a:solidFill>
                            <a:schemeClr val="tx1"/>
                          </a:solidFill>
                        </a:rPr>
                        <a:t>Lights</a:t>
                      </a:r>
                      <a:r>
                        <a:rPr lang="en-ZA" sz="1400" baseline="0" dirty="0" smtClean="0">
                          <a:solidFill>
                            <a:schemeClr val="tx1"/>
                          </a:solidFill>
                        </a:rPr>
                        <a:t> and Water           R1,3 billion</a:t>
                      </a:r>
                      <a:endParaRPr lang="en-ZA"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3"/>
                  </a:ext>
                </a:extLst>
              </a:tr>
              <a:tr h="413724">
                <a:tc>
                  <a:txBody>
                    <a:bodyPr/>
                    <a:lstStyle/>
                    <a:p>
                      <a:r>
                        <a:rPr lang="en-ZA" sz="1400" dirty="0" smtClean="0">
                          <a:solidFill>
                            <a:schemeClr val="tx1"/>
                          </a:solidFill>
                        </a:rPr>
                        <a:t>Letting  OUT(revenue)                                  </a:t>
                      </a:r>
                      <a:r>
                        <a:rPr lang="en-ZA" sz="1400" baseline="0" dirty="0" smtClean="0">
                          <a:solidFill>
                            <a:schemeClr val="tx1"/>
                          </a:solidFill>
                        </a:rPr>
                        <a:t>          </a:t>
                      </a:r>
                    </a:p>
                    <a:p>
                      <a:r>
                        <a:rPr lang="en-ZA" sz="1400" baseline="0" dirty="0" smtClean="0">
                          <a:solidFill>
                            <a:schemeClr val="tx1"/>
                          </a:solidFill>
                        </a:rPr>
                        <a:t>                                              R31 million</a:t>
                      </a:r>
                      <a:endParaRPr lang="en-ZA" sz="1400" dirty="0">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ZA"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4"/>
                  </a:ext>
                </a:extLst>
              </a:tr>
              <a:tr h="413724">
                <a:tc>
                  <a:txBody>
                    <a:bodyPr/>
                    <a:lstStyle/>
                    <a:p>
                      <a:r>
                        <a:rPr lang="en-ZA" sz="1400" dirty="0" smtClean="0">
                          <a:solidFill>
                            <a:schemeClr val="tx1"/>
                          </a:solidFill>
                        </a:rPr>
                        <a:t>                             R10,</a:t>
                      </a:r>
                      <a:r>
                        <a:rPr lang="en-ZA" sz="1400" baseline="0" dirty="0" smtClean="0">
                          <a:solidFill>
                            <a:schemeClr val="tx1"/>
                          </a:solidFill>
                        </a:rPr>
                        <a:t> 331 billion</a:t>
                      </a:r>
                      <a:endParaRPr lang="en-ZA" sz="1400" dirty="0">
                        <a:solidFill>
                          <a:schemeClr val="tx1"/>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ZA" sz="1400" dirty="0" smtClean="0">
                          <a:solidFill>
                            <a:schemeClr val="tx1"/>
                          </a:solidFill>
                        </a:rPr>
                        <a:t>                                          R7,</a:t>
                      </a:r>
                      <a:r>
                        <a:rPr lang="en-ZA" sz="1400" baseline="0" dirty="0" smtClean="0">
                          <a:solidFill>
                            <a:schemeClr val="tx1"/>
                          </a:solidFill>
                        </a:rPr>
                        <a:t>1 billion</a:t>
                      </a:r>
                      <a:endParaRPr lang="en-ZA" sz="1400" dirty="0">
                        <a:solidFill>
                          <a:schemeClr val="tx1"/>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5"/>
                  </a:ext>
                </a:extLst>
              </a:tr>
              <a:tr h="413724">
                <a:tc>
                  <a:txBody>
                    <a:bodyPr/>
                    <a:lstStyle/>
                    <a:p>
                      <a:endParaRPr lang="en-ZA" sz="1400" dirty="0">
                        <a:solidFill>
                          <a:schemeClr val="tx1"/>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ZA" sz="1400" dirty="0" smtClean="0">
                          <a:solidFill>
                            <a:schemeClr val="tx1"/>
                          </a:solidFill>
                        </a:rPr>
                        <a:t>Surplus                         R3,231</a:t>
                      </a:r>
                      <a:r>
                        <a:rPr lang="en-ZA" sz="1400" baseline="0" dirty="0" smtClean="0">
                          <a:solidFill>
                            <a:schemeClr val="tx1"/>
                          </a:solidFill>
                        </a:rPr>
                        <a:t> billion</a:t>
                      </a:r>
                      <a:endParaRPr lang="en-ZA" sz="1400" dirty="0">
                        <a:solidFill>
                          <a:schemeClr val="tx1"/>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xmlns="" val="10006"/>
                  </a:ext>
                </a:extLst>
              </a:tr>
            </a:tbl>
          </a:graphicData>
        </a:graphic>
      </p:graphicFrame>
      <p:grpSp>
        <p:nvGrpSpPr>
          <p:cNvPr id="3" name="Group 2"/>
          <p:cNvGrpSpPr/>
          <p:nvPr/>
        </p:nvGrpSpPr>
        <p:grpSpPr>
          <a:xfrm>
            <a:off x="2615685" y="374935"/>
            <a:ext cx="6148810" cy="3612296"/>
            <a:chOff x="141974" y="1222836"/>
            <a:chExt cx="12107643" cy="4984756"/>
          </a:xfrm>
        </p:grpSpPr>
        <p:sp>
          <p:nvSpPr>
            <p:cNvPr id="6" name="Oval 5"/>
            <p:cNvSpPr/>
            <p:nvPr/>
          </p:nvSpPr>
          <p:spPr>
            <a:xfrm>
              <a:off x="3652301" y="3369166"/>
              <a:ext cx="2693240" cy="2111447"/>
            </a:xfrm>
            <a:prstGeom prst="ellipse">
              <a:avLst/>
            </a:prstGeom>
            <a:solidFill>
              <a:srgbClr val="31859C">
                <a:alpha val="50196"/>
              </a:srgb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800" b="1" dirty="0" smtClean="0">
                  <a:solidFill>
                    <a:schemeClr val="tx1"/>
                  </a:solidFill>
                </a:rPr>
                <a:t>ACQUISITIONS</a:t>
              </a:r>
            </a:p>
            <a:p>
              <a:pPr algn="ctr"/>
              <a:r>
                <a:rPr lang="en-ZA" sz="800" dirty="0" smtClean="0">
                  <a:solidFill>
                    <a:schemeClr val="tx1"/>
                  </a:solidFill>
                </a:rPr>
                <a:t>Lease to own</a:t>
              </a:r>
            </a:p>
            <a:p>
              <a:pPr algn="ctr"/>
              <a:r>
                <a:rPr lang="en-ZA" sz="800" dirty="0" smtClean="0">
                  <a:solidFill>
                    <a:schemeClr val="tx1"/>
                  </a:solidFill>
                </a:rPr>
                <a:t>Short term leasing</a:t>
              </a:r>
            </a:p>
            <a:p>
              <a:pPr algn="ctr"/>
              <a:r>
                <a:rPr lang="en-ZA" sz="800" dirty="0" smtClean="0">
                  <a:solidFill>
                    <a:schemeClr val="tx1"/>
                  </a:solidFill>
                </a:rPr>
                <a:t>Out-right purchase</a:t>
              </a:r>
            </a:p>
            <a:p>
              <a:pPr algn="ctr"/>
              <a:r>
                <a:rPr lang="en-ZA" sz="800" dirty="0" err="1" smtClean="0">
                  <a:solidFill>
                    <a:schemeClr val="tx1"/>
                  </a:solidFill>
                </a:rPr>
                <a:t>BoT</a:t>
              </a:r>
              <a:endParaRPr lang="en-ZA" sz="800" dirty="0">
                <a:solidFill>
                  <a:schemeClr val="tx1"/>
                </a:solidFill>
              </a:endParaRPr>
            </a:p>
          </p:txBody>
        </p:sp>
        <p:sp>
          <p:nvSpPr>
            <p:cNvPr id="7" name="Oval 6"/>
            <p:cNvSpPr/>
            <p:nvPr/>
          </p:nvSpPr>
          <p:spPr>
            <a:xfrm>
              <a:off x="4998921" y="1524000"/>
              <a:ext cx="2385173" cy="2433009"/>
            </a:xfrm>
            <a:prstGeom prst="ellipse">
              <a:avLst/>
            </a:prstGeom>
            <a:solidFill>
              <a:srgbClr val="E6B9B8">
                <a:alpha val="50196"/>
              </a:srgb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800" b="1" dirty="0" smtClean="0">
                  <a:solidFill>
                    <a:schemeClr val="tx1"/>
                  </a:solidFill>
                </a:rPr>
                <a:t>DISPOSALS</a:t>
              </a:r>
            </a:p>
            <a:p>
              <a:pPr algn="ctr"/>
              <a:r>
                <a:rPr lang="en-ZA" sz="800" dirty="0" smtClean="0">
                  <a:solidFill>
                    <a:schemeClr val="tx1"/>
                  </a:solidFill>
                </a:rPr>
                <a:t>Letting OUT</a:t>
              </a:r>
              <a:endParaRPr lang="en-ZA" sz="800" dirty="0">
                <a:solidFill>
                  <a:schemeClr val="tx1"/>
                </a:solidFill>
              </a:endParaRPr>
            </a:p>
          </p:txBody>
        </p:sp>
        <p:sp>
          <p:nvSpPr>
            <p:cNvPr id="8" name="Oval 7"/>
            <p:cNvSpPr/>
            <p:nvPr/>
          </p:nvSpPr>
          <p:spPr>
            <a:xfrm>
              <a:off x="3410207" y="1222836"/>
              <a:ext cx="5562600" cy="4984756"/>
            </a:xfrm>
            <a:prstGeom prst="ellipse">
              <a:avLst/>
            </a:prstGeom>
            <a:solidFill>
              <a:srgbClr val="0066FF">
                <a:alpha val="5882"/>
              </a:srgbClr>
            </a:solidFill>
            <a:effectLst>
              <a:innerShdw blurRad="63500" dist="50800" dir="10800000">
                <a:prstClr val="black">
                  <a:alpha val="50000"/>
                </a:prstClr>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800"/>
            </a:p>
          </p:txBody>
        </p:sp>
        <p:sp>
          <p:nvSpPr>
            <p:cNvPr id="9" name="Oval 8"/>
            <p:cNvSpPr/>
            <p:nvPr/>
          </p:nvSpPr>
          <p:spPr>
            <a:xfrm>
              <a:off x="6096000" y="3369166"/>
              <a:ext cx="2690907" cy="2164337"/>
            </a:xfrm>
            <a:prstGeom prst="ellipse">
              <a:avLst/>
            </a:prstGeom>
            <a:solidFill>
              <a:srgbClr val="92D050">
                <a:alpha val="50196"/>
              </a:srgb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800" b="1" dirty="0" smtClean="0">
                  <a:solidFill>
                    <a:schemeClr val="tx1"/>
                  </a:solidFill>
                </a:rPr>
                <a:t>PROPERTY PAYMENTS AND ADMINISTRATION</a:t>
              </a:r>
            </a:p>
            <a:p>
              <a:pPr algn="ctr"/>
              <a:r>
                <a:rPr lang="en-ZA" sz="800" dirty="0" smtClean="0">
                  <a:solidFill>
                    <a:schemeClr val="tx1"/>
                  </a:solidFill>
                </a:rPr>
                <a:t>Utilisation</a:t>
              </a:r>
            </a:p>
            <a:p>
              <a:pPr algn="ctr"/>
              <a:r>
                <a:rPr lang="en-ZA" sz="800" dirty="0" smtClean="0">
                  <a:solidFill>
                    <a:schemeClr val="tx1"/>
                  </a:solidFill>
                </a:rPr>
                <a:t>Client Billing</a:t>
              </a:r>
            </a:p>
            <a:p>
              <a:pPr algn="ctr"/>
              <a:r>
                <a:rPr lang="en-ZA" sz="800" dirty="0" smtClean="0">
                  <a:solidFill>
                    <a:schemeClr val="tx1"/>
                  </a:solidFill>
                </a:rPr>
                <a:t>Property Payments</a:t>
              </a:r>
              <a:endParaRPr lang="en-ZA" sz="800" dirty="0">
                <a:solidFill>
                  <a:schemeClr val="tx1"/>
                </a:solidFill>
              </a:endParaRPr>
            </a:p>
          </p:txBody>
        </p:sp>
        <p:sp>
          <p:nvSpPr>
            <p:cNvPr id="10" name="TextBox 9"/>
            <p:cNvSpPr txBox="1"/>
            <p:nvPr/>
          </p:nvSpPr>
          <p:spPr>
            <a:xfrm>
              <a:off x="5239009" y="5686300"/>
              <a:ext cx="1904999" cy="311640"/>
            </a:xfrm>
            <a:prstGeom prst="rect">
              <a:avLst/>
            </a:prstGeom>
            <a:solidFill>
              <a:srgbClr val="7030A0">
                <a:alpha val="18824"/>
              </a:srgbClr>
            </a:solidFill>
          </p:spPr>
          <p:txBody>
            <a:bodyPr wrap="square" rtlCol="0">
              <a:spAutoFit/>
            </a:bodyPr>
            <a:lstStyle/>
            <a:p>
              <a:pPr algn="ctr"/>
              <a:r>
                <a:rPr lang="en-ZA" sz="800" b="1" dirty="0" smtClean="0"/>
                <a:t>REMS</a:t>
              </a:r>
              <a:endParaRPr lang="en-ZA" sz="800" b="1" dirty="0"/>
            </a:p>
          </p:txBody>
        </p:sp>
        <p:sp>
          <p:nvSpPr>
            <p:cNvPr id="2" name="Explosion 2 1"/>
            <p:cNvSpPr/>
            <p:nvPr/>
          </p:nvSpPr>
          <p:spPr>
            <a:xfrm>
              <a:off x="6684475" y="1313948"/>
              <a:ext cx="5072161" cy="1322293"/>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lgn="ctr">
                <a:buFont typeface="Arial" panose="020B0604020202020204" pitchFamily="34" charset="0"/>
                <a:buChar char="•"/>
              </a:pPr>
              <a:r>
                <a:rPr lang="en-ZA" sz="800" dirty="0" smtClean="0"/>
                <a:t>State: R4,3 billion</a:t>
              </a:r>
            </a:p>
            <a:p>
              <a:pPr marL="171450" indent="-171450" algn="ctr">
                <a:buFont typeface="Arial" panose="020B0604020202020204" pitchFamily="34" charset="0"/>
                <a:buChar char="•"/>
              </a:pPr>
              <a:r>
                <a:rPr lang="en-ZA" sz="800" dirty="0" smtClean="0"/>
                <a:t>Other: ±R20/30 million</a:t>
              </a:r>
              <a:endParaRPr lang="en-ZA" sz="800" dirty="0"/>
            </a:p>
          </p:txBody>
        </p:sp>
        <p:sp>
          <p:nvSpPr>
            <p:cNvPr id="11" name="Explosion 2 10"/>
            <p:cNvSpPr/>
            <p:nvPr/>
          </p:nvSpPr>
          <p:spPr>
            <a:xfrm>
              <a:off x="7174397" y="4593638"/>
              <a:ext cx="5075220" cy="1550060"/>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lgn="ctr">
                <a:buFont typeface="Arial" panose="020B0604020202020204" pitchFamily="34" charset="0"/>
                <a:buChar char="•"/>
              </a:pPr>
              <a:r>
                <a:rPr lang="en-ZA" sz="700" dirty="0" smtClean="0"/>
                <a:t>Rates and taxes: R1,3 billion</a:t>
              </a:r>
            </a:p>
            <a:p>
              <a:pPr marL="171450" indent="-171450" algn="ctr">
                <a:buFont typeface="Arial" panose="020B0604020202020204" pitchFamily="34" charset="0"/>
                <a:buChar char="•"/>
              </a:pPr>
              <a:r>
                <a:rPr lang="en-ZA" sz="700" dirty="0" smtClean="0"/>
                <a:t>Lights/ water and utilities: R4,3 billion</a:t>
              </a:r>
              <a:endParaRPr lang="en-ZA" sz="700" dirty="0"/>
            </a:p>
          </p:txBody>
        </p:sp>
        <p:sp>
          <p:nvSpPr>
            <p:cNvPr id="12" name="Explosion 2 11"/>
            <p:cNvSpPr/>
            <p:nvPr/>
          </p:nvSpPr>
          <p:spPr>
            <a:xfrm>
              <a:off x="141974" y="3948492"/>
              <a:ext cx="4061218" cy="1322293"/>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800" dirty="0" smtClean="0"/>
                <a:t>R4,5 billion</a:t>
              </a:r>
              <a:endParaRPr lang="en-ZA" sz="800" dirty="0"/>
            </a:p>
          </p:txBody>
        </p:sp>
      </p:grpSp>
      <p:sp>
        <p:nvSpPr>
          <p:cNvPr id="15" name="Curved Down Arrow 14"/>
          <p:cNvSpPr/>
          <p:nvPr/>
        </p:nvSpPr>
        <p:spPr>
          <a:xfrm rot="19568597">
            <a:off x="703035" y="862334"/>
            <a:ext cx="1542040" cy="842273"/>
          </a:xfrm>
          <a:prstGeom prst="curved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chemeClr val="tx1"/>
              </a:solidFill>
            </a:endParaRPr>
          </a:p>
        </p:txBody>
      </p:sp>
      <p:sp>
        <p:nvSpPr>
          <p:cNvPr id="16" name="TextBox 15"/>
          <p:cNvSpPr txBox="1"/>
          <p:nvPr/>
        </p:nvSpPr>
        <p:spPr>
          <a:xfrm>
            <a:off x="285741" y="1733369"/>
            <a:ext cx="1261846" cy="584775"/>
          </a:xfrm>
          <a:prstGeom prst="rect">
            <a:avLst/>
          </a:prstGeom>
          <a:noFill/>
        </p:spPr>
        <p:txBody>
          <a:bodyPr wrap="square" rtlCol="0">
            <a:spAutoFit/>
          </a:bodyPr>
          <a:lstStyle/>
          <a:p>
            <a:r>
              <a:rPr lang="en-ZA" sz="1600" b="1" dirty="0" smtClean="0"/>
              <a:t>Our mandate</a:t>
            </a:r>
            <a:endParaRPr lang="en-ZA" sz="1600" b="1" dirty="0"/>
          </a:p>
        </p:txBody>
      </p:sp>
      <p:sp>
        <p:nvSpPr>
          <p:cNvPr id="18" name="TextBox 17"/>
          <p:cNvSpPr txBox="1"/>
          <p:nvPr/>
        </p:nvSpPr>
        <p:spPr>
          <a:xfrm>
            <a:off x="10182193" y="2215237"/>
            <a:ext cx="1318652" cy="523220"/>
          </a:xfrm>
          <a:prstGeom prst="rect">
            <a:avLst/>
          </a:prstGeom>
          <a:noFill/>
        </p:spPr>
        <p:txBody>
          <a:bodyPr wrap="square" rtlCol="0">
            <a:spAutoFit/>
          </a:bodyPr>
          <a:lstStyle/>
          <a:p>
            <a:r>
              <a:rPr lang="en-ZA" sz="1400" b="1" dirty="0" smtClean="0"/>
              <a:t>The REMS balance sheet</a:t>
            </a:r>
            <a:endParaRPr lang="en-ZA" sz="1400" b="1" dirty="0"/>
          </a:p>
        </p:txBody>
      </p:sp>
      <p:sp>
        <p:nvSpPr>
          <p:cNvPr id="21" name="TextBox 20"/>
          <p:cNvSpPr txBox="1"/>
          <p:nvPr/>
        </p:nvSpPr>
        <p:spPr>
          <a:xfrm>
            <a:off x="4411109" y="5617885"/>
            <a:ext cx="1945197" cy="307777"/>
          </a:xfrm>
          <a:prstGeom prst="rect">
            <a:avLst/>
          </a:prstGeom>
          <a:noFill/>
        </p:spPr>
        <p:txBody>
          <a:bodyPr wrap="square" rtlCol="0">
            <a:spAutoFit/>
          </a:bodyPr>
          <a:lstStyle/>
          <a:p>
            <a:r>
              <a:rPr lang="en-ZA" sz="1400" b="1" dirty="0" smtClean="0"/>
              <a:t>The extent of our work</a:t>
            </a:r>
            <a:endParaRPr lang="en-ZA" sz="1400" b="1" dirty="0"/>
          </a:p>
        </p:txBody>
      </p:sp>
      <p:sp>
        <p:nvSpPr>
          <p:cNvPr id="22" name="Left Arrow 21"/>
          <p:cNvSpPr/>
          <p:nvPr/>
        </p:nvSpPr>
        <p:spPr>
          <a:xfrm>
            <a:off x="4613621" y="4924624"/>
            <a:ext cx="1709070" cy="344002"/>
          </a:xfrm>
          <a:prstGeom prst="lef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aphicFrame>
        <p:nvGraphicFramePr>
          <p:cNvPr id="25" name="Table 24"/>
          <p:cNvGraphicFramePr>
            <a:graphicFrameLocks noGrp="1"/>
          </p:cNvGraphicFramePr>
          <p:nvPr>
            <p:extLst>
              <p:ext uri="{D42A27DB-BD31-4B8C-83A1-F6EECF244321}">
                <p14:modId xmlns:p14="http://schemas.microsoft.com/office/powerpoint/2010/main" xmlns="" val="316317839"/>
              </p:ext>
            </p:extLst>
          </p:nvPr>
        </p:nvGraphicFramePr>
        <p:xfrm>
          <a:off x="76200" y="3821016"/>
          <a:ext cx="4334909" cy="2942788"/>
        </p:xfrm>
        <a:graphic>
          <a:graphicData uri="http://schemas.openxmlformats.org/drawingml/2006/table">
            <a:tbl>
              <a:tblPr firstRow="1" bandRow="1">
                <a:tableStyleId>{5C22544A-7EE6-4342-B048-85BDC9FD1C3A}</a:tableStyleId>
              </a:tblPr>
              <a:tblGrid>
                <a:gridCol w="3019614">
                  <a:extLst>
                    <a:ext uri="{9D8B030D-6E8A-4147-A177-3AD203B41FA5}">
                      <a16:colId xmlns:a16="http://schemas.microsoft.com/office/drawing/2014/main" xmlns="" val="20000"/>
                    </a:ext>
                  </a:extLst>
                </a:gridCol>
                <a:gridCol w="1315295">
                  <a:extLst>
                    <a:ext uri="{9D8B030D-6E8A-4147-A177-3AD203B41FA5}">
                      <a16:colId xmlns:a16="http://schemas.microsoft.com/office/drawing/2014/main" xmlns="" val="20001"/>
                    </a:ext>
                  </a:extLst>
                </a:gridCol>
              </a:tblGrid>
              <a:tr h="428605">
                <a:tc>
                  <a:txBody>
                    <a:bodyPr/>
                    <a:lstStyle/>
                    <a:p>
                      <a:r>
                        <a:rPr lang="en-ZA" sz="1600" dirty="0" smtClean="0">
                          <a:solidFill>
                            <a:schemeClr val="bg1"/>
                          </a:solidFill>
                        </a:rPr>
                        <a:t>total leased in</a:t>
                      </a:r>
                      <a:endParaRPr lang="en-ZA" sz="16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53C45"/>
                    </a:solidFill>
                  </a:tcPr>
                </a:tc>
                <a:tc>
                  <a:txBody>
                    <a:bodyPr/>
                    <a:lstStyle/>
                    <a:p>
                      <a:r>
                        <a:rPr lang="en-ZA" sz="1600" dirty="0" smtClean="0">
                          <a:solidFill>
                            <a:schemeClr val="bg1"/>
                          </a:solidFill>
                        </a:rPr>
                        <a:t>2566</a:t>
                      </a:r>
                      <a:endParaRPr lang="en-ZA" sz="16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53C45"/>
                    </a:solidFill>
                  </a:tcPr>
                </a:tc>
                <a:extLst>
                  <a:ext uri="{0D108BD9-81ED-4DB2-BD59-A6C34878D82A}">
                    <a16:rowId xmlns:a16="http://schemas.microsoft.com/office/drawing/2014/main" xmlns="" val="10000"/>
                  </a:ext>
                </a:extLst>
              </a:tr>
              <a:tr h="359169">
                <a:tc>
                  <a:txBody>
                    <a:bodyPr/>
                    <a:lstStyle/>
                    <a:p>
                      <a:r>
                        <a:rPr lang="en-ZA" sz="1600" dirty="0" smtClean="0">
                          <a:solidFill>
                            <a:sysClr val="windowText" lastClr="000000"/>
                          </a:solidFill>
                        </a:rPr>
                        <a:t>Total valid</a:t>
                      </a:r>
                      <a:endParaRPr lang="en-ZA" sz="16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ZA" sz="1600" dirty="0" smtClean="0">
                          <a:solidFill>
                            <a:sysClr val="windowText" lastClr="000000"/>
                          </a:solidFill>
                        </a:rPr>
                        <a:t>1846</a:t>
                      </a:r>
                      <a:endParaRPr lang="en-ZA" sz="16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359169">
                <a:tc>
                  <a:txBody>
                    <a:bodyPr/>
                    <a:lstStyle/>
                    <a:p>
                      <a:r>
                        <a:rPr lang="en-ZA" sz="1600" dirty="0" smtClean="0">
                          <a:solidFill>
                            <a:sysClr val="windowText" lastClr="000000"/>
                          </a:solidFill>
                        </a:rPr>
                        <a:t>Total expired</a:t>
                      </a:r>
                      <a:endParaRPr lang="en-ZA" sz="16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ZA" sz="1600" dirty="0" smtClean="0">
                          <a:solidFill>
                            <a:sysClr val="windowText" lastClr="000000"/>
                          </a:solidFill>
                        </a:rPr>
                        <a:t>720</a:t>
                      </a:r>
                      <a:endParaRPr lang="en-ZA" sz="16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359169">
                <a:tc>
                  <a:txBody>
                    <a:bodyPr/>
                    <a:lstStyle/>
                    <a:p>
                      <a:endParaRPr lang="en-ZA" sz="16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53C45"/>
                    </a:solidFill>
                  </a:tcPr>
                </a:tc>
                <a:tc>
                  <a:txBody>
                    <a:bodyPr/>
                    <a:lstStyle/>
                    <a:p>
                      <a:endParaRPr lang="en-ZA" sz="16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53C45"/>
                    </a:solidFill>
                  </a:tcPr>
                </a:tc>
                <a:extLst>
                  <a:ext uri="{0D108BD9-81ED-4DB2-BD59-A6C34878D82A}">
                    <a16:rowId xmlns:a16="http://schemas.microsoft.com/office/drawing/2014/main" xmlns="" val="10003"/>
                  </a:ext>
                </a:extLst>
              </a:tr>
              <a:tr h="359169">
                <a:tc>
                  <a:txBody>
                    <a:bodyPr/>
                    <a:lstStyle/>
                    <a:p>
                      <a:r>
                        <a:rPr lang="en-ZA" sz="1600" dirty="0" smtClean="0">
                          <a:solidFill>
                            <a:sysClr val="windowText" lastClr="000000"/>
                          </a:solidFill>
                        </a:rPr>
                        <a:t>Total vacant state owned</a:t>
                      </a:r>
                      <a:endParaRPr lang="en-ZA" sz="16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ZA" sz="1600" dirty="0" smtClean="0">
                          <a:solidFill>
                            <a:sysClr val="windowText" lastClr="000000"/>
                          </a:solidFill>
                        </a:rPr>
                        <a:t>5720</a:t>
                      </a:r>
                      <a:endParaRPr lang="en-ZA" sz="16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r h="359169">
                <a:tc>
                  <a:txBody>
                    <a:bodyPr/>
                    <a:lstStyle/>
                    <a:p>
                      <a:r>
                        <a:rPr lang="en-ZA" sz="1600" dirty="0" smtClean="0">
                          <a:solidFill>
                            <a:sysClr val="windowText" lastClr="000000"/>
                          </a:solidFill>
                        </a:rPr>
                        <a:t>Total occupied by user </a:t>
                      </a:r>
                      <a:r>
                        <a:rPr lang="en-ZA" sz="1600" dirty="0" err="1" smtClean="0">
                          <a:solidFill>
                            <a:sysClr val="windowText" lastClr="000000"/>
                          </a:solidFill>
                        </a:rPr>
                        <a:t>deps</a:t>
                      </a:r>
                      <a:r>
                        <a:rPr lang="en-ZA" sz="1600" dirty="0" smtClean="0">
                          <a:solidFill>
                            <a:sysClr val="windowText" lastClr="000000"/>
                          </a:solidFill>
                        </a:rPr>
                        <a:t>.</a:t>
                      </a:r>
                      <a:endParaRPr lang="en-ZA" sz="16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ZA" sz="1600" dirty="0" smtClean="0">
                          <a:solidFill>
                            <a:sysClr val="windowText" lastClr="000000"/>
                          </a:solidFill>
                        </a:rPr>
                        <a:t>88 300</a:t>
                      </a:r>
                      <a:endParaRPr lang="en-ZA" sz="16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5"/>
                  </a:ext>
                </a:extLst>
              </a:tr>
              <a:tr h="359169">
                <a:tc>
                  <a:txBody>
                    <a:bodyPr/>
                    <a:lstStyle/>
                    <a:p>
                      <a:r>
                        <a:rPr lang="en-ZA" sz="1600" dirty="0" smtClean="0">
                          <a:solidFill>
                            <a:sysClr val="windowText" lastClr="000000"/>
                          </a:solidFill>
                        </a:rPr>
                        <a:t>Total let out</a:t>
                      </a:r>
                      <a:r>
                        <a:rPr lang="en-ZA" sz="1600" baseline="0" dirty="0" smtClean="0">
                          <a:solidFill>
                            <a:sysClr val="windowText" lastClr="000000"/>
                          </a:solidFill>
                        </a:rPr>
                        <a:t> privately</a:t>
                      </a:r>
                      <a:endParaRPr lang="en-ZA" sz="16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ZA" sz="1600" dirty="0" smtClean="0">
                          <a:solidFill>
                            <a:sysClr val="windowText" lastClr="000000"/>
                          </a:solidFill>
                        </a:rPr>
                        <a:t>1270</a:t>
                      </a:r>
                      <a:endParaRPr lang="en-ZA" sz="16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6"/>
                  </a:ext>
                </a:extLst>
              </a:tr>
              <a:tr h="359169">
                <a:tc>
                  <a:txBody>
                    <a:bodyPr/>
                    <a:lstStyle/>
                    <a:p>
                      <a:r>
                        <a:rPr lang="en-ZA" sz="1600" dirty="0" smtClean="0">
                          <a:solidFill>
                            <a:sysClr val="windowText" lastClr="000000"/>
                          </a:solidFill>
                        </a:rPr>
                        <a:t>Total illegally occupied</a:t>
                      </a:r>
                      <a:endParaRPr lang="en-ZA" sz="16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ZA" sz="1600" dirty="0" smtClean="0">
                          <a:solidFill>
                            <a:sysClr val="windowText" lastClr="000000"/>
                          </a:solidFill>
                        </a:rPr>
                        <a:t>1300</a:t>
                      </a:r>
                      <a:endParaRPr lang="en-ZA" sz="16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7"/>
                  </a:ext>
                </a:extLst>
              </a:tr>
            </a:tbl>
          </a:graphicData>
        </a:graphic>
      </p:graphicFrame>
      <p:sp>
        <p:nvSpPr>
          <p:cNvPr id="28" name="TextBox 27"/>
          <p:cNvSpPr txBox="1"/>
          <p:nvPr/>
        </p:nvSpPr>
        <p:spPr>
          <a:xfrm>
            <a:off x="0" y="0"/>
            <a:ext cx="6858000" cy="369332"/>
          </a:xfrm>
          <a:prstGeom prst="rect">
            <a:avLst/>
          </a:prstGeom>
          <a:solidFill>
            <a:srgbClr val="353C45"/>
          </a:solidFill>
        </p:spPr>
        <p:txBody>
          <a:bodyPr wrap="square" rtlCol="0">
            <a:spAutoFit/>
          </a:bodyPr>
          <a:lstStyle/>
          <a:p>
            <a:r>
              <a:rPr lang="en-ZA" b="1" dirty="0" smtClean="0">
                <a:solidFill>
                  <a:schemeClr val="bg1"/>
                </a:solidFill>
              </a:rPr>
              <a:t>2.	REMS OPERATING ENVIRONMENT</a:t>
            </a:r>
            <a:endParaRPr lang="en-ZA" b="1" dirty="0">
              <a:solidFill>
                <a:schemeClr val="bg1"/>
              </a:solidFill>
            </a:endParaRPr>
          </a:p>
        </p:txBody>
      </p:sp>
      <p:sp>
        <p:nvSpPr>
          <p:cNvPr id="26" name="Curved Down Arrow 25"/>
          <p:cNvSpPr/>
          <p:nvPr/>
        </p:nvSpPr>
        <p:spPr>
          <a:xfrm rot="2166053">
            <a:off x="8294963" y="1947051"/>
            <a:ext cx="2011301" cy="962564"/>
          </a:xfrm>
          <a:prstGeom prst="curved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chemeClr val="tx1"/>
              </a:solidFill>
            </a:endParaRPr>
          </a:p>
        </p:txBody>
      </p:sp>
      <p:sp>
        <p:nvSpPr>
          <p:cNvPr id="5" name="Footer Placeholder 4"/>
          <p:cNvSpPr>
            <a:spLocks noGrp="1"/>
          </p:cNvSpPr>
          <p:nvPr>
            <p:ph type="ftr" sz="quarter" idx="11"/>
          </p:nvPr>
        </p:nvSpPr>
        <p:spPr/>
        <p:txBody>
          <a:bodyPr/>
          <a:lstStyle/>
          <a:p>
            <a:r>
              <a:rPr lang="en-US" smtClean="0"/>
              <a:t>PROPERTY MANAGEMENT TRADING ENTITY</a:t>
            </a:r>
            <a:endParaRPr lang="en-US"/>
          </a:p>
        </p:txBody>
      </p:sp>
    </p:spTree>
    <p:extLst>
      <p:ext uri="{BB962C8B-B14F-4D97-AF65-F5344CB8AC3E}">
        <p14:creationId xmlns:p14="http://schemas.microsoft.com/office/powerpoint/2010/main" xmlns="" val="22524304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PROPERTY MANAGEMENT TRADING ENTITY</a:t>
            </a:r>
            <a:endParaRPr lang="en-US"/>
          </a:p>
        </p:txBody>
      </p:sp>
      <p:sp>
        <p:nvSpPr>
          <p:cNvPr id="3" name="Slide Number Placeholder 2"/>
          <p:cNvSpPr>
            <a:spLocks noGrp="1"/>
          </p:cNvSpPr>
          <p:nvPr>
            <p:ph type="sldNum" sz="quarter" idx="12"/>
          </p:nvPr>
        </p:nvSpPr>
        <p:spPr/>
        <p:txBody>
          <a:bodyPr/>
          <a:lstStyle/>
          <a:p>
            <a:fld id="{6D88B901-4B89-400A-9326-FD413AFBC764}" type="slidenum">
              <a:rPr lang="en-US" smtClean="0"/>
              <a:pPr/>
              <a:t>6</a:t>
            </a:fld>
            <a:endParaRPr lang="en-US"/>
          </a:p>
        </p:txBody>
      </p:sp>
      <p:sp>
        <p:nvSpPr>
          <p:cNvPr id="4" name="Title 3"/>
          <p:cNvSpPr>
            <a:spLocks noGrp="1"/>
          </p:cNvSpPr>
          <p:nvPr>
            <p:ph type="title"/>
          </p:nvPr>
        </p:nvSpPr>
        <p:spPr>
          <a:xfrm>
            <a:off x="762000" y="152400"/>
            <a:ext cx="10972799" cy="990600"/>
          </a:xfrm>
        </p:spPr>
        <p:txBody>
          <a:bodyPr>
            <a:normAutofit/>
          </a:bodyPr>
          <a:lstStyle/>
          <a:p>
            <a:r>
              <a:rPr lang="en-ZA" sz="2800" b="1" dirty="0" smtClean="0">
                <a:solidFill>
                  <a:schemeClr val="bg1"/>
                </a:solidFill>
              </a:rPr>
              <a:t>3.	REMS OPERATIONS</a:t>
            </a:r>
            <a:endParaRPr lang="en-ZA" sz="2800" b="1" dirty="0">
              <a:solidFill>
                <a:schemeClr val="bg1"/>
              </a:solidFill>
            </a:endParaRPr>
          </a:p>
        </p:txBody>
      </p:sp>
      <p:graphicFrame>
        <p:nvGraphicFramePr>
          <p:cNvPr id="8" name="Content Placeholder 7"/>
          <p:cNvGraphicFramePr>
            <a:graphicFrameLocks noGrp="1"/>
          </p:cNvGraphicFramePr>
          <p:nvPr>
            <p:ph idx="1"/>
            <p:extLst>
              <p:ext uri="{D42A27DB-BD31-4B8C-83A1-F6EECF244321}">
                <p14:modId xmlns:p14="http://schemas.microsoft.com/office/powerpoint/2010/main" xmlns="" val="2506899355"/>
              </p:ext>
            </p:extLst>
          </p:nvPr>
        </p:nvGraphicFramePr>
        <p:xfrm>
          <a:off x="228600" y="1447799"/>
          <a:ext cx="3581400" cy="5273681"/>
        </p:xfrm>
        <a:graphic>
          <a:graphicData uri="http://schemas.openxmlformats.org/drawingml/2006/table">
            <a:tbl>
              <a:tblPr firstRow="1" bandRow="1">
                <a:tableStyleId>{7DF18680-E054-41AD-8BC1-D1AEF772440D}</a:tableStyleId>
              </a:tblPr>
              <a:tblGrid>
                <a:gridCol w="3581400">
                  <a:extLst>
                    <a:ext uri="{9D8B030D-6E8A-4147-A177-3AD203B41FA5}">
                      <a16:colId xmlns:a16="http://schemas.microsoft.com/office/drawing/2014/main" xmlns="" val="20000"/>
                    </a:ext>
                  </a:extLst>
                </a:gridCol>
              </a:tblGrid>
              <a:tr h="512263">
                <a:tc>
                  <a:txBody>
                    <a:bodyPr/>
                    <a:lstStyle/>
                    <a:p>
                      <a:r>
                        <a:rPr lang="en-ZA" sz="1400" dirty="0" smtClean="0"/>
                        <a:t>Acquisitions and leasing IN</a:t>
                      </a:r>
                      <a:endParaRPr lang="en-ZA" sz="1400" dirty="0"/>
                    </a:p>
                  </a:txBody>
                  <a:tcPr/>
                </a:tc>
                <a:extLst>
                  <a:ext uri="{0D108BD9-81ED-4DB2-BD59-A6C34878D82A}">
                    <a16:rowId xmlns:a16="http://schemas.microsoft.com/office/drawing/2014/main" xmlns="" val="10000"/>
                  </a:ext>
                </a:extLst>
              </a:tr>
              <a:tr h="4761418">
                <a:tc>
                  <a:txBody>
                    <a:bodyPr/>
                    <a:lstStyle/>
                    <a:p>
                      <a:pPr marL="263525" indent="-263525">
                        <a:buFont typeface="+mj-lt"/>
                        <a:buAutoNum type="arabicPeriod"/>
                      </a:pPr>
                      <a:r>
                        <a:rPr lang="en-ZA" sz="1400" b="1" dirty="0" smtClean="0"/>
                        <a:t>Provision of suitable functional accommodation for client departments </a:t>
                      </a:r>
                    </a:p>
                    <a:p>
                      <a:pPr marL="741363" lvl="1" indent="-342900">
                        <a:buFont typeface="Wingdings" panose="05000000000000000000" pitchFamily="2" charset="2"/>
                        <a:buChar char="Ø"/>
                      </a:pPr>
                      <a:r>
                        <a:rPr lang="en-ZA" sz="1400" dirty="0" smtClean="0"/>
                        <a:t>Leasing in (Short-term)</a:t>
                      </a:r>
                    </a:p>
                    <a:p>
                      <a:pPr marL="741363" lvl="1" indent="-342900">
                        <a:buFont typeface="Wingdings" panose="05000000000000000000" pitchFamily="2" charset="2"/>
                        <a:buChar char="Ø"/>
                      </a:pPr>
                      <a:r>
                        <a:rPr lang="en-ZA" sz="1400" dirty="0" smtClean="0"/>
                        <a:t>Build Operate and Transfer (Permanent solution)</a:t>
                      </a:r>
                    </a:p>
                    <a:p>
                      <a:pPr marL="741363" lvl="1" indent="-342900">
                        <a:buFont typeface="Wingdings" panose="05000000000000000000" pitchFamily="2" charset="2"/>
                        <a:buChar char="Ø"/>
                      </a:pPr>
                      <a:r>
                        <a:rPr lang="en-ZA" sz="1400" dirty="0" smtClean="0"/>
                        <a:t>Out-right purchase (Permanent solution)</a:t>
                      </a:r>
                    </a:p>
                    <a:p>
                      <a:pPr marL="741363" lvl="1" indent="-342900">
                        <a:buFont typeface="Wingdings" panose="05000000000000000000" pitchFamily="2" charset="2"/>
                        <a:buChar char="Ø"/>
                      </a:pPr>
                      <a:r>
                        <a:rPr lang="en-ZA" sz="1400" dirty="0" smtClean="0"/>
                        <a:t>Lease to own (Permanent solution)</a:t>
                      </a:r>
                    </a:p>
                    <a:p>
                      <a:pPr marL="741363" lvl="1" indent="-342900">
                        <a:buFont typeface="+mj-lt"/>
                        <a:buAutoNum type="arabicPeriod"/>
                      </a:pPr>
                      <a:endParaRPr lang="en-ZA" sz="1400" dirty="0" smtClean="0"/>
                    </a:p>
                    <a:p>
                      <a:pPr marL="263525" indent="-263525">
                        <a:buFont typeface="+mj-lt"/>
                        <a:buAutoNum type="arabicPeriod"/>
                      </a:pPr>
                      <a:r>
                        <a:rPr lang="en-ZA" sz="1400" b="1" dirty="0" smtClean="0"/>
                        <a:t>Ensure the efficiency in acquiring properties</a:t>
                      </a:r>
                    </a:p>
                    <a:p>
                      <a:pPr marL="741363" lvl="1" indent="-342900">
                        <a:buFont typeface="Wingdings" panose="05000000000000000000" pitchFamily="2" charset="2"/>
                        <a:buChar char="Ø"/>
                      </a:pPr>
                      <a:r>
                        <a:rPr lang="en-ZA" sz="1400" dirty="0" smtClean="0"/>
                        <a:t>Acquisition Framework</a:t>
                      </a:r>
                    </a:p>
                    <a:p>
                      <a:pPr marL="741363" lvl="1" indent="-342900">
                        <a:buFont typeface="Wingdings" panose="05000000000000000000" pitchFamily="2" charset="2"/>
                        <a:buChar char="Ø"/>
                      </a:pPr>
                      <a:r>
                        <a:rPr lang="en-ZA" sz="1400" dirty="0" smtClean="0"/>
                        <a:t>Implementation of the Property Empowerment Policy</a:t>
                      </a:r>
                    </a:p>
                    <a:p>
                      <a:pPr marL="741363" lvl="1" indent="-342900">
                        <a:buFont typeface="Wingdings" panose="05000000000000000000" pitchFamily="2" charset="2"/>
                        <a:buChar char="Ø"/>
                      </a:pPr>
                      <a:r>
                        <a:rPr lang="en-ZA" sz="1400" dirty="0" smtClean="0"/>
                        <a:t>Establishment of a panel of landlords</a:t>
                      </a:r>
                    </a:p>
                    <a:p>
                      <a:pPr marL="741363" lvl="1" indent="-342900">
                        <a:buFont typeface="+mj-lt"/>
                        <a:buAutoNum type="arabicPeriod"/>
                      </a:pPr>
                      <a:endParaRPr lang="en-ZA" sz="1400" dirty="0" smtClean="0"/>
                    </a:p>
                    <a:p>
                      <a:pPr marL="263525" indent="-263525">
                        <a:buFont typeface="+mj-lt"/>
                        <a:buAutoNum type="arabicPeriod"/>
                      </a:pPr>
                      <a:r>
                        <a:rPr lang="en-ZA" sz="1400" b="1" dirty="0" smtClean="0"/>
                        <a:t>Establishment of proper governance processes </a:t>
                      </a:r>
                    </a:p>
                    <a:p>
                      <a:pPr marL="0" indent="0">
                        <a:buFont typeface="+mj-lt"/>
                        <a:buNone/>
                      </a:pPr>
                      <a:endParaRPr lang="en-ZA" sz="1400" b="1" dirty="0" smtClean="0"/>
                    </a:p>
                    <a:p>
                      <a:pPr marL="0" indent="0">
                        <a:buFont typeface="+mj-lt"/>
                        <a:buNone/>
                      </a:pPr>
                      <a:r>
                        <a:rPr lang="en-ZA" sz="1400" b="1" dirty="0" smtClean="0"/>
                        <a:t>4.   Expedited lease renewal and negotiation</a:t>
                      </a:r>
                    </a:p>
                  </a:txBody>
                  <a:tcPr/>
                </a:tc>
                <a:extLst>
                  <a:ext uri="{0D108BD9-81ED-4DB2-BD59-A6C34878D82A}">
                    <a16:rowId xmlns:a16="http://schemas.microsoft.com/office/drawing/2014/main" xmlns="" val="10001"/>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xmlns="" val="955056712"/>
              </p:ext>
            </p:extLst>
          </p:nvPr>
        </p:nvGraphicFramePr>
        <p:xfrm>
          <a:off x="4406900" y="1447799"/>
          <a:ext cx="3530600" cy="5273681"/>
        </p:xfrm>
        <a:graphic>
          <a:graphicData uri="http://schemas.openxmlformats.org/drawingml/2006/table">
            <a:tbl>
              <a:tblPr firstRow="1" bandRow="1">
                <a:tableStyleId>{00A15C55-8517-42AA-B614-E9B94910E393}</a:tableStyleId>
              </a:tblPr>
              <a:tblGrid>
                <a:gridCol w="3530600">
                  <a:extLst>
                    <a:ext uri="{9D8B030D-6E8A-4147-A177-3AD203B41FA5}">
                      <a16:colId xmlns:a16="http://schemas.microsoft.com/office/drawing/2014/main" xmlns="" val="20000"/>
                    </a:ext>
                  </a:extLst>
                </a:gridCol>
              </a:tblGrid>
              <a:tr h="546289">
                <a:tc>
                  <a:txBody>
                    <a:bodyPr/>
                    <a:lstStyle/>
                    <a:p>
                      <a:r>
                        <a:rPr lang="en-ZA" sz="1400" dirty="0" smtClean="0"/>
                        <a:t>State</a:t>
                      </a:r>
                      <a:r>
                        <a:rPr lang="en-ZA" sz="1400" baseline="0" dirty="0" smtClean="0"/>
                        <a:t> Owned and</a:t>
                      </a:r>
                    </a:p>
                    <a:p>
                      <a:r>
                        <a:rPr lang="en-ZA" sz="1400" baseline="0" dirty="0" smtClean="0"/>
                        <a:t>Disposals and Letting OUT</a:t>
                      </a:r>
                      <a:endParaRPr lang="en-ZA" sz="1400" dirty="0"/>
                    </a:p>
                  </a:txBody>
                  <a:tcPr/>
                </a:tc>
                <a:extLst>
                  <a:ext uri="{0D108BD9-81ED-4DB2-BD59-A6C34878D82A}">
                    <a16:rowId xmlns:a16="http://schemas.microsoft.com/office/drawing/2014/main" xmlns="" val="10000"/>
                  </a:ext>
                </a:extLst>
              </a:tr>
              <a:tr h="4727392">
                <a:tc>
                  <a:txBody>
                    <a:bodyPr/>
                    <a:lstStyle/>
                    <a:p>
                      <a:pPr marL="342900" indent="-342900" algn="just">
                        <a:buFont typeface="+mj-lt"/>
                        <a:buAutoNum type="arabicPeriod"/>
                      </a:pPr>
                      <a:r>
                        <a:rPr lang="en-US" sz="1400" b="1" dirty="0" smtClean="0">
                          <a:ea typeface="Microsoft Yi Baiti" panose="03000500000000000000" pitchFamily="66" charset="0"/>
                          <a:cs typeface="FreesiaUPC" panose="020B0604020202020204" pitchFamily="34" charset="-34"/>
                        </a:rPr>
                        <a:t>Management of  state</a:t>
                      </a:r>
                      <a:r>
                        <a:rPr lang="en-US" sz="1400" b="1" baseline="0" dirty="0" smtClean="0">
                          <a:ea typeface="Microsoft Yi Baiti" panose="03000500000000000000" pitchFamily="66" charset="0"/>
                          <a:cs typeface="FreesiaUPC" panose="020B0604020202020204" pitchFamily="34" charset="-34"/>
                        </a:rPr>
                        <a:t> owned property occupied by:</a:t>
                      </a:r>
                    </a:p>
                    <a:p>
                      <a:pPr marL="620713" lvl="1" indent="-263525" algn="just">
                        <a:buFont typeface="Wingdings" panose="05000000000000000000" pitchFamily="2" charset="2"/>
                        <a:buChar char="Ø"/>
                      </a:pPr>
                      <a:r>
                        <a:rPr lang="en-US" sz="1400" dirty="0" smtClean="0">
                          <a:ea typeface="Microsoft Yi Baiti" panose="03000500000000000000" pitchFamily="66" charset="0"/>
                          <a:cs typeface="FreesiaUPC" panose="020B0604020202020204" pitchFamily="34" charset="-34"/>
                        </a:rPr>
                        <a:t>Private tenants</a:t>
                      </a:r>
                    </a:p>
                    <a:p>
                      <a:pPr marL="620713" lvl="1" indent="-263525" algn="just">
                        <a:buFont typeface="Wingdings" panose="05000000000000000000" pitchFamily="2" charset="2"/>
                        <a:buChar char="Ø"/>
                      </a:pPr>
                      <a:r>
                        <a:rPr lang="en-US" sz="1400" dirty="0" smtClean="0">
                          <a:ea typeface="Microsoft Yi Baiti" panose="03000500000000000000" pitchFamily="66" charset="0"/>
                          <a:cs typeface="FreesiaUPC" panose="020B0604020202020204" pitchFamily="34" charset="-34"/>
                        </a:rPr>
                        <a:t>User departments</a:t>
                      </a:r>
                    </a:p>
                    <a:p>
                      <a:pPr marL="357188" lvl="1" indent="0" algn="just">
                        <a:buFont typeface="Wingdings" panose="05000000000000000000" pitchFamily="2" charset="2"/>
                        <a:buNone/>
                      </a:pPr>
                      <a:endParaRPr lang="en-US" sz="1400" dirty="0" smtClean="0">
                        <a:ea typeface="Microsoft Yi Baiti" panose="03000500000000000000" pitchFamily="66" charset="0"/>
                        <a:cs typeface="FreesiaUPC" panose="020B0604020202020204" pitchFamily="34" charset="-34"/>
                      </a:endParaRPr>
                    </a:p>
                    <a:p>
                      <a:pPr marL="285750" lvl="0" indent="-285750" algn="just">
                        <a:buFont typeface="+mj-lt"/>
                        <a:buAutoNum type="arabicPeriod"/>
                      </a:pPr>
                      <a:r>
                        <a:rPr lang="en-US" sz="1400" b="1" dirty="0" smtClean="0">
                          <a:ea typeface="Microsoft Yi Baiti" panose="03000500000000000000" pitchFamily="66" charset="0"/>
                          <a:cs typeface="FreesiaUPC" panose="020B0604020202020204" pitchFamily="34" charset="-34"/>
                        </a:rPr>
                        <a:t>Management of vacant state owned properties</a:t>
                      </a:r>
                    </a:p>
                    <a:p>
                      <a:pPr marL="620713" lvl="0" indent="-263525" algn="just">
                        <a:buFont typeface="Wingdings" panose="05000000000000000000" pitchFamily="2" charset="2"/>
                        <a:buChar char="Ø"/>
                      </a:pPr>
                      <a:r>
                        <a:rPr lang="en-US" sz="1400" b="0" dirty="0" smtClean="0">
                          <a:ea typeface="Microsoft Yi Baiti" panose="03000500000000000000" pitchFamily="66" charset="0"/>
                          <a:cs typeface="FreesiaUPC" panose="020B0604020202020204" pitchFamily="34" charset="-34"/>
                        </a:rPr>
                        <a:t>Letting</a:t>
                      </a:r>
                      <a:r>
                        <a:rPr lang="en-US" sz="1400" b="0" baseline="0" dirty="0" smtClean="0">
                          <a:ea typeface="Microsoft Yi Baiti" panose="03000500000000000000" pitchFamily="66" charset="0"/>
                          <a:cs typeface="FreesiaUPC" panose="020B0604020202020204" pitchFamily="34" charset="-34"/>
                        </a:rPr>
                        <a:t> OUT</a:t>
                      </a:r>
                    </a:p>
                    <a:p>
                      <a:pPr marL="620713" lvl="0" indent="-263525" algn="just">
                        <a:buFont typeface="Wingdings" panose="05000000000000000000" pitchFamily="2" charset="2"/>
                        <a:buChar char="Ø"/>
                      </a:pPr>
                      <a:r>
                        <a:rPr lang="en-US" sz="1400" b="0" baseline="0" dirty="0" smtClean="0">
                          <a:ea typeface="Microsoft Yi Baiti" panose="03000500000000000000" pitchFamily="66" charset="0"/>
                          <a:cs typeface="FreesiaUPC" panose="020B0604020202020204" pitchFamily="34" charset="-34"/>
                        </a:rPr>
                        <a:t>Other forms of disposal</a:t>
                      </a:r>
                    </a:p>
                    <a:p>
                      <a:pPr marL="620713" lvl="0" indent="-263525" algn="just">
                        <a:buFont typeface="Wingdings" panose="05000000000000000000" pitchFamily="2" charset="2"/>
                        <a:buChar char="Ø"/>
                      </a:pPr>
                      <a:r>
                        <a:rPr lang="en-US" sz="1400" b="0" baseline="0" dirty="0" smtClean="0">
                          <a:ea typeface="Microsoft Yi Baiti" panose="03000500000000000000" pitchFamily="66" charset="0"/>
                          <a:cs typeface="FreesiaUPC" panose="020B0604020202020204" pitchFamily="34" charset="-34"/>
                        </a:rPr>
                        <a:t>Marketing of vacant state owned properties</a:t>
                      </a:r>
                      <a:endParaRPr lang="en-US" sz="1400" b="0" dirty="0" smtClean="0">
                        <a:ea typeface="Microsoft Yi Baiti" panose="03000500000000000000" pitchFamily="66" charset="0"/>
                        <a:cs typeface="FreesiaUPC" panose="020B0604020202020204" pitchFamily="34" charset="-34"/>
                      </a:endParaRPr>
                    </a:p>
                  </a:txBody>
                  <a:tcPr/>
                </a:tc>
                <a:extLst>
                  <a:ext uri="{0D108BD9-81ED-4DB2-BD59-A6C34878D82A}">
                    <a16:rowId xmlns:a16="http://schemas.microsoft.com/office/drawing/2014/main" xmlns="" val="10001"/>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xmlns="" val="991425356"/>
              </p:ext>
            </p:extLst>
          </p:nvPr>
        </p:nvGraphicFramePr>
        <p:xfrm>
          <a:off x="8534400" y="1447799"/>
          <a:ext cx="3479800" cy="5273681"/>
        </p:xfrm>
        <a:graphic>
          <a:graphicData uri="http://schemas.openxmlformats.org/drawingml/2006/table">
            <a:tbl>
              <a:tblPr firstRow="1" bandRow="1">
                <a:tableStyleId>{F5AB1C69-6EDB-4FF4-983F-18BD219EF322}</a:tableStyleId>
              </a:tblPr>
              <a:tblGrid>
                <a:gridCol w="3479800">
                  <a:extLst>
                    <a:ext uri="{9D8B030D-6E8A-4147-A177-3AD203B41FA5}">
                      <a16:colId xmlns:a16="http://schemas.microsoft.com/office/drawing/2014/main" xmlns="" val="20000"/>
                    </a:ext>
                  </a:extLst>
                </a:gridCol>
              </a:tblGrid>
              <a:tr h="527997">
                <a:tc>
                  <a:txBody>
                    <a:bodyPr/>
                    <a:lstStyle/>
                    <a:p>
                      <a:r>
                        <a:rPr lang="en-ZA" sz="1400" dirty="0" smtClean="0"/>
                        <a:t>Property Administration and Payments</a:t>
                      </a:r>
                      <a:endParaRPr lang="en-ZA" sz="1400" dirty="0"/>
                    </a:p>
                  </a:txBody>
                  <a:tcPr/>
                </a:tc>
                <a:extLst>
                  <a:ext uri="{0D108BD9-81ED-4DB2-BD59-A6C34878D82A}">
                    <a16:rowId xmlns:a16="http://schemas.microsoft.com/office/drawing/2014/main" xmlns="" val="10000"/>
                  </a:ext>
                </a:extLst>
              </a:tr>
              <a:tr h="4745684">
                <a:tc>
                  <a:txBody>
                    <a:bodyPr/>
                    <a:lstStyle/>
                    <a:p>
                      <a:pPr marL="342900" indent="-342900">
                        <a:buFont typeface="+mj-lt"/>
                        <a:buAutoNum type="arabicPeriod"/>
                      </a:pPr>
                      <a:r>
                        <a:rPr lang="en-ZA" sz="1400" b="1" dirty="0" smtClean="0"/>
                        <a:t>Administration</a:t>
                      </a:r>
                      <a:r>
                        <a:rPr lang="en-ZA" sz="1400" b="1" baseline="0" dirty="0" smtClean="0"/>
                        <a:t> </a:t>
                      </a:r>
                      <a:r>
                        <a:rPr lang="en-ZA" sz="1400" b="1" dirty="0" smtClean="0"/>
                        <a:t>and payments of the following services:</a:t>
                      </a:r>
                    </a:p>
                    <a:p>
                      <a:pPr marL="800096" lvl="1" indent="-342900">
                        <a:buFont typeface="Wingdings" panose="05000000000000000000" pitchFamily="2" charset="2"/>
                        <a:buChar char="Ø"/>
                      </a:pPr>
                      <a:r>
                        <a:rPr lang="en-ZA" sz="1400" dirty="0" smtClean="0"/>
                        <a:t>Rates, Municipal services, Lease rentals, Shared Savings, Day to day maintenance, Cleaning &amp; Gardening; and Security services</a:t>
                      </a:r>
                    </a:p>
                    <a:p>
                      <a:pPr marL="800096" lvl="1" indent="-342900">
                        <a:buFont typeface="Wingdings" panose="05000000000000000000" pitchFamily="2" charset="2"/>
                        <a:buChar char="Ø"/>
                      </a:pPr>
                      <a:r>
                        <a:rPr lang="en-ZA" sz="1400" dirty="0" smtClean="0"/>
                        <a:t>Resolve disputes and disconnection of services by suppliers such as municipalities, Eskom</a:t>
                      </a:r>
                    </a:p>
                    <a:p>
                      <a:pPr marL="457196" lvl="1" indent="0">
                        <a:buFont typeface="Wingdings" panose="05000000000000000000" pitchFamily="2" charset="2"/>
                        <a:buNone/>
                      </a:pPr>
                      <a:endParaRPr lang="en-ZA" sz="1400" dirty="0" smtClean="0"/>
                    </a:p>
                    <a:p>
                      <a:pPr marL="342900" indent="-342900">
                        <a:buFont typeface="+mj-lt"/>
                        <a:buAutoNum type="arabicPeriod"/>
                      </a:pPr>
                      <a:r>
                        <a:rPr lang="en-ZA" sz="1400" b="1" dirty="0" smtClean="0"/>
                        <a:t>General administration</a:t>
                      </a:r>
                    </a:p>
                    <a:p>
                      <a:pPr marL="0" indent="0">
                        <a:buFont typeface="+mj-lt"/>
                        <a:buNone/>
                      </a:pPr>
                      <a:endParaRPr lang="en-ZA" sz="1400" b="1" dirty="0" smtClean="0"/>
                    </a:p>
                    <a:p>
                      <a:pPr marL="363538" indent="-363538">
                        <a:buFont typeface="+mj-lt"/>
                        <a:buAutoNum type="arabicPeriod" startAt="3"/>
                      </a:pPr>
                      <a:r>
                        <a:rPr lang="en-ZA" sz="1400" b="1" dirty="0" smtClean="0"/>
                        <a:t>Management of illegally occupied properties</a:t>
                      </a:r>
                    </a:p>
                    <a:p>
                      <a:pPr marL="0" indent="0">
                        <a:buFont typeface="+mj-lt"/>
                        <a:buNone/>
                      </a:pPr>
                      <a:endParaRPr lang="en-ZA" sz="1400" b="1" dirty="0" smtClean="0"/>
                    </a:p>
                    <a:p>
                      <a:pPr marL="0" indent="0">
                        <a:buFont typeface="+mj-lt"/>
                        <a:buNone/>
                      </a:pPr>
                      <a:r>
                        <a:rPr lang="en-ZA" sz="1400" b="1" dirty="0" smtClean="0"/>
                        <a:t>4.      Property ownership verification</a:t>
                      </a:r>
                    </a:p>
                    <a:p>
                      <a:pPr marL="0" indent="0">
                        <a:buFont typeface="+mj-lt"/>
                        <a:buNone/>
                      </a:pPr>
                      <a:endParaRPr lang="en-ZA" sz="1400" baseline="0" dirty="0" smtClean="0"/>
                    </a:p>
                    <a:p>
                      <a:pPr marL="0" indent="0">
                        <a:buFont typeface="+mj-lt"/>
                        <a:buNone/>
                      </a:pPr>
                      <a:r>
                        <a:rPr lang="en-ZA" sz="1400" dirty="0" smtClean="0"/>
                        <a:t>REMS operations and manages an estimated </a:t>
                      </a:r>
                      <a:r>
                        <a:rPr lang="en-ZA" sz="1400" b="1" dirty="0" smtClean="0"/>
                        <a:t>R9 Billion </a:t>
                      </a:r>
                      <a:r>
                        <a:rPr lang="en-ZA" sz="1400" dirty="0" smtClean="0"/>
                        <a:t>in collections (receivable) and</a:t>
                      </a:r>
                      <a:r>
                        <a:rPr lang="en-ZA" sz="1400" baseline="0" dirty="0" smtClean="0"/>
                        <a:t> </a:t>
                      </a:r>
                      <a:r>
                        <a:rPr lang="en-ZA" sz="1400" b="1" dirty="0" smtClean="0"/>
                        <a:t>R7 Billion </a:t>
                      </a:r>
                      <a:r>
                        <a:rPr lang="en-ZA" sz="1400" dirty="0" smtClean="0"/>
                        <a:t>in payments</a:t>
                      </a:r>
                    </a:p>
                  </a:txBody>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xmlns="" val="41131292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xmlns="" val="2138646634"/>
              </p:ext>
            </p:extLst>
          </p:nvPr>
        </p:nvGraphicFramePr>
        <p:xfrm>
          <a:off x="609603" y="1371600"/>
          <a:ext cx="6019796" cy="4825365"/>
        </p:xfrm>
        <a:graphic>
          <a:graphicData uri="http://schemas.openxmlformats.org/drawingml/2006/table">
            <a:tbl>
              <a:tblPr>
                <a:tableStyleId>{5C22544A-7EE6-4342-B048-85BDC9FD1C3A}</a:tableStyleId>
              </a:tblPr>
              <a:tblGrid>
                <a:gridCol w="1814183">
                  <a:extLst>
                    <a:ext uri="{9D8B030D-6E8A-4147-A177-3AD203B41FA5}">
                      <a16:colId xmlns:a16="http://schemas.microsoft.com/office/drawing/2014/main" xmlns="" val="20000"/>
                    </a:ext>
                  </a:extLst>
                </a:gridCol>
                <a:gridCol w="1319408">
                  <a:extLst>
                    <a:ext uri="{9D8B030D-6E8A-4147-A177-3AD203B41FA5}">
                      <a16:colId xmlns:a16="http://schemas.microsoft.com/office/drawing/2014/main" xmlns="" val="20001"/>
                    </a:ext>
                  </a:extLst>
                </a:gridCol>
                <a:gridCol w="907093">
                  <a:extLst>
                    <a:ext uri="{9D8B030D-6E8A-4147-A177-3AD203B41FA5}">
                      <a16:colId xmlns:a16="http://schemas.microsoft.com/office/drawing/2014/main" xmlns="" val="20002"/>
                    </a:ext>
                  </a:extLst>
                </a:gridCol>
                <a:gridCol w="1154482">
                  <a:extLst>
                    <a:ext uri="{9D8B030D-6E8A-4147-A177-3AD203B41FA5}">
                      <a16:colId xmlns:a16="http://schemas.microsoft.com/office/drawing/2014/main" xmlns="" val="20003"/>
                    </a:ext>
                  </a:extLst>
                </a:gridCol>
                <a:gridCol w="824630">
                  <a:extLst>
                    <a:ext uri="{9D8B030D-6E8A-4147-A177-3AD203B41FA5}">
                      <a16:colId xmlns:a16="http://schemas.microsoft.com/office/drawing/2014/main" xmlns="" val="20004"/>
                    </a:ext>
                  </a:extLst>
                </a:gridCol>
              </a:tblGrid>
              <a:tr h="335280">
                <a:tc>
                  <a:txBody>
                    <a:bodyPr/>
                    <a:lstStyle/>
                    <a:p>
                      <a:pPr algn="l" fontAlgn="b"/>
                      <a:endParaRPr lang="en-ZA" sz="15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solidFill>
                      <a:srgbClr val="353C45"/>
                    </a:solidFill>
                  </a:tcPr>
                </a:tc>
                <a:tc>
                  <a:txBody>
                    <a:bodyPr/>
                    <a:lstStyle/>
                    <a:p>
                      <a:pPr algn="l" fontAlgn="b"/>
                      <a:r>
                        <a:rPr lang="en-ZA" sz="1500" b="1" u="none" strike="noStrike" dirty="0">
                          <a:solidFill>
                            <a:schemeClr val="bg1"/>
                          </a:solidFill>
                          <a:effectLst/>
                          <a:latin typeface="Arial" panose="020B0604020202020204" pitchFamily="34" charset="0"/>
                          <a:cs typeface="Arial" panose="020B0604020202020204" pitchFamily="34" charset="0"/>
                        </a:rPr>
                        <a:t>Vacant Land/Farms</a:t>
                      </a:r>
                      <a:endParaRPr lang="en-ZA" sz="15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b">
                    <a:solidFill>
                      <a:srgbClr val="353C45"/>
                    </a:solidFill>
                  </a:tcPr>
                </a:tc>
                <a:tc>
                  <a:txBody>
                    <a:bodyPr/>
                    <a:lstStyle/>
                    <a:p>
                      <a:pPr algn="l" fontAlgn="b"/>
                      <a:r>
                        <a:rPr lang="en-ZA" sz="1500" b="1" u="none" strike="noStrike">
                          <a:solidFill>
                            <a:schemeClr val="bg1"/>
                          </a:solidFill>
                          <a:effectLst/>
                          <a:latin typeface="Arial" panose="020B0604020202020204" pitchFamily="34" charset="0"/>
                          <a:cs typeface="Arial" panose="020B0604020202020204" pitchFamily="34" charset="0"/>
                        </a:rPr>
                        <a:t>Office</a:t>
                      </a:r>
                      <a:endParaRPr lang="en-ZA" sz="1500" b="1" i="0" u="none" strike="noStrike">
                        <a:solidFill>
                          <a:schemeClr val="bg1"/>
                        </a:solidFill>
                        <a:effectLst/>
                        <a:latin typeface="Arial" panose="020B0604020202020204" pitchFamily="34" charset="0"/>
                        <a:cs typeface="Arial" panose="020B0604020202020204" pitchFamily="34" charset="0"/>
                      </a:endParaRPr>
                    </a:p>
                  </a:txBody>
                  <a:tcPr marL="9525" marR="9525" marT="9525" marB="0" anchor="b">
                    <a:solidFill>
                      <a:srgbClr val="353C45"/>
                    </a:solidFill>
                  </a:tcPr>
                </a:tc>
                <a:tc>
                  <a:txBody>
                    <a:bodyPr/>
                    <a:lstStyle/>
                    <a:p>
                      <a:pPr algn="l" fontAlgn="b"/>
                      <a:r>
                        <a:rPr lang="en-ZA" sz="1500" b="1" u="none" strike="noStrike" dirty="0">
                          <a:solidFill>
                            <a:schemeClr val="bg1"/>
                          </a:solidFill>
                          <a:effectLst/>
                          <a:latin typeface="Arial" panose="020B0604020202020204" pitchFamily="34" charset="0"/>
                          <a:cs typeface="Arial" panose="020B0604020202020204" pitchFamily="34" charset="0"/>
                        </a:rPr>
                        <a:t>Residential</a:t>
                      </a:r>
                      <a:endParaRPr lang="en-ZA" sz="15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b">
                    <a:solidFill>
                      <a:srgbClr val="353C45"/>
                    </a:solidFill>
                  </a:tcPr>
                </a:tc>
                <a:tc>
                  <a:txBody>
                    <a:bodyPr/>
                    <a:lstStyle/>
                    <a:p>
                      <a:pPr algn="l" fontAlgn="b"/>
                      <a:r>
                        <a:rPr lang="en-ZA" sz="1500" b="1" u="none" strike="noStrike" dirty="0">
                          <a:solidFill>
                            <a:schemeClr val="bg1"/>
                          </a:solidFill>
                          <a:effectLst/>
                          <a:latin typeface="Arial" panose="020B0604020202020204" pitchFamily="34" charset="0"/>
                          <a:cs typeface="Arial" panose="020B0604020202020204" pitchFamily="34" charset="0"/>
                        </a:rPr>
                        <a:t>Airstrip</a:t>
                      </a:r>
                      <a:endParaRPr lang="en-ZA" sz="15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b">
                    <a:solidFill>
                      <a:srgbClr val="353C45"/>
                    </a:solidFill>
                  </a:tcPr>
                </a:tc>
                <a:extLst>
                  <a:ext uri="{0D108BD9-81ED-4DB2-BD59-A6C34878D82A}">
                    <a16:rowId xmlns:a16="http://schemas.microsoft.com/office/drawing/2014/main" xmlns="" val="10000"/>
                  </a:ext>
                </a:extLst>
              </a:tr>
              <a:tr h="335280">
                <a:tc>
                  <a:txBody>
                    <a:bodyPr/>
                    <a:lstStyle/>
                    <a:p>
                      <a:pPr algn="l" fontAlgn="b"/>
                      <a:r>
                        <a:rPr lang="en-ZA" sz="1500" b="1" u="none" strike="noStrike" dirty="0" smtClean="0">
                          <a:effectLst/>
                          <a:latin typeface="Arial" panose="020B0604020202020204" pitchFamily="34" charset="0"/>
                          <a:cs typeface="Arial" panose="020B0604020202020204" pitchFamily="34" charset="0"/>
                        </a:rPr>
                        <a:t>Bloemfontein</a:t>
                      </a:r>
                      <a:endParaRPr lang="en-ZA" sz="15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solidFill>
                      <a:schemeClr val="accent5">
                        <a:lumMod val="60000"/>
                        <a:lumOff val="40000"/>
                      </a:schemeClr>
                    </a:solidFill>
                  </a:tcPr>
                </a:tc>
                <a:tc>
                  <a:txBody>
                    <a:bodyPr/>
                    <a:lstStyle/>
                    <a:p>
                      <a:pPr algn="ctr" fontAlgn="b"/>
                      <a:r>
                        <a:rPr lang="en-ZA" sz="1500" u="none" strike="noStrike" dirty="0">
                          <a:effectLst/>
                          <a:latin typeface="Arial" panose="020B0604020202020204" pitchFamily="34" charset="0"/>
                          <a:cs typeface="Arial" panose="020B0604020202020204" pitchFamily="34" charset="0"/>
                        </a:rPr>
                        <a:t>401</a:t>
                      </a:r>
                      <a:endParaRPr lang="en-ZA" sz="15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ZA" sz="1500" u="none" strike="noStrike" dirty="0">
                          <a:effectLst/>
                          <a:latin typeface="Arial" panose="020B0604020202020204" pitchFamily="34" charset="0"/>
                          <a:cs typeface="Arial" panose="020B0604020202020204" pitchFamily="34" charset="0"/>
                        </a:rPr>
                        <a:t>95</a:t>
                      </a:r>
                      <a:endParaRPr lang="en-ZA" sz="15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ZA" sz="1500" u="none" strike="noStrike" dirty="0">
                          <a:effectLst/>
                          <a:latin typeface="Arial" panose="020B0604020202020204" pitchFamily="34" charset="0"/>
                          <a:cs typeface="Arial" panose="020B0604020202020204" pitchFamily="34" charset="0"/>
                        </a:rPr>
                        <a:t>107</a:t>
                      </a:r>
                      <a:endParaRPr lang="en-ZA" sz="15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ZA" sz="1500" u="none" strike="noStrike">
                          <a:effectLst/>
                          <a:latin typeface="Arial" panose="020B0604020202020204" pitchFamily="34" charset="0"/>
                          <a:cs typeface="Arial" panose="020B0604020202020204" pitchFamily="34" charset="0"/>
                        </a:rPr>
                        <a:t>0</a:t>
                      </a:r>
                      <a:endParaRPr lang="en-ZA" sz="15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xmlns="" val="10001"/>
                  </a:ext>
                </a:extLst>
              </a:tr>
              <a:tr h="335280">
                <a:tc>
                  <a:txBody>
                    <a:bodyPr/>
                    <a:lstStyle/>
                    <a:p>
                      <a:pPr algn="l" fontAlgn="b"/>
                      <a:r>
                        <a:rPr lang="en-ZA" sz="1500" b="1" u="none" strike="noStrike" dirty="0">
                          <a:effectLst/>
                          <a:latin typeface="Arial" panose="020B0604020202020204" pitchFamily="34" charset="0"/>
                          <a:cs typeface="Arial" panose="020B0604020202020204" pitchFamily="34" charset="0"/>
                        </a:rPr>
                        <a:t>Durban</a:t>
                      </a:r>
                      <a:endParaRPr lang="en-ZA" sz="15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solidFill>
                      <a:schemeClr val="accent5">
                        <a:lumMod val="60000"/>
                        <a:lumOff val="40000"/>
                      </a:schemeClr>
                    </a:solidFill>
                  </a:tcPr>
                </a:tc>
                <a:tc>
                  <a:txBody>
                    <a:bodyPr/>
                    <a:lstStyle/>
                    <a:p>
                      <a:pPr algn="ctr" fontAlgn="b"/>
                      <a:r>
                        <a:rPr lang="en-ZA" sz="1500" u="none" strike="noStrike" dirty="0">
                          <a:effectLst/>
                          <a:latin typeface="Arial" panose="020B0604020202020204" pitchFamily="34" charset="0"/>
                          <a:cs typeface="Arial" panose="020B0604020202020204" pitchFamily="34" charset="0"/>
                        </a:rPr>
                        <a:t>786</a:t>
                      </a:r>
                      <a:endParaRPr lang="en-ZA" sz="15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ZA" sz="1500" u="none" strike="noStrike">
                          <a:effectLst/>
                          <a:latin typeface="Arial" panose="020B0604020202020204" pitchFamily="34" charset="0"/>
                          <a:cs typeface="Arial" panose="020B0604020202020204" pitchFamily="34" charset="0"/>
                        </a:rPr>
                        <a:t>3</a:t>
                      </a:r>
                      <a:endParaRPr lang="en-ZA" sz="15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ZA" sz="1500" u="none" strike="noStrike">
                          <a:effectLst/>
                          <a:latin typeface="Arial" panose="020B0604020202020204" pitchFamily="34" charset="0"/>
                          <a:cs typeface="Arial" panose="020B0604020202020204" pitchFamily="34" charset="0"/>
                        </a:rPr>
                        <a:t>56</a:t>
                      </a:r>
                      <a:endParaRPr lang="en-ZA" sz="15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ZA" sz="1500" u="none" strike="noStrike" dirty="0">
                          <a:effectLst/>
                          <a:latin typeface="Arial" panose="020B0604020202020204" pitchFamily="34" charset="0"/>
                          <a:cs typeface="Arial" panose="020B0604020202020204" pitchFamily="34" charset="0"/>
                        </a:rPr>
                        <a:t>0</a:t>
                      </a:r>
                      <a:endParaRPr lang="en-ZA" sz="15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xmlns="" val="10002"/>
                  </a:ext>
                </a:extLst>
              </a:tr>
              <a:tr h="335280">
                <a:tc>
                  <a:txBody>
                    <a:bodyPr/>
                    <a:lstStyle/>
                    <a:p>
                      <a:pPr algn="l" fontAlgn="b"/>
                      <a:r>
                        <a:rPr lang="en-ZA" sz="1500" b="1" u="none" strike="noStrike" dirty="0">
                          <a:effectLst/>
                          <a:latin typeface="Arial" panose="020B0604020202020204" pitchFamily="34" charset="0"/>
                          <a:cs typeface="Arial" panose="020B0604020202020204" pitchFamily="34" charset="0"/>
                        </a:rPr>
                        <a:t>Cape Town</a:t>
                      </a:r>
                      <a:endParaRPr lang="en-ZA" sz="15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solidFill>
                      <a:schemeClr val="accent5">
                        <a:lumMod val="60000"/>
                        <a:lumOff val="40000"/>
                      </a:schemeClr>
                    </a:solidFill>
                  </a:tcPr>
                </a:tc>
                <a:tc>
                  <a:txBody>
                    <a:bodyPr/>
                    <a:lstStyle/>
                    <a:p>
                      <a:pPr algn="ctr" fontAlgn="b"/>
                      <a:r>
                        <a:rPr lang="en-ZA" sz="1500" u="none" strike="noStrike" dirty="0">
                          <a:effectLst/>
                          <a:latin typeface="Arial" panose="020B0604020202020204" pitchFamily="34" charset="0"/>
                          <a:cs typeface="Arial" panose="020B0604020202020204" pitchFamily="34" charset="0"/>
                        </a:rPr>
                        <a:t>2103</a:t>
                      </a:r>
                      <a:endParaRPr lang="en-ZA" sz="15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ZA" sz="1500" u="none" strike="noStrike" dirty="0">
                          <a:effectLst/>
                          <a:latin typeface="Arial" panose="020B0604020202020204" pitchFamily="34" charset="0"/>
                          <a:cs typeface="Arial" panose="020B0604020202020204" pitchFamily="34" charset="0"/>
                        </a:rPr>
                        <a:t>7</a:t>
                      </a:r>
                      <a:endParaRPr lang="en-ZA" sz="15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ZA" sz="1500" u="none" strike="noStrike">
                          <a:effectLst/>
                          <a:latin typeface="Arial" panose="020B0604020202020204" pitchFamily="34" charset="0"/>
                          <a:cs typeface="Arial" panose="020B0604020202020204" pitchFamily="34" charset="0"/>
                        </a:rPr>
                        <a:t>47</a:t>
                      </a:r>
                      <a:endParaRPr lang="en-ZA" sz="15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ZA" sz="1500" u="none" strike="noStrike" dirty="0">
                          <a:effectLst/>
                          <a:latin typeface="Arial" panose="020B0604020202020204" pitchFamily="34" charset="0"/>
                          <a:cs typeface="Arial" panose="020B0604020202020204" pitchFamily="34" charset="0"/>
                        </a:rPr>
                        <a:t>0</a:t>
                      </a:r>
                      <a:endParaRPr lang="en-ZA" sz="15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xmlns="" val="10003"/>
                  </a:ext>
                </a:extLst>
              </a:tr>
              <a:tr h="335280">
                <a:tc>
                  <a:txBody>
                    <a:bodyPr/>
                    <a:lstStyle/>
                    <a:p>
                      <a:pPr algn="l" fontAlgn="b"/>
                      <a:r>
                        <a:rPr lang="en-ZA" sz="1500" b="1" u="none" strike="noStrike" dirty="0">
                          <a:effectLst/>
                          <a:latin typeface="Arial" panose="020B0604020202020204" pitchFamily="34" charset="0"/>
                          <a:cs typeface="Arial" panose="020B0604020202020204" pitchFamily="34" charset="0"/>
                        </a:rPr>
                        <a:t>Johannesburg</a:t>
                      </a:r>
                      <a:endParaRPr lang="en-ZA" sz="15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solidFill>
                      <a:schemeClr val="accent5">
                        <a:lumMod val="60000"/>
                        <a:lumOff val="40000"/>
                      </a:schemeClr>
                    </a:solidFill>
                  </a:tcPr>
                </a:tc>
                <a:tc>
                  <a:txBody>
                    <a:bodyPr/>
                    <a:lstStyle/>
                    <a:p>
                      <a:pPr algn="ctr" fontAlgn="b"/>
                      <a:r>
                        <a:rPr lang="en-ZA" sz="1500" u="none" strike="noStrike" dirty="0">
                          <a:effectLst/>
                          <a:latin typeface="Arial" panose="020B0604020202020204" pitchFamily="34" charset="0"/>
                          <a:cs typeface="Arial" panose="020B0604020202020204" pitchFamily="34" charset="0"/>
                        </a:rPr>
                        <a:t>142</a:t>
                      </a:r>
                      <a:endParaRPr lang="en-ZA" sz="15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ZA" sz="1500" u="none" strike="noStrike" dirty="0">
                          <a:effectLst/>
                          <a:latin typeface="Arial" panose="020B0604020202020204" pitchFamily="34" charset="0"/>
                          <a:cs typeface="Arial" panose="020B0604020202020204" pitchFamily="34" charset="0"/>
                        </a:rPr>
                        <a:t>4</a:t>
                      </a:r>
                      <a:endParaRPr lang="en-ZA" sz="15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ZA" sz="1500" u="none" strike="noStrike">
                          <a:effectLst/>
                          <a:latin typeface="Arial" panose="020B0604020202020204" pitchFamily="34" charset="0"/>
                          <a:cs typeface="Arial" panose="020B0604020202020204" pitchFamily="34" charset="0"/>
                        </a:rPr>
                        <a:t>12</a:t>
                      </a:r>
                      <a:endParaRPr lang="en-ZA" sz="15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ZA" sz="1500" u="none" strike="noStrike" dirty="0">
                          <a:effectLst/>
                          <a:latin typeface="Arial" panose="020B0604020202020204" pitchFamily="34" charset="0"/>
                          <a:cs typeface="Arial" panose="020B0604020202020204" pitchFamily="34" charset="0"/>
                        </a:rPr>
                        <a:t>0</a:t>
                      </a:r>
                      <a:endParaRPr lang="en-ZA" sz="15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xmlns="" val="10004"/>
                  </a:ext>
                </a:extLst>
              </a:tr>
              <a:tr h="335280">
                <a:tc>
                  <a:txBody>
                    <a:bodyPr/>
                    <a:lstStyle/>
                    <a:p>
                      <a:pPr algn="l" fontAlgn="b"/>
                      <a:r>
                        <a:rPr lang="en-ZA" sz="1500" b="1" u="none" strike="noStrike" dirty="0">
                          <a:effectLst/>
                          <a:latin typeface="Arial" panose="020B0604020202020204" pitchFamily="34" charset="0"/>
                          <a:cs typeface="Arial" panose="020B0604020202020204" pitchFamily="34" charset="0"/>
                        </a:rPr>
                        <a:t>Kimberly</a:t>
                      </a:r>
                      <a:endParaRPr lang="en-ZA" sz="15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solidFill>
                      <a:schemeClr val="accent5">
                        <a:lumMod val="60000"/>
                        <a:lumOff val="40000"/>
                      </a:schemeClr>
                    </a:solidFill>
                  </a:tcPr>
                </a:tc>
                <a:tc>
                  <a:txBody>
                    <a:bodyPr/>
                    <a:lstStyle/>
                    <a:p>
                      <a:pPr algn="ctr" fontAlgn="b"/>
                      <a:r>
                        <a:rPr lang="en-ZA" sz="1500" u="none" strike="noStrike" dirty="0">
                          <a:effectLst/>
                          <a:latin typeface="Arial" panose="020B0604020202020204" pitchFamily="34" charset="0"/>
                          <a:cs typeface="Arial" panose="020B0604020202020204" pitchFamily="34" charset="0"/>
                        </a:rPr>
                        <a:t>1233</a:t>
                      </a:r>
                      <a:endParaRPr lang="en-ZA" sz="15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ZA" sz="1500" u="none" strike="noStrike" dirty="0">
                          <a:effectLst/>
                          <a:latin typeface="Arial" panose="020B0604020202020204" pitchFamily="34" charset="0"/>
                          <a:cs typeface="Arial" panose="020B0604020202020204" pitchFamily="34" charset="0"/>
                        </a:rPr>
                        <a:t>16</a:t>
                      </a:r>
                      <a:endParaRPr lang="en-ZA" sz="15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ZA" sz="1500" u="none" strike="noStrike">
                          <a:effectLst/>
                          <a:latin typeface="Arial" panose="020B0604020202020204" pitchFamily="34" charset="0"/>
                          <a:cs typeface="Arial" panose="020B0604020202020204" pitchFamily="34" charset="0"/>
                        </a:rPr>
                        <a:t>3</a:t>
                      </a:r>
                      <a:endParaRPr lang="en-ZA" sz="15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ZA" sz="1500" b="0" i="0" u="none" strike="noStrike" dirty="0" smtClean="0">
                          <a:solidFill>
                            <a:srgbClr val="000000"/>
                          </a:solidFill>
                          <a:effectLst/>
                          <a:latin typeface="Arial" panose="020B0604020202020204" pitchFamily="34" charset="0"/>
                          <a:cs typeface="Arial" panose="020B0604020202020204" pitchFamily="34" charset="0"/>
                        </a:rPr>
                        <a:t>0</a:t>
                      </a:r>
                      <a:endParaRPr lang="en-ZA" sz="15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xmlns="" val="10005"/>
                  </a:ext>
                </a:extLst>
              </a:tr>
              <a:tr h="335280">
                <a:tc>
                  <a:txBody>
                    <a:bodyPr/>
                    <a:lstStyle/>
                    <a:p>
                      <a:pPr algn="l" fontAlgn="b"/>
                      <a:r>
                        <a:rPr lang="en-ZA" sz="1500" b="1" u="none" strike="noStrike" dirty="0">
                          <a:effectLst/>
                          <a:latin typeface="Arial" panose="020B0604020202020204" pitchFamily="34" charset="0"/>
                          <a:cs typeface="Arial" panose="020B0604020202020204" pitchFamily="34" charset="0"/>
                        </a:rPr>
                        <a:t>Nelspruit</a:t>
                      </a:r>
                      <a:endParaRPr lang="en-ZA" sz="15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solidFill>
                      <a:schemeClr val="accent5">
                        <a:lumMod val="60000"/>
                        <a:lumOff val="40000"/>
                      </a:schemeClr>
                    </a:solidFill>
                  </a:tcPr>
                </a:tc>
                <a:tc>
                  <a:txBody>
                    <a:bodyPr/>
                    <a:lstStyle/>
                    <a:p>
                      <a:pPr algn="ctr" fontAlgn="b"/>
                      <a:r>
                        <a:rPr lang="en-ZA" sz="1500" u="none" strike="noStrike" dirty="0">
                          <a:effectLst/>
                          <a:latin typeface="Arial" panose="020B0604020202020204" pitchFamily="34" charset="0"/>
                          <a:cs typeface="Arial" panose="020B0604020202020204" pitchFamily="34" charset="0"/>
                        </a:rPr>
                        <a:t>153</a:t>
                      </a:r>
                      <a:endParaRPr lang="en-ZA" sz="15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ZA" sz="1500" b="0" i="0" u="none" strike="noStrike" dirty="0" smtClean="0">
                          <a:solidFill>
                            <a:srgbClr val="000000"/>
                          </a:solidFill>
                          <a:effectLst/>
                          <a:latin typeface="Arial" panose="020B0604020202020204" pitchFamily="34" charset="0"/>
                          <a:cs typeface="Arial" panose="020B0604020202020204" pitchFamily="34" charset="0"/>
                        </a:rPr>
                        <a:t>0</a:t>
                      </a:r>
                      <a:endParaRPr lang="en-ZA" sz="15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ZA" sz="1500" u="none" strike="noStrike">
                          <a:effectLst/>
                          <a:latin typeface="Arial" panose="020B0604020202020204" pitchFamily="34" charset="0"/>
                          <a:cs typeface="Arial" panose="020B0604020202020204" pitchFamily="34" charset="0"/>
                        </a:rPr>
                        <a:t>3</a:t>
                      </a:r>
                      <a:endParaRPr lang="en-ZA" sz="15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ZA" sz="1500" u="none" strike="noStrike" dirty="0">
                          <a:effectLst/>
                          <a:latin typeface="Arial" panose="020B0604020202020204" pitchFamily="34" charset="0"/>
                          <a:cs typeface="Arial" panose="020B0604020202020204" pitchFamily="34" charset="0"/>
                        </a:rPr>
                        <a:t>0</a:t>
                      </a:r>
                      <a:endParaRPr lang="en-ZA" sz="15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xmlns="" val="10006"/>
                  </a:ext>
                </a:extLst>
              </a:tr>
              <a:tr h="335280">
                <a:tc>
                  <a:txBody>
                    <a:bodyPr/>
                    <a:lstStyle/>
                    <a:p>
                      <a:pPr algn="l" fontAlgn="b"/>
                      <a:r>
                        <a:rPr lang="en-ZA" sz="1500" b="1" u="none" strike="noStrike" dirty="0">
                          <a:effectLst/>
                          <a:latin typeface="Arial" panose="020B0604020202020204" pitchFamily="34" charset="0"/>
                          <a:cs typeface="Arial" panose="020B0604020202020204" pitchFamily="34" charset="0"/>
                        </a:rPr>
                        <a:t>Port Elizabeth</a:t>
                      </a:r>
                      <a:endParaRPr lang="en-ZA" sz="15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solidFill>
                      <a:schemeClr val="accent5">
                        <a:lumMod val="60000"/>
                        <a:lumOff val="40000"/>
                      </a:schemeClr>
                    </a:solidFill>
                  </a:tcPr>
                </a:tc>
                <a:tc>
                  <a:txBody>
                    <a:bodyPr/>
                    <a:lstStyle/>
                    <a:p>
                      <a:pPr algn="ctr" fontAlgn="b"/>
                      <a:r>
                        <a:rPr lang="en-ZA" sz="1500" u="none" strike="noStrike" dirty="0">
                          <a:effectLst/>
                          <a:latin typeface="Arial" panose="020B0604020202020204" pitchFamily="34" charset="0"/>
                          <a:cs typeface="Arial" panose="020B0604020202020204" pitchFamily="34" charset="0"/>
                        </a:rPr>
                        <a:t>289</a:t>
                      </a:r>
                      <a:endParaRPr lang="en-ZA" sz="15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ZA" sz="1500" u="none" strike="noStrike" dirty="0">
                          <a:effectLst/>
                          <a:latin typeface="Arial" panose="020B0604020202020204" pitchFamily="34" charset="0"/>
                          <a:cs typeface="Arial" panose="020B0604020202020204" pitchFamily="34" charset="0"/>
                        </a:rPr>
                        <a:t>9</a:t>
                      </a:r>
                      <a:endParaRPr lang="en-ZA" sz="15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ZA" sz="1500" u="none" strike="noStrike" dirty="0">
                          <a:effectLst/>
                          <a:latin typeface="Arial" panose="020B0604020202020204" pitchFamily="34" charset="0"/>
                          <a:cs typeface="Arial" panose="020B0604020202020204" pitchFamily="34" charset="0"/>
                        </a:rPr>
                        <a:t>105</a:t>
                      </a:r>
                      <a:endParaRPr lang="en-ZA" sz="15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ZA" sz="1500" u="none" strike="noStrike">
                          <a:effectLst/>
                          <a:latin typeface="Arial" panose="020B0604020202020204" pitchFamily="34" charset="0"/>
                          <a:cs typeface="Arial" panose="020B0604020202020204" pitchFamily="34" charset="0"/>
                        </a:rPr>
                        <a:t>1</a:t>
                      </a:r>
                      <a:endParaRPr lang="en-ZA" sz="15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xmlns="" val="10007"/>
                  </a:ext>
                </a:extLst>
              </a:tr>
              <a:tr h="335280">
                <a:tc>
                  <a:txBody>
                    <a:bodyPr/>
                    <a:lstStyle/>
                    <a:p>
                      <a:pPr algn="l" fontAlgn="b"/>
                      <a:r>
                        <a:rPr lang="en-ZA" sz="1500" b="1" u="none" strike="noStrike" dirty="0">
                          <a:effectLst/>
                          <a:latin typeface="Arial" panose="020B0604020202020204" pitchFamily="34" charset="0"/>
                          <a:cs typeface="Arial" panose="020B0604020202020204" pitchFamily="34" charset="0"/>
                        </a:rPr>
                        <a:t>Polokwane</a:t>
                      </a:r>
                      <a:endParaRPr lang="en-ZA" sz="15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solidFill>
                      <a:schemeClr val="accent5">
                        <a:lumMod val="60000"/>
                        <a:lumOff val="40000"/>
                      </a:schemeClr>
                    </a:solidFill>
                  </a:tcPr>
                </a:tc>
                <a:tc>
                  <a:txBody>
                    <a:bodyPr/>
                    <a:lstStyle/>
                    <a:p>
                      <a:pPr algn="ctr" fontAlgn="b"/>
                      <a:r>
                        <a:rPr lang="en-ZA" sz="1500" u="none" strike="noStrike" dirty="0">
                          <a:effectLst/>
                          <a:latin typeface="Arial" panose="020B0604020202020204" pitchFamily="34" charset="0"/>
                          <a:cs typeface="Arial" panose="020B0604020202020204" pitchFamily="34" charset="0"/>
                        </a:rPr>
                        <a:t>8</a:t>
                      </a:r>
                      <a:endParaRPr lang="en-ZA" sz="15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ZA" sz="1500" b="0" i="0" u="none" strike="noStrike" dirty="0" smtClean="0">
                          <a:solidFill>
                            <a:srgbClr val="000000"/>
                          </a:solidFill>
                          <a:effectLst/>
                          <a:latin typeface="Arial" panose="020B0604020202020204" pitchFamily="34" charset="0"/>
                          <a:cs typeface="Arial" panose="020B0604020202020204" pitchFamily="34" charset="0"/>
                        </a:rPr>
                        <a:t>0</a:t>
                      </a:r>
                      <a:endParaRPr lang="en-ZA" sz="15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ZA" sz="1500" u="none" strike="noStrike" dirty="0">
                          <a:effectLst/>
                          <a:latin typeface="Arial" panose="020B0604020202020204" pitchFamily="34" charset="0"/>
                          <a:cs typeface="Arial" panose="020B0604020202020204" pitchFamily="34" charset="0"/>
                        </a:rPr>
                        <a:t>23</a:t>
                      </a:r>
                      <a:endParaRPr lang="en-ZA" sz="15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ZA" sz="1500" u="none" strike="noStrike" dirty="0">
                          <a:effectLst/>
                          <a:latin typeface="Arial" panose="020B0604020202020204" pitchFamily="34" charset="0"/>
                          <a:cs typeface="Arial" panose="020B0604020202020204" pitchFamily="34" charset="0"/>
                        </a:rPr>
                        <a:t>1</a:t>
                      </a:r>
                      <a:endParaRPr lang="en-ZA" sz="15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xmlns="" val="10008"/>
                  </a:ext>
                </a:extLst>
              </a:tr>
              <a:tr h="335280">
                <a:tc>
                  <a:txBody>
                    <a:bodyPr/>
                    <a:lstStyle/>
                    <a:p>
                      <a:pPr algn="l" fontAlgn="b"/>
                      <a:r>
                        <a:rPr lang="en-ZA" sz="1500" b="1" u="none" strike="noStrike" dirty="0">
                          <a:effectLst/>
                          <a:latin typeface="Arial" panose="020B0604020202020204" pitchFamily="34" charset="0"/>
                          <a:cs typeface="Arial" panose="020B0604020202020204" pitchFamily="34" charset="0"/>
                        </a:rPr>
                        <a:t>Pretoria</a:t>
                      </a:r>
                      <a:endParaRPr lang="en-ZA" sz="15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solidFill>
                      <a:schemeClr val="accent5">
                        <a:lumMod val="60000"/>
                        <a:lumOff val="40000"/>
                      </a:schemeClr>
                    </a:solidFill>
                  </a:tcPr>
                </a:tc>
                <a:tc>
                  <a:txBody>
                    <a:bodyPr/>
                    <a:lstStyle/>
                    <a:p>
                      <a:pPr algn="ctr" fontAlgn="b"/>
                      <a:r>
                        <a:rPr lang="en-ZA" sz="1500" u="none" strike="noStrike">
                          <a:effectLst/>
                          <a:latin typeface="Arial" panose="020B0604020202020204" pitchFamily="34" charset="0"/>
                          <a:cs typeface="Arial" panose="020B0604020202020204" pitchFamily="34" charset="0"/>
                        </a:rPr>
                        <a:t>52</a:t>
                      </a:r>
                      <a:endParaRPr lang="en-ZA" sz="15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ZA" sz="1500" u="none" strike="noStrike" dirty="0">
                          <a:effectLst/>
                          <a:latin typeface="Arial" panose="020B0604020202020204" pitchFamily="34" charset="0"/>
                          <a:cs typeface="Arial" panose="020B0604020202020204" pitchFamily="34" charset="0"/>
                        </a:rPr>
                        <a:t>1</a:t>
                      </a:r>
                      <a:endParaRPr lang="en-ZA" sz="15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ZA" sz="1500" u="none" strike="noStrike" dirty="0">
                          <a:effectLst/>
                          <a:latin typeface="Arial" panose="020B0604020202020204" pitchFamily="34" charset="0"/>
                          <a:cs typeface="Arial" panose="020B0604020202020204" pitchFamily="34" charset="0"/>
                        </a:rPr>
                        <a:t>10</a:t>
                      </a:r>
                      <a:endParaRPr lang="en-ZA" sz="15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ZA" sz="1500" u="none" strike="noStrike" dirty="0">
                          <a:effectLst/>
                          <a:latin typeface="Arial" panose="020B0604020202020204" pitchFamily="34" charset="0"/>
                          <a:cs typeface="Arial" panose="020B0604020202020204" pitchFamily="34" charset="0"/>
                        </a:rPr>
                        <a:t>0</a:t>
                      </a:r>
                      <a:endParaRPr lang="en-ZA" sz="15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xmlns="" val="10009"/>
                  </a:ext>
                </a:extLst>
              </a:tr>
              <a:tr h="335280">
                <a:tc>
                  <a:txBody>
                    <a:bodyPr/>
                    <a:lstStyle/>
                    <a:p>
                      <a:pPr algn="l" fontAlgn="b"/>
                      <a:r>
                        <a:rPr lang="en-ZA" sz="1500" b="1" u="none" strike="noStrike" dirty="0" err="1">
                          <a:effectLst/>
                          <a:latin typeface="Arial" panose="020B0604020202020204" pitchFamily="34" charset="0"/>
                          <a:cs typeface="Arial" panose="020B0604020202020204" pitchFamily="34" charset="0"/>
                        </a:rPr>
                        <a:t>Mmabatho</a:t>
                      </a:r>
                      <a:endParaRPr lang="en-ZA" sz="15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solidFill>
                      <a:schemeClr val="accent5">
                        <a:lumMod val="60000"/>
                        <a:lumOff val="40000"/>
                      </a:schemeClr>
                    </a:solidFill>
                  </a:tcPr>
                </a:tc>
                <a:tc>
                  <a:txBody>
                    <a:bodyPr/>
                    <a:lstStyle/>
                    <a:p>
                      <a:pPr algn="ctr" fontAlgn="b"/>
                      <a:r>
                        <a:rPr lang="en-ZA" sz="1500" u="none" strike="noStrike">
                          <a:effectLst/>
                          <a:latin typeface="Arial" panose="020B0604020202020204" pitchFamily="34" charset="0"/>
                          <a:cs typeface="Arial" panose="020B0604020202020204" pitchFamily="34" charset="0"/>
                        </a:rPr>
                        <a:t>17</a:t>
                      </a:r>
                      <a:endParaRPr lang="en-ZA" sz="15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ZA" sz="1500" b="0" i="0" u="none" strike="noStrike" dirty="0" smtClean="0">
                          <a:solidFill>
                            <a:srgbClr val="000000"/>
                          </a:solidFill>
                          <a:effectLst/>
                          <a:latin typeface="Arial" panose="020B0604020202020204" pitchFamily="34" charset="0"/>
                          <a:cs typeface="Arial" panose="020B0604020202020204" pitchFamily="34" charset="0"/>
                        </a:rPr>
                        <a:t>0</a:t>
                      </a:r>
                      <a:endParaRPr lang="en-ZA" sz="15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ZA" sz="1500" b="0" i="0" u="none" strike="noStrike" dirty="0" smtClean="0">
                          <a:solidFill>
                            <a:srgbClr val="000000"/>
                          </a:solidFill>
                          <a:effectLst/>
                          <a:latin typeface="Arial" panose="020B0604020202020204" pitchFamily="34" charset="0"/>
                          <a:cs typeface="Arial" panose="020B0604020202020204" pitchFamily="34" charset="0"/>
                        </a:rPr>
                        <a:t>0</a:t>
                      </a:r>
                      <a:endParaRPr lang="en-ZA" sz="15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ZA" sz="1500" u="none" strike="noStrike" dirty="0">
                          <a:effectLst/>
                          <a:latin typeface="Arial" panose="020B0604020202020204" pitchFamily="34" charset="0"/>
                          <a:cs typeface="Arial" panose="020B0604020202020204" pitchFamily="34" charset="0"/>
                        </a:rPr>
                        <a:t>2</a:t>
                      </a:r>
                      <a:endParaRPr lang="en-ZA" sz="15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xmlns="" val="10010"/>
                  </a:ext>
                </a:extLst>
              </a:tr>
              <a:tr h="335280">
                <a:tc>
                  <a:txBody>
                    <a:bodyPr/>
                    <a:lstStyle/>
                    <a:p>
                      <a:pPr algn="l" fontAlgn="b"/>
                      <a:r>
                        <a:rPr lang="en-ZA" sz="1500" b="1" u="none" strike="noStrike" dirty="0">
                          <a:effectLst/>
                          <a:latin typeface="Arial" panose="020B0604020202020204" pitchFamily="34" charset="0"/>
                          <a:cs typeface="Arial" panose="020B0604020202020204" pitchFamily="34" charset="0"/>
                        </a:rPr>
                        <a:t>Umtata</a:t>
                      </a:r>
                      <a:endParaRPr lang="en-ZA" sz="15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solidFill>
                      <a:schemeClr val="accent5">
                        <a:lumMod val="60000"/>
                        <a:lumOff val="40000"/>
                      </a:schemeClr>
                    </a:solidFill>
                  </a:tcPr>
                </a:tc>
                <a:tc>
                  <a:txBody>
                    <a:bodyPr/>
                    <a:lstStyle/>
                    <a:p>
                      <a:pPr algn="ctr" fontAlgn="b"/>
                      <a:r>
                        <a:rPr lang="en-ZA" sz="1500" u="none" strike="noStrike">
                          <a:effectLst/>
                          <a:latin typeface="Arial" panose="020B0604020202020204" pitchFamily="34" charset="0"/>
                          <a:cs typeface="Arial" panose="020B0604020202020204" pitchFamily="34" charset="0"/>
                        </a:rPr>
                        <a:t>3</a:t>
                      </a:r>
                      <a:endParaRPr lang="en-ZA" sz="15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ZA" sz="1500" u="none" strike="noStrike">
                          <a:effectLst/>
                          <a:latin typeface="Arial" panose="020B0604020202020204" pitchFamily="34" charset="0"/>
                          <a:cs typeface="Arial" panose="020B0604020202020204" pitchFamily="34" charset="0"/>
                        </a:rPr>
                        <a:t>7</a:t>
                      </a:r>
                      <a:endParaRPr lang="en-ZA" sz="15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ZA" sz="1500" u="none" strike="noStrike" dirty="0">
                          <a:effectLst/>
                          <a:latin typeface="Arial" panose="020B0604020202020204" pitchFamily="34" charset="0"/>
                          <a:cs typeface="Arial" panose="020B0604020202020204" pitchFamily="34" charset="0"/>
                        </a:rPr>
                        <a:t>21</a:t>
                      </a:r>
                      <a:endParaRPr lang="en-ZA" sz="15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ZA" sz="1500" b="0" i="0" u="none" strike="noStrike" dirty="0" smtClean="0">
                          <a:solidFill>
                            <a:srgbClr val="000000"/>
                          </a:solidFill>
                          <a:effectLst/>
                          <a:latin typeface="Arial" panose="020B0604020202020204" pitchFamily="34" charset="0"/>
                          <a:cs typeface="Arial" panose="020B0604020202020204" pitchFamily="34" charset="0"/>
                        </a:rPr>
                        <a:t>0</a:t>
                      </a:r>
                      <a:endParaRPr lang="en-ZA" sz="15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xmlns="" val="10011"/>
                  </a:ext>
                </a:extLst>
              </a:tr>
              <a:tr h="335280">
                <a:tc>
                  <a:txBody>
                    <a:bodyPr/>
                    <a:lstStyle/>
                    <a:p>
                      <a:pPr algn="l" fontAlgn="b"/>
                      <a:r>
                        <a:rPr lang="en-ZA" sz="1500" b="1" i="0" u="none" strike="noStrike" dirty="0" smtClean="0">
                          <a:solidFill>
                            <a:srgbClr val="000000"/>
                          </a:solidFill>
                          <a:effectLst/>
                          <a:latin typeface="Arial" panose="020B0604020202020204" pitchFamily="34" charset="0"/>
                          <a:cs typeface="Arial" panose="020B0604020202020204" pitchFamily="34" charset="0"/>
                        </a:rPr>
                        <a:t>TOTAL:</a:t>
                      </a:r>
                      <a:endParaRPr lang="en-ZA" sz="15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solidFill>
                      <a:schemeClr val="accent5">
                        <a:lumMod val="60000"/>
                        <a:lumOff val="40000"/>
                      </a:schemeClr>
                    </a:solidFill>
                  </a:tcPr>
                </a:tc>
                <a:tc>
                  <a:txBody>
                    <a:bodyPr/>
                    <a:lstStyle/>
                    <a:p>
                      <a:pPr algn="ctr" fontAlgn="b"/>
                      <a:r>
                        <a:rPr lang="en-ZA" sz="1500" b="1" u="none" strike="noStrike" dirty="0">
                          <a:effectLst/>
                          <a:latin typeface="Arial" panose="020B0604020202020204" pitchFamily="34" charset="0"/>
                          <a:cs typeface="Arial" panose="020B0604020202020204" pitchFamily="34" charset="0"/>
                        </a:rPr>
                        <a:t>5187</a:t>
                      </a:r>
                      <a:endParaRPr lang="en-ZA" sz="15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ZA" sz="1500" b="1" u="none" strike="noStrike">
                          <a:effectLst/>
                          <a:latin typeface="Arial" panose="020B0604020202020204" pitchFamily="34" charset="0"/>
                          <a:cs typeface="Arial" panose="020B0604020202020204" pitchFamily="34" charset="0"/>
                        </a:rPr>
                        <a:t>142</a:t>
                      </a:r>
                      <a:endParaRPr lang="en-ZA" sz="15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ZA" sz="1500" b="1" u="none" strike="noStrike" dirty="0">
                          <a:effectLst/>
                          <a:latin typeface="Arial" panose="020B0604020202020204" pitchFamily="34" charset="0"/>
                          <a:cs typeface="Arial" panose="020B0604020202020204" pitchFamily="34" charset="0"/>
                        </a:rPr>
                        <a:t>387</a:t>
                      </a:r>
                      <a:endParaRPr lang="en-ZA" sz="15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ZA" sz="1500" b="1" u="none" strike="noStrike" dirty="0">
                          <a:effectLst/>
                          <a:latin typeface="Arial" panose="020B0604020202020204" pitchFamily="34" charset="0"/>
                          <a:cs typeface="Arial" panose="020B0604020202020204" pitchFamily="34" charset="0"/>
                        </a:rPr>
                        <a:t>4</a:t>
                      </a:r>
                      <a:endParaRPr lang="en-ZA" sz="15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xmlns="" val="10012"/>
                  </a:ext>
                </a:extLst>
              </a:tr>
              <a:tr h="335280">
                <a:tc>
                  <a:txBody>
                    <a:bodyPr/>
                    <a:lstStyle/>
                    <a:p>
                      <a:pPr algn="l" fontAlgn="b"/>
                      <a:r>
                        <a:rPr lang="en-ZA" sz="1500" b="1" i="0" u="none" strike="noStrike" dirty="0" smtClean="0">
                          <a:solidFill>
                            <a:srgbClr val="000000"/>
                          </a:solidFill>
                          <a:effectLst/>
                          <a:latin typeface="Arial" panose="020B0604020202020204" pitchFamily="34" charset="0"/>
                          <a:cs typeface="Arial" panose="020B0604020202020204" pitchFamily="34" charset="0"/>
                        </a:rPr>
                        <a:t>GRAND</a:t>
                      </a:r>
                      <a:r>
                        <a:rPr lang="en-ZA" sz="1500" b="1" i="0" u="none" strike="noStrike" baseline="0" dirty="0" smtClean="0">
                          <a:solidFill>
                            <a:srgbClr val="000000"/>
                          </a:solidFill>
                          <a:effectLst/>
                          <a:latin typeface="Arial" panose="020B0604020202020204" pitchFamily="34" charset="0"/>
                          <a:cs typeface="Arial" panose="020B0604020202020204" pitchFamily="34" charset="0"/>
                        </a:rPr>
                        <a:t> </a:t>
                      </a:r>
                      <a:r>
                        <a:rPr lang="en-ZA" sz="1500" b="1" i="0" u="none" strike="noStrike" dirty="0" smtClean="0">
                          <a:solidFill>
                            <a:srgbClr val="000000"/>
                          </a:solidFill>
                          <a:effectLst/>
                          <a:latin typeface="Arial" panose="020B0604020202020204" pitchFamily="34" charset="0"/>
                          <a:cs typeface="Arial" panose="020B0604020202020204" pitchFamily="34" charset="0"/>
                        </a:rPr>
                        <a:t>TOTAL:</a:t>
                      </a:r>
                      <a:endParaRPr lang="en-ZA" sz="15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solidFill>
                      <a:schemeClr val="accent5">
                        <a:lumMod val="60000"/>
                        <a:lumOff val="40000"/>
                      </a:schemeClr>
                    </a:solidFill>
                  </a:tcPr>
                </a:tc>
                <a:tc>
                  <a:txBody>
                    <a:bodyPr/>
                    <a:lstStyle/>
                    <a:p>
                      <a:pPr algn="ctr" fontAlgn="b"/>
                      <a:endParaRPr lang="en-ZA" sz="15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endParaRPr lang="en-ZA" sz="15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endParaRPr lang="en-ZA" sz="15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ZA" sz="1500" b="1" u="none" strike="noStrike" dirty="0">
                          <a:effectLst/>
                          <a:latin typeface="Arial" panose="020B0604020202020204" pitchFamily="34" charset="0"/>
                          <a:cs typeface="Arial" panose="020B0604020202020204" pitchFamily="34" charset="0"/>
                        </a:rPr>
                        <a:t>5720</a:t>
                      </a:r>
                      <a:endParaRPr lang="en-ZA" sz="15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xmlns="" val="10013"/>
                  </a:ext>
                </a:extLst>
              </a:tr>
            </a:tbl>
          </a:graphicData>
        </a:graphic>
      </p:graphicFrame>
      <p:sp>
        <p:nvSpPr>
          <p:cNvPr id="3" name="Footer Placeholder 2"/>
          <p:cNvSpPr>
            <a:spLocks noGrp="1"/>
          </p:cNvSpPr>
          <p:nvPr>
            <p:ph type="ftr" sz="quarter" idx="11"/>
          </p:nvPr>
        </p:nvSpPr>
        <p:spPr/>
        <p:txBody>
          <a:bodyPr/>
          <a:lstStyle/>
          <a:p>
            <a:r>
              <a:rPr lang="en-US" smtClean="0">
                <a:solidFill>
                  <a:prstClr val="black">
                    <a:tint val="75000"/>
                  </a:prstClr>
                </a:solidFill>
              </a:rPr>
              <a:t>PROPERTY MANAGEMENT TRADING ENTITY</a:t>
            </a: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6D88B901-4B89-400A-9326-FD413AFBC764}" type="slidenum">
              <a:rPr lang="en-US" smtClean="0">
                <a:solidFill>
                  <a:prstClr val="black">
                    <a:tint val="75000"/>
                  </a:prstClr>
                </a:solidFill>
              </a:rPr>
              <a:pPr/>
              <a:t>7</a:t>
            </a:fld>
            <a:endParaRPr lang="en-US">
              <a:solidFill>
                <a:prstClr val="black">
                  <a:tint val="75000"/>
                </a:prstClr>
              </a:solidFill>
            </a:endParaRPr>
          </a:p>
        </p:txBody>
      </p:sp>
      <p:sp>
        <p:nvSpPr>
          <p:cNvPr id="5" name="Title 4"/>
          <p:cNvSpPr>
            <a:spLocks noGrp="1"/>
          </p:cNvSpPr>
          <p:nvPr>
            <p:ph type="title"/>
          </p:nvPr>
        </p:nvSpPr>
        <p:spPr>
          <a:xfrm>
            <a:off x="762000" y="152400"/>
            <a:ext cx="10972799" cy="990600"/>
          </a:xfrm>
        </p:spPr>
        <p:txBody>
          <a:bodyPr anchor="ctr">
            <a:normAutofit/>
          </a:bodyPr>
          <a:lstStyle/>
          <a:p>
            <a:r>
              <a:rPr lang="en-ZA" sz="2800" b="1" dirty="0" smtClean="0">
                <a:solidFill>
                  <a:schemeClr val="bg1"/>
                </a:solidFill>
              </a:rPr>
              <a:t>4.	VACANT SURPLUS PROPERTY</a:t>
            </a:r>
            <a:endParaRPr lang="en-ZA" sz="2800" b="1" dirty="0">
              <a:solidFill>
                <a:schemeClr val="bg1"/>
              </a:solidFill>
            </a:endParaRPr>
          </a:p>
        </p:txBody>
      </p:sp>
      <p:sp>
        <p:nvSpPr>
          <p:cNvPr id="7" name="TextBox 6"/>
          <p:cNvSpPr txBox="1"/>
          <p:nvPr/>
        </p:nvSpPr>
        <p:spPr>
          <a:xfrm>
            <a:off x="7188633" y="1371600"/>
            <a:ext cx="4419600" cy="2862322"/>
          </a:xfrm>
          <a:prstGeom prst="rect">
            <a:avLst/>
          </a:prstGeom>
          <a:noFill/>
        </p:spPr>
        <p:txBody>
          <a:bodyPr wrap="square" rtlCol="0">
            <a:spAutoFit/>
          </a:bodyPr>
          <a:lstStyle/>
          <a:p>
            <a:r>
              <a:rPr lang="en-ZA" b="1" dirty="0" smtClean="0">
                <a:solidFill>
                  <a:schemeClr val="accent3"/>
                </a:solidFill>
                <a:latin typeface="+mj-lt"/>
                <a:cs typeface="Arial" panose="020B0604020202020204" pitchFamily="34" charset="0"/>
              </a:rPr>
              <a:t>NOTE: </a:t>
            </a:r>
          </a:p>
          <a:p>
            <a:pPr marL="342900" indent="-342900" algn="just">
              <a:buFont typeface="Arial" panose="020B0604020202020204" pitchFamily="34" charset="0"/>
              <a:buChar char="•"/>
            </a:pPr>
            <a:r>
              <a:rPr lang="en-ZA" dirty="0" smtClean="0">
                <a:solidFill>
                  <a:schemeClr val="tx1">
                    <a:lumMod val="65000"/>
                    <a:lumOff val="35000"/>
                  </a:schemeClr>
                </a:solidFill>
                <a:latin typeface="+mj-lt"/>
                <a:cs typeface="Arial" panose="020B0604020202020204" pitchFamily="34" charset="0"/>
              </a:rPr>
              <a:t>Verification </a:t>
            </a:r>
            <a:r>
              <a:rPr lang="en-ZA" dirty="0">
                <a:solidFill>
                  <a:schemeClr val="tx1">
                    <a:lumMod val="65000"/>
                    <a:lumOff val="35000"/>
                  </a:schemeClr>
                </a:solidFill>
                <a:latin typeface="+mj-lt"/>
                <a:cs typeface="Arial" panose="020B0604020202020204" pitchFamily="34" charset="0"/>
              </a:rPr>
              <a:t>of surplus properties remains a continuous exercise; </a:t>
            </a:r>
          </a:p>
          <a:p>
            <a:pPr marL="342900" indent="-342900" algn="just">
              <a:buFont typeface="Arial" panose="020B0604020202020204" pitchFamily="34" charset="0"/>
              <a:buChar char="•"/>
            </a:pPr>
            <a:r>
              <a:rPr lang="en-ZA" dirty="0">
                <a:solidFill>
                  <a:schemeClr val="tx1">
                    <a:lumMod val="65000"/>
                    <a:lumOff val="35000"/>
                  </a:schemeClr>
                </a:solidFill>
                <a:latin typeface="+mj-lt"/>
                <a:cs typeface="Arial" panose="020B0604020202020204" pitchFamily="34" charset="0"/>
              </a:rPr>
              <a:t>The number of surplus properties might increase as verification unfolds; </a:t>
            </a:r>
          </a:p>
          <a:p>
            <a:pPr marL="342900" indent="-342900" algn="just">
              <a:buFont typeface="Arial" panose="020B0604020202020204" pitchFamily="34" charset="0"/>
              <a:buChar char="•"/>
            </a:pPr>
            <a:r>
              <a:rPr lang="en-ZA" dirty="0">
                <a:solidFill>
                  <a:schemeClr val="tx1">
                    <a:lumMod val="65000"/>
                    <a:lumOff val="35000"/>
                  </a:schemeClr>
                </a:solidFill>
                <a:latin typeface="+mj-lt"/>
                <a:cs typeface="Arial" panose="020B0604020202020204" pitchFamily="34" charset="0"/>
              </a:rPr>
              <a:t>Reconciliation and migration of data between PMIS and Master database continues;</a:t>
            </a:r>
          </a:p>
          <a:p>
            <a:pPr marL="342900" indent="-342900" algn="just">
              <a:buFont typeface="Arial" panose="020B0604020202020204" pitchFamily="34" charset="0"/>
              <a:buChar char="•"/>
            </a:pPr>
            <a:r>
              <a:rPr lang="en-ZA" dirty="0">
                <a:solidFill>
                  <a:schemeClr val="tx1">
                    <a:lumMod val="65000"/>
                    <a:lumOff val="35000"/>
                  </a:schemeClr>
                </a:solidFill>
                <a:latin typeface="+mj-lt"/>
                <a:cs typeface="Arial" panose="020B0604020202020204" pitchFamily="34" charset="0"/>
              </a:rPr>
              <a:t>REMS is instituting systems and measures to identify Bona </a:t>
            </a:r>
            <a:r>
              <a:rPr lang="en-ZA" dirty="0" err="1">
                <a:solidFill>
                  <a:schemeClr val="tx1">
                    <a:lumMod val="65000"/>
                    <a:lumOff val="35000"/>
                  </a:schemeClr>
                </a:solidFill>
                <a:latin typeface="+mj-lt"/>
                <a:cs typeface="Arial" panose="020B0604020202020204" pitchFamily="34" charset="0"/>
              </a:rPr>
              <a:t>Vacantia</a:t>
            </a:r>
            <a:r>
              <a:rPr lang="en-ZA" dirty="0">
                <a:solidFill>
                  <a:schemeClr val="tx1">
                    <a:lumMod val="65000"/>
                    <a:lumOff val="35000"/>
                  </a:schemeClr>
                </a:solidFill>
                <a:latin typeface="+mj-lt"/>
                <a:cs typeface="Arial" panose="020B0604020202020204" pitchFamily="34" charset="0"/>
              </a:rPr>
              <a:t> </a:t>
            </a:r>
            <a:r>
              <a:rPr lang="en-ZA" dirty="0" smtClean="0">
                <a:solidFill>
                  <a:schemeClr val="tx1">
                    <a:lumMod val="65000"/>
                    <a:lumOff val="35000"/>
                  </a:schemeClr>
                </a:solidFill>
                <a:latin typeface="+mj-lt"/>
                <a:cs typeface="Arial" panose="020B0604020202020204" pitchFamily="34" charset="0"/>
              </a:rPr>
              <a:t>properties.</a:t>
            </a:r>
          </a:p>
        </p:txBody>
      </p:sp>
    </p:spTree>
    <p:extLst>
      <p:ext uri="{BB962C8B-B14F-4D97-AF65-F5344CB8AC3E}">
        <p14:creationId xmlns:p14="http://schemas.microsoft.com/office/powerpoint/2010/main" xmlns="" val="14773410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6529" y="152400"/>
            <a:ext cx="7981072" cy="970646"/>
          </a:xfrm>
        </p:spPr>
        <p:txBody>
          <a:bodyPr>
            <a:normAutofit/>
          </a:bodyPr>
          <a:lstStyle/>
          <a:p>
            <a:r>
              <a:rPr lang="en-ZA" sz="2800" b="1" dirty="0" smtClean="0">
                <a:solidFill>
                  <a:schemeClr val="bg1"/>
                </a:solidFill>
              </a:rPr>
              <a:t>5.	BACKGROUND AND SUMMARY</a:t>
            </a:r>
            <a:endParaRPr lang="en-ZA" sz="2800" b="1" dirty="0">
              <a:solidFill>
                <a:schemeClr val="bg1"/>
              </a:solidFill>
            </a:endParaRPr>
          </a:p>
        </p:txBody>
      </p:sp>
      <p:sp>
        <p:nvSpPr>
          <p:cNvPr id="4" name="Footer Placeholder 3"/>
          <p:cNvSpPr>
            <a:spLocks noGrp="1"/>
          </p:cNvSpPr>
          <p:nvPr>
            <p:ph type="ftr" sz="quarter" idx="11"/>
          </p:nvPr>
        </p:nvSpPr>
        <p:spPr/>
        <p:txBody>
          <a:bodyPr/>
          <a:lstStyle/>
          <a:p>
            <a:r>
              <a:rPr lang="en-ZA" sz="952" smtClean="0">
                <a:solidFill>
                  <a:schemeClr val="bg1">
                    <a:lumMod val="50000"/>
                  </a:schemeClr>
                </a:solidFill>
              </a:rPr>
              <a:t>PROPERTY MANAGEMENT TRADING ENTITY</a:t>
            </a:r>
            <a:endParaRPr lang="en-GB" sz="952" dirty="0">
              <a:solidFill>
                <a:schemeClr val="accent1"/>
              </a:solidFill>
            </a:endParaRPr>
          </a:p>
        </p:txBody>
      </p:sp>
      <p:sp>
        <p:nvSpPr>
          <p:cNvPr id="3" name="Content Placeholder 2"/>
          <p:cNvSpPr>
            <a:spLocks noGrp="1"/>
          </p:cNvSpPr>
          <p:nvPr>
            <p:ph idx="1"/>
          </p:nvPr>
        </p:nvSpPr>
        <p:spPr>
          <a:xfrm>
            <a:off x="1066800" y="2209800"/>
            <a:ext cx="9544153" cy="4023361"/>
          </a:xfrm>
        </p:spPr>
        <p:txBody>
          <a:bodyPr>
            <a:noAutofit/>
          </a:bodyPr>
          <a:lstStyle/>
          <a:p>
            <a:pPr marL="362880" lvl="1" indent="-362880" algn="just">
              <a:buFont typeface="+mj-lt"/>
              <a:buAutoNum type="arabicPeriod"/>
            </a:pPr>
            <a:r>
              <a:rPr lang="en-GB" sz="1800" dirty="0">
                <a:solidFill>
                  <a:schemeClr val="tx1">
                    <a:lumMod val="65000"/>
                    <a:lumOff val="35000"/>
                  </a:schemeClr>
                </a:solidFill>
              </a:rPr>
              <a:t>Based on discussions in 2016, the Department engaged the Department of Higher Education and Training (</a:t>
            </a:r>
            <a:r>
              <a:rPr lang="en-GB" sz="1800" dirty="0" err="1">
                <a:solidFill>
                  <a:schemeClr val="tx1">
                    <a:lumMod val="65000"/>
                    <a:lumOff val="35000"/>
                  </a:schemeClr>
                </a:solidFill>
              </a:rPr>
              <a:t>DHET</a:t>
            </a:r>
            <a:r>
              <a:rPr lang="en-GB" sz="1800" dirty="0">
                <a:solidFill>
                  <a:schemeClr val="tx1">
                    <a:lumMod val="65000"/>
                    <a:lumOff val="35000"/>
                  </a:schemeClr>
                </a:solidFill>
              </a:rPr>
              <a:t>) with the intention of supporting the drive to resolve the crisis relating to insufficient student accommodation throughout the country.</a:t>
            </a:r>
          </a:p>
          <a:p>
            <a:pPr marL="362880" lvl="1" indent="-362880" algn="just">
              <a:buFont typeface="+mj-lt"/>
              <a:buAutoNum type="arabicPeriod"/>
            </a:pPr>
            <a:r>
              <a:rPr lang="en-GB" sz="1800" dirty="0" smtClean="0">
                <a:solidFill>
                  <a:schemeClr val="tx1">
                    <a:lumMod val="65000"/>
                    <a:lumOff val="35000"/>
                  </a:schemeClr>
                </a:solidFill>
              </a:rPr>
              <a:t>This </a:t>
            </a:r>
            <a:r>
              <a:rPr lang="en-GB" sz="1800" dirty="0">
                <a:solidFill>
                  <a:schemeClr val="tx1">
                    <a:lumMod val="65000"/>
                    <a:lumOff val="35000"/>
                  </a:schemeClr>
                </a:solidFill>
              </a:rPr>
              <a:t>would focus specifically on the Post School Education and Training (PSET) sector and institutions.</a:t>
            </a:r>
          </a:p>
          <a:p>
            <a:pPr marL="362880" lvl="1" indent="-362880" algn="just">
              <a:buFont typeface="+mj-lt"/>
              <a:buAutoNum type="arabicPeriod"/>
            </a:pPr>
            <a:r>
              <a:rPr lang="en-GB" sz="1800" dirty="0" smtClean="0">
                <a:solidFill>
                  <a:schemeClr val="tx1">
                    <a:lumMod val="65000"/>
                    <a:lumOff val="35000"/>
                  </a:schemeClr>
                </a:solidFill>
              </a:rPr>
              <a:t>Vacant </a:t>
            </a:r>
            <a:r>
              <a:rPr lang="en-GB" sz="1800" dirty="0">
                <a:solidFill>
                  <a:schemeClr val="tx1">
                    <a:lumMod val="65000"/>
                    <a:lumOff val="35000"/>
                  </a:schemeClr>
                </a:solidFill>
              </a:rPr>
              <a:t>state land and property portfolio was identified as an instrument that might be put to good use towards meeting the accommodation requirement whist stimulating the economy insofar and construction and refurbishment of facilities was concerned.</a:t>
            </a:r>
          </a:p>
          <a:p>
            <a:pPr marL="362880" lvl="1" indent="-362880" algn="just">
              <a:buFont typeface="+mj-lt"/>
              <a:buAutoNum type="arabicPeriod"/>
            </a:pPr>
            <a:r>
              <a:rPr lang="en-GB" sz="1800" dirty="0" smtClean="0">
                <a:solidFill>
                  <a:schemeClr val="tx1">
                    <a:lumMod val="65000"/>
                    <a:lumOff val="35000"/>
                  </a:schemeClr>
                </a:solidFill>
              </a:rPr>
              <a:t>Under </a:t>
            </a:r>
            <a:r>
              <a:rPr lang="en-GB" sz="1800" dirty="0">
                <a:solidFill>
                  <a:schemeClr val="tx1">
                    <a:lumMod val="65000"/>
                    <a:lumOff val="35000"/>
                  </a:schemeClr>
                </a:solidFill>
              </a:rPr>
              <a:t>governance of an interdepartmental Memorandum of Agreement, it was also resolved that </a:t>
            </a:r>
            <a:r>
              <a:rPr lang="en-ZA" sz="1800" dirty="0">
                <a:solidFill>
                  <a:schemeClr val="tx1">
                    <a:lumMod val="65000"/>
                    <a:lumOff val="35000"/>
                  </a:schemeClr>
                </a:solidFill>
              </a:rPr>
              <a:t>a Joint Task Team (JTT) of officials from both Departments would be established to be responsible to</a:t>
            </a:r>
            <a:r>
              <a:rPr lang="en-US" sz="1800" dirty="0">
                <a:solidFill>
                  <a:schemeClr val="tx1">
                    <a:lumMod val="65000"/>
                    <a:lumOff val="35000"/>
                  </a:schemeClr>
                </a:solidFill>
              </a:rPr>
              <a:t> coordinate the process of the “acquisition” of immovable state-owned assets for the </a:t>
            </a:r>
            <a:r>
              <a:rPr lang="en-US" sz="1800" dirty="0" err="1">
                <a:solidFill>
                  <a:schemeClr val="tx1">
                    <a:lumMod val="65000"/>
                    <a:lumOff val="35000"/>
                  </a:schemeClr>
                </a:solidFill>
              </a:rPr>
              <a:t>PSET</a:t>
            </a:r>
            <a:r>
              <a:rPr lang="en-US" sz="1800" dirty="0">
                <a:solidFill>
                  <a:schemeClr val="tx1">
                    <a:lumMod val="65000"/>
                    <a:lumOff val="35000"/>
                  </a:schemeClr>
                </a:solidFill>
              </a:rPr>
              <a:t> Institutions.</a:t>
            </a:r>
          </a:p>
        </p:txBody>
      </p:sp>
      <p:sp>
        <p:nvSpPr>
          <p:cNvPr id="5" name="Slide Number Placeholder 4"/>
          <p:cNvSpPr>
            <a:spLocks noGrp="1"/>
          </p:cNvSpPr>
          <p:nvPr>
            <p:ph type="sldNum" sz="quarter" idx="12"/>
          </p:nvPr>
        </p:nvSpPr>
        <p:spPr/>
        <p:txBody>
          <a:bodyPr/>
          <a:lstStyle/>
          <a:p>
            <a:fld id="{6D88B901-4B89-400A-9326-FD413AFBC764}" type="slidenum">
              <a:rPr lang="en-US" smtClean="0"/>
              <a:pPr/>
              <a:t>8</a:t>
            </a:fld>
            <a:endParaRPr lang="en-US"/>
          </a:p>
        </p:txBody>
      </p:sp>
    </p:spTree>
    <p:extLst>
      <p:ext uri="{BB962C8B-B14F-4D97-AF65-F5344CB8AC3E}">
        <p14:creationId xmlns:p14="http://schemas.microsoft.com/office/powerpoint/2010/main" xmlns="" val="387083550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6529" y="152400"/>
            <a:ext cx="7981072" cy="970646"/>
          </a:xfrm>
        </p:spPr>
        <p:txBody>
          <a:bodyPr>
            <a:normAutofit/>
          </a:bodyPr>
          <a:lstStyle/>
          <a:p>
            <a:r>
              <a:rPr lang="en-ZA" sz="2800" b="1" dirty="0" smtClean="0">
                <a:solidFill>
                  <a:schemeClr val="bg1"/>
                </a:solidFill>
              </a:rPr>
              <a:t>6.	THE DHET SCOPE REQUIREMENT</a:t>
            </a:r>
            <a:endParaRPr lang="en-ZA" sz="2800" b="1" dirty="0">
              <a:solidFill>
                <a:schemeClr val="bg1"/>
              </a:solidFill>
            </a:endParaRPr>
          </a:p>
        </p:txBody>
      </p:sp>
      <p:sp>
        <p:nvSpPr>
          <p:cNvPr id="4" name="Footer Placeholder 3"/>
          <p:cNvSpPr>
            <a:spLocks noGrp="1"/>
          </p:cNvSpPr>
          <p:nvPr>
            <p:ph type="ftr" sz="quarter" idx="11"/>
          </p:nvPr>
        </p:nvSpPr>
        <p:spPr/>
        <p:txBody>
          <a:bodyPr/>
          <a:lstStyle/>
          <a:p>
            <a:r>
              <a:rPr lang="en-ZA" sz="952" smtClean="0">
                <a:solidFill>
                  <a:schemeClr val="bg1">
                    <a:lumMod val="50000"/>
                  </a:schemeClr>
                </a:solidFill>
              </a:rPr>
              <a:t>PROPERTY MANAGEMENT TRADING ENTITY</a:t>
            </a:r>
            <a:endParaRPr lang="en-GB" sz="952" dirty="0">
              <a:solidFill>
                <a:schemeClr val="accent1"/>
              </a:solidFill>
            </a:endParaRPr>
          </a:p>
        </p:txBody>
      </p:sp>
      <p:sp>
        <p:nvSpPr>
          <p:cNvPr id="3" name="Content Placeholder 2"/>
          <p:cNvSpPr>
            <a:spLocks noGrp="1"/>
          </p:cNvSpPr>
          <p:nvPr>
            <p:ph idx="1"/>
          </p:nvPr>
        </p:nvSpPr>
        <p:spPr>
          <a:xfrm>
            <a:off x="1066800" y="1828800"/>
            <a:ext cx="9544153" cy="4023361"/>
          </a:xfrm>
        </p:spPr>
        <p:txBody>
          <a:bodyPr>
            <a:noAutofit/>
          </a:bodyPr>
          <a:lstStyle/>
          <a:p>
            <a:pPr marL="362880" lvl="1" indent="-362880" algn="just">
              <a:buFont typeface="+mj-lt"/>
              <a:buAutoNum type="arabicPeriod"/>
            </a:pPr>
            <a:r>
              <a:rPr lang="en-GB" sz="1800" dirty="0">
                <a:solidFill>
                  <a:schemeClr val="tx1">
                    <a:lumMod val="65000"/>
                    <a:lumOff val="35000"/>
                  </a:schemeClr>
                </a:solidFill>
              </a:rPr>
              <a:t>The country has a total of 24 universities situated on 223 campuses.</a:t>
            </a:r>
          </a:p>
          <a:p>
            <a:pPr marL="362880" lvl="1" indent="-362880" algn="just">
              <a:buFont typeface="+mj-lt"/>
              <a:buAutoNum type="arabicPeriod"/>
            </a:pPr>
            <a:r>
              <a:rPr lang="en-GB" sz="1800" dirty="0" smtClean="0">
                <a:solidFill>
                  <a:schemeClr val="tx1">
                    <a:lumMod val="65000"/>
                    <a:lumOff val="35000"/>
                  </a:schemeClr>
                </a:solidFill>
              </a:rPr>
              <a:t>For </a:t>
            </a:r>
            <a:r>
              <a:rPr lang="en-GB" sz="1800" dirty="0">
                <a:solidFill>
                  <a:schemeClr val="tx1">
                    <a:lumMod val="65000"/>
                    <a:lumOff val="35000"/>
                  </a:schemeClr>
                </a:solidFill>
              </a:rPr>
              <a:t>the Technical and Vocational Education and Training College (TVET) sector, there are also 60 colleges situated on 250 campuses.</a:t>
            </a:r>
          </a:p>
          <a:p>
            <a:pPr marL="362880" lvl="1" indent="-362880" algn="just">
              <a:buFont typeface="+mj-lt"/>
              <a:buAutoNum type="arabicPeriod"/>
            </a:pPr>
            <a:r>
              <a:rPr lang="en-GB" sz="1800" dirty="0" smtClean="0">
                <a:solidFill>
                  <a:schemeClr val="tx1">
                    <a:lumMod val="65000"/>
                    <a:lumOff val="35000"/>
                  </a:schemeClr>
                </a:solidFill>
              </a:rPr>
              <a:t>The </a:t>
            </a:r>
            <a:r>
              <a:rPr lang="en-GB" sz="1800" dirty="0">
                <a:solidFill>
                  <a:schemeClr val="tx1">
                    <a:lumMod val="65000"/>
                    <a:lumOff val="35000"/>
                  </a:schemeClr>
                </a:solidFill>
              </a:rPr>
              <a:t>total requirement determined by DHET, as principal custodian for the project,   is for a total of 300 000 beds i.e. accommodation for 300 000 students, aggregated as follows:</a:t>
            </a:r>
          </a:p>
          <a:p>
            <a:pPr marL="769860" lvl="2" indent="-451080" algn="just">
              <a:buFont typeface="Wingdings" panose="05000000000000000000" pitchFamily="2" charset="2"/>
              <a:buChar char="Ø"/>
            </a:pPr>
            <a:r>
              <a:rPr lang="en-GB" sz="1800" dirty="0" smtClean="0">
                <a:solidFill>
                  <a:schemeClr val="tx1">
                    <a:lumMod val="65000"/>
                    <a:lumOff val="35000"/>
                  </a:schemeClr>
                </a:solidFill>
              </a:rPr>
              <a:t>Universities</a:t>
            </a:r>
            <a:r>
              <a:rPr lang="en-GB" sz="1800" dirty="0">
                <a:solidFill>
                  <a:schemeClr val="tx1">
                    <a:lumMod val="65000"/>
                    <a:lumOff val="35000"/>
                  </a:schemeClr>
                </a:solidFill>
              </a:rPr>
              <a:t>:	accommodation for 200 000 beds: and</a:t>
            </a:r>
          </a:p>
          <a:p>
            <a:pPr marL="769860" lvl="2" indent="-451080" algn="just">
              <a:buFont typeface="Wingdings" panose="05000000000000000000" pitchFamily="2" charset="2"/>
              <a:buChar char="Ø"/>
            </a:pPr>
            <a:r>
              <a:rPr lang="en-GB" sz="1800" dirty="0" err="1">
                <a:solidFill>
                  <a:schemeClr val="tx1">
                    <a:lumMod val="65000"/>
                    <a:lumOff val="35000"/>
                  </a:schemeClr>
                </a:solidFill>
              </a:rPr>
              <a:t>TVET</a:t>
            </a:r>
            <a:r>
              <a:rPr lang="en-GB" sz="1800" dirty="0">
                <a:solidFill>
                  <a:schemeClr val="tx1">
                    <a:lumMod val="65000"/>
                    <a:lumOff val="35000"/>
                  </a:schemeClr>
                </a:solidFill>
              </a:rPr>
              <a:t> colleges:	accommodation for 100 000 beds</a:t>
            </a:r>
          </a:p>
          <a:p>
            <a:pPr marL="362880" lvl="1" indent="-362880" algn="just">
              <a:buFont typeface="+mj-lt"/>
              <a:buAutoNum type="arabicPeriod"/>
            </a:pPr>
            <a:r>
              <a:rPr lang="en-GB" sz="1800" dirty="0" smtClean="0">
                <a:solidFill>
                  <a:schemeClr val="tx1">
                    <a:lumMod val="65000"/>
                    <a:lumOff val="35000"/>
                  </a:schemeClr>
                </a:solidFill>
              </a:rPr>
              <a:t>The </a:t>
            </a:r>
            <a:r>
              <a:rPr lang="en-GB" sz="1800" u="sng" dirty="0">
                <a:solidFill>
                  <a:schemeClr val="tx1">
                    <a:lumMod val="65000"/>
                    <a:lumOff val="35000"/>
                  </a:schemeClr>
                </a:solidFill>
              </a:rPr>
              <a:t>first phase</a:t>
            </a:r>
            <a:r>
              <a:rPr lang="en-GB" sz="1800" dirty="0">
                <a:solidFill>
                  <a:schemeClr val="tx1">
                    <a:lumMod val="65000"/>
                    <a:lumOff val="35000"/>
                  </a:schemeClr>
                </a:solidFill>
              </a:rPr>
              <a:t> of the project, has been identified as comprising of 12 institutions situated on 66 campuses, namely University of the Free State, University of Johannesburg, University of the North West, University of Venda, University of the Western Cape, University of the Vaal, University of Tshwane, University of Zululand, University of Nelson Mandela, King </a:t>
            </a:r>
            <a:r>
              <a:rPr lang="en-GB" sz="1800" dirty="0" err="1">
                <a:solidFill>
                  <a:schemeClr val="tx1">
                    <a:lumMod val="65000"/>
                    <a:lumOff val="35000"/>
                  </a:schemeClr>
                </a:solidFill>
              </a:rPr>
              <a:t>Hintsa</a:t>
            </a:r>
            <a:r>
              <a:rPr lang="en-GB" sz="1800" dirty="0">
                <a:solidFill>
                  <a:schemeClr val="tx1">
                    <a:lumMod val="65000"/>
                    <a:lumOff val="35000"/>
                  </a:schemeClr>
                </a:solidFill>
              </a:rPr>
              <a:t> TVET, </a:t>
            </a:r>
            <a:r>
              <a:rPr lang="en-GB" sz="1800" dirty="0" err="1">
                <a:solidFill>
                  <a:schemeClr val="tx1">
                    <a:lumMod val="65000"/>
                    <a:lumOff val="35000"/>
                  </a:schemeClr>
                </a:solidFill>
              </a:rPr>
              <a:t>Sefako</a:t>
            </a:r>
            <a:r>
              <a:rPr lang="en-GB" sz="1800" dirty="0">
                <a:solidFill>
                  <a:schemeClr val="tx1">
                    <a:lumMod val="65000"/>
                    <a:lumOff val="35000"/>
                  </a:schemeClr>
                </a:solidFill>
              </a:rPr>
              <a:t> </a:t>
            </a:r>
            <a:r>
              <a:rPr lang="en-GB" sz="1800" dirty="0" err="1">
                <a:solidFill>
                  <a:schemeClr val="tx1">
                    <a:lumMod val="65000"/>
                    <a:lumOff val="35000"/>
                  </a:schemeClr>
                </a:solidFill>
              </a:rPr>
              <a:t>Makgatho</a:t>
            </a:r>
            <a:r>
              <a:rPr lang="en-GB" sz="1800" dirty="0">
                <a:solidFill>
                  <a:schemeClr val="tx1">
                    <a:lumMod val="65000"/>
                    <a:lumOff val="35000"/>
                  </a:schemeClr>
                </a:solidFill>
              </a:rPr>
              <a:t> Health Science University and Motheo TVET College.</a:t>
            </a:r>
          </a:p>
          <a:p>
            <a:pPr marL="362880" lvl="1" indent="-362880" algn="just">
              <a:buFont typeface="+mj-lt"/>
              <a:buAutoNum type="arabicPeriod"/>
            </a:pPr>
            <a:endParaRPr lang="en-US" sz="1800" dirty="0">
              <a:solidFill>
                <a:schemeClr val="tx1">
                  <a:lumMod val="65000"/>
                  <a:lumOff val="35000"/>
                </a:schemeClr>
              </a:solidFill>
            </a:endParaRPr>
          </a:p>
        </p:txBody>
      </p:sp>
      <p:sp>
        <p:nvSpPr>
          <p:cNvPr id="5" name="Slide Number Placeholder 4"/>
          <p:cNvSpPr>
            <a:spLocks noGrp="1"/>
          </p:cNvSpPr>
          <p:nvPr>
            <p:ph type="sldNum" sz="quarter" idx="12"/>
          </p:nvPr>
        </p:nvSpPr>
        <p:spPr/>
        <p:txBody>
          <a:bodyPr/>
          <a:lstStyle/>
          <a:p>
            <a:fld id="{6D88B901-4B89-400A-9326-FD413AFBC764}" type="slidenum">
              <a:rPr lang="en-US" smtClean="0"/>
              <a:pPr/>
              <a:t>9</a:t>
            </a:fld>
            <a:endParaRPr lang="en-US"/>
          </a:p>
        </p:txBody>
      </p:sp>
    </p:spTree>
    <p:extLst>
      <p:ext uri="{BB962C8B-B14F-4D97-AF65-F5344CB8AC3E}">
        <p14:creationId xmlns:p14="http://schemas.microsoft.com/office/powerpoint/2010/main" xmlns="" val="187017212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21876</TotalTime>
  <Words>3860</Words>
  <Application>Microsoft Office PowerPoint</Application>
  <PresentationFormat>Custom</PresentationFormat>
  <Paragraphs>733</Paragraphs>
  <Slides>42</Slides>
  <Notes>5</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Office Theme</vt:lpstr>
      <vt:lpstr>Slide 1</vt:lpstr>
      <vt:lpstr>CONTENTS</vt:lpstr>
      <vt:lpstr>  “We have now started serious talks with the Minister Nzimande (Minister of DHET at the time) and which the various landlords around how they can utilise their properties. How can we make them utilise our empty buildings in order to accommodate the students at the various universities? It is a very huge project and we think that it will work” </vt:lpstr>
      <vt:lpstr>1. PMTE BUSINESS MODEL</vt:lpstr>
      <vt:lpstr>Slide 5</vt:lpstr>
      <vt:lpstr>3. REMS OPERATIONS</vt:lpstr>
      <vt:lpstr>4. VACANT SURPLUS PROPERTY</vt:lpstr>
      <vt:lpstr>5. BACKGROUND AND SUMMARY</vt:lpstr>
      <vt:lpstr>6. THE DHET SCOPE REQUIREMENT</vt:lpstr>
      <vt:lpstr>7. WHAT HAS BEEN DONE?</vt:lpstr>
      <vt:lpstr>7. WHAT HAS BEEN DONE?</vt:lpstr>
      <vt:lpstr>8. METHODS TO ADDRESS STUDENT ACCOMMODATION</vt:lpstr>
      <vt:lpstr>8. METHODS TO ADDRESS STUDENT ACCOMMODATION</vt:lpstr>
      <vt:lpstr>8. METHODS TO ADDRESS STUDENT ACCOMMODATION</vt:lpstr>
      <vt:lpstr>9. DESIRED IMPACT</vt:lpstr>
      <vt:lpstr>“The PMTE will also provide opportunities for letting some of the vacant properties to the public and private sectors, in particular, availing properties to emerging black and female entrepreneurs”.</vt:lpstr>
      <vt:lpstr>Slide 17</vt:lpstr>
      <vt:lpstr>2. WHAT HAS BEEN DONE?</vt:lpstr>
      <vt:lpstr>3. WHAT HAS BEEN DONE?</vt:lpstr>
      <vt:lpstr>Slide 20</vt:lpstr>
      <vt:lpstr>3. WHAT HAS BEEN DONE?</vt:lpstr>
      <vt:lpstr>2. COMMERCIAL DEVELOPMENT AND LETTING OUT PROGRAMME</vt:lpstr>
      <vt:lpstr>4. PREPARATION FOR THE LETTING OUT OF STATE  OWNED SURPLUS PROPERTIES</vt:lpstr>
      <vt:lpstr>2. COMMERCIAL DEVELOPMENT AND LETTING OUT PROGRAMME</vt:lpstr>
      <vt:lpstr>5. EVALUATION PROCESS: OVERVIEW</vt:lpstr>
      <vt:lpstr>2. COMMERCIAL DEVELOPMENT AND LETTING OUT PROGRAMME</vt:lpstr>
      <vt:lpstr>7. INTERIM CIRCULAR ON LETTING OUT OF SURPLUS  PROPERTIES</vt:lpstr>
      <vt:lpstr>““A challenge that we are still faced with, however, is that numerous state properties are vacant, leaving them susceptible to theft, vandalism, and illegal occupation. To address this, the PMTE is developing capacity to implement our maintenance strategy. This approach will also reduce the incidence and cost of unplanned maintenance, and preserve the longevity and condition of the department’s immovable assets”</vt:lpstr>
      <vt:lpstr>1. STATE OF THE PORTFOLIO - problem statement</vt:lpstr>
      <vt:lpstr>2. KNOCK-ON EFFECT - impact</vt:lpstr>
      <vt:lpstr>3. WHERE DO WE WANT TO GO?</vt:lpstr>
      <vt:lpstr>4. WHAT HAS BEEN DONE?</vt:lpstr>
      <vt:lpstr>5. MAINTENANCE STRATEGY</vt:lpstr>
      <vt:lpstr>6. SHORT TERM INTERVENTIONS</vt:lpstr>
      <vt:lpstr>6. SHORT TERM INTERVENTIONS (CONT)</vt:lpstr>
      <vt:lpstr>6. SHORT TERM INTERVENTIONS (CONT)</vt:lpstr>
      <vt:lpstr>6. SHORT TERM INTERVENTIONS (CONT)</vt:lpstr>
      <vt:lpstr>7. MEDIUM TERM INTERVENTIONS</vt:lpstr>
      <vt:lpstr>8. LONG TERM INTERVENTIONS</vt:lpstr>
      <vt:lpstr>9. DESIRED IMPACT</vt:lpstr>
      <vt:lpstr>Slide 41</vt:lpstr>
      <vt:lpstr>END</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DEPARTMENT OF PUBLIC WORKS    PORTFOLIO COMMITTEE ON PUBLIC WEORKS PARLIAMENT OF SOUTH AFRICA  13 FEBRUARY 2013 CAPE TOWN</dc:title>
  <dc:creator>Lwazi Mahlangu;anbigay naicker</dc:creator>
  <cp:lastModifiedBy>PUMZA</cp:lastModifiedBy>
  <cp:revision>1236</cp:revision>
  <cp:lastPrinted>2019-02-06T04:21:43Z</cp:lastPrinted>
  <dcterms:created xsi:type="dcterms:W3CDTF">2013-02-07T08:05:38Z</dcterms:created>
  <dcterms:modified xsi:type="dcterms:W3CDTF">2019-02-08T08:54:07Z</dcterms:modified>
</cp:coreProperties>
</file>