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9" r:id="rId4"/>
    <p:sldId id="264" r:id="rId5"/>
    <p:sldId id="265" r:id="rId6"/>
    <p:sldId id="267" r:id="rId7"/>
    <p:sldId id="257" r:id="rId8"/>
    <p:sldId id="258" r:id="rId9"/>
    <p:sldId id="260" r:id="rId10"/>
    <p:sldId id="280" r:id="rId11"/>
    <p:sldId id="281" r:id="rId12"/>
    <p:sldId id="270" r:id="rId13"/>
    <p:sldId id="271" r:id="rId14"/>
    <p:sldId id="259" r:id="rId15"/>
    <p:sldId id="282" r:id="rId16"/>
    <p:sldId id="268" r:id="rId17"/>
    <p:sldId id="272" r:id="rId18"/>
    <p:sldId id="283" r:id="rId19"/>
    <p:sldId id="277" r:id="rId20"/>
    <p:sldId id="274" r:id="rId21"/>
    <p:sldId id="273" r:id="rId22"/>
    <p:sldId id="263" r:id="rId23"/>
    <p:sldId id="284" r:id="rId24"/>
    <p:sldId id="262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8AA0-38E2-4836-B31C-DA6A8A8CAE9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A40B52-D075-4F57-B55E-B3628F3CD4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chemeClr val="bg2">
                  <a:lumMod val="25000"/>
                </a:schemeClr>
              </a:solidFill>
            </a:rPr>
            <a:t>Tourism Conservation Fund is set up to address non-inclusion of South Africa’s rural neighbouring communities into the tourism and wildlife economies</a:t>
          </a:r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A9569DEF-0F92-4619-8742-3B3EAC025E44}" type="parTrans" cxnId="{D8699F0F-E9FD-4ED7-B52B-47A4F7C95F96}">
      <dgm:prSet/>
      <dgm:spPr/>
      <dgm:t>
        <a:bodyPr/>
        <a:lstStyle/>
        <a:p>
          <a:endParaRPr lang="en-US"/>
        </a:p>
      </dgm:t>
    </dgm:pt>
    <dgm:pt modelId="{B658ED92-5E05-4CF9-A6E0-E816F4F38142}" type="sibTrans" cxnId="{D8699F0F-E9FD-4ED7-B52B-47A4F7C95F96}">
      <dgm:prSet/>
      <dgm:spPr/>
      <dgm:t>
        <a:bodyPr/>
        <a:lstStyle/>
        <a:p>
          <a:endParaRPr lang="en-US"/>
        </a:p>
      </dgm:t>
    </dgm:pt>
    <dgm:pt modelId="{4C02C221-107D-4F6D-804B-FDA39C41A9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err="1">
              <a:solidFill>
                <a:schemeClr val="bg2">
                  <a:lumMod val="25000"/>
                </a:schemeClr>
              </a:solidFill>
            </a:rPr>
            <a:t>Singita</a:t>
          </a:r>
          <a:r>
            <a:rPr lang="en-GB" sz="1800" dirty="0">
              <a:solidFill>
                <a:schemeClr val="bg2">
                  <a:lumMod val="25000"/>
                </a:schemeClr>
              </a:solidFill>
            </a:rPr>
            <a:t> Community Culinary School that offers commis chef training for graduates from the local community</a:t>
          </a:r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E9FDFCDD-D718-4576-8E48-83DCEE5C96A5}" type="parTrans" cxnId="{5C857BE0-5DDB-4797-B6F2-AABD0A7FB17F}">
      <dgm:prSet/>
      <dgm:spPr/>
      <dgm:t>
        <a:bodyPr/>
        <a:lstStyle/>
        <a:p>
          <a:endParaRPr lang="en-US"/>
        </a:p>
      </dgm:t>
    </dgm:pt>
    <dgm:pt modelId="{C6C416EE-6E32-43AA-B318-3F01BF9415CF}" type="sibTrans" cxnId="{5C857BE0-5DDB-4797-B6F2-AABD0A7FB17F}">
      <dgm:prSet/>
      <dgm:spPr/>
      <dgm:t>
        <a:bodyPr/>
        <a:lstStyle/>
        <a:p>
          <a:endParaRPr lang="en-US"/>
        </a:p>
      </dgm:t>
    </dgm:pt>
    <dgm:pt modelId="{5198FCD1-76B1-4336-8F7C-470437E646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err="1">
              <a:solidFill>
                <a:schemeClr val="bg2">
                  <a:lumMod val="25000"/>
                </a:schemeClr>
              </a:solidFill>
            </a:rPr>
            <a:t>SANParks</a:t>
          </a:r>
          <a:r>
            <a:rPr lang="en-GB" sz="1800" dirty="0">
              <a:solidFill>
                <a:schemeClr val="bg2">
                  <a:lumMod val="25000"/>
                </a:schemeClr>
              </a:solidFill>
            </a:rPr>
            <a:t> charges a 1% community levy to uplift communities in and around the Greater Kruger </a:t>
          </a:r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B08B67A1-8CD6-4D54-A741-1BFE72EC5705}" type="sibTrans" cxnId="{D4EE4C8B-6512-498F-AE72-49E42BE81122}">
      <dgm:prSet/>
      <dgm:spPr/>
      <dgm:t>
        <a:bodyPr/>
        <a:lstStyle/>
        <a:p>
          <a:endParaRPr lang="en-US" dirty="0"/>
        </a:p>
      </dgm:t>
    </dgm:pt>
    <dgm:pt modelId="{DA8BCB1D-6167-4E05-8CD8-4DD8C45A4637}" type="parTrans" cxnId="{D4EE4C8B-6512-498F-AE72-49E42BE81122}">
      <dgm:prSet/>
      <dgm:spPr/>
      <dgm:t>
        <a:bodyPr/>
        <a:lstStyle/>
        <a:p>
          <a:endParaRPr lang="en-US"/>
        </a:p>
      </dgm:t>
    </dgm:pt>
    <dgm:pt modelId="{07D12793-3D8E-4082-80DF-387BCE1A8282}" type="pres">
      <dgm:prSet presAssocID="{E3688AA0-38E2-4836-B31C-DA6A8A8CAE9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5527DCE-8CEC-47B8-AF5C-17CB29BEF48E}" type="pres">
      <dgm:prSet presAssocID="{5198FCD1-76B1-4336-8F7C-470437E6467B}" presName="compNode" presStyleCnt="0"/>
      <dgm:spPr/>
    </dgm:pt>
    <dgm:pt modelId="{B8A63C2F-19C7-4995-B373-6676B9DA9BD2}" type="pres">
      <dgm:prSet presAssocID="{5198FCD1-76B1-4336-8F7C-470437E6467B}" presName="bgRect" presStyleLbl="bgShp" presStyleIdx="0" presStyleCnt="3"/>
      <dgm:spPr/>
    </dgm:pt>
    <dgm:pt modelId="{41AA6664-A2F3-4D7D-A520-E7B37129F128}" type="pres">
      <dgm:prSet presAssocID="{5198FCD1-76B1-4336-8F7C-470437E646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ooks"/>
        </a:ext>
      </dgm:extLst>
    </dgm:pt>
    <dgm:pt modelId="{F3F49A18-8DE3-455D-8B2F-87ECF570A0F2}" type="pres">
      <dgm:prSet presAssocID="{5198FCD1-76B1-4336-8F7C-470437E6467B}" presName="spaceRect" presStyleCnt="0"/>
      <dgm:spPr/>
    </dgm:pt>
    <dgm:pt modelId="{E15DA6E9-01B3-4D3B-9AAB-4830F6B1C7D7}" type="pres">
      <dgm:prSet presAssocID="{5198FCD1-76B1-4336-8F7C-470437E6467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7C37039-8D2E-46BD-A19F-BBCBBBAF3CB4}" type="pres">
      <dgm:prSet presAssocID="{B08B67A1-8CD6-4D54-A741-1BFE72EC5705}" presName="sibTrans" presStyleCnt="0"/>
      <dgm:spPr/>
    </dgm:pt>
    <dgm:pt modelId="{86F7456C-B0F6-4697-8522-B4F3CF5423EF}" type="pres">
      <dgm:prSet presAssocID="{03A40B52-D075-4F57-B55E-B3628F3CD4A7}" presName="compNode" presStyleCnt="0"/>
      <dgm:spPr/>
    </dgm:pt>
    <dgm:pt modelId="{1D34BBB5-2FA4-4B91-B3E0-72D02EF319C6}" type="pres">
      <dgm:prSet presAssocID="{03A40B52-D075-4F57-B55E-B3628F3CD4A7}" presName="bgRect" presStyleLbl="bgShp" presStyleIdx="1" presStyleCnt="3"/>
      <dgm:spPr/>
    </dgm:pt>
    <dgm:pt modelId="{70DCAE4C-263B-4F27-A8B8-A95D626D1712}" type="pres">
      <dgm:prSet presAssocID="{03A40B52-D075-4F57-B55E-B3628F3CD4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andshake"/>
        </a:ext>
      </dgm:extLst>
    </dgm:pt>
    <dgm:pt modelId="{4385E0F9-3145-4F83-B45D-F8B1ED291059}" type="pres">
      <dgm:prSet presAssocID="{03A40B52-D075-4F57-B55E-B3628F3CD4A7}" presName="spaceRect" presStyleCnt="0"/>
      <dgm:spPr/>
    </dgm:pt>
    <dgm:pt modelId="{815B51A8-8EE2-4F2D-AC4F-E2BDB05371CD}" type="pres">
      <dgm:prSet presAssocID="{03A40B52-D075-4F57-B55E-B3628F3CD4A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2B1A4E8C-0D6B-45EE-8612-EAB089C4C8F8}" type="pres">
      <dgm:prSet presAssocID="{B658ED92-5E05-4CF9-A6E0-E816F4F38142}" presName="sibTrans" presStyleCnt="0"/>
      <dgm:spPr/>
    </dgm:pt>
    <dgm:pt modelId="{1179359B-6B76-4DED-A886-D261E5BEC834}" type="pres">
      <dgm:prSet presAssocID="{4C02C221-107D-4F6D-804B-FDA39C41A9D1}" presName="compNode" presStyleCnt="0"/>
      <dgm:spPr/>
    </dgm:pt>
    <dgm:pt modelId="{BC28D22C-FE22-493D-918C-82EC3EF1A810}" type="pres">
      <dgm:prSet presAssocID="{4C02C221-107D-4F6D-804B-FDA39C41A9D1}" presName="bgRect" presStyleLbl="bgShp" presStyleIdx="2" presStyleCnt="3"/>
      <dgm:spPr/>
    </dgm:pt>
    <dgm:pt modelId="{1EB93CC8-BF9D-4207-A3DD-C61642575CED}" type="pres">
      <dgm:prSet presAssocID="{4C02C221-107D-4F6D-804B-FDA39C41A9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Fork and knife"/>
        </a:ext>
      </dgm:extLst>
    </dgm:pt>
    <dgm:pt modelId="{6E9FE917-D7A1-4356-BE98-E2A6E44FFEA9}" type="pres">
      <dgm:prSet presAssocID="{4C02C221-107D-4F6D-804B-FDA39C41A9D1}" presName="spaceRect" presStyleCnt="0"/>
      <dgm:spPr/>
    </dgm:pt>
    <dgm:pt modelId="{B1F0D494-B064-4B7E-B855-F37290D91645}" type="pres">
      <dgm:prSet presAssocID="{4C02C221-107D-4F6D-804B-FDA39C41A9D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</dgm:ptLst>
  <dgm:cxnLst>
    <dgm:cxn modelId="{D4EE4C8B-6512-498F-AE72-49E42BE81122}" srcId="{E3688AA0-38E2-4836-B31C-DA6A8A8CAE9F}" destId="{5198FCD1-76B1-4336-8F7C-470437E6467B}" srcOrd="0" destOrd="0" parTransId="{DA8BCB1D-6167-4E05-8CD8-4DD8C45A4637}" sibTransId="{B08B67A1-8CD6-4D54-A741-1BFE72EC5705}"/>
    <dgm:cxn modelId="{4BA94298-85E6-4C1F-8DDA-B330F468A74D}" type="presOf" srcId="{5198FCD1-76B1-4336-8F7C-470437E6467B}" destId="{E15DA6E9-01B3-4D3B-9AAB-4830F6B1C7D7}" srcOrd="0" destOrd="0" presId="urn:microsoft.com/office/officeart/2018/2/layout/IconVerticalSolidList"/>
    <dgm:cxn modelId="{747FB587-DEA5-4839-9FAD-841DF7CEBA1E}" type="presOf" srcId="{E3688AA0-38E2-4836-B31C-DA6A8A8CAE9F}" destId="{07D12793-3D8E-4082-80DF-387BCE1A8282}" srcOrd="0" destOrd="0" presId="urn:microsoft.com/office/officeart/2018/2/layout/IconVerticalSolidList"/>
    <dgm:cxn modelId="{96D24D51-61ED-4E47-AA98-54B22FF9145A}" type="presOf" srcId="{4C02C221-107D-4F6D-804B-FDA39C41A9D1}" destId="{B1F0D494-B064-4B7E-B855-F37290D91645}" srcOrd="0" destOrd="0" presId="urn:microsoft.com/office/officeart/2018/2/layout/IconVerticalSolidList"/>
    <dgm:cxn modelId="{D8699F0F-E9FD-4ED7-B52B-47A4F7C95F96}" srcId="{E3688AA0-38E2-4836-B31C-DA6A8A8CAE9F}" destId="{03A40B52-D075-4F57-B55E-B3628F3CD4A7}" srcOrd="1" destOrd="0" parTransId="{A9569DEF-0F92-4619-8742-3B3EAC025E44}" sibTransId="{B658ED92-5E05-4CF9-A6E0-E816F4F38142}"/>
    <dgm:cxn modelId="{5C857BE0-5DDB-4797-B6F2-AABD0A7FB17F}" srcId="{E3688AA0-38E2-4836-B31C-DA6A8A8CAE9F}" destId="{4C02C221-107D-4F6D-804B-FDA39C41A9D1}" srcOrd="2" destOrd="0" parTransId="{E9FDFCDD-D718-4576-8E48-83DCEE5C96A5}" sibTransId="{C6C416EE-6E32-43AA-B318-3F01BF9415CF}"/>
    <dgm:cxn modelId="{F13B5720-098C-4C18-B8BF-D14F2690915A}" type="presOf" srcId="{03A40B52-D075-4F57-B55E-B3628F3CD4A7}" destId="{815B51A8-8EE2-4F2D-AC4F-E2BDB05371CD}" srcOrd="0" destOrd="0" presId="urn:microsoft.com/office/officeart/2018/2/layout/IconVerticalSolidList"/>
    <dgm:cxn modelId="{D0F439C0-CD28-4201-A643-E1CBA24856F2}" type="presParOf" srcId="{07D12793-3D8E-4082-80DF-387BCE1A8282}" destId="{E5527DCE-8CEC-47B8-AF5C-17CB29BEF48E}" srcOrd="0" destOrd="0" presId="urn:microsoft.com/office/officeart/2018/2/layout/IconVerticalSolidList"/>
    <dgm:cxn modelId="{5A75E445-9CB5-4CB0-97BA-8FD715F36583}" type="presParOf" srcId="{E5527DCE-8CEC-47B8-AF5C-17CB29BEF48E}" destId="{B8A63C2F-19C7-4995-B373-6676B9DA9BD2}" srcOrd="0" destOrd="0" presId="urn:microsoft.com/office/officeart/2018/2/layout/IconVerticalSolidList"/>
    <dgm:cxn modelId="{92D66518-B1C3-492A-91DA-2C6CBA01E8CB}" type="presParOf" srcId="{E5527DCE-8CEC-47B8-AF5C-17CB29BEF48E}" destId="{41AA6664-A2F3-4D7D-A520-E7B37129F128}" srcOrd="1" destOrd="0" presId="urn:microsoft.com/office/officeart/2018/2/layout/IconVerticalSolidList"/>
    <dgm:cxn modelId="{F75762C5-93E2-4AD2-B97E-67906B0EA6EA}" type="presParOf" srcId="{E5527DCE-8CEC-47B8-AF5C-17CB29BEF48E}" destId="{F3F49A18-8DE3-455D-8B2F-87ECF570A0F2}" srcOrd="2" destOrd="0" presId="urn:microsoft.com/office/officeart/2018/2/layout/IconVerticalSolidList"/>
    <dgm:cxn modelId="{349A0703-3244-443A-A1F8-B01F3B83ACFE}" type="presParOf" srcId="{E5527DCE-8CEC-47B8-AF5C-17CB29BEF48E}" destId="{E15DA6E9-01B3-4D3B-9AAB-4830F6B1C7D7}" srcOrd="3" destOrd="0" presId="urn:microsoft.com/office/officeart/2018/2/layout/IconVerticalSolidList"/>
    <dgm:cxn modelId="{1B527068-0537-4BD9-B984-F4A673173D85}" type="presParOf" srcId="{07D12793-3D8E-4082-80DF-387BCE1A8282}" destId="{67C37039-8D2E-46BD-A19F-BBCBBBAF3CB4}" srcOrd="1" destOrd="0" presId="urn:microsoft.com/office/officeart/2018/2/layout/IconVerticalSolidList"/>
    <dgm:cxn modelId="{743E2EA8-8E33-4F08-9894-1F7F33A1D5AB}" type="presParOf" srcId="{07D12793-3D8E-4082-80DF-387BCE1A8282}" destId="{86F7456C-B0F6-4697-8522-B4F3CF5423EF}" srcOrd="2" destOrd="0" presId="urn:microsoft.com/office/officeart/2018/2/layout/IconVerticalSolidList"/>
    <dgm:cxn modelId="{2DC4D787-888C-4127-857A-99029EB2D1D7}" type="presParOf" srcId="{86F7456C-B0F6-4697-8522-B4F3CF5423EF}" destId="{1D34BBB5-2FA4-4B91-B3E0-72D02EF319C6}" srcOrd="0" destOrd="0" presId="urn:microsoft.com/office/officeart/2018/2/layout/IconVerticalSolidList"/>
    <dgm:cxn modelId="{B4DA3C07-4A68-41E1-94A2-5B808D97995D}" type="presParOf" srcId="{86F7456C-B0F6-4697-8522-B4F3CF5423EF}" destId="{70DCAE4C-263B-4F27-A8B8-A95D626D1712}" srcOrd="1" destOrd="0" presId="urn:microsoft.com/office/officeart/2018/2/layout/IconVerticalSolidList"/>
    <dgm:cxn modelId="{848B72A3-41B8-4277-90A3-C8BD97ABD8C7}" type="presParOf" srcId="{86F7456C-B0F6-4697-8522-B4F3CF5423EF}" destId="{4385E0F9-3145-4F83-B45D-F8B1ED291059}" srcOrd="2" destOrd="0" presId="urn:microsoft.com/office/officeart/2018/2/layout/IconVerticalSolidList"/>
    <dgm:cxn modelId="{BE6E08D1-1C2D-448B-AD41-D897AA02A050}" type="presParOf" srcId="{86F7456C-B0F6-4697-8522-B4F3CF5423EF}" destId="{815B51A8-8EE2-4F2D-AC4F-E2BDB05371CD}" srcOrd="3" destOrd="0" presId="urn:microsoft.com/office/officeart/2018/2/layout/IconVerticalSolidList"/>
    <dgm:cxn modelId="{9BDA7692-F2CD-449A-AEA7-B7EC49CD9D14}" type="presParOf" srcId="{07D12793-3D8E-4082-80DF-387BCE1A8282}" destId="{2B1A4E8C-0D6B-45EE-8612-EAB089C4C8F8}" srcOrd="3" destOrd="0" presId="urn:microsoft.com/office/officeart/2018/2/layout/IconVerticalSolidList"/>
    <dgm:cxn modelId="{1E5855C5-E2A3-4E51-B9E7-9A7FE2DDEEDF}" type="presParOf" srcId="{07D12793-3D8E-4082-80DF-387BCE1A8282}" destId="{1179359B-6B76-4DED-A886-D261E5BEC834}" srcOrd="4" destOrd="0" presId="urn:microsoft.com/office/officeart/2018/2/layout/IconVerticalSolidList"/>
    <dgm:cxn modelId="{E6080743-3B5D-44DC-BE47-659CBA8025EE}" type="presParOf" srcId="{1179359B-6B76-4DED-A886-D261E5BEC834}" destId="{BC28D22C-FE22-493D-918C-82EC3EF1A810}" srcOrd="0" destOrd="0" presId="urn:microsoft.com/office/officeart/2018/2/layout/IconVerticalSolidList"/>
    <dgm:cxn modelId="{A607EDF1-3F19-498E-816B-1B134727B1E3}" type="presParOf" srcId="{1179359B-6B76-4DED-A886-D261E5BEC834}" destId="{1EB93CC8-BF9D-4207-A3DD-C61642575CED}" srcOrd="1" destOrd="0" presId="urn:microsoft.com/office/officeart/2018/2/layout/IconVerticalSolidList"/>
    <dgm:cxn modelId="{D6397C71-9530-4D19-AFC0-8EB9F14ECFA8}" type="presParOf" srcId="{1179359B-6B76-4DED-A886-D261E5BEC834}" destId="{6E9FE917-D7A1-4356-BE98-E2A6E44FFEA9}" srcOrd="2" destOrd="0" presId="urn:microsoft.com/office/officeart/2018/2/layout/IconVerticalSolidList"/>
    <dgm:cxn modelId="{AD7AF8D0-C280-488C-BFA3-65186124A340}" type="presParOf" srcId="{1179359B-6B76-4DED-A886-D261E5BEC834}" destId="{B1F0D494-B064-4B7E-B855-F37290D916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4211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4733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2151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143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1909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335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6525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0881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74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8843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125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237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89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6099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232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12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8428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8F395E-210C-42B7-BB20-06D09CEEE6B8}" type="datetimeFigureOut">
              <a:rPr lang="en-ZA" smtClean="0"/>
              <a:pPr/>
              <a:t>2019/02/06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6238-0D54-452A-A47F-7075BB4E763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3492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27CF008-4B18-436D-B2D5-C1346C12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E22DAD8-5F67-4B73-ADA9-06EF381F7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F551AF-CEA0-4769-8A84-802610FE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" y="-7"/>
            <a:ext cx="12191695" cy="3352715"/>
          </a:xfrm>
          <a:prstGeom prst="rect">
            <a:avLst/>
          </a:prstGeom>
          <a:effectLst/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ECFE1-316B-4A8E-A0EF-911C67F8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898592" cy="868026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Community benefits from trophy hunting: Realities </a:t>
            </a:r>
            <a:r>
              <a:rPr lang="en-GB" sz="2800" b="1" i="1" dirty="0">
                <a:solidFill>
                  <a:schemeClr val="bg1"/>
                </a:solidFill>
              </a:rPr>
              <a:t>vs</a:t>
            </a:r>
            <a:r>
              <a:rPr lang="en-GB" sz="2800" b="1" dirty="0">
                <a:solidFill>
                  <a:schemeClr val="bg1"/>
                </a:solidFill>
              </a:rPr>
              <a:t> Pretence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2E17C5-DF08-44A7-BF18-A331CCDF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5" y="5722374"/>
            <a:ext cx="11051501" cy="487924"/>
          </a:xfrm>
        </p:spPr>
        <p:txBody>
          <a:bodyPr>
            <a:normAutofit/>
          </a:bodyPr>
          <a:lstStyle/>
          <a:p>
            <a:pPr algn="ctr"/>
            <a:r>
              <a:rPr lang="en-ZA" b="1" cap="none" dirty="0">
                <a:solidFill>
                  <a:schemeClr val="bg1"/>
                </a:solidFill>
              </a:rPr>
              <a:t>Dr Louise de Waal</a:t>
            </a:r>
          </a:p>
        </p:txBody>
      </p:sp>
    </p:spTree>
    <p:extLst>
      <p:ext uri="{BB962C8B-B14F-4D97-AF65-F5344CB8AC3E}">
        <p14:creationId xmlns:p14="http://schemas.microsoft.com/office/powerpoint/2010/main" xmlns="" val="130480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44E35-B498-48CA-BC35-D184AB85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1400530"/>
          </a:xfrm>
        </p:spPr>
        <p:txBody>
          <a:bodyPr/>
          <a:lstStyle/>
          <a:p>
            <a:r>
              <a:rPr lang="en-ZA" b="1" dirty="0"/>
              <a:t>Why cherry pick 1998?</a:t>
            </a:r>
          </a:p>
        </p:txBody>
      </p:sp>
      <p:pic>
        <p:nvPicPr>
          <p:cNvPr id="4" name="Picture 3" descr="http://timbavati.co.za/wp-content/uploads/2018/11/Picture3.1.png">
            <a:extLst>
              <a:ext uri="{FF2B5EF4-FFF2-40B4-BE49-F238E27FC236}">
                <a16:creationId xmlns:a16="http://schemas.microsoft.com/office/drawing/2014/main" xmlns="" id="{12A05B10-B6F7-4044-AC40-197547A521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1" t="5822" r="5289"/>
          <a:stretch/>
        </p:blipFill>
        <p:spPr bwMode="auto">
          <a:xfrm>
            <a:off x="787791" y="1869382"/>
            <a:ext cx="501848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http://timbavati.co.za/wp-content/uploads/2018/11/Picture3.2.png">
            <a:extLst>
              <a:ext uri="{FF2B5EF4-FFF2-40B4-BE49-F238E27FC236}">
                <a16:creationId xmlns:a16="http://schemas.microsoft.com/office/drawing/2014/main" xmlns="" id="{0CDE0B0B-7E29-43D1-B716-11D767EFCE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" t="9874" r="7060"/>
          <a:stretch/>
        </p:blipFill>
        <p:spPr bwMode="auto">
          <a:xfrm>
            <a:off x="6527409" y="1869382"/>
            <a:ext cx="501848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BC4E8F-0F5B-4590-9EFA-9442EC0B9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D07948-D62C-46AD-A178-A230FE41003B}"/>
              </a:ext>
            </a:extLst>
          </p:cNvPr>
          <p:cNvSpPr txBox="1"/>
          <p:nvPr/>
        </p:nvSpPr>
        <p:spPr>
          <a:xfrm>
            <a:off x="8746434" y="5817704"/>
            <a:ext cx="284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b="1" dirty="0"/>
              <a:t>Source</a:t>
            </a:r>
            <a:r>
              <a:rPr lang="en-ZA" sz="1400" dirty="0"/>
              <a:t>: </a:t>
            </a:r>
            <a:r>
              <a:rPr lang="en-ZA" sz="1400" dirty="0" err="1"/>
              <a:t>Timbavati</a:t>
            </a:r>
            <a:r>
              <a:rPr lang="en-ZA" sz="14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xmlns="" val="198346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6C2B1-D260-4103-ABB2-C3C2BB05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Benefits from tourism to local communities</a:t>
            </a:r>
          </a:p>
        </p:txBody>
      </p:sp>
      <p:pic>
        <p:nvPicPr>
          <p:cNvPr id="4" name="Picture 3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xmlns="" id="{17B2C0B4-F4FC-4367-AFA7-3C512C56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" r="24609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38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18842-122D-41E9-94D3-FE6B6F99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77" y="2377249"/>
            <a:ext cx="2404740" cy="2433291"/>
          </a:xfrm>
        </p:spPr>
        <p:txBody>
          <a:bodyPr/>
          <a:lstStyle/>
          <a:p>
            <a:r>
              <a:rPr lang="en-ZA" sz="3600" b="1" dirty="0"/>
              <a:t>Greater Kruger Hunting Protocol</a:t>
            </a:r>
            <a:endParaRPr lang="en-Z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5EF7AF-EB30-454F-972B-1D4C0493E5AF}"/>
              </a:ext>
            </a:extLst>
          </p:cNvPr>
          <p:cNvSpPr txBox="1"/>
          <p:nvPr/>
        </p:nvSpPr>
        <p:spPr>
          <a:xfrm>
            <a:off x="4028646" y="1700288"/>
            <a:ext cx="77279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One of the </a:t>
            </a:r>
            <a:r>
              <a:rPr lang="en-ZA" sz="2400" b="1" dirty="0"/>
              <a:t>objectives for trophy hunting </a:t>
            </a:r>
            <a:r>
              <a:rPr lang="en-ZA" sz="2400" dirty="0"/>
              <a:t>is </a:t>
            </a:r>
            <a:r>
              <a:rPr lang="en-ZA" sz="2400" i="1" dirty="0"/>
              <a:t>“to support social investment initiatives within communities as per reserve specific programmes”. </a:t>
            </a:r>
          </a:p>
          <a:p>
            <a:endParaRPr lang="en-ZA" sz="2400" dirty="0"/>
          </a:p>
          <a:p>
            <a:r>
              <a:rPr lang="en-ZA" sz="2400" i="1" dirty="0"/>
              <a:t>“Hunting within the GKNP reserves are guided through the following principles….”, </a:t>
            </a:r>
            <a:r>
              <a:rPr lang="en-ZA" sz="2400" dirty="0"/>
              <a:t>including</a:t>
            </a:r>
            <a:r>
              <a:rPr lang="en-ZA" sz="2400" i="1" dirty="0"/>
              <a:t> “the commitment to local community involvement and empowerment, contributing a percentage of proceeds to identified community development programmes”.</a:t>
            </a:r>
          </a:p>
          <a:p>
            <a:endParaRPr lang="en-Z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F520F4-BB47-4671-A99F-FD6348CC3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191D74A-DD42-4358-A32B-9A7C56B060F9}"/>
              </a:ext>
            </a:extLst>
          </p:cNvPr>
          <p:cNvCxnSpPr/>
          <p:nvPr/>
        </p:nvCxnSpPr>
        <p:spPr>
          <a:xfrm>
            <a:off x="3483691" y="1747232"/>
            <a:ext cx="0" cy="367535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7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0083F-2330-496A-921B-35ECAA61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ZA" sz="3600" b="1"/>
              <a:t>Trophy hunting revenue in APNR</a:t>
            </a:r>
            <a:endParaRPr lang="en-ZA" b="1" dirty="0"/>
          </a:p>
        </p:txBody>
      </p:sp>
      <p:pic>
        <p:nvPicPr>
          <p:cNvPr id="2050" name="Picture 2" descr="Image result for hunting revenue">
            <a:extLst>
              <a:ext uri="{FF2B5EF4-FFF2-40B4-BE49-F238E27FC236}">
                <a16:creationId xmlns:a16="http://schemas.microsoft.com/office/drawing/2014/main" xmlns="" id="{9C712397-99EA-4FCA-A831-5B56B3EE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2260">
            <a:off x="72916" y="2210241"/>
            <a:ext cx="3897959" cy="25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453905-2B5A-479E-B94A-F1E908304671}"/>
              </a:ext>
            </a:extLst>
          </p:cNvPr>
          <p:cNvSpPr txBox="1"/>
          <p:nvPr/>
        </p:nvSpPr>
        <p:spPr>
          <a:xfrm>
            <a:off x="4853096" y="1728656"/>
            <a:ext cx="66680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2018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400" dirty="0"/>
              <a:t>4 APNR x 20 hunters per year = 80 hunters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400" dirty="0"/>
              <a:t>9,000 trophy hunters per year in SA (DEA)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BC4D863-B09A-412A-B29A-56E6A3829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0217" y="5910469"/>
            <a:ext cx="1559524" cy="760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5572FF-2B54-487A-A97E-000EA9E29B4F}"/>
              </a:ext>
            </a:extLst>
          </p:cNvPr>
          <p:cNvSpPr txBox="1"/>
          <p:nvPr/>
        </p:nvSpPr>
        <p:spPr>
          <a:xfrm>
            <a:off x="4950905" y="3742618"/>
            <a:ext cx="6472467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ZA" sz="2400" b="1" dirty="0">
                <a:sym typeface="Wingdings" panose="05000000000000000000" pitchFamily="2" charset="2"/>
              </a:rPr>
              <a:t>Trophy hunting revenue in APNRs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ZA" sz="2400" b="1" dirty="0">
                <a:sym typeface="Wingdings" panose="05000000000000000000" pitchFamily="2" charset="2"/>
              </a:rPr>
              <a:t>&lt;1% of SA gross trophy hunting revenue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b="1" dirty="0"/>
              <a:t>Approx. US$ 1.2 million annually 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1081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5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3" name="Picture 5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4" name="Picture 5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5" name="Rectangle 5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0EBD0-59E5-49C5-B867-E7551308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1454964"/>
            <a:ext cx="3483399" cy="3308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Does</a:t>
            </a:r>
            <a:br>
              <a:rPr lang="en-US" sz="3600" b="1" dirty="0"/>
            </a:br>
            <a:r>
              <a:rPr lang="en-US" sz="3600" b="1" dirty="0"/>
              <a:t>Trophy</a:t>
            </a:r>
            <a:br>
              <a:rPr lang="en-US" sz="3600" b="1" dirty="0"/>
            </a:br>
            <a:r>
              <a:rPr lang="en-US" sz="3600" b="1" dirty="0"/>
              <a:t>Hunting</a:t>
            </a:r>
            <a:br>
              <a:rPr lang="en-US" sz="3600" b="1" dirty="0"/>
            </a:br>
            <a:r>
              <a:rPr lang="en-US" sz="3600" b="1" dirty="0"/>
              <a:t>in APNRs Benefit Communities?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43FE9-5D31-408D-8509-E64813FB8F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2" r="14036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76" name="Rectangle 61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7EB5E34-DBBD-4995-8ECF-2364F7336E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49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696F0-B264-4BC6-B64B-44BA3515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Missing the Mark</a:t>
            </a:r>
          </a:p>
        </p:txBody>
      </p:sp>
      <p:pic>
        <p:nvPicPr>
          <p:cNvPr id="1026" name="Picture 2" descr="Image result for balule black mambas">
            <a:extLst>
              <a:ext uri="{FF2B5EF4-FFF2-40B4-BE49-F238E27FC236}">
                <a16:creationId xmlns:a16="http://schemas.microsoft.com/office/drawing/2014/main" xmlns="" id="{4C772CEF-CE01-4E76-9F94-4B6BEFB42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r="31118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12CD76-CDDF-484E-8CF7-2A9E623931CB}"/>
              </a:ext>
            </a:extLst>
          </p:cNvPr>
          <p:cNvSpPr txBox="1"/>
          <p:nvPr/>
        </p:nvSpPr>
        <p:spPr>
          <a:xfrm>
            <a:off x="5282381" y="2170073"/>
            <a:ext cx="6337533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400" dirty="0">
                <a:ea typeface="+mj-ea"/>
                <a:cs typeface="+mj-cs"/>
              </a:rPr>
              <a:t>Consumptive and non-consumptive combined economic impact on local communities from APNRs is estimated at </a:t>
            </a:r>
            <a:r>
              <a:rPr lang="en-US" sz="4400" b="1" dirty="0">
                <a:ea typeface="+mj-ea"/>
                <a:cs typeface="+mj-cs"/>
              </a:rPr>
              <a:t>ZAR 2.1 million </a:t>
            </a:r>
            <a:r>
              <a:rPr lang="en-US" sz="4400" dirty="0">
                <a:ea typeface="+mj-ea"/>
                <a:cs typeface="+mj-cs"/>
              </a:rPr>
              <a:t>(2016).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400" dirty="0">
                <a:ea typeface="+mj-ea"/>
                <a:cs typeface="+mj-cs"/>
              </a:rPr>
              <a:t>Some socio-economic projects include: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ea typeface="+mj-ea"/>
                <a:cs typeface="+mj-cs"/>
              </a:rPr>
              <a:t>Timbavati</a:t>
            </a:r>
            <a:r>
              <a:rPr lang="en-US" sz="4400" dirty="0">
                <a:ea typeface="+mj-ea"/>
                <a:cs typeface="+mj-cs"/>
              </a:rPr>
              <a:t> Environmental School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ea typeface="+mj-ea"/>
                <a:cs typeface="+mj-cs"/>
              </a:rPr>
              <a:t>Balule</a:t>
            </a:r>
            <a:r>
              <a:rPr lang="en-US" sz="4400" dirty="0">
                <a:ea typeface="+mj-ea"/>
                <a:cs typeface="+mj-cs"/>
              </a:rPr>
              <a:t> Black Mambas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ea typeface="+mj-ea"/>
                <a:cs typeface="+mj-cs"/>
              </a:rPr>
              <a:t>Balule</a:t>
            </a:r>
            <a:r>
              <a:rPr lang="en-US" sz="4400" dirty="0">
                <a:ea typeface="+mj-ea"/>
                <a:cs typeface="+mj-cs"/>
              </a:rPr>
              <a:t> Bush Babies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ea typeface="+mj-ea"/>
                <a:cs typeface="+mj-cs"/>
              </a:rPr>
              <a:t>Klaserie</a:t>
            </a:r>
            <a:r>
              <a:rPr lang="en-US" sz="4400" dirty="0">
                <a:ea typeface="+mj-ea"/>
                <a:cs typeface="+mj-cs"/>
              </a:rPr>
              <a:t> Eco-Children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8307C5-07C1-4C3F-B64B-F073595E64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93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FB32-AE3F-4C36-B444-B90E1B7E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847" y="1367879"/>
            <a:ext cx="4158334" cy="19092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Missing the Mark</a:t>
            </a:r>
          </a:p>
        </p:txBody>
      </p:sp>
      <p:sp>
        <p:nvSpPr>
          <p:cNvPr id="48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xmlns="" id="{D8B22DE2-C518-4F77-BE90-E1B6B1909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0B66C4-3DE8-48BC-848C-3410E5FA3C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F27D18-F0AF-4396-9D6A-22B57842B2D6}"/>
              </a:ext>
            </a:extLst>
          </p:cNvPr>
          <p:cNvSpPr txBox="1"/>
          <p:nvPr/>
        </p:nvSpPr>
        <p:spPr>
          <a:xfrm>
            <a:off x="654259" y="5980838"/>
            <a:ext cx="5677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b="1" dirty="0"/>
              <a:t>Source</a:t>
            </a:r>
            <a:r>
              <a:rPr lang="en-ZA" sz="1400" dirty="0"/>
              <a:t>: House Committee on Natural Resources, 2016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DD0563F-6EF2-4457-987A-243DBF5EFA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85"/>
          <a:stretch/>
        </p:blipFill>
        <p:spPr>
          <a:xfrm>
            <a:off x="382910" y="1110300"/>
            <a:ext cx="5849230" cy="43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26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44A11D1-6963-485E-86DE-760B07434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0A36B-AAEF-41D6-B686-608AC8C5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0" y="1802291"/>
            <a:ext cx="3116690" cy="3253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Comments from </a:t>
            </a:r>
            <a:r>
              <a:rPr lang="en-US" sz="36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SANParks</a:t>
            </a:r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 letters to APNRs</a:t>
            </a: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xmlns="" id="{93BDF132-E4EF-4CB3-9A12-1EB75E159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xmlns="" id="{F8486D32-0A56-4407-A9D1-7AFC16946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B73FE0C2-11C7-466D-B4BA-0330484CD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7A9E0E-2D04-44E9-8ACC-CF769912CFA7}"/>
              </a:ext>
            </a:extLst>
          </p:cNvPr>
          <p:cNvSpPr txBox="1"/>
          <p:nvPr/>
        </p:nvSpPr>
        <p:spPr>
          <a:xfrm>
            <a:off x="4720782" y="1410458"/>
            <a:ext cx="6823517" cy="422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“Report on how revenue generated through off-takes was spent.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KNP cannot comment on the revenue report received, since it is not clear from the report how the various [APNR] sub-regions, or the [APNR] as an entity, regulate and monitor income generated as result of the animal off-takes. It is also not clear towards which conservation, management and socio-economic activities the revenue generated is being directed.”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074" name="Picture 2" descr="Image result for sanparks logo">
            <a:extLst>
              <a:ext uri="{FF2B5EF4-FFF2-40B4-BE49-F238E27FC236}">
                <a16:creationId xmlns:a16="http://schemas.microsoft.com/office/drawing/2014/main" xmlns="" id="{A52072CB-9401-41D2-B10C-67830A17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087" y="5299341"/>
            <a:ext cx="3278325" cy="1311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33F925-38A6-4C0A-A845-CBDE80B98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55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9F01B-0C61-4F32-B72C-339151FA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1992028"/>
            <a:ext cx="3642222" cy="3308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latin typeface="+mn-lt"/>
              </a:rPr>
              <a:t>Realistically, a marginal industry like trophy hunting can never make a meaningful contribution to a 2.3 million large local population, which continues to grow. </a:t>
            </a:r>
          </a:p>
        </p:txBody>
      </p:sp>
      <p:pic>
        <p:nvPicPr>
          <p:cNvPr id="4" name="Picture 3" descr="A large elephant walking through a dry grass field&#10;&#10;Description automatically generated">
            <a:extLst>
              <a:ext uri="{FF2B5EF4-FFF2-40B4-BE49-F238E27FC236}">
                <a16:creationId xmlns:a16="http://schemas.microsoft.com/office/drawing/2014/main" xmlns="" id="{5C658A62-FE0D-4CD2-9BCA-E7EF758DA3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8" r="22045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81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BF8E9-BF97-453D-9177-DA277460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Eco-tourism</a:t>
            </a:r>
          </a:p>
        </p:txBody>
      </p:sp>
      <p:pic>
        <p:nvPicPr>
          <p:cNvPr id="4" name="Picture 3" descr="A lion standing on a dry grass field&#10;&#10;Description automatically generated">
            <a:extLst>
              <a:ext uri="{FF2B5EF4-FFF2-40B4-BE49-F238E27FC236}">
                <a16:creationId xmlns:a16="http://schemas.microsoft.com/office/drawing/2014/main" xmlns="" id="{10B0CDA5-B59E-44D6-813B-356EE91AEA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4" r="16478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051955A-7CA9-4243-B6D2-CD448E80EC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0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5C835-2DD8-4C4F-A60E-E6F27E42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190" y="1911142"/>
            <a:ext cx="3352375" cy="3066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Human </a:t>
            </a:r>
            <a:r>
              <a:rPr lang="en-US" sz="4000" b="1" dirty="0">
                <a:solidFill>
                  <a:srgbClr val="EBEBEB"/>
                </a:solidFill>
              </a:rPr>
              <a:t>F</a:t>
            </a:r>
            <a:r>
              <a:rPr lang="en-US" sz="40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ootprint</a:t>
            </a:r>
          </a:p>
        </p:txBody>
      </p:sp>
      <p:sp>
        <p:nvSpPr>
          <p:cNvPr id="9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4" name="Picture 10" descr="Image result for Human footprint">
            <a:extLst>
              <a:ext uri="{FF2B5EF4-FFF2-40B4-BE49-F238E27FC236}">
                <a16:creationId xmlns:a16="http://schemas.microsoft.com/office/drawing/2014/main" xmlns="" id="{D11ABEF1-15FC-4829-9D9F-318784D9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009" y="1141407"/>
            <a:ext cx="7657462" cy="45944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BF34352-E60A-4EEA-88AF-5094C2BFF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957738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013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C6B57-5540-425A-B77C-531EA308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231238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2F2F2"/>
                </a:solidFill>
              </a:rPr>
              <a:t>Community initiatives in Greater Kruger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78662-C376-4EDD-836A-AED1F599C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xmlns="" id="{0CAAE76C-2237-47CF-9A28-8A627594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8759868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02433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56436-1EE2-4194-A7CC-AA959893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/>
              <a:t>Jobs in eco-tourism vs trophy hunting</a:t>
            </a:r>
          </a:p>
        </p:txBody>
      </p:sp>
      <p:pic>
        <p:nvPicPr>
          <p:cNvPr id="8" name="Graphic 7" descr="Binoculars">
            <a:extLst>
              <a:ext uri="{FF2B5EF4-FFF2-40B4-BE49-F238E27FC236}">
                <a16:creationId xmlns:a16="http://schemas.microsoft.com/office/drawing/2014/main" xmlns="" id="{22432EB7-F185-49E0-AB5A-50628BA69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03237" y="2283226"/>
            <a:ext cx="794048" cy="794048"/>
          </a:xfrm>
          <a:prstGeom prst="rect">
            <a:avLst/>
          </a:prstGeom>
        </p:spPr>
      </p:pic>
      <p:pic>
        <p:nvPicPr>
          <p:cNvPr id="13" name="Graphic 12" descr="Binoculars">
            <a:extLst>
              <a:ext uri="{FF2B5EF4-FFF2-40B4-BE49-F238E27FC236}">
                <a16:creationId xmlns:a16="http://schemas.microsoft.com/office/drawing/2014/main" xmlns="" id="{4038FDC6-34B7-4154-BB6E-263151E20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76733" y="2283226"/>
            <a:ext cx="794048" cy="794048"/>
          </a:xfrm>
          <a:prstGeom prst="rect">
            <a:avLst/>
          </a:prstGeom>
        </p:spPr>
      </p:pic>
      <p:pic>
        <p:nvPicPr>
          <p:cNvPr id="14" name="Graphic 13" descr="Binoculars">
            <a:extLst>
              <a:ext uri="{FF2B5EF4-FFF2-40B4-BE49-F238E27FC236}">
                <a16:creationId xmlns:a16="http://schemas.microsoft.com/office/drawing/2014/main" xmlns="" id="{84C1F904-B405-42E2-96DF-8580B5AB6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496" y="2283226"/>
            <a:ext cx="794048" cy="794048"/>
          </a:xfrm>
          <a:prstGeom prst="rect">
            <a:avLst/>
          </a:prstGeom>
        </p:spPr>
      </p:pic>
      <p:pic>
        <p:nvPicPr>
          <p:cNvPr id="15" name="Graphic 14" descr="Binoculars">
            <a:extLst>
              <a:ext uri="{FF2B5EF4-FFF2-40B4-BE49-F238E27FC236}">
                <a16:creationId xmlns:a16="http://schemas.microsoft.com/office/drawing/2014/main" xmlns="" id="{A079C4FE-4073-4F66-AF01-41AF7639B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08575" y="2283226"/>
            <a:ext cx="794048" cy="794048"/>
          </a:xfrm>
          <a:prstGeom prst="rect">
            <a:avLst/>
          </a:prstGeom>
        </p:spPr>
      </p:pic>
      <p:pic>
        <p:nvPicPr>
          <p:cNvPr id="16" name="Graphic 15" descr="Binoculars">
            <a:extLst>
              <a:ext uri="{FF2B5EF4-FFF2-40B4-BE49-F238E27FC236}">
                <a16:creationId xmlns:a16="http://schemas.microsoft.com/office/drawing/2014/main" xmlns="" id="{4FDC1A9F-730D-46F2-999B-FE80C747C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28654" y="2283226"/>
            <a:ext cx="794048" cy="794048"/>
          </a:xfrm>
          <a:prstGeom prst="rect">
            <a:avLst/>
          </a:prstGeom>
        </p:spPr>
      </p:pic>
      <p:pic>
        <p:nvPicPr>
          <p:cNvPr id="17" name="Graphic 16" descr="Binoculars">
            <a:extLst>
              <a:ext uri="{FF2B5EF4-FFF2-40B4-BE49-F238E27FC236}">
                <a16:creationId xmlns:a16="http://schemas.microsoft.com/office/drawing/2014/main" xmlns="" id="{86D9537A-CDA4-4410-A401-A283F267C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11919" y="2283226"/>
            <a:ext cx="794048" cy="794048"/>
          </a:xfrm>
          <a:prstGeom prst="rect">
            <a:avLst/>
          </a:prstGeom>
        </p:spPr>
      </p:pic>
      <p:pic>
        <p:nvPicPr>
          <p:cNvPr id="18" name="Graphic 17" descr="Binoculars">
            <a:extLst>
              <a:ext uri="{FF2B5EF4-FFF2-40B4-BE49-F238E27FC236}">
                <a16:creationId xmlns:a16="http://schemas.microsoft.com/office/drawing/2014/main" xmlns="" id="{202446A6-5D31-4D76-B7E0-5B305DDF5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8867" y="2283226"/>
            <a:ext cx="794048" cy="794048"/>
          </a:xfrm>
          <a:prstGeom prst="rect">
            <a:avLst/>
          </a:prstGeom>
        </p:spPr>
      </p:pic>
      <p:pic>
        <p:nvPicPr>
          <p:cNvPr id="19" name="Graphic 18" descr="Binoculars">
            <a:extLst>
              <a:ext uri="{FF2B5EF4-FFF2-40B4-BE49-F238E27FC236}">
                <a16:creationId xmlns:a16="http://schemas.microsoft.com/office/drawing/2014/main" xmlns="" id="{08375FD5-304B-4370-A354-F3DDCEE80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56654" y="2283226"/>
            <a:ext cx="794048" cy="794048"/>
          </a:xfrm>
          <a:prstGeom prst="rect">
            <a:avLst/>
          </a:prstGeom>
        </p:spPr>
      </p:pic>
      <p:pic>
        <p:nvPicPr>
          <p:cNvPr id="20" name="Graphic 19" descr="Binoculars">
            <a:extLst>
              <a:ext uri="{FF2B5EF4-FFF2-40B4-BE49-F238E27FC236}">
                <a16:creationId xmlns:a16="http://schemas.microsoft.com/office/drawing/2014/main" xmlns="" id="{65CA02B0-0E3B-449A-B0C1-271D000AB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48800" y="2283226"/>
            <a:ext cx="794048" cy="794048"/>
          </a:xfrm>
          <a:prstGeom prst="rect">
            <a:avLst/>
          </a:prstGeom>
        </p:spPr>
      </p:pic>
      <p:pic>
        <p:nvPicPr>
          <p:cNvPr id="21" name="Graphic 20" descr="Binoculars">
            <a:extLst>
              <a:ext uri="{FF2B5EF4-FFF2-40B4-BE49-F238E27FC236}">
                <a16:creationId xmlns:a16="http://schemas.microsoft.com/office/drawing/2014/main" xmlns="" id="{B29E99B3-9035-4EF0-AC78-789F0B3A8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36506" y="2283226"/>
            <a:ext cx="794048" cy="794048"/>
          </a:xfrm>
          <a:prstGeom prst="rect">
            <a:avLst/>
          </a:prstGeom>
        </p:spPr>
      </p:pic>
      <p:pic>
        <p:nvPicPr>
          <p:cNvPr id="22" name="Graphic 21" descr="Binoculars">
            <a:extLst>
              <a:ext uri="{FF2B5EF4-FFF2-40B4-BE49-F238E27FC236}">
                <a16:creationId xmlns:a16="http://schemas.microsoft.com/office/drawing/2014/main" xmlns="" id="{6DDB062F-9BBC-4067-98DA-C186B74DB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95565" y="3077274"/>
            <a:ext cx="794048" cy="794048"/>
          </a:xfrm>
          <a:prstGeom prst="rect">
            <a:avLst/>
          </a:prstGeom>
        </p:spPr>
      </p:pic>
      <p:pic>
        <p:nvPicPr>
          <p:cNvPr id="23" name="Graphic 22" descr="Binoculars">
            <a:extLst>
              <a:ext uri="{FF2B5EF4-FFF2-40B4-BE49-F238E27FC236}">
                <a16:creationId xmlns:a16="http://schemas.microsoft.com/office/drawing/2014/main" xmlns="" id="{B0C197DA-EFF8-457D-98F1-222357AFF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69061" y="3077274"/>
            <a:ext cx="794048" cy="794048"/>
          </a:xfrm>
          <a:prstGeom prst="rect">
            <a:avLst/>
          </a:prstGeom>
        </p:spPr>
      </p:pic>
      <p:pic>
        <p:nvPicPr>
          <p:cNvPr id="24" name="Graphic 23" descr="Binoculars">
            <a:extLst>
              <a:ext uri="{FF2B5EF4-FFF2-40B4-BE49-F238E27FC236}">
                <a16:creationId xmlns:a16="http://schemas.microsoft.com/office/drawing/2014/main" xmlns="" id="{21F5C35E-D16B-4EBB-A6D3-4BE2AD29D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0824" y="3077274"/>
            <a:ext cx="794048" cy="794048"/>
          </a:xfrm>
          <a:prstGeom prst="rect">
            <a:avLst/>
          </a:prstGeom>
        </p:spPr>
      </p:pic>
      <p:pic>
        <p:nvPicPr>
          <p:cNvPr id="25" name="Graphic 24" descr="Binoculars">
            <a:extLst>
              <a:ext uri="{FF2B5EF4-FFF2-40B4-BE49-F238E27FC236}">
                <a16:creationId xmlns:a16="http://schemas.microsoft.com/office/drawing/2014/main" xmlns="" id="{2676C69B-A59F-4DE6-A139-2C8448950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00903" y="3077274"/>
            <a:ext cx="794048" cy="794048"/>
          </a:xfrm>
          <a:prstGeom prst="rect">
            <a:avLst/>
          </a:prstGeom>
        </p:spPr>
      </p:pic>
      <p:pic>
        <p:nvPicPr>
          <p:cNvPr id="26" name="Graphic 25" descr="Binoculars">
            <a:extLst>
              <a:ext uri="{FF2B5EF4-FFF2-40B4-BE49-F238E27FC236}">
                <a16:creationId xmlns:a16="http://schemas.microsoft.com/office/drawing/2014/main" xmlns="" id="{2D2BCC7E-BF52-4726-909C-CE064C0CA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20982" y="3077274"/>
            <a:ext cx="794048" cy="794048"/>
          </a:xfrm>
          <a:prstGeom prst="rect">
            <a:avLst/>
          </a:prstGeom>
        </p:spPr>
      </p:pic>
      <p:pic>
        <p:nvPicPr>
          <p:cNvPr id="27" name="Graphic 26" descr="Binoculars">
            <a:extLst>
              <a:ext uri="{FF2B5EF4-FFF2-40B4-BE49-F238E27FC236}">
                <a16:creationId xmlns:a16="http://schemas.microsoft.com/office/drawing/2014/main" xmlns="" id="{79FC0F65-22B0-48C1-BB42-A9E1050C0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04247" y="3077274"/>
            <a:ext cx="794048" cy="794048"/>
          </a:xfrm>
          <a:prstGeom prst="rect">
            <a:avLst/>
          </a:prstGeom>
        </p:spPr>
      </p:pic>
      <p:pic>
        <p:nvPicPr>
          <p:cNvPr id="28" name="Graphic 27" descr="Binoculars">
            <a:extLst>
              <a:ext uri="{FF2B5EF4-FFF2-40B4-BE49-F238E27FC236}">
                <a16:creationId xmlns:a16="http://schemas.microsoft.com/office/drawing/2014/main" xmlns="" id="{D6C04667-DF55-4C8C-80A3-E80FF7A7E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1195" y="3077274"/>
            <a:ext cx="794048" cy="794048"/>
          </a:xfrm>
          <a:prstGeom prst="rect">
            <a:avLst/>
          </a:prstGeom>
        </p:spPr>
      </p:pic>
      <p:pic>
        <p:nvPicPr>
          <p:cNvPr id="29" name="Graphic 28" descr="Binoculars">
            <a:extLst>
              <a:ext uri="{FF2B5EF4-FFF2-40B4-BE49-F238E27FC236}">
                <a16:creationId xmlns:a16="http://schemas.microsoft.com/office/drawing/2014/main" xmlns="" id="{06AD2A7F-92D0-43BF-9FB3-34BBD9D40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8982" y="3077274"/>
            <a:ext cx="794048" cy="794048"/>
          </a:xfrm>
          <a:prstGeom prst="rect">
            <a:avLst/>
          </a:prstGeom>
        </p:spPr>
      </p:pic>
      <p:pic>
        <p:nvPicPr>
          <p:cNvPr id="30" name="Graphic 29" descr="Binoculars">
            <a:extLst>
              <a:ext uri="{FF2B5EF4-FFF2-40B4-BE49-F238E27FC236}">
                <a16:creationId xmlns:a16="http://schemas.microsoft.com/office/drawing/2014/main" xmlns="" id="{D612A3C3-14D9-4CAA-8700-B4FD74A45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41128" y="3077274"/>
            <a:ext cx="794048" cy="794048"/>
          </a:xfrm>
          <a:prstGeom prst="rect">
            <a:avLst/>
          </a:prstGeom>
        </p:spPr>
      </p:pic>
      <p:pic>
        <p:nvPicPr>
          <p:cNvPr id="31" name="Graphic 30" descr="Binoculars">
            <a:extLst>
              <a:ext uri="{FF2B5EF4-FFF2-40B4-BE49-F238E27FC236}">
                <a16:creationId xmlns:a16="http://schemas.microsoft.com/office/drawing/2014/main" xmlns="" id="{BA915257-BF3D-46DA-8EB4-234C0C6DE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28834" y="3077274"/>
            <a:ext cx="794048" cy="794048"/>
          </a:xfrm>
          <a:prstGeom prst="rect">
            <a:avLst/>
          </a:prstGeom>
        </p:spPr>
      </p:pic>
      <p:pic>
        <p:nvPicPr>
          <p:cNvPr id="32" name="Graphic 31" descr="Binoculars">
            <a:extLst>
              <a:ext uri="{FF2B5EF4-FFF2-40B4-BE49-F238E27FC236}">
                <a16:creationId xmlns:a16="http://schemas.microsoft.com/office/drawing/2014/main" xmlns="" id="{1254E1F6-D18D-4942-B59B-84DDA2942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95565" y="3875177"/>
            <a:ext cx="794048" cy="794048"/>
          </a:xfrm>
          <a:prstGeom prst="rect">
            <a:avLst/>
          </a:prstGeom>
        </p:spPr>
      </p:pic>
      <p:pic>
        <p:nvPicPr>
          <p:cNvPr id="33" name="Graphic 32" descr="Binoculars">
            <a:extLst>
              <a:ext uri="{FF2B5EF4-FFF2-40B4-BE49-F238E27FC236}">
                <a16:creationId xmlns:a16="http://schemas.microsoft.com/office/drawing/2014/main" xmlns="" id="{038CAA08-9BCC-4F91-A3E6-4C4C812E8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69061" y="3875177"/>
            <a:ext cx="794048" cy="794048"/>
          </a:xfrm>
          <a:prstGeom prst="rect">
            <a:avLst/>
          </a:prstGeom>
        </p:spPr>
      </p:pic>
      <p:pic>
        <p:nvPicPr>
          <p:cNvPr id="34" name="Graphic 33" descr="Binoculars">
            <a:extLst>
              <a:ext uri="{FF2B5EF4-FFF2-40B4-BE49-F238E27FC236}">
                <a16:creationId xmlns:a16="http://schemas.microsoft.com/office/drawing/2014/main" xmlns="" id="{BCF30E01-3322-4D00-A962-F593B44AE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0824" y="3875177"/>
            <a:ext cx="794048" cy="794048"/>
          </a:xfrm>
          <a:prstGeom prst="rect">
            <a:avLst/>
          </a:prstGeom>
        </p:spPr>
      </p:pic>
      <p:pic>
        <p:nvPicPr>
          <p:cNvPr id="35" name="Graphic 34" descr="Binoculars">
            <a:extLst>
              <a:ext uri="{FF2B5EF4-FFF2-40B4-BE49-F238E27FC236}">
                <a16:creationId xmlns:a16="http://schemas.microsoft.com/office/drawing/2014/main" xmlns="" id="{61C2B509-D847-4E08-B288-06F10D7C3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00903" y="3875177"/>
            <a:ext cx="794048" cy="794048"/>
          </a:xfrm>
          <a:prstGeom prst="rect">
            <a:avLst/>
          </a:prstGeom>
        </p:spPr>
      </p:pic>
      <p:pic>
        <p:nvPicPr>
          <p:cNvPr id="36" name="Graphic 35" descr="Binoculars">
            <a:extLst>
              <a:ext uri="{FF2B5EF4-FFF2-40B4-BE49-F238E27FC236}">
                <a16:creationId xmlns:a16="http://schemas.microsoft.com/office/drawing/2014/main" xmlns="" id="{3F408A92-3F87-4DC1-BF60-2F49B853A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20982" y="3875177"/>
            <a:ext cx="794048" cy="794048"/>
          </a:xfrm>
          <a:prstGeom prst="rect">
            <a:avLst/>
          </a:prstGeom>
        </p:spPr>
      </p:pic>
      <p:pic>
        <p:nvPicPr>
          <p:cNvPr id="37" name="Graphic 36" descr="Binoculars">
            <a:extLst>
              <a:ext uri="{FF2B5EF4-FFF2-40B4-BE49-F238E27FC236}">
                <a16:creationId xmlns:a16="http://schemas.microsoft.com/office/drawing/2014/main" xmlns="" id="{71AD57A2-B568-4940-8D99-A4EB031B3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04247" y="3875177"/>
            <a:ext cx="794048" cy="794048"/>
          </a:xfrm>
          <a:prstGeom prst="rect">
            <a:avLst/>
          </a:prstGeom>
        </p:spPr>
      </p:pic>
      <p:pic>
        <p:nvPicPr>
          <p:cNvPr id="38" name="Graphic 37" descr="Binoculars">
            <a:extLst>
              <a:ext uri="{FF2B5EF4-FFF2-40B4-BE49-F238E27FC236}">
                <a16:creationId xmlns:a16="http://schemas.microsoft.com/office/drawing/2014/main" xmlns="" id="{92603F63-F329-450F-A74B-BB24B650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1195" y="3875177"/>
            <a:ext cx="794048" cy="794048"/>
          </a:xfrm>
          <a:prstGeom prst="rect">
            <a:avLst/>
          </a:prstGeom>
        </p:spPr>
      </p:pic>
      <p:pic>
        <p:nvPicPr>
          <p:cNvPr id="39" name="Graphic 38" descr="Binoculars">
            <a:extLst>
              <a:ext uri="{FF2B5EF4-FFF2-40B4-BE49-F238E27FC236}">
                <a16:creationId xmlns:a16="http://schemas.microsoft.com/office/drawing/2014/main" xmlns="" id="{F23D3A60-F17D-4403-AB97-079FFE0A6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8982" y="3875177"/>
            <a:ext cx="794048" cy="794048"/>
          </a:xfrm>
          <a:prstGeom prst="rect">
            <a:avLst/>
          </a:prstGeom>
        </p:spPr>
      </p:pic>
      <p:pic>
        <p:nvPicPr>
          <p:cNvPr id="40" name="Graphic 39" descr="Binoculars">
            <a:extLst>
              <a:ext uri="{FF2B5EF4-FFF2-40B4-BE49-F238E27FC236}">
                <a16:creationId xmlns:a16="http://schemas.microsoft.com/office/drawing/2014/main" xmlns="" id="{526BE8C9-7603-4302-AD9A-AF1D6AAAB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41128" y="3875177"/>
            <a:ext cx="794048" cy="794048"/>
          </a:xfrm>
          <a:prstGeom prst="rect">
            <a:avLst/>
          </a:prstGeom>
        </p:spPr>
      </p:pic>
      <p:pic>
        <p:nvPicPr>
          <p:cNvPr id="41" name="Graphic 40" descr="Binoculars">
            <a:extLst>
              <a:ext uri="{FF2B5EF4-FFF2-40B4-BE49-F238E27FC236}">
                <a16:creationId xmlns:a16="http://schemas.microsoft.com/office/drawing/2014/main" xmlns="" id="{5A2863CB-1C3C-4EDB-9A7E-B3551ADD2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28834" y="3875177"/>
            <a:ext cx="794048" cy="794048"/>
          </a:xfrm>
          <a:prstGeom prst="rect">
            <a:avLst/>
          </a:prstGeom>
        </p:spPr>
      </p:pic>
      <p:pic>
        <p:nvPicPr>
          <p:cNvPr id="42" name="Graphic 41" descr="Binoculars">
            <a:extLst>
              <a:ext uri="{FF2B5EF4-FFF2-40B4-BE49-F238E27FC236}">
                <a16:creationId xmlns:a16="http://schemas.microsoft.com/office/drawing/2014/main" xmlns="" id="{A568D57B-82E2-4A2D-81EB-0BEE3C91A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95565" y="4673080"/>
            <a:ext cx="794048" cy="794048"/>
          </a:xfrm>
          <a:prstGeom prst="rect">
            <a:avLst/>
          </a:prstGeom>
        </p:spPr>
      </p:pic>
      <p:pic>
        <p:nvPicPr>
          <p:cNvPr id="43" name="Graphic 42" descr="Binoculars">
            <a:extLst>
              <a:ext uri="{FF2B5EF4-FFF2-40B4-BE49-F238E27FC236}">
                <a16:creationId xmlns:a16="http://schemas.microsoft.com/office/drawing/2014/main" xmlns="" id="{36520DBE-6023-49FD-8AE0-8ADFA8023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69061" y="4673080"/>
            <a:ext cx="794048" cy="794048"/>
          </a:xfrm>
          <a:prstGeom prst="rect">
            <a:avLst/>
          </a:prstGeom>
        </p:spPr>
      </p:pic>
      <p:pic>
        <p:nvPicPr>
          <p:cNvPr id="44" name="Graphic 43" descr="Binoculars">
            <a:extLst>
              <a:ext uri="{FF2B5EF4-FFF2-40B4-BE49-F238E27FC236}">
                <a16:creationId xmlns:a16="http://schemas.microsoft.com/office/drawing/2014/main" xmlns="" id="{4FDB88A0-0536-46AA-A99D-986955729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0824" y="4673080"/>
            <a:ext cx="794048" cy="794048"/>
          </a:xfrm>
          <a:prstGeom prst="rect">
            <a:avLst/>
          </a:prstGeom>
        </p:spPr>
      </p:pic>
      <p:pic>
        <p:nvPicPr>
          <p:cNvPr id="45" name="Graphic 44" descr="Binoculars">
            <a:extLst>
              <a:ext uri="{FF2B5EF4-FFF2-40B4-BE49-F238E27FC236}">
                <a16:creationId xmlns:a16="http://schemas.microsoft.com/office/drawing/2014/main" xmlns="" id="{95043055-65A5-4DDD-9EBD-2C7AAFC7A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00903" y="4673080"/>
            <a:ext cx="794048" cy="794048"/>
          </a:xfrm>
          <a:prstGeom prst="rect">
            <a:avLst/>
          </a:prstGeom>
        </p:spPr>
      </p:pic>
      <p:pic>
        <p:nvPicPr>
          <p:cNvPr id="47" name="Graphic 46" descr="Binoculars">
            <a:extLst>
              <a:ext uri="{FF2B5EF4-FFF2-40B4-BE49-F238E27FC236}">
                <a16:creationId xmlns:a16="http://schemas.microsoft.com/office/drawing/2014/main" xmlns="" id="{F7C5395F-4356-4B6B-BAD6-859A590E6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04247" y="4673080"/>
            <a:ext cx="794048" cy="794048"/>
          </a:xfrm>
          <a:prstGeom prst="rect">
            <a:avLst/>
          </a:prstGeom>
        </p:spPr>
      </p:pic>
      <p:pic>
        <p:nvPicPr>
          <p:cNvPr id="48" name="Graphic 47" descr="Binoculars">
            <a:extLst>
              <a:ext uri="{FF2B5EF4-FFF2-40B4-BE49-F238E27FC236}">
                <a16:creationId xmlns:a16="http://schemas.microsoft.com/office/drawing/2014/main" xmlns="" id="{0F8AB021-6398-4958-81FF-71F534D99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1195" y="4673080"/>
            <a:ext cx="794048" cy="794048"/>
          </a:xfrm>
          <a:prstGeom prst="rect">
            <a:avLst/>
          </a:prstGeom>
        </p:spPr>
      </p:pic>
      <p:pic>
        <p:nvPicPr>
          <p:cNvPr id="49" name="Graphic 48" descr="Binoculars">
            <a:extLst>
              <a:ext uri="{FF2B5EF4-FFF2-40B4-BE49-F238E27FC236}">
                <a16:creationId xmlns:a16="http://schemas.microsoft.com/office/drawing/2014/main" xmlns="" id="{57EF49B2-CB7F-4475-9FBB-2BABE7539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8982" y="4673080"/>
            <a:ext cx="794048" cy="794048"/>
          </a:xfrm>
          <a:prstGeom prst="rect">
            <a:avLst/>
          </a:prstGeom>
        </p:spPr>
      </p:pic>
      <p:pic>
        <p:nvPicPr>
          <p:cNvPr id="50" name="Graphic 49" descr="Binoculars">
            <a:extLst>
              <a:ext uri="{FF2B5EF4-FFF2-40B4-BE49-F238E27FC236}">
                <a16:creationId xmlns:a16="http://schemas.microsoft.com/office/drawing/2014/main" xmlns="" id="{4F69C917-5C35-4339-8FD1-C4AE8F320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41128" y="4673080"/>
            <a:ext cx="794048" cy="794048"/>
          </a:xfrm>
          <a:prstGeom prst="rect">
            <a:avLst/>
          </a:prstGeom>
        </p:spPr>
      </p:pic>
      <p:pic>
        <p:nvPicPr>
          <p:cNvPr id="51" name="Graphic 50" descr="Binoculars">
            <a:extLst>
              <a:ext uri="{FF2B5EF4-FFF2-40B4-BE49-F238E27FC236}">
                <a16:creationId xmlns:a16="http://schemas.microsoft.com/office/drawing/2014/main" xmlns="" id="{E240B24B-2D6B-4322-A791-9CBE0990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28834" y="4673080"/>
            <a:ext cx="794048" cy="794048"/>
          </a:xfrm>
          <a:prstGeom prst="rect">
            <a:avLst/>
          </a:prstGeom>
        </p:spPr>
      </p:pic>
      <p:pic>
        <p:nvPicPr>
          <p:cNvPr id="4106" name="Picture 10" descr="Image result for gun icon png">
            <a:extLst>
              <a:ext uri="{FF2B5EF4-FFF2-40B4-BE49-F238E27FC236}">
                <a16:creationId xmlns:a16="http://schemas.microsoft.com/office/drawing/2014/main" xmlns="" id="{A911F5F6-B64B-4869-9D1D-44635076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615" b="92061" l="10000" r="90000">
                        <a14:foregroundMark x1="36786" y1="8615" x2="36786" y2="8615"/>
                        <a14:foregroundMark x1="36786" y1="8615" x2="36786" y2="8615"/>
                        <a14:foregroundMark x1="36786" y1="8615" x2="36786" y2="8615"/>
                        <a14:foregroundMark x1="26667" y1="91892" x2="26667" y2="91892"/>
                        <a14:foregroundMark x1="26786" y1="91892" x2="26786" y2="91892"/>
                        <a14:foregroundMark x1="26786" y1="91892" x2="26786" y2="91892"/>
                        <a14:foregroundMark x1="41548" y1="92061" x2="41548" y2="92061"/>
                        <a14:foregroundMark x1="41548" y1="92061" x2="41548" y2="92061"/>
                        <a14:backgroundMark x1="36548" y1="26351" x2="36548" y2="26351"/>
                        <a14:backgroundMark x1="33810" y1="29223" x2="33810" y2="29223"/>
                        <a14:backgroundMark x1="32500" y1="28378" x2="32500" y2="28378"/>
                        <a14:backgroundMark x1="41667" y1="28716" x2="41667" y2="28716"/>
                        <a14:backgroundMark x1="37262" y1="13682" x2="37262" y2="13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42" y="2441982"/>
            <a:ext cx="1802855" cy="12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B16485F-86DD-4039-94AD-446E40995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30651F-AE44-4629-AFB0-9D9FD92C618F}"/>
              </a:ext>
            </a:extLst>
          </p:cNvPr>
          <p:cNvSpPr txBox="1"/>
          <p:nvPr/>
        </p:nvSpPr>
        <p:spPr>
          <a:xfrm>
            <a:off x="8420817" y="6174595"/>
            <a:ext cx="326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Source: IUCN/PACO, 2009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241976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90E8F-357F-4F4A-BA75-4B9CF8D7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Reputational damage to Brand SA</a:t>
            </a:r>
          </a:p>
        </p:txBody>
      </p:sp>
      <p:pic>
        <p:nvPicPr>
          <p:cNvPr id="1026" name="Picture 2" descr="Image result for brand sa">
            <a:extLst>
              <a:ext uri="{FF2B5EF4-FFF2-40B4-BE49-F238E27FC236}">
                <a16:creationId xmlns:a16="http://schemas.microsoft.com/office/drawing/2014/main" xmlns="" id="{F7870923-28C5-4002-89CB-359587BD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99" y="2279275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en for business">
            <a:extLst>
              <a:ext uri="{FF2B5EF4-FFF2-40B4-BE49-F238E27FC236}">
                <a16:creationId xmlns:a16="http://schemas.microsoft.com/office/drawing/2014/main" xmlns="" id="{3DB61F72-386A-4EF0-86EE-DB02D025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028" y="3725209"/>
            <a:ext cx="2288491" cy="15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66BFFF-CB83-46E1-8606-352BE1CAF52B}"/>
              </a:ext>
            </a:extLst>
          </p:cNvPr>
          <p:cNvSpPr txBox="1"/>
          <p:nvPr/>
        </p:nvSpPr>
        <p:spPr>
          <a:xfrm>
            <a:off x="4416834" y="1511635"/>
            <a:ext cx="6688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Ross Harvey on potential damage to Brand SA, as a result of the captive predator breeding industry:</a:t>
            </a:r>
          </a:p>
          <a:p>
            <a:endParaRPr lang="en-ZA" sz="2400" b="1" dirty="0"/>
          </a:p>
          <a:p>
            <a:r>
              <a:rPr lang="en-ZA" sz="2400" i="1" dirty="0"/>
              <a:t>“The opportunity costs and negative externalities associated with the predator breeding industry may, along with other threats facing wild lion survival, undermine South Africa’s brand attractiveness as a tourism destination by up to R54.5 billion over the next decade.”</a:t>
            </a:r>
          </a:p>
          <a:p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E3E907-C90E-49E8-9293-318DC3B8C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95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4EF0-9EFC-4D54-914F-14AEDBF3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596" y="1728584"/>
            <a:ext cx="3342460" cy="3308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Reputational damage from trophy hunting</a:t>
            </a:r>
          </a:p>
        </p:txBody>
      </p:sp>
      <p:pic>
        <p:nvPicPr>
          <p:cNvPr id="4" name="Picture 3" descr="A zebra standing on a dry grass field&#10;&#10;Description automatically generated">
            <a:extLst>
              <a:ext uri="{FF2B5EF4-FFF2-40B4-BE49-F238E27FC236}">
                <a16:creationId xmlns:a16="http://schemas.microsoft.com/office/drawing/2014/main" xmlns="" id="{27087721-8CCB-4AA8-905C-44D0A460AA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7" r="6999" b="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E8C780-9E98-4409-85D9-D40F8674B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35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4458D319-2ABF-4AAA-9DC2-A95D567F4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22439-07F5-4B9A-837E-0037A0E1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061" y="1286251"/>
            <a:ext cx="7054275" cy="471698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Dereck Joubert - value of a lion</a:t>
            </a:r>
            <a:r>
              <a:rPr lang="en-GB" sz="2400" dirty="0"/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Trophy = US$15,000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Eco-tourism an entire life = US$ 2 million  </a:t>
            </a:r>
            <a:endParaRPr lang="en-ZA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b="1" dirty="0" err="1"/>
              <a:t>Sheldrick</a:t>
            </a:r>
            <a:r>
              <a:rPr lang="en-GB" sz="2400" b="1" dirty="0"/>
              <a:t> Wildlife Trust - value of an elephant</a:t>
            </a:r>
            <a:r>
              <a:rPr lang="en-GB" sz="2400" dirty="0"/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Poached for ivory = US$21,000 (raw value)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Eco-tourism an entire life = US$ 1.6 million</a:t>
            </a: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928AA6-FCF9-40AA-A932-5ACF28079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74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27CF008-4B18-436D-B2D5-C1346C12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E22DAD8-5F67-4B73-ADA9-06EF381F7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F551AF-CEA0-4769-8A84-802610FE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" y="-7"/>
            <a:ext cx="12191695" cy="3352715"/>
          </a:xfrm>
          <a:prstGeom prst="rect">
            <a:avLst/>
          </a:prstGeom>
          <a:effectLst/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ECFE1-316B-4A8E-A0EF-911C67F8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246" y="5282452"/>
            <a:ext cx="10898592" cy="868026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ZA" sz="2800" dirty="0">
                <a:solidFill>
                  <a:schemeClr val="bg1">
                    <a:lumMod val="95000"/>
                  </a:schemeClr>
                </a:solidFill>
              </a:rPr>
              <a:t>Why would we risk our well-established, successful, growing and highly valuable eco-tourism sector on the western boundary of Kruger for trophy hunting, which is worth a fraction of the overall tourism sector? </a:t>
            </a:r>
          </a:p>
        </p:txBody>
      </p:sp>
    </p:spTree>
    <p:extLst>
      <p:ext uri="{BB962C8B-B14F-4D97-AF65-F5344CB8AC3E}">
        <p14:creationId xmlns:p14="http://schemas.microsoft.com/office/powerpoint/2010/main" xmlns="" val="68983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1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5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87E41-A18A-4F9F-945A-F01C4536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Concerns around Trophy Hunting</a:t>
            </a: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xmlns="" id="{364B7DD9-C2DA-437F-9D9D-D264CB34A8D3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Weak governance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Corruption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Lack of transparency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Lack of critical mass of scientific data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Illegal activities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Poor monitoring and enforcement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A023093-2641-4062-9F27-60A0F3D8B4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01" y="5515199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80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44493-2E1D-4796-ADCC-95B24FE8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493290"/>
            <a:ext cx="8823892" cy="858431"/>
          </a:xfrm>
        </p:spPr>
        <p:txBody>
          <a:bodyPr/>
          <a:lstStyle/>
          <a:p>
            <a:r>
              <a:rPr lang="en-GB" sz="3600" b="1" dirty="0"/>
              <a:t>APNR history of non-compliance </a:t>
            </a:r>
            <a:endParaRPr lang="en-ZA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3C96ED-4CB1-4994-BF50-589DC1B03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371" y="5910469"/>
            <a:ext cx="1559524" cy="760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E7F4AA-72D7-40A2-A453-0E34B3C3F9A0}"/>
              </a:ext>
            </a:extLst>
          </p:cNvPr>
          <p:cNvSpPr txBox="1"/>
          <p:nvPr/>
        </p:nvSpPr>
        <p:spPr>
          <a:xfrm>
            <a:off x="344557" y="1351721"/>
            <a:ext cx="11502886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000" b="1" dirty="0"/>
              <a:t>Some examples</a:t>
            </a:r>
            <a:r>
              <a:rPr lang="en-GB" sz="2000" dirty="0"/>
              <a:t>:</a:t>
            </a:r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Early 2005, an elephant was shot 21 times before it succumbed (</a:t>
            </a:r>
            <a:r>
              <a:rPr lang="en-GB" sz="2000" dirty="0" err="1"/>
              <a:t>Klaserie</a:t>
            </a:r>
            <a:r>
              <a:rPr lang="en-GB" sz="2000" dirty="0"/>
              <a:t>). </a:t>
            </a:r>
            <a:endParaRPr lang="en-ZA" sz="2000" dirty="0"/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June 2005, an elephant was wounded and only killed 24 hrs later (</a:t>
            </a:r>
            <a:r>
              <a:rPr lang="en-GB" sz="2000" dirty="0" err="1"/>
              <a:t>Balule</a:t>
            </a:r>
            <a:r>
              <a:rPr lang="en-GB" sz="2000" dirty="0"/>
              <a:t>).</a:t>
            </a:r>
            <a:endParaRPr lang="en-ZA" sz="2000" dirty="0"/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March 2006, a lion was wounded and killed by rangers following morning (</a:t>
            </a:r>
            <a:r>
              <a:rPr lang="en-GB" sz="2000" dirty="0" err="1"/>
              <a:t>Umbabat</a:t>
            </a:r>
            <a:r>
              <a:rPr lang="en-GB" sz="2000" dirty="0"/>
              <a:t>). </a:t>
            </a:r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March 2006, an elephant was wounded, fled into KNP and never found since (</a:t>
            </a:r>
            <a:r>
              <a:rPr lang="en-GB" sz="2000" dirty="0" err="1"/>
              <a:t>Umbabat</a:t>
            </a:r>
            <a:r>
              <a:rPr lang="en-GB" sz="2000" dirty="0"/>
              <a:t>).</a:t>
            </a:r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March 2013, an elephant was shot 20+ times in close proximity to </a:t>
            </a:r>
            <a:r>
              <a:rPr lang="en-GB" sz="2000" dirty="0" err="1"/>
              <a:t>Motswari</a:t>
            </a:r>
            <a:r>
              <a:rPr lang="en-GB" sz="2000" dirty="0"/>
              <a:t> Lodge (</a:t>
            </a:r>
            <a:r>
              <a:rPr lang="en-GB" sz="2000"/>
              <a:t>Umbabat).</a:t>
            </a:r>
            <a:endParaRPr lang="en-ZA" sz="2000" dirty="0"/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June 2018, a pride male lion of approximately 6 years old was killed (</a:t>
            </a:r>
            <a:r>
              <a:rPr lang="en-GB" sz="2000" dirty="0" err="1"/>
              <a:t>Umbabat</a:t>
            </a:r>
            <a:r>
              <a:rPr lang="en-GB" sz="2000" dirty="0"/>
              <a:t>). </a:t>
            </a:r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August 2018, a collared elephant was killed illegally. MTPA laid criminal charges and the warden was subsequently convicted (</a:t>
            </a:r>
            <a:r>
              <a:rPr lang="en-GB" sz="2000" dirty="0" err="1"/>
              <a:t>Balule</a:t>
            </a:r>
            <a:r>
              <a:rPr lang="en-GB" sz="2000" dirty="0"/>
              <a:t>).</a:t>
            </a:r>
            <a:endParaRPr lang="en-ZA" sz="2000" dirty="0"/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December 2018, a young elephant was shot multiple times in front of photographic safari tourists (</a:t>
            </a:r>
            <a:r>
              <a:rPr lang="en-GB" sz="2000" dirty="0" err="1"/>
              <a:t>Balule</a:t>
            </a:r>
            <a:r>
              <a:rPr lang="en-GB" sz="2000" dirty="0"/>
              <a:t>).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278558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DEC15-C1ED-455D-A8AD-2EF994E5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r>
              <a:rPr lang="en-ZA" sz="3600" b="1" dirty="0"/>
              <a:t>Trophy hunting in South Africa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86D04E58-5010-4EBC-BD04-1956B8DB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5557">
            <a:off x="549334" y="2181778"/>
            <a:ext cx="3961932" cy="16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5EDFAFD-FF1B-46D5-B2AC-14513B08C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688961"/>
              </p:ext>
            </p:extLst>
          </p:nvPr>
        </p:nvGraphicFramePr>
        <p:xfrm>
          <a:off x="3009738" y="3561030"/>
          <a:ext cx="8095583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496">
                  <a:extLst>
                    <a:ext uri="{9D8B030D-6E8A-4147-A177-3AD203B41FA5}">
                      <a16:colId xmlns:a16="http://schemas.microsoft.com/office/drawing/2014/main" xmlns="" val="2078137040"/>
                    </a:ext>
                  </a:extLst>
                </a:gridCol>
                <a:gridCol w="1636219">
                  <a:extLst>
                    <a:ext uri="{9D8B030D-6E8A-4147-A177-3AD203B41FA5}">
                      <a16:colId xmlns:a16="http://schemas.microsoft.com/office/drawing/2014/main" xmlns="" val="340479984"/>
                    </a:ext>
                  </a:extLst>
                </a:gridCol>
                <a:gridCol w="3465868">
                  <a:extLst>
                    <a:ext uri="{9D8B030D-6E8A-4147-A177-3AD203B41FA5}">
                      <a16:colId xmlns:a16="http://schemas.microsoft.com/office/drawing/2014/main" xmlns="" val="1841308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000" dirty="0"/>
                        <a:t>Gross Annual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02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 US$ 68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en-ZA" sz="1600" kern="120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Minin</a:t>
                      </a:r>
                      <a:r>
                        <a:rPr lang="en-ZA" sz="16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al., 2016</a:t>
                      </a:r>
                      <a:endParaRPr lang="en-ZA" sz="16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20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 US$ 100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Lindsey, et al., 2006</a:t>
                      </a:r>
                      <a:endParaRPr lang="en-ZA" sz="16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15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 US$ 120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DEA,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41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 US$ 130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PHASA,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466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 US$ 206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Southwick Associates, 2015 on behalf of SCI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5067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D1621-33B2-4FEB-9181-C664BAA88E19}"/>
              </a:ext>
            </a:extLst>
          </p:cNvPr>
          <p:cNvSpPr txBox="1"/>
          <p:nvPr/>
        </p:nvSpPr>
        <p:spPr>
          <a:xfrm>
            <a:off x="5194852" y="1806723"/>
            <a:ext cx="6321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/>
              <a:t>Lack of compelling empirical data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/>
              <a:t>Lack of reliable data sources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/>
              <a:t>Lack of consensus on value of industry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F43B2-EC18-41F2-9BCA-9099E4A0D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53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A98DD-5984-4373-B163-8FBD01E2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431674"/>
            <a:ext cx="10045760" cy="1243560"/>
          </a:xfrm>
        </p:spPr>
        <p:txBody>
          <a:bodyPr/>
          <a:lstStyle/>
          <a:p>
            <a:r>
              <a:rPr lang="en-ZA" sz="3600" b="1" dirty="0"/>
              <a:t>Economic insignificance of trophy hunting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2CFE03-0AEE-4C16-92A4-050F89FFA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F4647F-5BF3-4DAA-B450-75860AEBCF66}"/>
              </a:ext>
            </a:extLst>
          </p:cNvPr>
          <p:cNvSpPr/>
          <p:nvPr/>
        </p:nvSpPr>
        <p:spPr>
          <a:xfrm>
            <a:off x="3568478" y="1749050"/>
            <a:ext cx="84333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ea typeface="Calibri" panose="020F0502020204030204" pitchFamily="34" charset="0"/>
              </a:rPr>
              <a:t>Tourism stats for 2017 - South Africa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a typeface="Calibri" panose="020F0502020204030204" pitchFamily="34" charset="0"/>
              </a:rPr>
              <a:t>Total contribution US$31 billion (direct &amp; indirect)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a typeface="Calibri" panose="020F0502020204030204" pitchFamily="34" charset="0"/>
              </a:rPr>
              <a:t>8.9% of GDP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726,500 jobs (direct)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1.5 million jobs (direct &amp; indirect) or 9.5% of total employment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10.4 million foreign tourists per year</a:t>
            </a:r>
          </a:p>
          <a:p>
            <a:pPr algn="r">
              <a:spcAft>
                <a:spcPts val="600"/>
              </a:spcAft>
            </a:pPr>
            <a:r>
              <a:rPr lang="en-GB" sz="1600" dirty="0">
                <a:ea typeface="Calibri" panose="020F0502020204030204" pitchFamily="34" charset="0"/>
              </a:rPr>
              <a:t>(Source: </a:t>
            </a:r>
            <a:r>
              <a:rPr lang="en-ZA" sz="1600" dirty="0"/>
              <a:t>World Travel &amp; Tourism Council)</a:t>
            </a:r>
            <a:endParaRPr lang="en-GB" sz="1600" dirty="0">
              <a:ea typeface="Calibri" panose="020F0502020204030204" pitchFamily="34" charset="0"/>
            </a:endParaRPr>
          </a:p>
        </p:txBody>
      </p:sp>
      <p:pic>
        <p:nvPicPr>
          <p:cNvPr id="9" name="Picture 2" descr="Image result for tourism south africa">
            <a:extLst>
              <a:ext uri="{FF2B5EF4-FFF2-40B4-BE49-F238E27FC236}">
                <a16:creationId xmlns:a16="http://schemas.microsoft.com/office/drawing/2014/main" xmlns="" id="{D7D17288-2EC1-4FE7-B4C7-B07CEA9A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3084">
            <a:off x="480231" y="2211992"/>
            <a:ext cx="2536490" cy="14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9F14F5-6E25-493B-850D-2533E7B02FC6}"/>
              </a:ext>
            </a:extLst>
          </p:cNvPr>
          <p:cNvSpPr txBox="1"/>
          <p:nvPr/>
        </p:nvSpPr>
        <p:spPr>
          <a:xfrm>
            <a:off x="2343198" y="5505726"/>
            <a:ext cx="9342783" cy="9079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dirty="0"/>
              <a:t>Income trophy hunting ≈ 1.3% of total tourism income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For every trophy hunter, RSA receives 1,300 ordinary tourists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253391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5850E-877D-41C7-A2F4-ADC7C944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21778" cy="942448"/>
          </a:xfrm>
        </p:spPr>
        <p:txBody>
          <a:bodyPr/>
          <a:lstStyle/>
          <a:p>
            <a:r>
              <a:rPr lang="en-ZA" sz="3600" b="1" dirty="0"/>
              <a:t>Generating revenue for operating budgets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BD49E1-8D9E-47BE-A76F-BA21DC614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pic>
        <p:nvPicPr>
          <p:cNvPr id="6" name="Picture 5" descr="http://timbavati.co.za/wp-content/uploads/2018/11/Picture2.png">
            <a:extLst>
              <a:ext uri="{FF2B5EF4-FFF2-40B4-BE49-F238E27FC236}">
                <a16:creationId xmlns:a16="http://schemas.microsoft.com/office/drawing/2014/main" xmlns="" id="{67867D8E-34FB-40B7-8CB7-B948C111F0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457" y="2138943"/>
            <a:ext cx="5237854" cy="3639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AC9D1D-52C1-400B-B760-312B53CFEA50}"/>
              </a:ext>
            </a:extLst>
          </p:cNvPr>
          <p:cNvSpPr txBox="1"/>
          <p:nvPr/>
        </p:nvSpPr>
        <p:spPr>
          <a:xfrm>
            <a:off x="8731784" y="5915604"/>
            <a:ext cx="284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b="1" dirty="0"/>
              <a:t>Source</a:t>
            </a:r>
            <a:r>
              <a:rPr lang="en-ZA" sz="1400" dirty="0"/>
              <a:t>: </a:t>
            </a:r>
            <a:r>
              <a:rPr lang="en-ZA" sz="1400" dirty="0" err="1"/>
              <a:t>Timbavati</a:t>
            </a:r>
            <a:r>
              <a:rPr lang="en-ZA" sz="1400" dirty="0"/>
              <a:t>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CF850-6DCA-490A-AFBB-59792D79C1A0}"/>
              </a:ext>
            </a:extLst>
          </p:cNvPr>
          <p:cNvSpPr txBox="1"/>
          <p:nvPr/>
        </p:nvSpPr>
        <p:spPr>
          <a:xfrm>
            <a:off x="6341457" y="1532150"/>
            <a:ext cx="520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2018: Conservation fee R328 pp per </a:t>
            </a:r>
            <a:r>
              <a:rPr lang="en-ZA" sz="2000" b="1" u="sng" dirty="0"/>
              <a:t>day</a:t>
            </a:r>
          </a:p>
        </p:txBody>
      </p:sp>
      <p:pic>
        <p:nvPicPr>
          <p:cNvPr id="9" name="Picture 8" descr="http://timbavati.co.za/wp-content/uploads/2018/11/Picture1.png">
            <a:extLst>
              <a:ext uri="{FF2B5EF4-FFF2-40B4-BE49-F238E27FC236}">
                <a16:creationId xmlns:a16="http://schemas.microsoft.com/office/drawing/2014/main" xmlns="" id="{B17A0B5D-9AAD-4F7A-98D4-26A008B4C0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1" y="2138942"/>
            <a:ext cx="5237854" cy="3639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798298-7A4B-4FAA-8E80-31BE66012DFE}"/>
              </a:ext>
            </a:extLst>
          </p:cNvPr>
          <p:cNvSpPr txBox="1"/>
          <p:nvPr/>
        </p:nvSpPr>
        <p:spPr>
          <a:xfrm>
            <a:off x="646110" y="1532150"/>
            <a:ext cx="520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2016: Conservation fee R160 pp per </a:t>
            </a:r>
            <a:r>
              <a:rPr lang="en-ZA" sz="2000" b="1" u="sng" dirty="0"/>
              <a:t>stay</a:t>
            </a:r>
          </a:p>
        </p:txBody>
      </p:sp>
    </p:spTree>
    <p:extLst>
      <p:ext uri="{BB962C8B-B14F-4D97-AF65-F5344CB8AC3E}">
        <p14:creationId xmlns:p14="http://schemas.microsoft.com/office/powerpoint/2010/main" xmlns="" val="361197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44E35-B498-48CA-BC35-D184AB85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Wildlife population trends</a:t>
            </a:r>
          </a:p>
        </p:txBody>
      </p:sp>
      <p:pic>
        <p:nvPicPr>
          <p:cNvPr id="4" name="Picture 3" descr="http://timbavati.co.za/wp-content/uploads/2018/11/Picture3.1.png">
            <a:extLst>
              <a:ext uri="{FF2B5EF4-FFF2-40B4-BE49-F238E27FC236}">
                <a16:creationId xmlns:a16="http://schemas.microsoft.com/office/drawing/2014/main" xmlns="" id="{12A05B10-B6F7-4044-AC40-197547A521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1" t="5822" r="5289"/>
          <a:stretch/>
        </p:blipFill>
        <p:spPr bwMode="auto">
          <a:xfrm>
            <a:off x="787791" y="1869382"/>
            <a:ext cx="501848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http://timbavati.co.za/wp-content/uploads/2018/11/Picture3.2.png">
            <a:extLst>
              <a:ext uri="{FF2B5EF4-FFF2-40B4-BE49-F238E27FC236}">
                <a16:creationId xmlns:a16="http://schemas.microsoft.com/office/drawing/2014/main" xmlns="" id="{0CDE0B0B-7E29-43D1-B716-11D767EFCE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" t="9874" r="7060"/>
          <a:stretch/>
        </p:blipFill>
        <p:spPr bwMode="auto">
          <a:xfrm>
            <a:off x="6527409" y="1869382"/>
            <a:ext cx="501848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BC4E8F-0F5B-4590-9EFA-9442EC0B9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31" y="5963477"/>
            <a:ext cx="1559524" cy="760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D07948-D62C-46AD-A178-A230FE41003B}"/>
              </a:ext>
            </a:extLst>
          </p:cNvPr>
          <p:cNvSpPr txBox="1"/>
          <p:nvPr/>
        </p:nvSpPr>
        <p:spPr>
          <a:xfrm>
            <a:off x="8746434" y="5817704"/>
            <a:ext cx="284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b="1" dirty="0"/>
              <a:t>Source</a:t>
            </a:r>
            <a:r>
              <a:rPr lang="en-ZA" sz="1400" dirty="0"/>
              <a:t>: </a:t>
            </a:r>
            <a:r>
              <a:rPr lang="en-ZA" sz="1400" dirty="0" err="1"/>
              <a:t>Timbavati</a:t>
            </a:r>
            <a:r>
              <a:rPr lang="en-ZA" sz="14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xmlns="" val="22107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4" name="Oval 3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Picture 3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6" name="Picture 3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7" name="Rectangle 4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94C11-CC63-4998-95B1-00F8F987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594" y="1697335"/>
            <a:ext cx="3352375" cy="3066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Rainfall data for Kruger NP</a:t>
            </a:r>
          </a:p>
        </p:txBody>
      </p:sp>
      <p:sp>
        <p:nvSpPr>
          <p:cNvPr id="59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Freeform: Shape 47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https://koedoe.co.za/index.php/koedoe/article/downloadSuppFile/1046/885">
            <a:extLst>
              <a:ext uri="{FF2B5EF4-FFF2-40B4-BE49-F238E27FC236}">
                <a16:creationId xmlns:a16="http://schemas.microsoft.com/office/drawing/2014/main" xmlns="" id="{F31EA416-A432-4F65-8094-0746E3A7E2A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31" y="945115"/>
            <a:ext cx="6651055" cy="4188315"/>
          </a:xfrm>
          <a:prstGeom prst="rect">
            <a:avLst/>
          </a:prstGeom>
          <a:noFill/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D0C56A7-F34C-41A9-B054-9FB0F31FD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12" y="5837524"/>
            <a:ext cx="1559524" cy="7607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797AF95-5907-4901-BB4F-BBEA380DF45C}"/>
              </a:ext>
            </a:extLst>
          </p:cNvPr>
          <p:cNvCxnSpPr>
            <a:cxnSpLocks/>
          </p:cNvCxnSpPr>
          <p:nvPr/>
        </p:nvCxnSpPr>
        <p:spPr>
          <a:xfrm flipV="1">
            <a:off x="5088834" y="3411312"/>
            <a:ext cx="0" cy="6736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C4F30A3-56F6-462C-A174-8CD58209430E}"/>
              </a:ext>
            </a:extLst>
          </p:cNvPr>
          <p:cNvCxnSpPr>
            <a:cxnSpLocks/>
          </p:cNvCxnSpPr>
          <p:nvPr/>
        </p:nvCxnSpPr>
        <p:spPr>
          <a:xfrm flipV="1">
            <a:off x="5970105" y="3641496"/>
            <a:ext cx="0" cy="6736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7CC07A8-AD12-48BB-8224-9D4A67B981C4}"/>
              </a:ext>
            </a:extLst>
          </p:cNvPr>
          <p:cNvCxnSpPr>
            <a:cxnSpLocks/>
          </p:cNvCxnSpPr>
          <p:nvPr/>
        </p:nvCxnSpPr>
        <p:spPr>
          <a:xfrm flipV="1">
            <a:off x="5380383" y="3664255"/>
            <a:ext cx="0" cy="6736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C2210BC3-E2E4-4D75-9D60-4C683004F58B}"/>
              </a:ext>
            </a:extLst>
          </p:cNvPr>
          <p:cNvCxnSpPr>
            <a:cxnSpLocks/>
          </p:cNvCxnSpPr>
          <p:nvPr/>
        </p:nvCxnSpPr>
        <p:spPr>
          <a:xfrm flipV="1">
            <a:off x="4875412" y="3679354"/>
            <a:ext cx="0" cy="6736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AB2FCA-190A-4DAC-BBAE-AE28482DF5F2}"/>
              </a:ext>
            </a:extLst>
          </p:cNvPr>
          <p:cNvCxnSpPr>
            <a:cxnSpLocks/>
          </p:cNvCxnSpPr>
          <p:nvPr/>
        </p:nvCxnSpPr>
        <p:spPr>
          <a:xfrm flipV="1">
            <a:off x="1603513" y="2912166"/>
            <a:ext cx="5181600" cy="210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6564D0-6284-4D40-9C8D-919CA8DE44C9}"/>
              </a:ext>
            </a:extLst>
          </p:cNvPr>
          <p:cNvSpPr txBox="1"/>
          <p:nvPr/>
        </p:nvSpPr>
        <p:spPr>
          <a:xfrm>
            <a:off x="582968" y="5334664"/>
            <a:ext cx="653697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Northern arid bushveld zone receives 300 - 500 mm of rain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Southern lowveld bushveld zone receives 500 - 700 mm of rain per year</a:t>
            </a:r>
          </a:p>
          <a:p>
            <a:pPr algn="r">
              <a:spcBef>
                <a:spcPts val="60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Seydack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2012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46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4">
      <a:dk1>
        <a:sysClr val="windowText" lastClr="000000"/>
      </a:dk1>
      <a:lt1>
        <a:sysClr val="window" lastClr="FFFFFF"/>
      </a:lt1>
      <a:dk2>
        <a:srgbClr val="456D7F"/>
      </a:dk2>
      <a:lt2>
        <a:srgbClr val="EBEBEB"/>
      </a:lt2>
      <a:accent1>
        <a:srgbClr val="D2922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900</Words>
  <Application>Microsoft Office PowerPoint</Application>
  <PresentationFormat>Custom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Community benefits from trophy hunting: Realities vs Pretence</vt:lpstr>
      <vt:lpstr>Human Footprint</vt:lpstr>
      <vt:lpstr>Concerns around Trophy Hunting</vt:lpstr>
      <vt:lpstr>APNR history of non-compliance </vt:lpstr>
      <vt:lpstr>Trophy hunting in South Africa</vt:lpstr>
      <vt:lpstr>Economic insignificance of trophy hunting</vt:lpstr>
      <vt:lpstr>Generating revenue for operating budgets</vt:lpstr>
      <vt:lpstr>Wildlife population trends</vt:lpstr>
      <vt:lpstr>Rainfall data for Kruger NP</vt:lpstr>
      <vt:lpstr>Why cherry pick 1998?</vt:lpstr>
      <vt:lpstr>Benefits from tourism to local communities</vt:lpstr>
      <vt:lpstr>Greater Kruger Hunting Protocol</vt:lpstr>
      <vt:lpstr>Trophy hunting revenue in APNR</vt:lpstr>
      <vt:lpstr>Does Trophy Hunting in APNRs Benefit Communities?</vt:lpstr>
      <vt:lpstr>Missing the Mark</vt:lpstr>
      <vt:lpstr>Missing the Mark</vt:lpstr>
      <vt:lpstr>Comments from SANParks  in letters to APNRs</vt:lpstr>
      <vt:lpstr>Realistically, a marginal industry like trophy hunting can never make a meaningful contribution to a 2.3 million large local population, which continues to grow. </vt:lpstr>
      <vt:lpstr>Eco-tourism</vt:lpstr>
      <vt:lpstr>Community initiatives in Greater Kruger</vt:lpstr>
      <vt:lpstr>Jobs in eco-tourism vs trophy hunting</vt:lpstr>
      <vt:lpstr>Reputational damage to Brand SA</vt:lpstr>
      <vt:lpstr>Reputational damage from trophy hunting</vt:lpstr>
      <vt:lpstr>Slide 24</vt:lpstr>
      <vt:lpstr>Why would we risk our well-established, successful, growing and highly valuable eco-tourism sector on the western boundary of Kruger for trophy hunting, which is worth a fraction of the overall tourism sector?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benefits from trophy hunting: Realities vs Pretence</dc:title>
  <dc:creator>Louise de Waal</dc:creator>
  <cp:lastModifiedBy>PUMZA</cp:lastModifiedBy>
  <cp:revision>13</cp:revision>
  <dcterms:created xsi:type="dcterms:W3CDTF">2019-02-01T11:19:30Z</dcterms:created>
  <dcterms:modified xsi:type="dcterms:W3CDTF">2019-02-06T14:10:20Z</dcterms:modified>
</cp:coreProperties>
</file>