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932" r:id="rId3"/>
    <p:sldId id="933" r:id="rId4"/>
    <p:sldId id="931" r:id="rId5"/>
    <p:sldId id="937" r:id="rId6"/>
    <p:sldId id="259" r:id="rId7"/>
    <p:sldId id="261" r:id="rId8"/>
    <p:sldId id="262" r:id="rId9"/>
    <p:sldId id="935" r:id="rId10"/>
    <p:sldId id="279" r:id="rId11"/>
    <p:sldId id="941" r:id="rId12"/>
    <p:sldId id="939" r:id="rId13"/>
    <p:sldId id="93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EEE6"/>
    <a:srgbClr val="B8D99A"/>
    <a:srgbClr val="F0F4C6"/>
    <a:srgbClr val="AACE5A"/>
    <a:srgbClr val="8AC7A9"/>
    <a:srgbClr val="FBCC19"/>
    <a:srgbClr val="E4E188"/>
    <a:srgbClr val="73B632"/>
    <a:srgbClr val="0055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4" autoAdjust="0"/>
    <p:restoredTop sz="98816" autoAdjust="0"/>
  </p:normalViewPr>
  <p:slideViewPr>
    <p:cSldViewPr>
      <p:cViewPr varScale="1">
        <p:scale>
          <a:sx n="115" d="100"/>
          <a:sy n="115" d="100"/>
        </p:scale>
        <p:origin x="-15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stacked"/>
        <c:ser>
          <c:idx val="0"/>
          <c:order val="0"/>
          <c:tx>
            <c:strRef>
              <c:f>Sheet1!$B$1</c:f>
              <c:strCache>
                <c:ptCount val="1"/>
                <c:pt idx="0">
                  <c:v>Small Black Farmers</c:v>
                </c:pt>
              </c:strCache>
            </c:strRef>
          </c:tx>
          <c:spPr>
            <a:solidFill>
              <a:schemeClr val="bg1">
                <a:lumMod val="65000"/>
              </a:schemeClr>
            </a:solidFill>
          </c:spPr>
          <c:dPt>
            <c:idx val="11"/>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01-30A8-7041-BFD6-76F95D9E09A7}"/>
              </c:ext>
            </c:extLst>
          </c:dPt>
          <c:dPt>
            <c:idx val="12"/>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03-30A8-7041-BFD6-76F95D9E09A7}"/>
              </c:ext>
            </c:extLst>
          </c:dPt>
          <c:dPt>
            <c:idx val="13"/>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05-30A8-7041-BFD6-76F95D9E09A7}"/>
              </c:ext>
            </c:extLst>
          </c:dPt>
          <c:dPt>
            <c:idx val="14"/>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07-30A8-7041-BFD6-76F95D9E09A7}"/>
              </c:ext>
            </c:extLst>
          </c:dPt>
          <c:dPt>
            <c:idx val="15"/>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09-30A8-7041-BFD6-76F95D9E09A7}"/>
              </c:ext>
            </c:extLst>
          </c:dPt>
          <c:dPt>
            <c:idx val="16"/>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0B-30A8-7041-BFD6-76F95D9E09A7}"/>
              </c:ext>
            </c:extLst>
          </c:dPt>
          <c:dPt>
            <c:idx val="17"/>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0D-30A8-7041-BFD6-76F95D9E09A7}"/>
              </c:ext>
            </c:extLst>
          </c:dPt>
          <c:dPt>
            <c:idx val="18"/>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0F-30A8-7041-BFD6-76F95D9E09A7}"/>
              </c:ext>
            </c:extLst>
          </c:dPt>
          <c:dPt>
            <c:idx val="19"/>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11-30A8-7041-BFD6-76F95D9E09A7}"/>
              </c:ext>
            </c:extLst>
          </c:dPt>
          <c:dPt>
            <c:idx val="20"/>
            <c:spPr>
              <a:pattFill prst="pct80">
                <a:fgClr>
                  <a:schemeClr val="bg1">
                    <a:lumMod val="65000"/>
                  </a:schemeClr>
                </a:fgClr>
                <a:bgClr>
                  <a:schemeClr val="bg1"/>
                </a:bgClr>
              </a:pattFill>
            </c:spPr>
            <c:extLst xmlns:c16r2="http://schemas.microsoft.com/office/drawing/2015/06/chart">
              <c:ext xmlns:c16="http://schemas.microsoft.com/office/drawing/2014/chart" uri="{C3380CC4-5D6E-409C-BE32-E72D297353CC}">
                <c16:uniqueId val="{00000013-30A8-7041-BFD6-76F95D9E09A7}"/>
              </c:ext>
            </c:extLst>
          </c:dPt>
          <c:cat>
            <c:strRef>
              <c:f>Sheet1!$A$2:$A$22</c:f>
              <c:strCache>
                <c:ptCount val="21"/>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strCache>
            </c:strRef>
          </c:cat>
          <c:val>
            <c:numRef>
              <c:f>Sheet1!$B$2:$B$22</c:f>
              <c:numCache>
                <c:formatCode>General</c:formatCode>
                <c:ptCount val="21"/>
                <c:pt idx="0">
                  <c:v>1.5</c:v>
                </c:pt>
                <c:pt idx="1">
                  <c:v>1.5</c:v>
                </c:pt>
                <c:pt idx="2">
                  <c:v>1.4</c:v>
                </c:pt>
                <c:pt idx="3">
                  <c:v>1.1000000000000001</c:v>
                </c:pt>
                <c:pt idx="4">
                  <c:v>1.1000000000000001</c:v>
                </c:pt>
                <c:pt idx="5">
                  <c:v>1.2</c:v>
                </c:pt>
                <c:pt idx="6">
                  <c:v>1.3</c:v>
                </c:pt>
                <c:pt idx="7">
                  <c:v>1.2</c:v>
                </c:pt>
                <c:pt idx="8">
                  <c:v>0.9</c:v>
                </c:pt>
                <c:pt idx="9">
                  <c:v>0.9</c:v>
                </c:pt>
                <c:pt idx="10">
                  <c:v>1.2</c:v>
                </c:pt>
                <c:pt idx="11">
                  <c:v>1.3</c:v>
                </c:pt>
                <c:pt idx="12">
                  <c:v>1.5</c:v>
                </c:pt>
                <c:pt idx="13">
                  <c:v>1.7000000000000002</c:v>
                </c:pt>
                <c:pt idx="14">
                  <c:v>2</c:v>
                </c:pt>
                <c:pt idx="15">
                  <c:v>2.2000000000000002</c:v>
                </c:pt>
                <c:pt idx="16">
                  <c:v>2.4</c:v>
                </c:pt>
                <c:pt idx="17">
                  <c:v>2.6</c:v>
                </c:pt>
                <c:pt idx="18">
                  <c:v>2.8</c:v>
                </c:pt>
                <c:pt idx="19">
                  <c:v>3</c:v>
                </c:pt>
                <c:pt idx="20">
                  <c:v>3</c:v>
                </c:pt>
              </c:numCache>
            </c:numRef>
          </c:val>
          <c:extLst xmlns:c16r2="http://schemas.microsoft.com/office/drawing/2015/06/chart">
            <c:ext xmlns:c16="http://schemas.microsoft.com/office/drawing/2014/chart" uri="{C3380CC4-5D6E-409C-BE32-E72D297353CC}">
              <c16:uniqueId val="{00000014-30A8-7041-BFD6-76F95D9E09A7}"/>
            </c:ext>
          </c:extLst>
        </c:ser>
        <c:ser>
          <c:idx val="1"/>
          <c:order val="1"/>
          <c:tx>
            <c:strRef>
              <c:f>Sheet1!$C$1</c:f>
              <c:strCache>
                <c:ptCount val="1"/>
                <c:pt idx="0">
                  <c:v>Large Black Farmers</c:v>
                </c:pt>
              </c:strCache>
            </c:strRef>
          </c:tx>
          <c:spPr>
            <a:solidFill>
              <a:schemeClr val="bg2">
                <a:lumMod val="50000"/>
              </a:schemeClr>
            </a:solidFill>
            <a:ln>
              <a:solidFill>
                <a:schemeClr val="bg2">
                  <a:lumMod val="50000"/>
                </a:schemeClr>
              </a:solidFill>
            </a:ln>
          </c:spPr>
          <c:dPt>
            <c:idx val="11"/>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16-30A8-7041-BFD6-76F95D9E09A7}"/>
              </c:ext>
            </c:extLst>
          </c:dPt>
          <c:dPt>
            <c:idx val="12"/>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18-30A8-7041-BFD6-76F95D9E09A7}"/>
              </c:ext>
            </c:extLst>
          </c:dPt>
          <c:dPt>
            <c:idx val="13"/>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1A-30A8-7041-BFD6-76F95D9E09A7}"/>
              </c:ext>
            </c:extLst>
          </c:dPt>
          <c:dPt>
            <c:idx val="14"/>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1C-30A8-7041-BFD6-76F95D9E09A7}"/>
              </c:ext>
            </c:extLst>
          </c:dPt>
          <c:dPt>
            <c:idx val="15"/>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1E-30A8-7041-BFD6-76F95D9E09A7}"/>
              </c:ext>
            </c:extLst>
          </c:dPt>
          <c:dPt>
            <c:idx val="16"/>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20-30A8-7041-BFD6-76F95D9E09A7}"/>
              </c:ext>
            </c:extLst>
          </c:dPt>
          <c:dPt>
            <c:idx val="17"/>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22-30A8-7041-BFD6-76F95D9E09A7}"/>
              </c:ext>
            </c:extLst>
          </c:dPt>
          <c:dPt>
            <c:idx val="18"/>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24-30A8-7041-BFD6-76F95D9E09A7}"/>
              </c:ext>
            </c:extLst>
          </c:dPt>
          <c:dPt>
            <c:idx val="19"/>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26-30A8-7041-BFD6-76F95D9E09A7}"/>
              </c:ext>
            </c:extLst>
          </c:dPt>
          <c:dPt>
            <c:idx val="20"/>
            <c:spPr>
              <a:pattFill prst="pct80">
                <a:fgClr>
                  <a:schemeClr val="bg2">
                    <a:lumMod val="50000"/>
                  </a:schemeClr>
                </a:fgClr>
                <a:bgClr>
                  <a:schemeClr val="bg1"/>
                </a:bgClr>
              </a:pattFill>
              <a:ln>
                <a:solidFill>
                  <a:schemeClr val="bg2">
                    <a:lumMod val="50000"/>
                  </a:schemeClr>
                </a:solidFill>
              </a:ln>
            </c:spPr>
            <c:extLst xmlns:c16r2="http://schemas.microsoft.com/office/drawing/2015/06/chart">
              <c:ext xmlns:c16="http://schemas.microsoft.com/office/drawing/2014/chart" uri="{C3380CC4-5D6E-409C-BE32-E72D297353CC}">
                <c16:uniqueId val="{00000028-30A8-7041-BFD6-76F95D9E09A7}"/>
              </c:ext>
            </c:extLst>
          </c:dPt>
          <c:cat>
            <c:strRef>
              <c:f>Sheet1!$A$2:$A$22</c:f>
              <c:strCache>
                <c:ptCount val="21"/>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strCache>
            </c:strRef>
          </c:cat>
          <c:val>
            <c:numRef>
              <c:f>Sheet1!$C$2:$C$22</c:f>
              <c:numCache>
                <c:formatCode>General</c:formatCode>
                <c:ptCount val="21"/>
                <c:pt idx="0">
                  <c:v>1.6</c:v>
                </c:pt>
                <c:pt idx="1">
                  <c:v>1.6</c:v>
                </c:pt>
                <c:pt idx="2">
                  <c:v>1.5</c:v>
                </c:pt>
                <c:pt idx="3">
                  <c:v>1.2</c:v>
                </c:pt>
                <c:pt idx="4">
                  <c:v>1.3</c:v>
                </c:pt>
                <c:pt idx="5">
                  <c:v>1.5</c:v>
                </c:pt>
                <c:pt idx="6">
                  <c:v>1.9</c:v>
                </c:pt>
                <c:pt idx="7">
                  <c:v>1.6</c:v>
                </c:pt>
                <c:pt idx="8">
                  <c:v>1.1000000000000001</c:v>
                </c:pt>
                <c:pt idx="9">
                  <c:v>1.2</c:v>
                </c:pt>
                <c:pt idx="10">
                  <c:v>1.6</c:v>
                </c:pt>
                <c:pt idx="11">
                  <c:v>2.2000000000000002</c:v>
                </c:pt>
                <c:pt idx="12">
                  <c:v>2.8</c:v>
                </c:pt>
                <c:pt idx="13">
                  <c:v>3.5</c:v>
                </c:pt>
                <c:pt idx="14">
                  <c:v>5</c:v>
                </c:pt>
                <c:pt idx="15">
                  <c:v>6.5</c:v>
                </c:pt>
                <c:pt idx="16">
                  <c:v>7.8</c:v>
                </c:pt>
                <c:pt idx="17">
                  <c:v>8.5</c:v>
                </c:pt>
                <c:pt idx="18">
                  <c:v>9</c:v>
                </c:pt>
                <c:pt idx="19">
                  <c:v>9.5</c:v>
                </c:pt>
                <c:pt idx="20">
                  <c:v>9.8000000000000007</c:v>
                </c:pt>
              </c:numCache>
            </c:numRef>
          </c:val>
          <c:extLst xmlns:c16r2="http://schemas.microsoft.com/office/drawing/2015/06/chart">
            <c:ext xmlns:c16="http://schemas.microsoft.com/office/drawing/2014/chart" uri="{C3380CC4-5D6E-409C-BE32-E72D297353CC}">
              <c16:uniqueId val="{00000029-30A8-7041-BFD6-76F95D9E09A7}"/>
            </c:ext>
          </c:extLst>
        </c:ser>
        <c:ser>
          <c:idx val="2"/>
          <c:order val="2"/>
          <c:tx>
            <c:strRef>
              <c:f>Sheet1!$D$1</c:f>
              <c:strCache>
                <c:ptCount val="1"/>
                <c:pt idx="0">
                  <c:v>Other Farmers</c:v>
                </c:pt>
              </c:strCache>
            </c:strRef>
          </c:tx>
          <c:spPr>
            <a:solidFill>
              <a:schemeClr val="accent3">
                <a:lumMod val="60000"/>
                <a:lumOff val="40000"/>
              </a:schemeClr>
            </a:solidFill>
          </c:spPr>
          <c:dPt>
            <c:idx val="11"/>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2B-30A8-7041-BFD6-76F95D9E09A7}"/>
              </c:ext>
            </c:extLst>
          </c:dPt>
          <c:dPt>
            <c:idx val="12"/>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2D-30A8-7041-BFD6-76F95D9E09A7}"/>
              </c:ext>
            </c:extLst>
          </c:dPt>
          <c:dPt>
            <c:idx val="13"/>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2F-30A8-7041-BFD6-76F95D9E09A7}"/>
              </c:ext>
            </c:extLst>
          </c:dPt>
          <c:dPt>
            <c:idx val="14"/>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31-30A8-7041-BFD6-76F95D9E09A7}"/>
              </c:ext>
            </c:extLst>
          </c:dPt>
          <c:dPt>
            <c:idx val="15"/>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33-30A8-7041-BFD6-76F95D9E09A7}"/>
              </c:ext>
            </c:extLst>
          </c:dPt>
          <c:dPt>
            <c:idx val="16"/>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35-30A8-7041-BFD6-76F95D9E09A7}"/>
              </c:ext>
            </c:extLst>
          </c:dPt>
          <c:dPt>
            <c:idx val="17"/>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37-30A8-7041-BFD6-76F95D9E09A7}"/>
              </c:ext>
            </c:extLst>
          </c:dPt>
          <c:dPt>
            <c:idx val="18"/>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39-30A8-7041-BFD6-76F95D9E09A7}"/>
              </c:ext>
            </c:extLst>
          </c:dPt>
          <c:dPt>
            <c:idx val="19"/>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3B-30A8-7041-BFD6-76F95D9E09A7}"/>
              </c:ext>
            </c:extLst>
          </c:dPt>
          <c:dPt>
            <c:idx val="20"/>
            <c:spPr>
              <a:pattFill prst="pct80">
                <a:fgClr>
                  <a:schemeClr val="accent3">
                    <a:lumMod val="60000"/>
                    <a:lumOff val="40000"/>
                  </a:schemeClr>
                </a:fgClr>
                <a:bgClr>
                  <a:schemeClr val="bg1"/>
                </a:bgClr>
              </a:pattFill>
            </c:spPr>
            <c:extLst xmlns:c16r2="http://schemas.microsoft.com/office/drawing/2015/06/chart">
              <c:ext xmlns:c16="http://schemas.microsoft.com/office/drawing/2014/chart" uri="{C3380CC4-5D6E-409C-BE32-E72D297353CC}">
                <c16:uniqueId val="{0000003D-30A8-7041-BFD6-76F95D9E09A7}"/>
              </c:ext>
            </c:extLst>
          </c:dPt>
          <c:cat>
            <c:strRef>
              <c:f>Sheet1!$A$2:$A$22</c:f>
              <c:strCache>
                <c:ptCount val="21"/>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strCache>
            </c:strRef>
          </c:cat>
          <c:val>
            <c:numRef>
              <c:f>Sheet1!$D$2:$D$22</c:f>
              <c:numCache>
                <c:formatCode>General</c:formatCode>
                <c:ptCount val="21"/>
                <c:pt idx="0">
                  <c:v>16.600000000000001</c:v>
                </c:pt>
                <c:pt idx="1">
                  <c:v>16.2</c:v>
                </c:pt>
                <c:pt idx="2">
                  <c:v>15.8</c:v>
                </c:pt>
                <c:pt idx="3">
                  <c:v>13.7</c:v>
                </c:pt>
                <c:pt idx="4">
                  <c:v>14.4</c:v>
                </c:pt>
                <c:pt idx="5">
                  <c:v>14.6</c:v>
                </c:pt>
                <c:pt idx="6">
                  <c:v>16.8</c:v>
                </c:pt>
                <c:pt idx="7">
                  <c:v>15</c:v>
                </c:pt>
                <c:pt idx="8">
                  <c:v>12.9</c:v>
                </c:pt>
                <c:pt idx="9">
                  <c:v>13</c:v>
                </c:pt>
                <c:pt idx="10">
                  <c:v>14.6</c:v>
                </c:pt>
                <c:pt idx="11">
                  <c:v>15.7</c:v>
                </c:pt>
                <c:pt idx="12">
                  <c:v>14.9</c:v>
                </c:pt>
                <c:pt idx="13">
                  <c:v>14</c:v>
                </c:pt>
                <c:pt idx="14">
                  <c:v>14</c:v>
                </c:pt>
                <c:pt idx="15">
                  <c:v>13.3</c:v>
                </c:pt>
                <c:pt idx="16">
                  <c:v>12.7</c:v>
                </c:pt>
                <c:pt idx="17">
                  <c:v>12.5</c:v>
                </c:pt>
                <c:pt idx="18">
                  <c:v>12.4</c:v>
                </c:pt>
                <c:pt idx="19">
                  <c:v>12.3</c:v>
                </c:pt>
                <c:pt idx="20">
                  <c:v>12.1</c:v>
                </c:pt>
              </c:numCache>
            </c:numRef>
          </c:val>
          <c:extLst xmlns:c16r2="http://schemas.microsoft.com/office/drawing/2015/06/chart">
            <c:ext xmlns:c16="http://schemas.microsoft.com/office/drawing/2014/chart" uri="{C3380CC4-5D6E-409C-BE32-E72D297353CC}">
              <c16:uniqueId val="{0000003E-30A8-7041-BFD6-76F95D9E09A7}"/>
            </c:ext>
          </c:extLst>
        </c:ser>
        <c:dLbls/>
        <c:gapWidth val="24"/>
        <c:overlap val="100"/>
        <c:axId val="95464832"/>
        <c:axId val="95478912"/>
      </c:barChart>
      <c:catAx>
        <c:axId val="95464832"/>
        <c:scaling>
          <c:orientation val="minMax"/>
        </c:scaling>
        <c:axPos val="b"/>
        <c:numFmt formatCode="General" sourceLinked="0"/>
        <c:tickLblPos val="nextTo"/>
        <c:txPr>
          <a:bodyPr/>
          <a:lstStyle/>
          <a:p>
            <a:pPr>
              <a:defRPr sz="1100"/>
            </a:pPr>
            <a:endParaRPr lang="en-US"/>
          </a:p>
        </c:txPr>
        <c:crossAx val="95478912"/>
        <c:crosses val="autoZero"/>
        <c:auto val="1"/>
        <c:lblAlgn val="ctr"/>
        <c:lblOffset val="100"/>
      </c:catAx>
      <c:valAx>
        <c:axId val="95478912"/>
        <c:scaling>
          <c:orientation val="minMax"/>
          <c:max val="25"/>
        </c:scaling>
        <c:axPos val="l"/>
        <c:majorGridlines/>
        <c:numFmt formatCode="#,##0.0" sourceLinked="0"/>
        <c:tickLblPos val="nextTo"/>
        <c:txPr>
          <a:bodyPr/>
          <a:lstStyle/>
          <a:p>
            <a:pPr>
              <a:defRPr sz="1100"/>
            </a:pPr>
            <a:endParaRPr lang="en-US"/>
          </a:p>
        </c:txPr>
        <c:crossAx val="95464832"/>
        <c:crosses val="autoZero"/>
        <c:crossBetween val="between"/>
      </c:valAx>
    </c:plotArea>
    <c:legend>
      <c:legendPos val="b"/>
      <c:txPr>
        <a:bodyPr/>
        <a:lstStyle/>
        <a:p>
          <a:pPr>
            <a:defRPr sz="1100"/>
          </a:pPr>
          <a:endParaRPr lang="en-US"/>
        </a:p>
      </c:txPr>
    </c:legend>
    <c:plotVisOnly val="1"/>
    <c:dispBlanksAs val="gap"/>
  </c:chart>
  <c:spPr>
    <a:solidFill>
      <a:sysClr val="window" lastClr="FFFFFF">
        <a:alpha val="74000"/>
      </a:sysClr>
    </a:solidFill>
    <a:ln>
      <a:solidFill>
        <a:schemeClr val="bg1">
          <a:lumMod val="50000"/>
        </a:schemeClr>
      </a:solidFill>
    </a:ln>
  </c:spPr>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stacked"/>
        <c:ser>
          <c:idx val="0"/>
          <c:order val="0"/>
          <c:tx>
            <c:strRef>
              <c:f>Sheet1!$B$1</c:f>
              <c:strCache>
                <c:ptCount val="1"/>
                <c:pt idx="0">
                  <c:v>LM Sugar </c:v>
                </c:pt>
              </c:strCache>
            </c:strRef>
          </c:tx>
          <c:spPr>
            <a:solidFill>
              <a:srgbClr val="92D050"/>
            </a:solidFill>
          </c:spPr>
          <c:dPt>
            <c:idx val="11"/>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01-B4A8-594C-86B2-67D7514A8DF8}"/>
              </c:ext>
            </c:extLst>
          </c:dPt>
          <c:dPt>
            <c:idx val="12"/>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03-B4A8-594C-86B2-67D7514A8DF8}"/>
              </c:ext>
            </c:extLst>
          </c:dPt>
          <c:dPt>
            <c:idx val="13"/>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05-B4A8-594C-86B2-67D7514A8DF8}"/>
              </c:ext>
            </c:extLst>
          </c:dPt>
          <c:dPt>
            <c:idx val="14"/>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07-B4A8-594C-86B2-67D7514A8DF8}"/>
              </c:ext>
            </c:extLst>
          </c:dPt>
          <c:dPt>
            <c:idx val="15"/>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09-B4A8-594C-86B2-67D7514A8DF8}"/>
              </c:ext>
            </c:extLst>
          </c:dPt>
          <c:dPt>
            <c:idx val="16"/>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0B-B4A8-594C-86B2-67D7514A8DF8}"/>
              </c:ext>
            </c:extLst>
          </c:dPt>
          <c:dPt>
            <c:idx val="17"/>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0D-B4A8-594C-86B2-67D7514A8DF8}"/>
              </c:ext>
            </c:extLst>
          </c:dPt>
          <c:dPt>
            <c:idx val="18"/>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0F-B4A8-594C-86B2-67D7514A8DF8}"/>
              </c:ext>
            </c:extLst>
          </c:dPt>
          <c:dPt>
            <c:idx val="19"/>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11-B4A8-594C-86B2-67D7514A8DF8}"/>
              </c:ext>
            </c:extLst>
          </c:dPt>
          <c:dPt>
            <c:idx val="20"/>
            <c:spPr>
              <a:pattFill prst="pct80">
                <a:fgClr>
                  <a:srgbClr val="92D050"/>
                </a:fgClr>
                <a:bgClr>
                  <a:schemeClr val="bg1"/>
                </a:bgClr>
              </a:pattFill>
            </c:spPr>
            <c:extLst xmlns:c16r2="http://schemas.microsoft.com/office/drawing/2015/06/chart">
              <c:ext xmlns:c16="http://schemas.microsoft.com/office/drawing/2014/chart" uri="{C3380CC4-5D6E-409C-BE32-E72D297353CC}">
                <c16:uniqueId val="{00000013-B4A8-594C-86B2-67D7514A8DF8}"/>
              </c:ext>
            </c:extLst>
          </c:dPt>
          <c:cat>
            <c:strRef>
              <c:f>Sheet1!$A$2:$A$22</c:f>
              <c:strCache>
                <c:ptCount val="21"/>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strCache>
            </c:strRef>
          </c:cat>
          <c:val>
            <c:numRef>
              <c:f>Sheet1!$B$2:$B$22</c:f>
              <c:numCache>
                <c:formatCode>0.00</c:formatCode>
                <c:ptCount val="21"/>
                <c:pt idx="0">
                  <c:v>1.4</c:v>
                </c:pt>
                <c:pt idx="1">
                  <c:v>1.4389999999999998</c:v>
                </c:pt>
                <c:pt idx="2">
                  <c:v>1.4119999999999986</c:v>
                </c:pt>
                <c:pt idx="3">
                  <c:v>1.583</c:v>
                </c:pt>
                <c:pt idx="4">
                  <c:v>1.6850000000000001</c:v>
                </c:pt>
                <c:pt idx="5">
                  <c:v>1.702</c:v>
                </c:pt>
                <c:pt idx="6">
                  <c:v>1.5429999999999997</c:v>
                </c:pt>
                <c:pt idx="7">
                  <c:v>1.649</c:v>
                </c:pt>
                <c:pt idx="8">
                  <c:v>1.5740000000000001</c:v>
                </c:pt>
                <c:pt idx="9">
                  <c:v>1.5349999999999997</c:v>
                </c:pt>
                <c:pt idx="10">
                  <c:v>1.1900000000000002</c:v>
                </c:pt>
                <c:pt idx="11">
                  <c:v>1.4729999999999999</c:v>
                </c:pt>
                <c:pt idx="12">
                  <c:v>1.5</c:v>
                </c:pt>
                <c:pt idx="13">
                  <c:v>1.53</c:v>
                </c:pt>
                <c:pt idx="14">
                  <c:v>1.5606</c:v>
                </c:pt>
                <c:pt idx="15">
                  <c:v>1.591812</c:v>
                </c:pt>
                <c:pt idx="16">
                  <c:v>1.6236482399999999</c:v>
                </c:pt>
                <c:pt idx="17">
                  <c:v>1.6561212048</c:v>
                </c:pt>
                <c:pt idx="18">
                  <c:v>1.6892436288960002</c:v>
                </c:pt>
                <c:pt idx="19">
                  <c:v>1.7230285014739199</c:v>
                </c:pt>
                <c:pt idx="20">
                  <c:v>1.7574890715033999</c:v>
                </c:pt>
              </c:numCache>
            </c:numRef>
          </c:val>
          <c:extLst xmlns:c16r2="http://schemas.microsoft.com/office/drawing/2015/06/chart">
            <c:ext xmlns:c16="http://schemas.microsoft.com/office/drawing/2014/chart" uri="{C3380CC4-5D6E-409C-BE32-E72D297353CC}">
              <c16:uniqueId val="{00000014-B4A8-594C-86B2-67D7514A8DF8}"/>
            </c:ext>
          </c:extLst>
        </c:ser>
        <c:ser>
          <c:idx val="1"/>
          <c:order val="1"/>
          <c:tx>
            <c:strRef>
              <c:f>Sheet1!$C$1</c:f>
              <c:strCache>
                <c:ptCount val="1"/>
                <c:pt idx="0">
                  <c:v>EM Sugar</c:v>
                </c:pt>
              </c:strCache>
            </c:strRef>
          </c:tx>
          <c:dPt>
            <c:idx val="11"/>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16-B4A8-594C-86B2-67D7514A8DF8}"/>
              </c:ext>
            </c:extLst>
          </c:dPt>
          <c:dPt>
            <c:idx val="12"/>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18-B4A8-594C-86B2-67D7514A8DF8}"/>
              </c:ext>
            </c:extLst>
          </c:dPt>
          <c:dPt>
            <c:idx val="13"/>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1A-B4A8-594C-86B2-67D7514A8DF8}"/>
              </c:ext>
            </c:extLst>
          </c:dPt>
          <c:dPt>
            <c:idx val="14"/>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1C-B4A8-594C-86B2-67D7514A8DF8}"/>
              </c:ext>
            </c:extLst>
          </c:dPt>
          <c:dPt>
            <c:idx val="15"/>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1E-B4A8-594C-86B2-67D7514A8DF8}"/>
              </c:ext>
            </c:extLst>
          </c:dPt>
          <c:dPt>
            <c:idx val="16"/>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20-B4A8-594C-86B2-67D7514A8DF8}"/>
              </c:ext>
            </c:extLst>
          </c:dPt>
          <c:dPt>
            <c:idx val="17"/>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22-B4A8-594C-86B2-67D7514A8DF8}"/>
              </c:ext>
            </c:extLst>
          </c:dPt>
          <c:dPt>
            <c:idx val="18"/>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24-B4A8-594C-86B2-67D7514A8DF8}"/>
              </c:ext>
            </c:extLst>
          </c:dPt>
          <c:dPt>
            <c:idx val="19"/>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26-B4A8-594C-86B2-67D7514A8DF8}"/>
              </c:ext>
            </c:extLst>
          </c:dPt>
          <c:dPt>
            <c:idx val="20"/>
            <c:spPr>
              <a:pattFill prst="pct80">
                <a:fgClr>
                  <a:srgbClr val="C00000"/>
                </a:fgClr>
                <a:bgClr>
                  <a:schemeClr val="bg1"/>
                </a:bgClr>
              </a:pattFill>
            </c:spPr>
            <c:extLst xmlns:c16r2="http://schemas.microsoft.com/office/drawing/2015/06/chart">
              <c:ext xmlns:c16="http://schemas.microsoft.com/office/drawing/2014/chart" uri="{C3380CC4-5D6E-409C-BE32-E72D297353CC}">
                <c16:uniqueId val="{00000028-B4A8-594C-86B2-67D7514A8DF8}"/>
              </c:ext>
            </c:extLst>
          </c:dPt>
          <c:cat>
            <c:strRef>
              <c:f>Sheet1!$A$2:$A$22</c:f>
              <c:strCache>
                <c:ptCount val="21"/>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strCache>
            </c:strRef>
          </c:cat>
          <c:val>
            <c:numRef>
              <c:f>Sheet1!$C$2:$C$22</c:f>
              <c:numCache>
                <c:formatCode>0.00</c:formatCode>
                <c:ptCount val="21"/>
                <c:pt idx="0">
                  <c:v>0.87400000000000011</c:v>
                </c:pt>
                <c:pt idx="1">
                  <c:v>0.82199999999999995</c:v>
                </c:pt>
                <c:pt idx="2">
                  <c:v>0.76600000000000013</c:v>
                </c:pt>
                <c:pt idx="3">
                  <c:v>0.37800000000000006</c:v>
                </c:pt>
                <c:pt idx="4">
                  <c:v>0.13700000000000001</c:v>
                </c:pt>
                <c:pt idx="5">
                  <c:v>0.25</c:v>
                </c:pt>
                <c:pt idx="6">
                  <c:v>0.8</c:v>
                </c:pt>
                <c:pt idx="7">
                  <c:v>0.45900000000000002</c:v>
                </c:pt>
                <c:pt idx="8">
                  <c:v>4.7000000000000007E-2</c:v>
                </c:pt>
                <c:pt idx="9">
                  <c:v>5.000000000000001E-3</c:v>
                </c:pt>
                <c:pt idx="10">
                  <c:v>0.79500000000000004</c:v>
                </c:pt>
                <c:pt idx="11">
                  <c:v>0.68</c:v>
                </c:pt>
                <c:pt idx="12">
                  <c:v>0.68</c:v>
                </c:pt>
                <c:pt idx="13">
                  <c:v>0.6100000000000001</c:v>
                </c:pt>
                <c:pt idx="14">
                  <c:v>0.44</c:v>
                </c:pt>
                <c:pt idx="15">
                  <c:v>0.35000000000000003</c:v>
                </c:pt>
                <c:pt idx="16">
                  <c:v>0.15000000000000002</c:v>
                </c:pt>
                <c:pt idx="17">
                  <c:v>0.1</c:v>
                </c:pt>
                <c:pt idx="18">
                  <c:v>7.5000000000000011E-2</c:v>
                </c:pt>
                <c:pt idx="19">
                  <c:v>6.5000000000000002E-2</c:v>
                </c:pt>
                <c:pt idx="20">
                  <c:v>0.05</c:v>
                </c:pt>
              </c:numCache>
            </c:numRef>
          </c:val>
          <c:extLst xmlns:c16r2="http://schemas.microsoft.com/office/drawing/2015/06/chart">
            <c:ext xmlns:c16="http://schemas.microsoft.com/office/drawing/2014/chart" uri="{C3380CC4-5D6E-409C-BE32-E72D297353CC}">
              <c16:uniqueId val="{00000029-B4A8-594C-86B2-67D7514A8DF8}"/>
            </c:ext>
          </c:extLst>
        </c:ser>
        <c:ser>
          <c:idx val="2"/>
          <c:order val="2"/>
          <c:tx>
            <c:strRef>
              <c:f>Sheet1!$D$1</c:f>
              <c:strCache>
                <c:ptCount val="1"/>
                <c:pt idx="0">
                  <c:v>Diversification (sugar equiv.)</c:v>
                </c:pt>
              </c:strCache>
            </c:strRef>
          </c:tx>
          <c:spPr>
            <a:pattFill prst="pct80">
              <a:fgClr>
                <a:schemeClr val="accent5"/>
              </a:fgClr>
              <a:bgClr>
                <a:schemeClr val="bg1"/>
              </a:bgClr>
            </a:pattFill>
          </c:spPr>
          <c:cat>
            <c:strRef>
              <c:f>Sheet1!$A$2:$A$22</c:f>
              <c:strCache>
                <c:ptCount val="21"/>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strCache>
            </c:strRef>
          </c:cat>
          <c:val>
            <c:numRef>
              <c:f>Sheet1!$D$2:$D$22</c:f>
              <c:numCache>
                <c:formatCode>General</c:formatCode>
                <c:ptCount val="21"/>
                <c:pt idx="14" formatCode="0.00">
                  <c:v>0.2</c:v>
                </c:pt>
                <c:pt idx="15" formatCode="0.00">
                  <c:v>0.4</c:v>
                </c:pt>
                <c:pt idx="16" formatCode="0.00">
                  <c:v>0.60000000000000009</c:v>
                </c:pt>
                <c:pt idx="17" formatCode="0.00">
                  <c:v>0.8</c:v>
                </c:pt>
                <c:pt idx="18" formatCode="0.00">
                  <c:v>1</c:v>
                </c:pt>
                <c:pt idx="19" formatCode="0.00">
                  <c:v>1.1000000000000001</c:v>
                </c:pt>
                <c:pt idx="20" formatCode="0.00">
                  <c:v>1.2</c:v>
                </c:pt>
              </c:numCache>
            </c:numRef>
          </c:val>
          <c:extLst xmlns:c16r2="http://schemas.microsoft.com/office/drawing/2015/06/chart">
            <c:ext xmlns:c16="http://schemas.microsoft.com/office/drawing/2014/chart" uri="{C3380CC4-5D6E-409C-BE32-E72D297353CC}">
              <c16:uniqueId val="{0000002A-B4A8-594C-86B2-67D7514A8DF8}"/>
            </c:ext>
          </c:extLst>
        </c:ser>
        <c:dLbls/>
        <c:gapWidth val="24"/>
        <c:overlap val="100"/>
        <c:axId val="95494528"/>
        <c:axId val="95496064"/>
      </c:barChart>
      <c:catAx>
        <c:axId val="95494528"/>
        <c:scaling>
          <c:orientation val="minMax"/>
        </c:scaling>
        <c:axPos val="b"/>
        <c:numFmt formatCode="General" sourceLinked="0"/>
        <c:tickLblPos val="nextTo"/>
        <c:txPr>
          <a:bodyPr/>
          <a:lstStyle/>
          <a:p>
            <a:pPr>
              <a:defRPr sz="1100"/>
            </a:pPr>
            <a:endParaRPr lang="en-US"/>
          </a:p>
        </c:txPr>
        <c:crossAx val="95496064"/>
        <c:crosses val="autoZero"/>
        <c:auto val="1"/>
        <c:lblAlgn val="ctr"/>
        <c:lblOffset val="100"/>
      </c:catAx>
      <c:valAx>
        <c:axId val="95496064"/>
        <c:scaling>
          <c:orientation val="minMax"/>
          <c:max val="3"/>
        </c:scaling>
        <c:axPos val="l"/>
        <c:majorGridlines/>
        <c:numFmt formatCode="#,##0.0" sourceLinked="0"/>
        <c:tickLblPos val="nextTo"/>
        <c:txPr>
          <a:bodyPr/>
          <a:lstStyle/>
          <a:p>
            <a:pPr>
              <a:defRPr sz="1100"/>
            </a:pPr>
            <a:endParaRPr lang="en-US"/>
          </a:p>
        </c:txPr>
        <c:crossAx val="95494528"/>
        <c:crosses val="autoZero"/>
        <c:crossBetween val="between"/>
      </c:valAx>
    </c:plotArea>
    <c:legend>
      <c:legendPos val="b"/>
      <c:txPr>
        <a:bodyPr/>
        <a:lstStyle/>
        <a:p>
          <a:pPr>
            <a:defRPr sz="1100"/>
          </a:pPr>
          <a:endParaRPr lang="en-US"/>
        </a:p>
      </c:txPr>
    </c:legend>
    <c:plotVisOnly val="1"/>
    <c:dispBlanksAs val="gap"/>
  </c:chart>
  <c:spPr>
    <a:solidFill>
      <a:schemeClr val="bg1">
        <a:lumMod val="95000"/>
      </a:schemeClr>
    </a:solidFill>
    <a:ln>
      <a:solidFill>
        <a:schemeClr val="bg1">
          <a:lumMod val="50000"/>
        </a:schemeClr>
      </a:solidFill>
    </a:ln>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6BF16-FD83-F144-94CE-72D5B061F0D8}" type="datetimeFigureOut">
              <a:rPr lang="en-US" smtClean="0"/>
              <a:pPr/>
              <a:t>12/10/2018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31909-0B99-F94F-B25D-2C5DA3E23FF8}" type="slidenum">
              <a:rPr lang="en-US" smtClean="0"/>
              <a:pPr/>
              <a:t>‹#›</a:t>
            </a:fld>
            <a:endParaRPr lang="en-US"/>
          </a:p>
        </p:txBody>
      </p:sp>
    </p:spTree>
    <p:extLst>
      <p:ext uri="{BB962C8B-B14F-4D97-AF65-F5344CB8AC3E}">
        <p14:creationId xmlns:p14="http://schemas.microsoft.com/office/powerpoint/2010/main" xmlns="" val="180410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163740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15807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310330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399789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284360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284774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5082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412496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97181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116202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3D995-FAC1-4064-B340-9BF5915E42E4}" type="datetimeFigureOut">
              <a:rPr lang="en-ZA" smtClean="0"/>
              <a:pPr/>
              <a:t>2018/12/10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73173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3D995-FAC1-4064-B340-9BF5915E42E4}" type="datetimeFigureOut">
              <a:rPr lang="en-ZA" smtClean="0"/>
              <a:pPr/>
              <a:t>2018/12/10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6808D-1DA1-4924-9BCA-5C63391F6D4F}" type="slidenum">
              <a:rPr lang="en-ZA" smtClean="0"/>
              <a:pPr/>
              <a:t>‹#›</a:t>
            </a:fld>
            <a:endParaRPr lang="en-ZA"/>
          </a:p>
        </p:txBody>
      </p:sp>
    </p:spTree>
    <p:extLst>
      <p:ext uri="{BB962C8B-B14F-4D97-AF65-F5344CB8AC3E}">
        <p14:creationId xmlns:p14="http://schemas.microsoft.com/office/powerpoint/2010/main" xmlns="" val="188429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0" y="476672"/>
            <a:ext cx="9144000" cy="648072"/>
          </a:xfrm>
        </p:spPr>
        <p:txBody>
          <a:bodyPr>
            <a:normAutofit/>
          </a:bodyPr>
          <a:lstStyle/>
          <a:p>
            <a:r>
              <a:rPr lang="en-ZA" sz="2200" spc="320" dirty="0">
                <a:solidFill>
                  <a:schemeClr val="bg1">
                    <a:lumMod val="85000"/>
                  </a:schemeClr>
                </a:solidFill>
                <a:latin typeface="+mn-lt"/>
                <a:cs typeface="Arial Unicode MS"/>
              </a:rPr>
              <a:t>SOUTH AFRICAN SUGAR INDUSTRY</a:t>
            </a:r>
          </a:p>
        </p:txBody>
      </p:sp>
      <p:sp>
        <p:nvSpPr>
          <p:cNvPr id="3" name="Subtitle 2"/>
          <p:cNvSpPr>
            <a:spLocks noGrp="1"/>
          </p:cNvSpPr>
          <p:nvPr>
            <p:ph type="subTitle" idx="1"/>
          </p:nvPr>
        </p:nvSpPr>
        <p:spPr>
          <a:xfrm>
            <a:off x="0" y="1052736"/>
            <a:ext cx="9144000" cy="1224136"/>
          </a:xfrm>
        </p:spPr>
        <p:txBody>
          <a:bodyPr>
            <a:normAutofit/>
          </a:bodyPr>
          <a:lstStyle/>
          <a:p>
            <a:r>
              <a:rPr lang="en-ZA" sz="3600" spc="180" dirty="0">
                <a:solidFill>
                  <a:schemeClr val="bg1">
                    <a:lumMod val="95000"/>
                  </a:schemeClr>
                </a:solidFill>
                <a:latin typeface="+mj-lt"/>
                <a:cs typeface="Arial Black"/>
              </a:rPr>
              <a:t>TRANSFORMATION PLAN &amp; </a:t>
            </a:r>
            <a:br>
              <a:rPr lang="en-ZA" sz="3600" spc="180" dirty="0">
                <a:solidFill>
                  <a:schemeClr val="bg1">
                    <a:lumMod val="95000"/>
                  </a:schemeClr>
                </a:solidFill>
                <a:latin typeface="+mj-lt"/>
                <a:cs typeface="Arial Black"/>
              </a:rPr>
            </a:br>
            <a:r>
              <a:rPr lang="en-ZA" sz="3600" spc="180" dirty="0">
                <a:solidFill>
                  <a:schemeClr val="bg1">
                    <a:lumMod val="95000"/>
                  </a:schemeClr>
                </a:solidFill>
                <a:latin typeface="+mj-lt"/>
                <a:cs typeface="Arial Black"/>
              </a:rPr>
              <a:t>RECIPROCITY UPDATE</a:t>
            </a:r>
          </a:p>
        </p:txBody>
      </p:sp>
      <p:sp>
        <p:nvSpPr>
          <p:cNvPr id="6"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chemeClr val="bg1">
                    <a:lumMod val="85000"/>
                  </a:schemeClr>
                </a:solidFill>
              </a:rPr>
              <a:pPr algn="ctr"/>
              <a:t>1</a:t>
            </a:fld>
            <a:endParaRPr lang="en-ZA" dirty="0">
              <a:solidFill>
                <a:schemeClr val="bg1">
                  <a:lumMod val="85000"/>
                </a:schemeClr>
              </a:solidFill>
            </a:endParaRPr>
          </a:p>
        </p:txBody>
      </p:sp>
    </p:spTree>
    <p:extLst>
      <p:ext uri="{BB962C8B-B14F-4D97-AF65-F5344CB8AC3E}">
        <p14:creationId xmlns:p14="http://schemas.microsoft.com/office/powerpoint/2010/main" xmlns="" val="185392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0" y="1017391"/>
            <a:ext cx="9144000" cy="5867993"/>
          </a:xfrm>
          <a:prstGeom prst="rect">
            <a:avLst/>
          </a:prstGeom>
          <a:solidFill>
            <a:schemeClr val="tx2">
              <a:lumMod val="20000"/>
              <a:lumOff val="80000"/>
              <a:alpha val="87000"/>
            </a:schemeClr>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sp>
        <p:nvSpPr>
          <p:cNvPr id="14" name="TextBox 13"/>
          <p:cNvSpPr txBox="1"/>
          <p:nvPr/>
        </p:nvSpPr>
        <p:spPr>
          <a:xfrm>
            <a:off x="683568" y="332656"/>
            <a:ext cx="7869249" cy="430887"/>
          </a:xfrm>
          <a:prstGeom prst="rect">
            <a:avLst/>
          </a:prstGeom>
          <a:noFill/>
        </p:spPr>
        <p:txBody>
          <a:bodyPr wrap="none" rtlCol="0">
            <a:spAutoFit/>
          </a:bodyPr>
          <a:lstStyle/>
          <a:p>
            <a:r>
              <a:rPr lang="en-ZA" sz="2200" dirty="0">
                <a:solidFill>
                  <a:srgbClr val="00552D"/>
                </a:solidFill>
              </a:rPr>
              <a:t>INDUSTRY TRANSFORMATION AND GROWTH – OUR VISION 2028 </a:t>
            </a:r>
          </a:p>
        </p:txBody>
      </p:sp>
      <p:sp>
        <p:nvSpPr>
          <p:cNvPr id="21" name="TextBox 20"/>
          <p:cNvSpPr txBox="1"/>
          <p:nvPr/>
        </p:nvSpPr>
        <p:spPr>
          <a:xfrm>
            <a:off x="755576" y="5290982"/>
            <a:ext cx="7776864" cy="1015663"/>
          </a:xfrm>
          <a:prstGeom prst="rect">
            <a:avLst/>
          </a:prstGeom>
          <a:noFill/>
          <a:ln>
            <a:noFill/>
          </a:ln>
        </p:spPr>
        <p:txBody>
          <a:bodyPr wrap="square" numCol="2" rtlCol="0">
            <a:spAutoFit/>
          </a:bodyPr>
          <a:lstStyle/>
          <a:p>
            <a:pPr marL="171450" indent="-171450">
              <a:buFont typeface="Arial" panose="020B0604020202020204" pitchFamily="34" charset="0"/>
              <a:buChar char="•"/>
            </a:pPr>
            <a:r>
              <a:rPr lang="en-ZA" sz="1200" dirty="0"/>
              <a:t>Gov. protection of growing domestic sugar market - tariff </a:t>
            </a:r>
          </a:p>
          <a:p>
            <a:pPr marL="171450" indent="-171450">
              <a:buFont typeface="Arial" panose="020B0604020202020204" pitchFamily="34" charset="0"/>
              <a:buChar char="•"/>
            </a:pPr>
            <a:r>
              <a:rPr lang="en-ZA" sz="1200" dirty="0"/>
              <a:t>Gov. support for unlocking  biofuel and </a:t>
            </a:r>
            <a:r>
              <a:rPr lang="en-ZA" sz="1200" dirty="0" smtClean="0"/>
              <a:t>cogeneration </a:t>
            </a:r>
            <a:r>
              <a:rPr lang="en-ZA" sz="1200" dirty="0"/>
              <a:t>dispensation </a:t>
            </a:r>
          </a:p>
          <a:p>
            <a:pPr marL="171450" indent="-171450">
              <a:buFont typeface="Arial" panose="020B0604020202020204" pitchFamily="34" charset="0"/>
              <a:buChar char="•"/>
            </a:pPr>
            <a:r>
              <a:rPr lang="en-ZA" sz="1200" dirty="0"/>
              <a:t>Less reliance on sugar – more diversification</a:t>
            </a:r>
          </a:p>
          <a:p>
            <a:pPr marL="171450" indent="-171450">
              <a:buFont typeface="Arial" panose="020B0604020202020204" pitchFamily="34" charset="0"/>
              <a:buChar char="•"/>
            </a:pPr>
            <a:r>
              <a:rPr lang="en-ZA" sz="1200" dirty="0"/>
              <a:t>Reduce exposure to loss making sugar export market</a:t>
            </a:r>
          </a:p>
          <a:p>
            <a:pPr marL="171450" indent="-171450">
              <a:buFont typeface="Arial" panose="020B0604020202020204" pitchFamily="34" charset="0"/>
              <a:buChar char="•"/>
            </a:pPr>
            <a:r>
              <a:rPr lang="en-ZA" sz="1200" dirty="0"/>
              <a:t>Jobs retained and more jobs created</a:t>
            </a:r>
          </a:p>
          <a:p>
            <a:pPr marL="171450" indent="-171450">
              <a:buFont typeface="Arial" panose="020B0604020202020204" pitchFamily="34" charset="0"/>
              <a:buChar char="•"/>
            </a:pPr>
            <a:r>
              <a:rPr lang="en-ZA" sz="1200" dirty="0"/>
              <a:t>Millers sharing risk &amp; reward of future value add from diversification with cane farmers </a:t>
            </a:r>
          </a:p>
          <a:p>
            <a:pPr marL="171450" indent="-171450">
              <a:buFont typeface="Arial" panose="020B0604020202020204" pitchFamily="34" charset="0"/>
              <a:buChar char="•"/>
            </a:pPr>
            <a:r>
              <a:rPr lang="en-ZA" sz="1200" dirty="0"/>
              <a:t>A transformed Sugar Milling Sector – level 3 B-BBEE score</a:t>
            </a:r>
          </a:p>
          <a:p>
            <a:pPr marL="171450" indent="-171450">
              <a:buFont typeface="Arial" panose="020B0604020202020204" pitchFamily="34" charset="0"/>
              <a:buChar char="•"/>
            </a:pPr>
            <a:endParaRPr lang="en-ZA" sz="1100" dirty="0"/>
          </a:p>
        </p:txBody>
      </p:sp>
      <p:grpSp>
        <p:nvGrpSpPr>
          <p:cNvPr id="2" name="Group 1"/>
          <p:cNvGrpSpPr/>
          <p:nvPr/>
        </p:nvGrpSpPr>
        <p:grpSpPr>
          <a:xfrm>
            <a:off x="755576" y="1474934"/>
            <a:ext cx="7776864" cy="3687937"/>
            <a:chOff x="4716016" y="1001227"/>
            <a:chExt cx="4104456" cy="2698961"/>
          </a:xfrm>
        </p:grpSpPr>
        <p:graphicFrame>
          <p:nvGraphicFramePr>
            <p:cNvPr id="15" name="Chart 14"/>
            <p:cNvGraphicFramePr/>
            <p:nvPr>
              <p:extLst>
                <p:ext uri="{D42A27DB-BD31-4B8C-83A1-F6EECF244321}">
                  <p14:modId xmlns:p14="http://schemas.microsoft.com/office/powerpoint/2010/main" xmlns="" val="3160810754"/>
                </p:ext>
              </p:extLst>
            </p:nvPr>
          </p:nvGraphicFramePr>
          <p:xfrm>
            <a:off x="4716016" y="1107900"/>
            <a:ext cx="4104456"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6064299" y="1001227"/>
              <a:ext cx="1407889" cy="316151"/>
            </a:xfrm>
            <a:prstGeom prst="rect">
              <a:avLst/>
            </a:prstGeom>
            <a:solidFill>
              <a:schemeClr val="bg1"/>
            </a:solidFill>
            <a:ln>
              <a:solidFill>
                <a:schemeClr val="tx1"/>
              </a:solidFill>
            </a:ln>
          </p:spPr>
          <p:txBody>
            <a:bodyPr wrap="none" rtlCol="0" anchor="ctr">
              <a:spAutoFit/>
            </a:bodyPr>
            <a:lstStyle/>
            <a:p>
              <a:pPr algn="ctr"/>
              <a:r>
                <a:rPr lang="en-ZA" sz="1400" dirty="0"/>
                <a:t>A DIVERSIFIED SUGAR INDUSTRY</a:t>
              </a:r>
            </a:p>
          </p:txBody>
        </p:sp>
        <p:sp>
          <p:nvSpPr>
            <p:cNvPr id="20" name="TextBox 19"/>
            <p:cNvSpPr txBox="1"/>
            <p:nvPr/>
          </p:nvSpPr>
          <p:spPr>
            <a:xfrm>
              <a:off x="5076056" y="1256385"/>
              <a:ext cx="1361719" cy="276999"/>
            </a:xfrm>
            <a:prstGeom prst="rect">
              <a:avLst/>
            </a:prstGeom>
            <a:noFill/>
          </p:spPr>
          <p:txBody>
            <a:bodyPr wrap="none" rtlCol="0">
              <a:spAutoFit/>
            </a:bodyPr>
            <a:lstStyle/>
            <a:p>
              <a:r>
                <a:rPr lang="en-ZA" sz="1200" dirty="0"/>
                <a:t>million tons sugar </a:t>
              </a:r>
            </a:p>
          </p:txBody>
        </p:sp>
        <p:cxnSp>
          <p:nvCxnSpPr>
            <p:cNvPr id="12" name="Straight Arrow Connector 11"/>
            <p:cNvCxnSpPr/>
            <p:nvPr/>
          </p:nvCxnSpPr>
          <p:spPr>
            <a:xfrm>
              <a:off x="7020272" y="141277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82611" y="1465553"/>
              <a:ext cx="242027" cy="191455"/>
            </a:xfrm>
            <a:prstGeom prst="rect">
              <a:avLst/>
            </a:prstGeom>
            <a:solidFill>
              <a:schemeClr val="bg1"/>
            </a:solidFill>
            <a:ln>
              <a:solidFill>
                <a:schemeClr val="tx1"/>
              </a:solidFill>
            </a:ln>
          </p:spPr>
          <p:txBody>
            <a:bodyPr wrap="square" rtlCol="0">
              <a:spAutoFit/>
            </a:bodyPr>
            <a:lstStyle/>
            <a:p>
              <a:r>
                <a:rPr lang="en-ZA" sz="1100" dirty="0"/>
                <a:t>40%</a:t>
              </a:r>
            </a:p>
          </p:txBody>
        </p:sp>
        <p:sp>
          <p:nvSpPr>
            <p:cNvPr id="26" name="TextBox 25"/>
            <p:cNvSpPr txBox="1"/>
            <p:nvPr/>
          </p:nvSpPr>
          <p:spPr>
            <a:xfrm>
              <a:off x="8482611" y="2238090"/>
              <a:ext cx="242027" cy="202717"/>
            </a:xfrm>
            <a:prstGeom prst="rect">
              <a:avLst/>
            </a:prstGeom>
            <a:solidFill>
              <a:schemeClr val="bg1"/>
            </a:solidFill>
            <a:ln>
              <a:solidFill>
                <a:schemeClr val="tx1"/>
              </a:solidFill>
            </a:ln>
          </p:spPr>
          <p:txBody>
            <a:bodyPr wrap="square" rtlCol="0">
              <a:spAutoFit/>
            </a:bodyPr>
            <a:lstStyle/>
            <a:p>
              <a:r>
                <a:rPr lang="en-ZA" sz="1200" dirty="0"/>
                <a:t>60%</a:t>
              </a:r>
            </a:p>
          </p:txBody>
        </p:sp>
        <p:sp>
          <p:nvSpPr>
            <p:cNvPr id="27" name="TextBox 26"/>
            <p:cNvSpPr txBox="1"/>
            <p:nvPr/>
          </p:nvSpPr>
          <p:spPr>
            <a:xfrm>
              <a:off x="7072278" y="2370366"/>
              <a:ext cx="912101" cy="337862"/>
            </a:xfrm>
            <a:prstGeom prst="rect">
              <a:avLst/>
            </a:prstGeom>
            <a:solidFill>
              <a:schemeClr val="bg1">
                <a:lumMod val="95000"/>
              </a:schemeClr>
            </a:solidFill>
            <a:ln>
              <a:solidFill>
                <a:schemeClr val="tx1"/>
              </a:solidFill>
            </a:ln>
          </p:spPr>
          <p:txBody>
            <a:bodyPr wrap="square" rtlCol="0">
              <a:spAutoFit/>
            </a:bodyPr>
            <a:lstStyle/>
            <a:p>
              <a:pPr algn="ctr"/>
              <a:r>
                <a:rPr lang="en-ZA" sz="1200" dirty="0"/>
                <a:t>Transformation</a:t>
              </a:r>
            </a:p>
            <a:p>
              <a:pPr algn="ctr"/>
              <a:r>
                <a:rPr lang="en-ZA" sz="1200" dirty="0"/>
                <a:t>Plan Period</a:t>
              </a:r>
            </a:p>
          </p:txBody>
        </p:sp>
      </p:grpSp>
      <p:sp>
        <p:nvSpPr>
          <p:cNvPr id="29" name="TextBox 28"/>
          <p:cNvSpPr txBox="1"/>
          <p:nvPr/>
        </p:nvSpPr>
        <p:spPr>
          <a:xfrm>
            <a:off x="2392749" y="6426737"/>
            <a:ext cx="4358501" cy="338554"/>
          </a:xfrm>
          <a:prstGeom prst="rect">
            <a:avLst/>
          </a:prstGeom>
          <a:noFill/>
        </p:spPr>
        <p:txBody>
          <a:bodyPr wrap="none" rtlCol="0">
            <a:spAutoFit/>
          </a:bodyPr>
          <a:lstStyle/>
          <a:p>
            <a:pPr algn="ctr"/>
            <a:r>
              <a:rPr lang="en-ZA" sz="1600" dirty="0"/>
              <a:t>A COMMON VISION  BY ALL STAKEHOLDERS IS KEY</a:t>
            </a:r>
          </a:p>
        </p:txBody>
      </p:sp>
      <p:sp>
        <p:nvSpPr>
          <p:cNvPr id="16"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rgbClr val="BFBFBF"/>
                </a:solidFill>
              </a:rPr>
              <a:pPr algn="ctr"/>
              <a:t>10</a:t>
            </a:fld>
            <a:endParaRPr lang="en-ZA" dirty="0">
              <a:solidFill>
                <a:srgbClr val="BFBFBF"/>
              </a:solidFill>
            </a:endParaRPr>
          </a:p>
        </p:txBody>
      </p:sp>
    </p:spTree>
    <p:extLst>
      <p:ext uri="{BB962C8B-B14F-4D97-AF65-F5344CB8AC3E}">
        <p14:creationId xmlns:p14="http://schemas.microsoft.com/office/powerpoint/2010/main" xmlns="" val="145829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412776"/>
            <a:ext cx="9144000" cy="4535985"/>
          </a:xfrm>
          <a:prstGeom prst="rect">
            <a:avLst/>
          </a:prstGeom>
          <a:solidFill>
            <a:srgbClr val="B8D99A">
              <a:alpha val="87000"/>
            </a:srgbClr>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sp>
        <p:nvSpPr>
          <p:cNvPr id="10" name="TextBox 9"/>
          <p:cNvSpPr txBox="1"/>
          <p:nvPr/>
        </p:nvSpPr>
        <p:spPr>
          <a:xfrm>
            <a:off x="467545" y="548680"/>
            <a:ext cx="7488832" cy="430887"/>
          </a:xfrm>
          <a:prstGeom prst="rect">
            <a:avLst/>
          </a:prstGeom>
          <a:noFill/>
        </p:spPr>
        <p:txBody>
          <a:bodyPr wrap="square" rtlCol="0">
            <a:spAutoFit/>
          </a:bodyPr>
          <a:lstStyle/>
          <a:p>
            <a:r>
              <a:rPr lang="en-ZA" sz="2200" dirty="0" smtClean="0">
                <a:solidFill>
                  <a:srgbClr val="00552D"/>
                </a:solidFill>
              </a:rPr>
              <a:t>TRANSFORMATION SCORECARD – ANNUAL REPORT BACK  </a:t>
            </a:r>
            <a:endParaRPr lang="en-ZA" sz="2200" dirty="0">
              <a:solidFill>
                <a:srgbClr val="00552D"/>
              </a:solidFill>
            </a:endParaRPr>
          </a:p>
        </p:txBody>
      </p:sp>
      <p:sp>
        <p:nvSpPr>
          <p:cNvPr id="7"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rgbClr val="BFBFBF"/>
                </a:solidFill>
              </a:rPr>
              <a:pPr algn="ctr"/>
              <a:t>11</a:t>
            </a:fld>
            <a:endParaRPr lang="en-ZA" dirty="0">
              <a:solidFill>
                <a:srgbClr val="BFBFBF"/>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591225781"/>
              </p:ext>
            </p:extLst>
          </p:nvPr>
        </p:nvGraphicFramePr>
        <p:xfrm>
          <a:off x="454884" y="1772816"/>
          <a:ext cx="8234232" cy="3423995"/>
        </p:xfrm>
        <a:graphic>
          <a:graphicData uri="http://schemas.openxmlformats.org/drawingml/2006/table">
            <a:tbl>
              <a:tblPr/>
              <a:tblGrid>
                <a:gridCol w="184675">
                  <a:extLst>
                    <a:ext uri="{9D8B030D-6E8A-4147-A177-3AD203B41FA5}">
                      <a16:colId xmlns:a16="http://schemas.microsoft.com/office/drawing/2014/main" xmlns="" val="20000"/>
                    </a:ext>
                  </a:extLst>
                </a:gridCol>
                <a:gridCol w="796413">
                  <a:extLst>
                    <a:ext uri="{9D8B030D-6E8A-4147-A177-3AD203B41FA5}">
                      <a16:colId xmlns:a16="http://schemas.microsoft.com/office/drawing/2014/main" xmlns="" val="20001"/>
                    </a:ext>
                  </a:extLst>
                </a:gridCol>
                <a:gridCol w="796413">
                  <a:extLst>
                    <a:ext uri="{9D8B030D-6E8A-4147-A177-3AD203B41FA5}">
                      <a16:colId xmlns:a16="http://schemas.microsoft.com/office/drawing/2014/main" xmlns="" val="20002"/>
                    </a:ext>
                  </a:extLst>
                </a:gridCol>
                <a:gridCol w="796413">
                  <a:extLst>
                    <a:ext uri="{9D8B030D-6E8A-4147-A177-3AD203B41FA5}">
                      <a16:colId xmlns:a16="http://schemas.microsoft.com/office/drawing/2014/main" xmlns="" val="20003"/>
                    </a:ext>
                  </a:extLst>
                </a:gridCol>
                <a:gridCol w="219302">
                  <a:extLst>
                    <a:ext uri="{9D8B030D-6E8A-4147-A177-3AD203B41FA5}">
                      <a16:colId xmlns:a16="http://schemas.microsoft.com/office/drawing/2014/main" xmlns="" val="20004"/>
                    </a:ext>
                  </a:extLst>
                </a:gridCol>
                <a:gridCol w="150049">
                  <a:extLst>
                    <a:ext uri="{9D8B030D-6E8A-4147-A177-3AD203B41FA5}">
                      <a16:colId xmlns:a16="http://schemas.microsoft.com/office/drawing/2014/main" xmlns="" val="20005"/>
                    </a:ext>
                  </a:extLst>
                </a:gridCol>
                <a:gridCol w="854124">
                  <a:extLst>
                    <a:ext uri="{9D8B030D-6E8A-4147-A177-3AD203B41FA5}">
                      <a16:colId xmlns:a16="http://schemas.microsoft.com/office/drawing/2014/main" xmlns="" val="20006"/>
                    </a:ext>
                  </a:extLst>
                </a:gridCol>
                <a:gridCol w="48484">
                  <a:extLst>
                    <a:ext uri="{9D8B030D-6E8A-4147-A177-3AD203B41FA5}">
                      <a16:colId xmlns:a16="http://schemas.microsoft.com/office/drawing/2014/main" xmlns="" val="20007"/>
                    </a:ext>
                  </a:extLst>
                </a:gridCol>
                <a:gridCol w="92338">
                  <a:extLst>
                    <a:ext uri="{9D8B030D-6E8A-4147-A177-3AD203B41FA5}">
                      <a16:colId xmlns:a16="http://schemas.microsoft.com/office/drawing/2014/main" xmlns="" val="20008"/>
                    </a:ext>
                  </a:extLst>
                </a:gridCol>
                <a:gridCol w="854124">
                  <a:extLst>
                    <a:ext uri="{9D8B030D-6E8A-4147-A177-3AD203B41FA5}">
                      <a16:colId xmlns:a16="http://schemas.microsoft.com/office/drawing/2014/main" xmlns="" val="20009"/>
                    </a:ext>
                  </a:extLst>
                </a:gridCol>
                <a:gridCol w="48484">
                  <a:extLst>
                    <a:ext uri="{9D8B030D-6E8A-4147-A177-3AD203B41FA5}">
                      <a16:colId xmlns:a16="http://schemas.microsoft.com/office/drawing/2014/main" xmlns="" val="20010"/>
                    </a:ext>
                  </a:extLst>
                </a:gridCol>
                <a:gridCol w="80796">
                  <a:extLst>
                    <a:ext uri="{9D8B030D-6E8A-4147-A177-3AD203B41FA5}">
                      <a16:colId xmlns:a16="http://schemas.microsoft.com/office/drawing/2014/main" xmlns="" val="20011"/>
                    </a:ext>
                  </a:extLst>
                </a:gridCol>
                <a:gridCol w="657906">
                  <a:extLst>
                    <a:ext uri="{9D8B030D-6E8A-4147-A177-3AD203B41FA5}">
                      <a16:colId xmlns:a16="http://schemas.microsoft.com/office/drawing/2014/main" xmlns="" val="20012"/>
                    </a:ext>
                  </a:extLst>
                </a:gridCol>
                <a:gridCol w="69253">
                  <a:extLst>
                    <a:ext uri="{9D8B030D-6E8A-4147-A177-3AD203B41FA5}">
                      <a16:colId xmlns:a16="http://schemas.microsoft.com/office/drawing/2014/main" xmlns="" val="20013"/>
                    </a:ext>
                  </a:extLst>
                </a:gridCol>
                <a:gridCol w="80796">
                  <a:extLst>
                    <a:ext uri="{9D8B030D-6E8A-4147-A177-3AD203B41FA5}">
                      <a16:colId xmlns:a16="http://schemas.microsoft.com/office/drawing/2014/main" xmlns="" val="20014"/>
                    </a:ext>
                  </a:extLst>
                </a:gridCol>
                <a:gridCol w="646364">
                  <a:extLst>
                    <a:ext uri="{9D8B030D-6E8A-4147-A177-3AD203B41FA5}">
                      <a16:colId xmlns:a16="http://schemas.microsoft.com/office/drawing/2014/main" xmlns="" val="20015"/>
                    </a:ext>
                  </a:extLst>
                </a:gridCol>
                <a:gridCol w="80796">
                  <a:extLst>
                    <a:ext uri="{9D8B030D-6E8A-4147-A177-3AD203B41FA5}">
                      <a16:colId xmlns:a16="http://schemas.microsoft.com/office/drawing/2014/main" xmlns="" val="20016"/>
                    </a:ext>
                  </a:extLst>
                </a:gridCol>
                <a:gridCol w="92338">
                  <a:extLst>
                    <a:ext uri="{9D8B030D-6E8A-4147-A177-3AD203B41FA5}">
                      <a16:colId xmlns:a16="http://schemas.microsoft.com/office/drawing/2014/main" xmlns="" val="20017"/>
                    </a:ext>
                  </a:extLst>
                </a:gridCol>
                <a:gridCol w="646364">
                  <a:extLst>
                    <a:ext uri="{9D8B030D-6E8A-4147-A177-3AD203B41FA5}">
                      <a16:colId xmlns:a16="http://schemas.microsoft.com/office/drawing/2014/main" xmlns="" val="20018"/>
                    </a:ext>
                  </a:extLst>
                </a:gridCol>
                <a:gridCol w="80796">
                  <a:extLst>
                    <a:ext uri="{9D8B030D-6E8A-4147-A177-3AD203B41FA5}">
                      <a16:colId xmlns:a16="http://schemas.microsoft.com/office/drawing/2014/main" xmlns="" val="20019"/>
                    </a:ext>
                  </a:extLst>
                </a:gridCol>
                <a:gridCol w="80796">
                  <a:extLst>
                    <a:ext uri="{9D8B030D-6E8A-4147-A177-3AD203B41FA5}">
                      <a16:colId xmlns:a16="http://schemas.microsoft.com/office/drawing/2014/main" xmlns="" val="20020"/>
                    </a:ext>
                  </a:extLst>
                </a:gridCol>
                <a:gridCol w="577111">
                  <a:extLst>
                    <a:ext uri="{9D8B030D-6E8A-4147-A177-3AD203B41FA5}">
                      <a16:colId xmlns:a16="http://schemas.microsoft.com/office/drawing/2014/main" xmlns="" val="20021"/>
                    </a:ext>
                  </a:extLst>
                </a:gridCol>
                <a:gridCol w="126964">
                  <a:extLst>
                    <a:ext uri="{9D8B030D-6E8A-4147-A177-3AD203B41FA5}">
                      <a16:colId xmlns:a16="http://schemas.microsoft.com/office/drawing/2014/main" xmlns="" val="20022"/>
                    </a:ext>
                  </a:extLst>
                </a:gridCol>
                <a:gridCol w="173133">
                  <a:extLst>
                    <a:ext uri="{9D8B030D-6E8A-4147-A177-3AD203B41FA5}">
                      <a16:colId xmlns:a16="http://schemas.microsoft.com/office/drawing/2014/main" xmlns="" val="20023"/>
                    </a:ext>
                  </a:extLst>
                </a:gridCol>
              </a:tblGrid>
              <a:tr h="242387">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0"/>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is-IS" sz="900" b="0" i="0" u="none" strike="noStrike" dirty="0" smtClean="0">
                          <a:solidFill>
                            <a:srgbClr val="000000"/>
                          </a:solidFill>
                          <a:effectLst/>
                          <a:latin typeface="+mn-lt"/>
                        </a:rPr>
                        <a:t>2018/19</a:t>
                      </a:r>
                      <a:endParaRPr lang="is-IS" sz="900" b="0" i="0" u="none" strike="noStrike" dirty="0">
                        <a:solidFill>
                          <a:srgbClr val="000000"/>
                        </a:solidFill>
                        <a:effectLst/>
                        <a:latin typeface="+mn-lt"/>
                      </a:endParaRP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mn-lt"/>
                        </a:rPr>
                        <a:t> </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dirty="0">
                          <a:solidFill>
                            <a:srgbClr val="000000"/>
                          </a:solidFill>
                          <a:effectLst/>
                          <a:latin typeface="+mn-lt"/>
                        </a:rPr>
                        <a:t> </a:t>
                      </a:r>
                    </a:p>
                  </a:txBody>
                  <a:tcPr marL="11542" marR="11542" marT="11542" marB="0" anchor="ctr">
                    <a:lnL>
                      <a:noFill/>
                    </a:lnL>
                    <a:lnR>
                      <a:noFill/>
                    </a:lnR>
                    <a:lnT>
                      <a:noFill/>
                    </a:lnT>
                    <a:lnB>
                      <a:noFill/>
                    </a:lnB>
                    <a:solidFill>
                      <a:srgbClr val="74B432"/>
                    </a:solidFill>
                  </a:tcPr>
                </a:tc>
                <a:tc>
                  <a:txBody>
                    <a:bodyPr/>
                    <a:lstStyle/>
                    <a:p>
                      <a:pPr algn="r" fontAlgn="b"/>
                      <a:r>
                        <a:rPr lang="is-IS" sz="900" b="0" i="0" u="none" strike="noStrike" dirty="0">
                          <a:solidFill>
                            <a:srgbClr val="000000"/>
                          </a:solidFill>
                          <a:effectLst/>
                          <a:latin typeface="+mn-lt"/>
                        </a:rPr>
                        <a:t>2019/20</a:t>
                      </a:r>
                    </a:p>
                  </a:txBody>
                  <a:tcPr marL="11542" marR="11542" marT="11542" marB="0" anchor="ctr">
                    <a:lnL>
                      <a:noFill/>
                    </a:lnL>
                    <a:lnR>
                      <a:noFill/>
                    </a:lnR>
                    <a:lnT>
                      <a:noFill/>
                    </a:lnT>
                    <a:lnB>
                      <a:noFill/>
                    </a:lnB>
                    <a:solidFill>
                      <a:srgbClr val="D8E4BC"/>
                    </a:solidFill>
                  </a:tcPr>
                </a:tc>
                <a:tc>
                  <a:txBody>
                    <a:bodyPr/>
                    <a:lstStyle/>
                    <a:p>
                      <a:pPr algn="r" fontAlgn="b"/>
                      <a:r>
                        <a:rPr lang="sk-SK" sz="900" b="0" i="0" u="none" strike="noStrike" dirty="0">
                          <a:solidFill>
                            <a:srgbClr val="000000"/>
                          </a:solidFill>
                          <a:effectLst/>
                          <a:latin typeface="+mn-lt"/>
                        </a:rPr>
                        <a:t> </a:t>
                      </a:r>
                    </a:p>
                  </a:txBody>
                  <a:tcPr marL="11542" marR="11542" marT="11542" marB="0" anchor="ctr">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mn-lt"/>
                        </a:rPr>
                        <a:t> </a:t>
                      </a:r>
                    </a:p>
                  </a:txBody>
                  <a:tcPr marL="11542" marR="11542" marT="11542" marB="0" anchor="ctr">
                    <a:lnL>
                      <a:noFill/>
                    </a:lnL>
                    <a:lnR>
                      <a:noFill/>
                    </a:lnR>
                    <a:lnT>
                      <a:noFill/>
                    </a:lnT>
                    <a:lnB>
                      <a:noFill/>
                    </a:lnB>
                    <a:solidFill>
                      <a:srgbClr val="74B432"/>
                    </a:solidFill>
                  </a:tcPr>
                </a:tc>
                <a:tc>
                  <a:txBody>
                    <a:bodyPr/>
                    <a:lstStyle/>
                    <a:p>
                      <a:pPr algn="r" fontAlgn="b"/>
                      <a:r>
                        <a:rPr lang="is-IS" sz="900" b="0" i="0" u="none" strike="noStrike" dirty="0">
                          <a:solidFill>
                            <a:srgbClr val="000000"/>
                          </a:solidFill>
                          <a:effectLst/>
                          <a:latin typeface="+mn-lt"/>
                        </a:rPr>
                        <a:t>2020/21</a:t>
                      </a:r>
                    </a:p>
                  </a:txBody>
                  <a:tcPr marL="11542" marR="11542" marT="11542" marB="0" anchor="ctr">
                    <a:lnL>
                      <a:noFill/>
                    </a:lnL>
                    <a:lnR>
                      <a:noFill/>
                    </a:lnR>
                    <a:lnT>
                      <a:noFill/>
                    </a:lnT>
                    <a:lnB>
                      <a:noFill/>
                    </a:lnB>
                    <a:solidFill>
                      <a:srgbClr val="D8E4BC"/>
                    </a:solidFill>
                  </a:tcPr>
                </a:tc>
                <a:tc>
                  <a:txBody>
                    <a:bodyPr/>
                    <a:lstStyle/>
                    <a:p>
                      <a:pPr algn="r" fontAlgn="b"/>
                      <a:r>
                        <a:rPr lang="sk-SK" sz="900" b="0" i="0" u="none" strike="noStrike" dirty="0">
                          <a:solidFill>
                            <a:srgbClr val="000000"/>
                          </a:solidFill>
                          <a:effectLst/>
                          <a:latin typeface="+mn-lt"/>
                        </a:rPr>
                        <a:t> </a:t>
                      </a:r>
                    </a:p>
                  </a:txBody>
                  <a:tcPr marL="11542" marR="11542" marT="11542" marB="0" anchor="ctr">
                    <a:lnL>
                      <a:noFill/>
                    </a:lnL>
                    <a:lnR>
                      <a:noFill/>
                    </a:lnR>
                    <a:lnT>
                      <a:noFill/>
                    </a:lnT>
                    <a:lnB>
                      <a:noFill/>
                    </a:lnB>
                    <a:solidFill>
                      <a:srgbClr val="D8E4BC"/>
                    </a:solidFill>
                  </a:tcPr>
                </a:tc>
                <a:tc>
                  <a:txBody>
                    <a:bodyPr/>
                    <a:lstStyle/>
                    <a:p>
                      <a:pPr algn="l" fontAlgn="b"/>
                      <a:r>
                        <a:rPr lang="sk-SK" sz="900" b="0" i="0" u="none" strike="noStrike" dirty="0">
                          <a:solidFill>
                            <a:srgbClr val="000000"/>
                          </a:solidFill>
                          <a:effectLst/>
                          <a:latin typeface="+mn-lt"/>
                        </a:rPr>
                        <a:t> </a:t>
                      </a:r>
                    </a:p>
                  </a:txBody>
                  <a:tcPr marL="11542" marR="11542" marT="11542" marB="0" anchor="ctr">
                    <a:lnL>
                      <a:noFill/>
                    </a:lnL>
                    <a:lnR>
                      <a:noFill/>
                    </a:lnR>
                    <a:lnT>
                      <a:noFill/>
                    </a:lnT>
                    <a:lnB>
                      <a:noFill/>
                    </a:lnB>
                    <a:solidFill>
                      <a:srgbClr val="74B432"/>
                    </a:solidFill>
                  </a:tcPr>
                </a:tc>
                <a:tc>
                  <a:txBody>
                    <a:bodyPr/>
                    <a:lstStyle/>
                    <a:p>
                      <a:pPr algn="r" fontAlgn="b"/>
                      <a:r>
                        <a:rPr lang="en-US" sz="900" b="0" i="0" u="none" strike="noStrike" dirty="0">
                          <a:solidFill>
                            <a:srgbClr val="000000"/>
                          </a:solidFill>
                          <a:effectLst/>
                          <a:latin typeface="+mn-lt"/>
                        </a:rPr>
                        <a:t>2021/22</a:t>
                      </a:r>
                    </a:p>
                  </a:txBody>
                  <a:tcPr marL="11542" marR="11542" marT="11542" marB="0" anchor="ctr">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mn-lt"/>
                        </a:rPr>
                        <a:t> </a:t>
                      </a:r>
                    </a:p>
                  </a:txBody>
                  <a:tcPr marL="11542" marR="11542" marT="11542" marB="0" anchor="ctr">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mn-lt"/>
                        </a:rPr>
                        <a:t> </a:t>
                      </a:r>
                    </a:p>
                  </a:txBody>
                  <a:tcPr marL="11542" marR="11542" marT="11542" marB="0" anchor="ctr">
                    <a:lnL>
                      <a:noFill/>
                    </a:lnL>
                    <a:lnR>
                      <a:noFill/>
                    </a:lnR>
                    <a:lnT>
                      <a:noFill/>
                    </a:lnT>
                    <a:lnB>
                      <a:noFill/>
                    </a:lnB>
                    <a:solidFill>
                      <a:srgbClr val="74B432"/>
                    </a:solidFill>
                  </a:tcPr>
                </a:tc>
                <a:tc>
                  <a:txBody>
                    <a:bodyPr/>
                    <a:lstStyle/>
                    <a:p>
                      <a:pPr algn="r" fontAlgn="b"/>
                      <a:r>
                        <a:rPr lang="en-US" sz="900" b="0" i="0" u="none" strike="noStrike" dirty="0">
                          <a:solidFill>
                            <a:srgbClr val="000000"/>
                          </a:solidFill>
                          <a:effectLst/>
                          <a:latin typeface="+mn-lt"/>
                        </a:rPr>
                        <a:t>2022/23</a:t>
                      </a:r>
                    </a:p>
                  </a:txBody>
                  <a:tcPr marL="11542" marR="11542" marT="11542" marB="0" anchor="ctr">
                    <a:lnL>
                      <a:noFill/>
                    </a:lnL>
                    <a:lnR>
                      <a:noFill/>
                    </a:lnR>
                    <a:lnT>
                      <a:noFill/>
                    </a:lnT>
                    <a:lnB>
                      <a:noFill/>
                    </a:lnB>
                    <a:solidFill>
                      <a:srgbClr val="D8E4BC"/>
                    </a:solidFill>
                  </a:tcPr>
                </a:tc>
                <a:tc>
                  <a:txBody>
                    <a:bodyPr/>
                    <a:lstStyle/>
                    <a:p>
                      <a:pPr algn="r" fontAlgn="b"/>
                      <a:r>
                        <a:rPr lang="sk-SK" sz="900" b="0" i="0" u="none" strike="noStrike" dirty="0">
                          <a:solidFill>
                            <a:srgbClr val="000000"/>
                          </a:solidFill>
                          <a:effectLst/>
                          <a:latin typeface="+mn-lt"/>
                        </a:rPr>
                        <a:t> </a:t>
                      </a:r>
                    </a:p>
                  </a:txBody>
                  <a:tcPr marL="11542" marR="11542" marT="11542" marB="0" anchor="ctr">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mn-lt"/>
                        </a:rPr>
                        <a:t> </a:t>
                      </a:r>
                    </a:p>
                  </a:txBody>
                  <a:tcPr marL="11542" marR="11542" marT="11542" marB="0" anchor="ctr">
                    <a:lnL>
                      <a:noFill/>
                    </a:lnL>
                    <a:lnR>
                      <a:noFill/>
                    </a:lnR>
                    <a:lnT>
                      <a:noFill/>
                    </a:lnT>
                    <a:lnB>
                      <a:noFill/>
                    </a:lnB>
                    <a:solidFill>
                      <a:srgbClr val="74B432"/>
                    </a:solidFill>
                  </a:tcPr>
                </a:tc>
                <a:tc>
                  <a:txBody>
                    <a:bodyPr/>
                    <a:lstStyle/>
                    <a:p>
                      <a:pPr algn="r" fontAlgn="b"/>
                      <a:r>
                        <a:rPr lang="is-IS" sz="900" b="0" i="0" u="none" strike="noStrike" dirty="0">
                          <a:solidFill>
                            <a:srgbClr val="000000"/>
                          </a:solidFill>
                          <a:effectLst/>
                          <a:latin typeface="+mn-lt"/>
                        </a:rPr>
                        <a:t>2023/24</a:t>
                      </a:r>
                    </a:p>
                  </a:txBody>
                  <a:tcPr marL="11542" marR="11542" marT="11542" marB="0" anchor="ctr">
                    <a:lnL>
                      <a:noFill/>
                    </a:lnL>
                    <a:lnR>
                      <a:noFill/>
                    </a:lnR>
                    <a:lnT>
                      <a:noFill/>
                    </a:lnT>
                    <a:lnB>
                      <a:noFill/>
                    </a:lnB>
                    <a:solidFill>
                      <a:srgbClr val="D8E4BC"/>
                    </a:solidFill>
                  </a:tcPr>
                </a:tc>
                <a:tc>
                  <a:txBody>
                    <a:bodyPr/>
                    <a:lstStyle/>
                    <a:p>
                      <a:pPr algn="r" fontAlgn="b"/>
                      <a:r>
                        <a:rPr lang="sk-SK" sz="900" b="0" i="0" u="none" strike="noStrike" dirty="0">
                          <a:solidFill>
                            <a:srgbClr val="000000"/>
                          </a:solidFill>
                          <a:effectLst/>
                          <a:latin typeface="+mn-lt"/>
                        </a:rPr>
                        <a:t> </a:t>
                      </a:r>
                    </a:p>
                  </a:txBody>
                  <a:tcPr marL="11542" marR="11542" marT="11542" marB="0" anchor="ctr">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1"/>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2"/>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3">
                  <a:txBody>
                    <a:bodyPr/>
                    <a:lstStyle/>
                    <a:p>
                      <a:pPr algn="l" fontAlgn="b"/>
                      <a:r>
                        <a:rPr lang="en-US" sz="900" b="0" i="0" u="none" strike="noStrike">
                          <a:solidFill>
                            <a:srgbClr val="000000"/>
                          </a:solidFill>
                          <a:effectLst/>
                          <a:latin typeface="Calibri"/>
                        </a:rPr>
                        <a:t>Total cane delivered Est. (tons)</a:t>
                      </a:r>
                    </a:p>
                  </a:txBody>
                  <a:tcPr marL="11542" marR="11542" marT="11542"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cs-CZ" sz="900" b="0" i="0" u="none" strike="noStrike">
                          <a:solidFill>
                            <a:srgbClr val="000000"/>
                          </a:solidFill>
                          <a:effectLst/>
                          <a:latin typeface="Calibri"/>
                        </a:rPr>
                        <a:t>19 070 546</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endParaRPr lang="pl-PL"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3"/>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4">
                  <a:txBody>
                    <a:bodyPr/>
                    <a:lstStyle/>
                    <a:p>
                      <a:pPr algn="l" fontAlgn="b"/>
                      <a:r>
                        <a:rPr lang="en-US" sz="900" b="0" i="0" u="none" strike="noStrike">
                          <a:solidFill>
                            <a:srgbClr val="000000"/>
                          </a:solidFill>
                          <a:effectLst/>
                          <a:latin typeface="Calibri"/>
                        </a:rPr>
                        <a:t>Cane delivered by black farmers Est. (tons)</a:t>
                      </a:r>
                    </a:p>
                  </a:txBody>
                  <a:tcPr marL="11542" marR="11542" marT="11542"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sk-SK" sz="900" b="0" i="0" u="none" strike="noStrike">
                          <a:solidFill>
                            <a:srgbClr val="000000"/>
                          </a:solidFill>
                          <a:effectLst/>
                          <a:latin typeface="Calibri"/>
                        </a:rPr>
                        <a:t>4 971 691</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endParaRPr lang="cs-CZ" sz="900" b="0" i="0" u="none" strike="noStrike">
                        <a:solidFill>
                          <a:srgbClr val="000000"/>
                        </a:solidFill>
                        <a:effectLst/>
                        <a:latin typeface="Calibri"/>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4"/>
                  </a:ext>
                </a:extLst>
              </a:tr>
              <a:tr h="0">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3">
                  <a:txBody>
                    <a:bodyPr/>
                    <a:lstStyle/>
                    <a:p>
                      <a:pPr algn="l" fontAlgn="b"/>
                      <a:r>
                        <a:rPr lang="en-US" sz="900" b="0" i="0" u="none" strike="noStrike">
                          <a:solidFill>
                            <a:srgbClr val="000000"/>
                          </a:solidFill>
                          <a:effectLst/>
                          <a:latin typeface="Calibri"/>
                        </a:rPr>
                        <a:t>% cane delivered by black farmers Est.</a:t>
                      </a:r>
                    </a:p>
                  </a:txBody>
                  <a:tcPr marL="11542" marR="11542" marT="11542"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mr-IN" sz="900" b="1" i="0" u="none" strike="noStrike" dirty="0">
                          <a:solidFill>
                            <a:srgbClr val="000000"/>
                          </a:solidFill>
                          <a:effectLst/>
                          <a:latin typeface="Calibri"/>
                        </a:rPr>
                        <a:t>26%</a:t>
                      </a:r>
                    </a:p>
                  </a:txBody>
                  <a:tcPr marL="11542" marR="11542" marT="11542" marB="0" anchor="ctr">
                    <a:lnL>
                      <a:noFill/>
                    </a:lnL>
                    <a:lnR>
                      <a:noFill/>
                    </a:lnR>
                    <a:lnT>
                      <a:noFill/>
                    </a:lnT>
                    <a:lnB>
                      <a:noFill/>
                    </a:lnB>
                    <a:solidFill>
                      <a:srgbClr val="EBF1DE"/>
                    </a:solidFill>
                  </a:tcPr>
                </a:tc>
                <a:tc>
                  <a:txBody>
                    <a:bodyPr/>
                    <a:lstStyle/>
                    <a:p>
                      <a:pPr algn="r" fontAlgn="b"/>
                      <a:r>
                        <a:rPr lang="sk-SK" sz="900" b="1" i="0" u="none" strike="noStrike" dirty="0">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1"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endParaRPr lang="mr-IN" sz="900" b="1" i="0" u="none" strike="noStrike" dirty="0">
                        <a:solidFill>
                          <a:srgbClr val="000000"/>
                        </a:solidFill>
                        <a:effectLst/>
                        <a:latin typeface="Calibri"/>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5"/>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sk-SK" sz="900" b="0" i="0" u="none" strike="noStrike">
                          <a:solidFill>
                            <a:srgbClr val="000000"/>
                          </a:solidFill>
                          <a:effectLst/>
                          <a:latin typeface="Calibri"/>
                        </a:rPr>
                        <a:t> </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endParaRPr lang="sk-SK" sz="900" b="0" i="0" u="none" strike="noStrike">
                        <a:solidFill>
                          <a:srgbClr val="000000"/>
                        </a:solidFill>
                        <a:effectLst/>
                        <a:latin typeface="Calibri"/>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6"/>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3">
                  <a:txBody>
                    <a:bodyPr/>
                    <a:lstStyle/>
                    <a:p>
                      <a:pPr algn="l" fontAlgn="b"/>
                      <a:r>
                        <a:rPr lang="en-US" sz="900" b="0" i="0" u="none" strike="noStrike" dirty="0" smtClean="0">
                          <a:solidFill>
                            <a:srgbClr val="000000"/>
                          </a:solidFill>
                          <a:effectLst/>
                          <a:latin typeface="Calibri"/>
                        </a:rPr>
                        <a:t>No</a:t>
                      </a:r>
                      <a:r>
                        <a:rPr lang="en-US" sz="900" b="0" i="0" u="none" strike="noStrike" baseline="0" dirty="0" smtClean="0">
                          <a:solidFill>
                            <a:srgbClr val="000000"/>
                          </a:solidFill>
                          <a:effectLst/>
                          <a:latin typeface="Calibri"/>
                        </a:rPr>
                        <a:t>. </a:t>
                      </a:r>
                      <a:r>
                        <a:rPr lang="en-US" sz="900" b="0" i="0" u="none" strike="noStrike" dirty="0" smtClean="0">
                          <a:solidFill>
                            <a:srgbClr val="000000"/>
                          </a:solidFill>
                          <a:effectLst/>
                          <a:latin typeface="Calibri"/>
                        </a:rPr>
                        <a:t>of black </a:t>
                      </a:r>
                      <a:r>
                        <a:rPr lang="en-US" sz="900" b="0" i="0" u="none" strike="noStrike" dirty="0">
                          <a:solidFill>
                            <a:srgbClr val="000000"/>
                          </a:solidFill>
                          <a:effectLst/>
                          <a:latin typeface="Calibri"/>
                        </a:rPr>
                        <a:t>small-scale </a:t>
                      </a:r>
                      <a:r>
                        <a:rPr lang="en-US" sz="900" b="0" i="0" u="none" strike="noStrike" dirty="0" smtClean="0">
                          <a:solidFill>
                            <a:srgbClr val="000000"/>
                          </a:solidFill>
                          <a:effectLst/>
                          <a:latin typeface="Calibri"/>
                        </a:rPr>
                        <a:t>farmers</a:t>
                      </a:r>
                      <a:endParaRPr lang="en-US"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is-IS" sz="900" b="0" i="0" u="none" strike="noStrike">
                          <a:solidFill>
                            <a:srgbClr val="000000"/>
                          </a:solidFill>
                          <a:effectLst/>
                          <a:latin typeface="Calibri"/>
                        </a:rPr>
                        <a:t>21 373</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endParaRPr lang="is-IS" sz="900" b="0" i="0" u="none" strike="noStrike">
                        <a:solidFill>
                          <a:srgbClr val="000000"/>
                        </a:solidFill>
                        <a:effectLst/>
                        <a:latin typeface="Calibri"/>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7"/>
                  </a:ext>
                </a:extLst>
              </a:tr>
              <a:tr h="173133">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2">
                  <a:txBody>
                    <a:bodyPr/>
                    <a:lstStyle/>
                    <a:p>
                      <a:pPr algn="l" fontAlgn="b"/>
                      <a:r>
                        <a:rPr lang="en-US" sz="900" b="0" i="0" u="none" strike="noStrike" dirty="0">
                          <a:solidFill>
                            <a:srgbClr val="000000"/>
                          </a:solidFill>
                          <a:effectLst/>
                          <a:latin typeface="Calibri"/>
                        </a:rPr>
                        <a:t>No. of </a:t>
                      </a:r>
                      <a:r>
                        <a:rPr lang="en-US" sz="900" b="0" i="0" u="none" strike="noStrike" dirty="0" smtClean="0">
                          <a:solidFill>
                            <a:srgbClr val="000000"/>
                          </a:solidFill>
                          <a:effectLst/>
                          <a:latin typeface="Calibri"/>
                        </a:rPr>
                        <a:t>black </a:t>
                      </a:r>
                      <a:r>
                        <a:rPr lang="en-US" sz="900" b="0" i="0" u="none" strike="noStrike" dirty="0" smtClean="0">
                          <a:solidFill>
                            <a:srgbClr val="000000"/>
                          </a:solidFill>
                          <a:effectLst/>
                          <a:latin typeface="+mn-lt"/>
                        </a:rPr>
                        <a:t>LRF </a:t>
                      </a:r>
                      <a:r>
                        <a:rPr lang="en-US" sz="900" b="0" i="0" u="none" strike="noStrike" dirty="0" smtClean="0">
                          <a:solidFill>
                            <a:srgbClr val="000000"/>
                          </a:solidFill>
                          <a:effectLst/>
                          <a:latin typeface="Calibri"/>
                        </a:rPr>
                        <a:t>farmers</a:t>
                      </a:r>
                      <a:endParaRPr lang="en-US"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F2F2F2"/>
                    </a:solidFill>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is-IS" sz="900" b="0" i="0" u="none" strike="noStrike">
                          <a:solidFill>
                            <a:srgbClr val="000000"/>
                          </a:solidFill>
                          <a:effectLst/>
                          <a:latin typeface="Calibri"/>
                        </a:rPr>
                        <a:t>285</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endParaRPr lang="is-IS"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8"/>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3">
                  <a:txBody>
                    <a:bodyPr/>
                    <a:lstStyle/>
                    <a:p>
                      <a:pPr algn="l" fontAlgn="b"/>
                      <a:r>
                        <a:rPr lang="en-US" sz="900" b="0" i="0" u="none" strike="noStrike" dirty="0">
                          <a:solidFill>
                            <a:srgbClr val="000000"/>
                          </a:solidFill>
                          <a:effectLst/>
                          <a:latin typeface="Calibri"/>
                        </a:rPr>
                        <a:t>No. of </a:t>
                      </a:r>
                      <a:r>
                        <a:rPr lang="en-US" sz="900" b="0" i="0" u="none" strike="noStrike" dirty="0" smtClean="0">
                          <a:solidFill>
                            <a:srgbClr val="000000"/>
                          </a:solidFill>
                          <a:effectLst/>
                          <a:latin typeface="Calibri"/>
                        </a:rPr>
                        <a:t>black commercial farmers</a:t>
                      </a:r>
                      <a:endParaRPr lang="en-US"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ru-RU" sz="900" b="0" i="0" u="none" strike="noStrike">
                          <a:solidFill>
                            <a:srgbClr val="000000"/>
                          </a:solidFill>
                          <a:effectLst/>
                          <a:latin typeface="Calibri"/>
                        </a:rPr>
                        <a:t>345</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endParaRPr lang="ru-RU"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09"/>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3">
                  <a:txBody>
                    <a:bodyPr/>
                    <a:lstStyle/>
                    <a:p>
                      <a:pPr algn="l" fontAlgn="b"/>
                      <a:r>
                        <a:rPr lang="en-US" sz="900" b="0" i="0" u="none" strike="noStrike" dirty="0">
                          <a:solidFill>
                            <a:srgbClr val="000000"/>
                          </a:solidFill>
                          <a:effectLst/>
                          <a:latin typeface="Calibri"/>
                        </a:rPr>
                        <a:t>No. </a:t>
                      </a:r>
                      <a:r>
                        <a:rPr lang="en-US" sz="900" b="0" i="0" u="none" strike="noStrike" dirty="0" smtClean="0">
                          <a:solidFill>
                            <a:srgbClr val="000000"/>
                          </a:solidFill>
                          <a:effectLst/>
                          <a:latin typeface="Calibri"/>
                        </a:rPr>
                        <a:t>o</a:t>
                      </a:r>
                      <a:r>
                        <a:rPr lang="en-US" sz="900" b="0" i="0" u="none" strike="noStrike" baseline="0" dirty="0" smtClean="0">
                          <a:solidFill>
                            <a:srgbClr val="000000"/>
                          </a:solidFill>
                          <a:effectLst/>
                          <a:latin typeface="Calibri"/>
                        </a:rPr>
                        <a:t>f white </a:t>
                      </a:r>
                      <a:r>
                        <a:rPr lang="en-US" sz="900" b="0" i="0" u="none" strike="noStrike" dirty="0" smtClean="0">
                          <a:solidFill>
                            <a:srgbClr val="000000"/>
                          </a:solidFill>
                          <a:effectLst/>
                          <a:latin typeface="Calibri"/>
                        </a:rPr>
                        <a:t>commercial farmers / MCP /</a:t>
                      </a:r>
                    </a:p>
                    <a:p>
                      <a:pPr algn="l" fontAlgn="b"/>
                      <a:r>
                        <a:rPr lang="en-US" sz="900" b="0" i="0" u="none" strike="noStrike" dirty="0" smtClean="0">
                          <a:solidFill>
                            <a:srgbClr val="000000"/>
                          </a:solidFill>
                          <a:effectLst/>
                          <a:latin typeface="Calibri"/>
                        </a:rPr>
                        <a:t>white small-scale farmers</a:t>
                      </a:r>
                      <a:endParaRPr lang="en-US"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fi-FI" sz="900" b="0" i="0" u="none" strike="noStrike" dirty="0" smtClean="0">
                          <a:solidFill>
                            <a:srgbClr val="000000"/>
                          </a:solidFill>
                          <a:effectLst/>
                          <a:latin typeface="Calibri"/>
                        </a:rPr>
                        <a:t>1065</a:t>
                      </a:r>
                      <a:endParaRPr lang="fi-FI"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endParaRPr lang="fi-FI" sz="900" b="0" i="0" u="none" strike="noStrike" dirty="0">
                        <a:solidFill>
                          <a:srgbClr val="000000"/>
                        </a:solidFill>
                        <a:effectLst/>
                        <a:latin typeface="+mn-lt"/>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0"/>
                  </a:ext>
                </a:extLst>
              </a:tr>
              <a:tr h="173133">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sk-SK" sz="900" b="0" i="0" u="none" strike="noStrike">
                          <a:solidFill>
                            <a:srgbClr val="000000"/>
                          </a:solidFill>
                          <a:effectLst/>
                          <a:latin typeface="Calibri"/>
                        </a:rPr>
                        <a:t> </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endParaRPr lang="sk-SK" sz="900" b="0" i="0" u="none" strike="noStrike" dirty="0">
                        <a:solidFill>
                          <a:srgbClr val="000000"/>
                        </a:solidFill>
                        <a:effectLst/>
                        <a:latin typeface="Calibri"/>
                      </a:endParaRP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1"/>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sk-SK" sz="900" b="0" i="0" u="none" strike="noStrike">
                          <a:solidFill>
                            <a:srgbClr val="000000"/>
                          </a:solidFill>
                          <a:effectLst/>
                          <a:latin typeface="Calibri"/>
                        </a:rPr>
                        <a:t> </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2"/>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3">
                  <a:txBody>
                    <a:bodyPr/>
                    <a:lstStyle/>
                    <a:p>
                      <a:pPr algn="l" fontAlgn="b"/>
                      <a:r>
                        <a:rPr lang="en-US" sz="900" b="0" i="0" u="none" strike="noStrike">
                          <a:solidFill>
                            <a:srgbClr val="000000"/>
                          </a:solidFill>
                          <a:effectLst/>
                          <a:latin typeface="Calibri"/>
                        </a:rPr>
                        <a:t>Milling Sector B-BBEE score</a:t>
                      </a:r>
                    </a:p>
                  </a:txBody>
                  <a:tcPr marL="11542" marR="11542" marT="11542"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en-US" sz="900" b="0" i="0" u="none" strike="noStrike">
                          <a:solidFill>
                            <a:srgbClr val="000000"/>
                          </a:solidFill>
                          <a:effectLst/>
                          <a:latin typeface="Calibri"/>
                        </a:rPr>
                        <a:t>Level 6</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3"/>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gridSpan="3">
                  <a:txBody>
                    <a:bodyPr/>
                    <a:lstStyle/>
                    <a:p>
                      <a:pPr algn="l" fontAlgn="b"/>
                      <a:r>
                        <a:rPr lang="en-US" sz="900" b="0" i="0" u="none" strike="noStrike">
                          <a:solidFill>
                            <a:srgbClr val="000000"/>
                          </a:solidFill>
                          <a:effectLst/>
                          <a:latin typeface="Calibri"/>
                        </a:rPr>
                        <a:t>Cane Farming Sector B-BBEE score</a:t>
                      </a:r>
                    </a:p>
                  </a:txBody>
                  <a:tcPr marL="11542" marR="11542" marT="11542" marB="0" anchor="b">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ctr"/>
                      <a:r>
                        <a:rPr lang="en-US" sz="900" b="0" i="0" u="none" strike="noStrike">
                          <a:solidFill>
                            <a:srgbClr val="000000"/>
                          </a:solidFill>
                          <a:effectLst/>
                          <a:latin typeface="Calibri"/>
                        </a:rPr>
                        <a:t>TBD </a:t>
                      </a:r>
                    </a:p>
                  </a:txBody>
                  <a:tcPr marL="11542" marR="11542" marT="11542" marB="0" anchor="ctr">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4"/>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5"/>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EBF1DE"/>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D8E4BC"/>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6"/>
                  </a:ext>
                </a:extLst>
              </a:tr>
              <a:tr h="173133">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7"/>
                  </a:ext>
                </a:extLst>
              </a:tr>
              <a:tr h="150049">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F2F2F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r"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a:solidFill>
                            <a:srgbClr val="000000"/>
                          </a:solidFill>
                          <a:effectLst/>
                          <a:latin typeface="Calibri"/>
                        </a:rPr>
                        <a:t> </a:t>
                      </a:r>
                    </a:p>
                  </a:txBody>
                  <a:tcPr marL="11542" marR="11542" marT="11542" marB="0" anchor="b">
                    <a:lnL>
                      <a:noFill/>
                    </a:lnL>
                    <a:lnR>
                      <a:noFill/>
                    </a:lnR>
                    <a:lnT>
                      <a:noFill/>
                    </a:lnT>
                    <a:lnB>
                      <a:noFill/>
                    </a:lnB>
                    <a:solidFill>
                      <a:srgbClr val="74B432"/>
                    </a:solidFill>
                  </a:tcPr>
                </a:tc>
                <a:tc>
                  <a:txBody>
                    <a:bodyPr/>
                    <a:lstStyle/>
                    <a:p>
                      <a:pPr algn="l" fontAlgn="b"/>
                      <a:r>
                        <a:rPr lang="sk-SK" sz="900" b="0" i="0" u="none" strike="noStrike" dirty="0">
                          <a:solidFill>
                            <a:srgbClr val="000000"/>
                          </a:solidFill>
                          <a:effectLst/>
                          <a:latin typeface="Calibri"/>
                        </a:rPr>
                        <a:t> </a:t>
                      </a:r>
                    </a:p>
                  </a:txBody>
                  <a:tcPr marL="11542" marR="11542" marT="11542" marB="0" anchor="b">
                    <a:lnL>
                      <a:noFill/>
                    </a:lnL>
                    <a:lnR>
                      <a:noFill/>
                    </a:lnR>
                    <a:lnT>
                      <a:noFill/>
                    </a:lnT>
                    <a:lnB>
                      <a:noFill/>
                    </a:lnB>
                    <a:solidFill>
                      <a:srgbClr val="74B432"/>
                    </a:solidFill>
                  </a:tcPr>
                </a:tc>
                <a:extLst>
                  <a:ext uri="{0D108BD9-81ED-4DB2-BD59-A6C34878D82A}">
                    <a16:rowId xmlns:a16="http://schemas.microsoft.com/office/drawing/2014/main" xmlns="" val="10018"/>
                  </a:ext>
                </a:extLst>
              </a:tr>
            </a:tbl>
          </a:graphicData>
        </a:graphic>
      </p:graphicFrame>
      <p:sp>
        <p:nvSpPr>
          <p:cNvPr id="6" name="Title 1"/>
          <p:cNvSpPr txBox="1">
            <a:spLocks/>
          </p:cNvSpPr>
          <p:nvPr/>
        </p:nvSpPr>
        <p:spPr>
          <a:xfrm>
            <a:off x="539552" y="1916832"/>
            <a:ext cx="2450232"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1200" u="sng" spc="70" dirty="0"/>
              <a:t>TRANSFORMATION SCORECARD  </a:t>
            </a:r>
          </a:p>
        </p:txBody>
      </p:sp>
    </p:spTree>
    <p:extLst>
      <p:ext uri="{BB962C8B-B14F-4D97-AF65-F5344CB8AC3E}">
        <p14:creationId xmlns:p14="http://schemas.microsoft.com/office/powerpoint/2010/main" xmlns="" val="162403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rtnership.jp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116632"/>
            <a:ext cx="9144000" cy="6858000"/>
          </a:xfrm>
          <a:prstGeom prst="rect">
            <a:avLst/>
          </a:prstGeom>
        </p:spPr>
      </p:pic>
      <p:sp>
        <p:nvSpPr>
          <p:cNvPr id="4" name="Title 1">
            <a:extLst>
              <a:ext uri="{FF2B5EF4-FFF2-40B4-BE49-F238E27FC236}">
                <a16:creationId xmlns:a16="http://schemas.microsoft.com/office/drawing/2014/main" xmlns="" id="{BB9EE3C1-6D60-4CA7-A979-CDA94DAAB09F}"/>
              </a:ext>
            </a:extLst>
          </p:cNvPr>
          <p:cNvSpPr>
            <a:spLocks noGrp="1"/>
          </p:cNvSpPr>
          <p:nvPr>
            <p:ph type="title"/>
          </p:nvPr>
        </p:nvSpPr>
        <p:spPr>
          <a:xfrm>
            <a:off x="251520" y="260648"/>
            <a:ext cx="8435280" cy="648072"/>
          </a:xfrm>
        </p:spPr>
        <p:txBody>
          <a:bodyPr>
            <a:normAutofit/>
          </a:bodyPr>
          <a:lstStyle/>
          <a:p>
            <a:r>
              <a:rPr lang="en-ZA" sz="2400" dirty="0" smtClean="0">
                <a:solidFill>
                  <a:srgbClr val="00552D"/>
                </a:solidFill>
              </a:rPr>
              <a:t>SUSTAINABILITY AND GROWTH OF THE SUGAR INDUSTRY</a:t>
            </a:r>
            <a:endParaRPr lang="en-ZA" sz="2400" dirty="0">
              <a:solidFill>
                <a:srgbClr val="00552D"/>
              </a:solidFill>
            </a:endParaRPr>
          </a:p>
        </p:txBody>
      </p:sp>
      <p:sp>
        <p:nvSpPr>
          <p:cNvPr id="5" name="Content Placeholder 2">
            <a:extLst>
              <a:ext uri="{FF2B5EF4-FFF2-40B4-BE49-F238E27FC236}">
                <a16:creationId xmlns:a16="http://schemas.microsoft.com/office/drawing/2014/main" xmlns="" id="{B0A0687C-625D-47F6-9E19-5AE2C89F5D6E}"/>
              </a:ext>
            </a:extLst>
          </p:cNvPr>
          <p:cNvSpPr>
            <a:spLocks noGrp="1"/>
          </p:cNvSpPr>
          <p:nvPr>
            <p:ph idx="1"/>
          </p:nvPr>
        </p:nvSpPr>
        <p:spPr>
          <a:xfrm>
            <a:off x="755576" y="1124744"/>
            <a:ext cx="7344816" cy="3384376"/>
          </a:xfrm>
        </p:spPr>
        <p:txBody>
          <a:bodyPr>
            <a:normAutofit fontScale="92500" lnSpcReduction="10000"/>
          </a:bodyPr>
          <a:lstStyle/>
          <a:p>
            <a:pPr>
              <a:spcAft>
                <a:spcPts val="1200"/>
              </a:spcAft>
            </a:pPr>
            <a:r>
              <a:rPr lang="en-ZA" sz="2000" dirty="0" smtClean="0">
                <a:solidFill>
                  <a:srgbClr val="00552D"/>
                </a:solidFill>
              </a:rPr>
              <a:t> Government </a:t>
            </a:r>
            <a:r>
              <a:rPr lang="en-ZA" sz="2000" dirty="0">
                <a:solidFill>
                  <a:srgbClr val="00552D"/>
                </a:solidFill>
              </a:rPr>
              <a:t>as a partner of the sugar industry will play </a:t>
            </a:r>
            <a:r>
              <a:rPr lang="en-ZA" sz="2000" dirty="0" smtClean="0">
                <a:solidFill>
                  <a:srgbClr val="00552D"/>
                </a:solidFill>
              </a:rPr>
              <a:t/>
            </a:r>
            <a:br>
              <a:rPr lang="en-ZA" sz="2000" dirty="0" smtClean="0">
                <a:solidFill>
                  <a:srgbClr val="00552D"/>
                </a:solidFill>
              </a:rPr>
            </a:br>
            <a:r>
              <a:rPr lang="en-ZA" sz="2000" dirty="0" smtClean="0">
                <a:solidFill>
                  <a:srgbClr val="00552D"/>
                </a:solidFill>
              </a:rPr>
              <a:t>a </a:t>
            </a:r>
            <a:r>
              <a:rPr lang="en-ZA" sz="2000" dirty="0">
                <a:solidFill>
                  <a:srgbClr val="00552D"/>
                </a:solidFill>
              </a:rPr>
              <a:t>significant role: </a:t>
            </a:r>
          </a:p>
          <a:p>
            <a:pPr lvl="1">
              <a:spcAft>
                <a:spcPts val="1200"/>
              </a:spcAft>
            </a:pPr>
            <a:r>
              <a:rPr lang="en-ZA" sz="1800" dirty="0" smtClean="0"/>
              <a:t> Unlocking </a:t>
            </a:r>
            <a:r>
              <a:rPr lang="en-ZA" sz="1800" dirty="0"/>
              <a:t>diversification – renewable </a:t>
            </a:r>
            <a:r>
              <a:rPr lang="en-ZA" sz="1800" dirty="0" smtClean="0"/>
              <a:t>energy</a:t>
            </a:r>
            <a:br>
              <a:rPr lang="en-ZA" sz="1800" dirty="0" smtClean="0"/>
            </a:br>
            <a:r>
              <a:rPr lang="en-ZA" sz="1800" dirty="0" smtClean="0"/>
              <a:t>(</a:t>
            </a:r>
            <a:r>
              <a:rPr lang="en-ZA" sz="1800" dirty="0"/>
              <a:t>Department of Energy </a:t>
            </a:r>
            <a:r>
              <a:rPr lang="en-ZA" sz="1800" dirty="0" smtClean="0"/>
              <a:t>and </a:t>
            </a:r>
            <a:r>
              <a:rPr lang="en-ZA" sz="1800" dirty="0"/>
              <a:t>National Treasury)</a:t>
            </a:r>
          </a:p>
          <a:p>
            <a:pPr lvl="1">
              <a:spcAft>
                <a:spcPts val="1200"/>
              </a:spcAft>
            </a:pPr>
            <a:r>
              <a:rPr lang="en-ZA" sz="1800" dirty="0" smtClean="0"/>
              <a:t> Delivery </a:t>
            </a:r>
            <a:r>
              <a:rPr lang="en-ZA" sz="1800" dirty="0"/>
              <a:t>of land restitution </a:t>
            </a:r>
            <a:r>
              <a:rPr lang="en-ZA" sz="1800" dirty="0" smtClean="0"/>
              <a:t>programme</a:t>
            </a:r>
            <a:br>
              <a:rPr lang="en-ZA" sz="1800" dirty="0" smtClean="0"/>
            </a:br>
            <a:r>
              <a:rPr lang="en-ZA" sz="1800" dirty="0" smtClean="0"/>
              <a:t>(</a:t>
            </a:r>
            <a:r>
              <a:rPr lang="en-ZA" sz="1800" dirty="0"/>
              <a:t>Department of Rural Development and Land Reform)</a:t>
            </a:r>
          </a:p>
          <a:p>
            <a:pPr lvl="1">
              <a:spcAft>
                <a:spcPts val="1200"/>
              </a:spcAft>
            </a:pPr>
            <a:r>
              <a:rPr lang="en-ZA" sz="1800" dirty="0" smtClean="0"/>
              <a:t> Appropriate tariff protection on sugar and/or other trade remedies</a:t>
            </a:r>
            <a:br>
              <a:rPr lang="en-ZA" sz="1800" dirty="0" smtClean="0"/>
            </a:br>
            <a:r>
              <a:rPr lang="en-ZA" sz="1800" dirty="0" smtClean="0"/>
              <a:t>(</a:t>
            </a:r>
            <a:r>
              <a:rPr lang="en-ZA" sz="1800" dirty="0"/>
              <a:t>ITAC, dti and Department of Economic Development)</a:t>
            </a:r>
          </a:p>
          <a:p>
            <a:pPr lvl="1">
              <a:spcAft>
                <a:spcPts val="1200"/>
              </a:spcAft>
            </a:pPr>
            <a:r>
              <a:rPr lang="en-ZA" sz="1800" dirty="0" smtClean="0"/>
              <a:t> Finalisation </a:t>
            </a:r>
            <a:r>
              <a:rPr lang="en-ZA" sz="1800" dirty="0"/>
              <a:t>of a long term sugar industry regulation and SASA constitution, post transitional </a:t>
            </a:r>
            <a:r>
              <a:rPr lang="en-ZA" sz="1800" dirty="0" smtClean="0"/>
              <a:t>arrangements (The dti)</a:t>
            </a:r>
            <a:endParaRPr lang="en-ZA" sz="1800" dirty="0"/>
          </a:p>
        </p:txBody>
      </p:sp>
      <p:sp>
        <p:nvSpPr>
          <p:cNvPr id="8"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rgbClr val="BFBFBF"/>
                </a:solidFill>
              </a:rPr>
              <a:pPr algn="ctr"/>
              <a:t>12</a:t>
            </a:fld>
            <a:endParaRPr lang="en-ZA" dirty="0">
              <a:solidFill>
                <a:srgbClr val="BFBFBF"/>
              </a:solidFill>
            </a:endParaRPr>
          </a:p>
        </p:txBody>
      </p:sp>
    </p:spTree>
    <p:extLst>
      <p:ext uri="{BB962C8B-B14F-4D97-AF65-F5344CB8AC3E}">
        <p14:creationId xmlns:p14="http://schemas.microsoft.com/office/powerpoint/2010/main" xmlns="" val="43054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2996952"/>
            <a:ext cx="9177571" cy="830997"/>
          </a:xfrm>
          <a:prstGeom prst="rect">
            <a:avLst/>
          </a:prstGeom>
          <a:noFill/>
        </p:spPr>
        <p:txBody>
          <a:bodyPr wrap="square" rtlCol="0">
            <a:spAutoFit/>
          </a:bodyPr>
          <a:lstStyle/>
          <a:p>
            <a:pPr algn="ctr"/>
            <a:r>
              <a:rPr lang="en-ZA" sz="4800" dirty="0">
                <a:solidFill>
                  <a:schemeClr val="bg1"/>
                </a:solidFill>
              </a:rPr>
              <a:t>THANK YOU</a:t>
            </a:r>
          </a:p>
        </p:txBody>
      </p:sp>
      <p:sp>
        <p:nvSpPr>
          <p:cNvPr id="6"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chemeClr val="bg1"/>
                </a:solidFill>
              </a:rPr>
              <a:pPr algn="ctr"/>
              <a:t>13</a:t>
            </a:fld>
            <a:endParaRPr lang="en-ZA" dirty="0">
              <a:solidFill>
                <a:schemeClr val="bg1"/>
              </a:solidFill>
            </a:endParaRPr>
          </a:p>
        </p:txBody>
      </p:sp>
    </p:spTree>
    <p:extLst>
      <p:ext uri="{BB962C8B-B14F-4D97-AF65-F5344CB8AC3E}">
        <p14:creationId xmlns:p14="http://schemas.microsoft.com/office/powerpoint/2010/main" xmlns="" val="274870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53"/>
            <a:ext cx="9144000" cy="6858000"/>
          </a:xfrm>
          <a:prstGeom prst="rect">
            <a:avLst/>
          </a:prstGeom>
          <a:solidFill>
            <a:srgbClr val="00552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0" y="1340768"/>
            <a:ext cx="9144000" cy="5147994"/>
          </a:xfrm>
          <a:prstGeom prst="rect">
            <a:avLst/>
          </a:prstGeom>
          <a:solidFill>
            <a:srgbClr val="73B632"/>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sp>
        <p:nvSpPr>
          <p:cNvPr id="3" name="TextBox 2"/>
          <p:cNvSpPr txBox="1"/>
          <p:nvPr/>
        </p:nvSpPr>
        <p:spPr>
          <a:xfrm>
            <a:off x="467544" y="1566992"/>
            <a:ext cx="8208912" cy="1596591"/>
          </a:xfrm>
          <a:prstGeom prst="rect">
            <a:avLst/>
          </a:prstGeom>
          <a:solidFill>
            <a:srgbClr val="F0F4C6">
              <a:alpha val="70000"/>
            </a:srgbClr>
          </a:solidFill>
          <a:ln>
            <a:solidFill>
              <a:schemeClr val="tx1"/>
            </a:solidFill>
          </a:ln>
        </p:spPr>
        <p:txBody>
          <a:bodyPr wrap="square" rtlCol="0" anchor="ctr">
            <a:spAutoFit/>
          </a:bodyPr>
          <a:lstStyle/>
          <a:p>
            <a:pPr algn="ctr"/>
            <a:r>
              <a:rPr lang="en-ZA" sz="2000" b="1" spc="150" dirty="0"/>
              <a:t>OBJECTIVES: </a:t>
            </a:r>
            <a:endParaRPr lang="en-ZA" sz="2000" spc="150" dirty="0"/>
          </a:p>
          <a:p>
            <a:pPr>
              <a:lnSpc>
                <a:spcPct val="90000"/>
              </a:lnSpc>
              <a:spcAft>
                <a:spcPts val="600"/>
              </a:spcAft>
            </a:pPr>
            <a:r>
              <a:rPr lang="en-ZA" sz="1500" dirty="0" smtClean="0"/>
              <a:t>  1</a:t>
            </a:r>
            <a:r>
              <a:rPr lang="en-ZA" sz="1500" dirty="0"/>
              <a:t>. </a:t>
            </a:r>
            <a:r>
              <a:rPr lang="en-ZA" sz="1500" dirty="0" smtClean="0"/>
              <a:t>  Remedy </a:t>
            </a:r>
            <a:r>
              <a:rPr lang="en-ZA" sz="1500" dirty="0"/>
              <a:t>current inequalities experienced by black cane farmers</a:t>
            </a:r>
          </a:p>
          <a:p>
            <a:pPr>
              <a:lnSpc>
                <a:spcPct val="90000"/>
              </a:lnSpc>
              <a:spcAft>
                <a:spcPts val="600"/>
              </a:spcAft>
            </a:pPr>
            <a:r>
              <a:rPr lang="en-ZA" sz="1500" dirty="0" smtClean="0"/>
              <a:t>  2</a:t>
            </a:r>
            <a:r>
              <a:rPr lang="en-ZA" sz="1500" dirty="0"/>
              <a:t>. </a:t>
            </a:r>
            <a:r>
              <a:rPr lang="en-ZA" sz="1500" dirty="0" smtClean="0"/>
              <a:t>  Introduce </a:t>
            </a:r>
            <a:r>
              <a:rPr lang="en-ZA" sz="1500" dirty="0"/>
              <a:t>interventions that will accelerate transformation in the cane farming and </a:t>
            </a:r>
            <a:r>
              <a:rPr lang="en-ZA" sz="1500" dirty="0" smtClean="0"/>
              <a:t>the</a:t>
            </a:r>
            <a:br>
              <a:rPr lang="en-ZA" sz="1500" dirty="0" smtClean="0"/>
            </a:br>
            <a:r>
              <a:rPr lang="en-ZA" sz="1500" dirty="0" smtClean="0"/>
              <a:t>        sugar </a:t>
            </a:r>
            <a:r>
              <a:rPr lang="en-ZA" sz="1500" dirty="0"/>
              <a:t>milling sectors using the Agri-BEE Sector Code</a:t>
            </a:r>
          </a:p>
          <a:p>
            <a:pPr>
              <a:lnSpc>
                <a:spcPct val="90000"/>
              </a:lnSpc>
            </a:pPr>
            <a:r>
              <a:rPr lang="en-ZA" sz="1500" dirty="0" smtClean="0"/>
              <a:t>  3.  Unlock </a:t>
            </a:r>
            <a:r>
              <a:rPr lang="en-ZA" sz="1500" dirty="0"/>
              <a:t>industry growth through diversification into other </a:t>
            </a:r>
            <a:r>
              <a:rPr lang="en-ZA" sz="1500" dirty="0" smtClean="0"/>
              <a:t>products</a:t>
            </a:r>
            <a:br>
              <a:rPr lang="en-ZA" sz="1500" dirty="0" smtClean="0"/>
            </a:br>
            <a:endParaRPr lang="en-ZA" sz="1500" dirty="0"/>
          </a:p>
        </p:txBody>
      </p:sp>
      <p:sp>
        <p:nvSpPr>
          <p:cNvPr id="4" name="TextBox 3"/>
          <p:cNvSpPr txBox="1"/>
          <p:nvPr/>
        </p:nvSpPr>
        <p:spPr>
          <a:xfrm>
            <a:off x="3275856" y="3374990"/>
            <a:ext cx="2592288" cy="2862322"/>
          </a:xfrm>
          <a:prstGeom prst="rect">
            <a:avLst/>
          </a:prstGeom>
          <a:solidFill>
            <a:srgbClr val="AACE5A"/>
          </a:solidFill>
          <a:ln>
            <a:solidFill>
              <a:schemeClr val="tx1"/>
            </a:solidFill>
          </a:ln>
        </p:spPr>
        <p:txBody>
          <a:bodyPr wrap="square" rtlCol="0">
            <a:spAutoFit/>
          </a:bodyPr>
          <a:lstStyle/>
          <a:p>
            <a:pPr algn="ctr"/>
            <a:endParaRPr lang="en-ZA" sz="1200" u="sng" dirty="0"/>
          </a:p>
          <a:p>
            <a:pPr algn="ctr"/>
            <a:r>
              <a:rPr lang="en-ZA" sz="1200" b="1" dirty="0"/>
              <a:t>INTERVENTIONS DELIVERED VIA</a:t>
            </a:r>
          </a:p>
          <a:p>
            <a:pPr algn="ctr"/>
            <a:r>
              <a:rPr lang="en-ZA" sz="1200" b="1" dirty="0"/>
              <a:t>SA SUGAR ASSOCIATION (SASA)</a:t>
            </a:r>
          </a:p>
          <a:p>
            <a:pPr algn="ctr"/>
            <a:endParaRPr lang="en-ZA" sz="1200" dirty="0"/>
          </a:p>
          <a:p>
            <a:pPr algn="ctr"/>
            <a:r>
              <a:rPr lang="en-ZA" sz="1200" b="1" dirty="0"/>
              <a:t>SASA Council</a:t>
            </a:r>
          </a:p>
          <a:p>
            <a:pPr algn="ctr"/>
            <a:endParaRPr lang="en-ZA" sz="1200" dirty="0"/>
          </a:p>
          <a:p>
            <a:pPr algn="ctr"/>
            <a:r>
              <a:rPr lang="en-ZA" sz="1200" dirty="0"/>
              <a:t>16 Councillors appointed by SASMA</a:t>
            </a:r>
          </a:p>
          <a:p>
            <a:pPr algn="ctr"/>
            <a:r>
              <a:rPr lang="en-ZA" sz="1200" dirty="0"/>
              <a:t>8 Councillors appointed by SACGA</a:t>
            </a:r>
          </a:p>
          <a:p>
            <a:pPr algn="ctr"/>
            <a:r>
              <a:rPr lang="en-ZA" sz="1200" dirty="0"/>
              <a:t>8 Councillors appointed by SAFDA</a:t>
            </a:r>
          </a:p>
          <a:p>
            <a:pPr algn="ctr"/>
            <a:endParaRPr lang="en-ZA" sz="1200" dirty="0"/>
          </a:p>
          <a:p>
            <a:pPr algn="ctr"/>
            <a:r>
              <a:rPr lang="en-ZA" sz="1200" dirty="0"/>
              <a:t>Decisions taken by 80% majority (subject to one Councillor appointed by each of SACGA, SAFDA and SASMA as part of the 80% majority)</a:t>
            </a:r>
          </a:p>
          <a:p>
            <a:pPr algn="ctr"/>
            <a:endParaRPr lang="en-ZA" sz="1200" dirty="0"/>
          </a:p>
        </p:txBody>
      </p:sp>
      <p:sp>
        <p:nvSpPr>
          <p:cNvPr id="5" name="TextBox 4"/>
          <p:cNvSpPr txBox="1"/>
          <p:nvPr/>
        </p:nvSpPr>
        <p:spPr>
          <a:xfrm>
            <a:off x="467544" y="3374990"/>
            <a:ext cx="2592288" cy="2862322"/>
          </a:xfrm>
          <a:prstGeom prst="rect">
            <a:avLst/>
          </a:prstGeom>
          <a:solidFill>
            <a:srgbClr val="8AC7A9"/>
          </a:solidFill>
          <a:ln>
            <a:solidFill>
              <a:schemeClr val="tx1"/>
            </a:solidFill>
          </a:ln>
        </p:spPr>
        <p:txBody>
          <a:bodyPr wrap="square" rtlCol="0">
            <a:spAutoFit/>
          </a:bodyPr>
          <a:lstStyle/>
          <a:p>
            <a:pPr algn="ctr"/>
            <a:endParaRPr lang="en-ZA" sz="1200" u="sng" dirty="0"/>
          </a:p>
          <a:p>
            <a:pPr algn="ctr"/>
            <a:r>
              <a:rPr lang="en-ZA" sz="1200" b="1" dirty="0"/>
              <a:t>INTERVENTIONS DELIVERED BY</a:t>
            </a:r>
          </a:p>
          <a:p>
            <a:pPr algn="ctr"/>
            <a:r>
              <a:rPr lang="en-ZA" sz="1200" b="1" dirty="0"/>
              <a:t>THE CANE FARMING SECTOR</a:t>
            </a:r>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p:txBody>
      </p:sp>
      <p:sp>
        <p:nvSpPr>
          <p:cNvPr id="6" name="TextBox 5"/>
          <p:cNvSpPr txBox="1"/>
          <p:nvPr/>
        </p:nvSpPr>
        <p:spPr>
          <a:xfrm>
            <a:off x="6084168" y="3374990"/>
            <a:ext cx="2592288" cy="2862322"/>
          </a:xfrm>
          <a:prstGeom prst="rect">
            <a:avLst/>
          </a:prstGeom>
          <a:solidFill>
            <a:srgbClr val="E4E188">
              <a:alpha val="90000"/>
            </a:srgbClr>
          </a:solidFill>
          <a:ln>
            <a:solidFill>
              <a:schemeClr val="tx1"/>
            </a:solidFill>
          </a:ln>
        </p:spPr>
        <p:txBody>
          <a:bodyPr wrap="square" rtlCol="0">
            <a:spAutoFit/>
          </a:bodyPr>
          <a:lstStyle/>
          <a:p>
            <a:pPr algn="ctr"/>
            <a:endParaRPr lang="en-ZA" sz="1200" u="sng" dirty="0"/>
          </a:p>
          <a:p>
            <a:pPr algn="ctr"/>
            <a:r>
              <a:rPr lang="en-ZA" sz="1200" b="1" dirty="0"/>
              <a:t>INTERVENTIONS DELIVERED BY</a:t>
            </a:r>
          </a:p>
          <a:p>
            <a:pPr algn="ctr"/>
            <a:r>
              <a:rPr lang="en-ZA" sz="1200" b="1" dirty="0"/>
              <a:t>SUGAR MILLING &amp; REFINING SECTOR </a:t>
            </a:r>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p:txBody>
      </p:sp>
      <p:sp>
        <p:nvSpPr>
          <p:cNvPr id="7" name="TextBox 6"/>
          <p:cNvSpPr txBox="1"/>
          <p:nvPr/>
        </p:nvSpPr>
        <p:spPr>
          <a:xfrm>
            <a:off x="691952" y="4128169"/>
            <a:ext cx="2151856" cy="830997"/>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ZA" sz="1200" dirty="0"/>
          </a:p>
          <a:p>
            <a:pPr algn="ctr"/>
            <a:r>
              <a:rPr lang="en-ZA" sz="1200" dirty="0"/>
              <a:t>SA Cane Growers Association (SACGA)</a:t>
            </a:r>
          </a:p>
          <a:p>
            <a:pPr algn="ctr"/>
            <a:endParaRPr lang="en-ZA" sz="1200" dirty="0"/>
          </a:p>
        </p:txBody>
      </p:sp>
      <p:sp>
        <p:nvSpPr>
          <p:cNvPr id="8" name="TextBox 7"/>
          <p:cNvSpPr txBox="1"/>
          <p:nvPr/>
        </p:nvSpPr>
        <p:spPr>
          <a:xfrm>
            <a:off x="691952" y="5208289"/>
            <a:ext cx="2151856" cy="830997"/>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ZA" sz="1200" dirty="0"/>
          </a:p>
          <a:p>
            <a:pPr algn="ctr"/>
            <a:r>
              <a:rPr lang="en-ZA" sz="1200" dirty="0"/>
              <a:t>SA Farmers Development Association (SAFDA)</a:t>
            </a:r>
          </a:p>
          <a:p>
            <a:pPr algn="ctr"/>
            <a:endParaRPr lang="en-ZA" sz="1200" dirty="0"/>
          </a:p>
        </p:txBody>
      </p:sp>
      <p:sp>
        <p:nvSpPr>
          <p:cNvPr id="10" name="TextBox 9"/>
          <p:cNvSpPr txBox="1"/>
          <p:nvPr/>
        </p:nvSpPr>
        <p:spPr>
          <a:xfrm>
            <a:off x="6332219" y="4100294"/>
            <a:ext cx="2156048" cy="1938992"/>
          </a:xfrm>
          <a:prstGeom prst="rect">
            <a:avLst/>
          </a:prstGeom>
          <a:solidFill>
            <a:srgbClr val="F0F4C6"/>
          </a:solidFill>
          <a:ln>
            <a:solidFill>
              <a:schemeClr val="tx1"/>
            </a:solidFill>
          </a:ln>
        </p:spPr>
        <p:txBody>
          <a:bodyPr wrap="square" rtlCol="0">
            <a:spAutoFit/>
          </a:bodyPr>
          <a:lstStyle/>
          <a:p>
            <a:pPr algn="ctr"/>
            <a:r>
              <a:rPr lang="en-ZA" sz="1200" dirty="0"/>
              <a:t>SA Sugar Millers Association (SASMA)</a:t>
            </a:r>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a:p>
            <a:pPr algn="ctr"/>
            <a:endParaRPr lang="en-ZA" sz="1200" dirty="0"/>
          </a:p>
        </p:txBody>
      </p:sp>
      <p:sp>
        <p:nvSpPr>
          <p:cNvPr id="9" name="TextBox 8"/>
          <p:cNvSpPr txBox="1"/>
          <p:nvPr/>
        </p:nvSpPr>
        <p:spPr>
          <a:xfrm>
            <a:off x="6732240" y="4622933"/>
            <a:ext cx="1356007" cy="1200329"/>
          </a:xfrm>
          <a:prstGeom prst="rect">
            <a:avLst/>
          </a:prstGeom>
          <a:solidFill>
            <a:schemeClr val="bg1">
              <a:alpha val="66000"/>
            </a:schemeClr>
          </a:solidFill>
          <a:ln>
            <a:solidFill>
              <a:schemeClr val="tx1"/>
            </a:solidFill>
          </a:ln>
        </p:spPr>
        <p:txBody>
          <a:bodyPr wrap="square" rtlCol="0">
            <a:spAutoFit/>
          </a:bodyPr>
          <a:lstStyle/>
          <a:p>
            <a:pPr algn="ctr"/>
            <a:r>
              <a:rPr lang="en-ZA" sz="1200" dirty="0"/>
              <a:t>Illovo </a:t>
            </a:r>
          </a:p>
          <a:p>
            <a:pPr algn="ctr"/>
            <a:r>
              <a:rPr lang="en-ZA" sz="1200" dirty="0"/>
              <a:t>Tongaat-Hulett</a:t>
            </a:r>
          </a:p>
          <a:p>
            <a:pPr algn="ctr"/>
            <a:r>
              <a:rPr lang="en-ZA" sz="1200" dirty="0"/>
              <a:t>RCL</a:t>
            </a:r>
          </a:p>
          <a:p>
            <a:pPr algn="ctr"/>
            <a:r>
              <a:rPr lang="en-ZA" sz="1200" dirty="0"/>
              <a:t>Gledhow </a:t>
            </a:r>
          </a:p>
          <a:p>
            <a:pPr algn="ctr"/>
            <a:r>
              <a:rPr lang="en-ZA" sz="1200" dirty="0" err="1"/>
              <a:t>Umfolozi</a:t>
            </a:r>
            <a:endParaRPr lang="en-ZA" sz="1200" dirty="0"/>
          </a:p>
          <a:p>
            <a:pPr algn="ctr"/>
            <a:r>
              <a:rPr lang="en-ZA" sz="1200" dirty="0"/>
              <a:t>UCL</a:t>
            </a:r>
          </a:p>
        </p:txBody>
      </p:sp>
      <p:sp>
        <p:nvSpPr>
          <p:cNvPr id="11" name="Rectangle 10"/>
          <p:cNvSpPr/>
          <p:nvPr/>
        </p:nvSpPr>
        <p:spPr>
          <a:xfrm>
            <a:off x="0" y="260648"/>
            <a:ext cx="9144000" cy="830997"/>
          </a:xfrm>
          <a:prstGeom prst="rect">
            <a:avLst/>
          </a:prstGeom>
        </p:spPr>
        <p:txBody>
          <a:bodyPr wrap="square">
            <a:spAutoFit/>
          </a:bodyPr>
          <a:lstStyle/>
          <a:p>
            <a:pPr algn="ctr"/>
            <a:r>
              <a:rPr lang="en-ZA" sz="2400" b="1" spc="140" dirty="0">
                <a:solidFill>
                  <a:schemeClr val="bg1"/>
                </a:solidFill>
              </a:rPr>
              <a:t>SUGAR INDUSTRY </a:t>
            </a:r>
            <a:br>
              <a:rPr lang="en-ZA" sz="2400" b="1" spc="140" dirty="0">
                <a:solidFill>
                  <a:schemeClr val="bg1"/>
                </a:solidFill>
              </a:rPr>
            </a:br>
            <a:r>
              <a:rPr lang="en-ZA" sz="2400" b="1" spc="140" dirty="0">
                <a:solidFill>
                  <a:schemeClr val="bg1"/>
                </a:solidFill>
              </a:rPr>
              <a:t>5-YEAR TRANSFORMATION PLAN</a:t>
            </a:r>
          </a:p>
        </p:txBody>
      </p:sp>
      <p:sp>
        <p:nvSpPr>
          <p:cNvPr id="13"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rgbClr val="D9D9D9"/>
                </a:solidFill>
              </a:rPr>
              <a:pPr algn="ctr"/>
              <a:t>2</a:t>
            </a:fld>
            <a:endParaRPr lang="en-ZA" dirty="0">
              <a:solidFill>
                <a:srgbClr val="D9D9D9"/>
              </a:solidFill>
            </a:endParaRPr>
          </a:p>
        </p:txBody>
      </p:sp>
    </p:spTree>
    <p:extLst>
      <p:ext uri="{BB962C8B-B14F-4D97-AF65-F5344CB8AC3E}">
        <p14:creationId xmlns:p14="http://schemas.microsoft.com/office/powerpoint/2010/main" xmlns="" val="9456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552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1340768"/>
            <a:ext cx="9144000" cy="5183994"/>
          </a:xfrm>
          <a:prstGeom prst="rect">
            <a:avLst/>
          </a:prstGeom>
          <a:solidFill>
            <a:srgbClr val="F0F4C6">
              <a:alpha val="89000"/>
            </a:srgbClr>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sp>
        <p:nvSpPr>
          <p:cNvPr id="3" name="Rectangle 2"/>
          <p:cNvSpPr/>
          <p:nvPr/>
        </p:nvSpPr>
        <p:spPr>
          <a:xfrm>
            <a:off x="179512" y="1484784"/>
            <a:ext cx="8784976" cy="4895976"/>
          </a:xfrm>
          <a:prstGeom prst="rect">
            <a:avLst/>
          </a:prstGeom>
          <a:noFill/>
          <a:ln>
            <a:noFill/>
          </a:ln>
        </p:spPr>
        <p:txBody>
          <a:bodyPr wrap="square" numCol="3" spcCol="360000">
            <a:spAutoFit/>
          </a:bodyPr>
          <a:lstStyle/>
          <a:p>
            <a:r>
              <a:rPr lang="en-ZA" sz="1100" b="1" u="sng" dirty="0"/>
              <a:t>DECISIONS TAKEN AT A  SPECIAL MEETING OF SASA COUNCIL ON 29 NOVEMBER 2018</a:t>
            </a:r>
            <a:endParaRPr lang="en-ZA" sz="1100" u="sng" dirty="0"/>
          </a:p>
          <a:p>
            <a:r>
              <a:rPr lang="en-ZA" sz="1100" dirty="0"/>
              <a:t> </a:t>
            </a:r>
          </a:p>
          <a:p>
            <a:r>
              <a:rPr lang="en-ZA" sz="1100" dirty="0"/>
              <a:t>Council </a:t>
            </a:r>
            <a:r>
              <a:rPr lang="en-ZA" sz="1100" b="1" dirty="0"/>
              <a:t>AGREED</a:t>
            </a:r>
            <a:r>
              <a:rPr lang="en-ZA" sz="1100" dirty="0"/>
              <a:t> to </a:t>
            </a:r>
            <a:r>
              <a:rPr lang="en-ZA" sz="1100" b="1" dirty="0"/>
              <a:t>MANDATE</a:t>
            </a:r>
            <a:r>
              <a:rPr lang="en-ZA" sz="1100" dirty="0"/>
              <a:t> SASA to present and communicate the following principle decisions on behalf of the industry to the Parliamentary Portfolio Committee on Trade and Industry, the </a:t>
            </a:r>
            <a:r>
              <a:rPr lang="en-ZA" sz="1100" dirty="0" err="1"/>
              <a:t>dti</a:t>
            </a:r>
            <a:r>
              <a:rPr lang="en-ZA" sz="1100" dirty="0"/>
              <a:t>, ITAC and any other relevant national and provincial government departments. </a:t>
            </a:r>
            <a:br>
              <a:rPr lang="en-ZA" sz="1100" dirty="0"/>
            </a:br>
            <a:r>
              <a:rPr lang="en-ZA" sz="1100" dirty="0"/>
              <a:t> </a:t>
            </a:r>
          </a:p>
          <a:p>
            <a:pPr marL="228600" lvl="0" indent="-228600">
              <a:buFont typeface="+mj-lt"/>
              <a:buAutoNum type="arabicPeriod"/>
            </a:pPr>
            <a:r>
              <a:rPr lang="en-ZA" sz="1100" dirty="0"/>
              <a:t>The sugar industry commits a total of R1 billion over and above the current commitments to the SPF, the GDA and UAF over 5 years, commencing in the 2019/2020 season, as an industry obligation, to reciprocity and transformation subject to any amendment to the Sugar Industry Agreement that caters for remedying of inequalities.</a:t>
            </a:r>
            <a:br>
              <a:rPr lang="en-ZA" sz="1100" dirty="0"/>
            </a:br>
            <a:r>
              <a:rPr lang="en-ZA" sz="1100" dirty="0"/>
              <a:t> </a:t>
            </a:r>
          </a:p>
          <a:p>
            <a:pPr marL="228600" lvl="0" indent="-228600">
              <a:buFont typeface="+mj-lt"/>
              <a:buAutoNum type="arabicPeriod"/>
            </a:pPr>
            <a:r>
              <a:rPr lang="en-ZA" sz="1100" dirty="0"/>
              <a:t>In respect of the above commitment, R142 million per annum will be committed to the remedying of inequalities experienced by black growers plus a minimum of R58 million towards other transformation initiatives. This equates to  0.5% of local market notional sugar revenue. In future, the industry hopes that local market revenues will increase and it will be able to maintain the contribution at 0.5% of local revenue subject to a minimum of R58 million per annum. </a:t>
            </a:r>
            <a:br>
              <a:rPr lang="en-ZA" sz="1100" dirty="0"/>
            </a:br>
            <a:r>
              <a:rPr lang="en-ZA" sz="1100" dirty="0"/>
              <a:t> </a:t>
            </a:r>
          </a:p>
          <a:p>
            <a:pPr marL="228600" lvl="0" indent="-228600">
              <a:buFont typeface="+mj-lt"/>
              <a:buAutoNum type="arabicPeriod"/>
            </a:pPr>
            <a:r>
              <a:rPr lang="en-ZA" sz="1100" dirty="0"/>
              <a:t>The expenditure by SASA in this regard is to be claimed by individual millers and cane farmers for their respective </a:t>
            </a:r>
            <a:r>
              <a:rPr lang="en-ZA" sz="1100" dirty="0" err="1"/>
              <a:t>Agri</a:t>
            </a:r>
            <a:r>
              <a:rPr lang="en-ZA" sz="1100" dirty="0"/>
              <a:t>-BEE scorecards. </a:t>
            </a:r>
            <a:br>
              <a:rPr lang="en-ZA" sz="1100" dirty="0"/>
            </a:br>
            <a:r>
              <a:rPr lang="en-ZA" sz="1100" dirty="0"/>
              <a:t> </a:t>
            </a:r>
          </a:p>
          <a:p>
            <a:pPr marL="228600" lvl="0" indent="-228600">
              <a:buFont typeface="+mj-lt"/>
              <a:buAutoNum type="arabicPeriod"/>
            </a:pPr>
            <a:r>
              <a:rPr lang="en-ZA" sz="1100" dirty="0"/>
              <a:t>In respect of any new product streams, commitment to reciprocity and transformation will be dealt with at the time in relation to these projects. The industry looks forward to working with the </a:t>
            </a:r>
            <a:r>
              <a:rPr lang="en-ZA" sz="1100" dirty="0" err="1"/>
              <a:t>dti</a:t>
            </a:r>
            <a:r>
              <a:rPr lang="en-ZA" sz="1100" dirty="0"/>
              <a:t> on the initiatives and further transformation it will bring.</a:t>
            </a:r>
            <a:br>
              <a:rPr lang="en-ZA" sz="1100" dirty="0"/>
            </a:br>
            <a:r>
              <a:rPr lang="en-ZA" sz="1100" dirty="0"/>
              <a:t> </a:t>
            </a:r>
          </a:p>
          <a:p>
            <a:pPr marL="228600" lvl="0" indent="-228600">
              <a:buFont typeface="+mj-lt"/>
              <a:buAutoNum type="arabicPeriod"/>
            </a:pPr>
            <a:r>
              <a:rPr lang="en-ZA" sz="1100" dirty="0"/>
              <a:t>SASA has been advised by SASMA and their members that they aspire to improving their current consolidated </a:t>
            </a:r>
            <a:r>
              <a:rPr lang="en-ZA" sz="1100" dirty="0" err="1"/>
              <a:t>Agri</a:t>
            </a:r>
            <a:r>
              <a:rPr lang="en-ZA" sz="1100" dirty="0"/>
              <a:t>-BEE baseline recognition of level 6 to level 3 by the end of the five-year period. </a:t>
            </a:r>
            <a:br>
              <a:rPr lang="en-ZA" sz="1100" dirty="0"/>
            </a:br>
            <a:r>
              <a:rPr lang="en-ZA" sz="1100" dirty="0"/>
              <a:t> </a:t>
            </a:r>
          </a:p>
          <a:p>
            <a:pPr marL="228600" lvl="0" indent="-228600">
              <a:buFont typeface="+mj-lt"/>
              <a:buAutoNum type="arabicPeriod"/>
            </a:pPr>
            <a:r>
              <a:rPr lang="en-ZA" sz="1100" dirty="0"/>
              <a:t>SASA has been advised by SACGA and SAFDA that the Cane Farming Sector has committed to establish a consolidated Agri-BEE baseline over the next twelve months, beginning January 2019. In the absence of a consolidated baseline score, the Cane Farming Sector commits to achieving a level 4 minimum by the end of the 5-year period. The target may be higher pending completion of the </a:t>
            </a:r>
            <a:r>
              <a:rPr lang="en-ZA" sz="1100" dirty="0" err="1"/>
              <a:t>Agri</a:t>
            </a:r>
            <a:r>
              <a:rPr lang="en-ZA" sz="1100" dirty="0"/>
              <a:t>-BEE baseline.</a:t>
            </a:r>
            <a:br>
              <a:rPr lang="en-ZA" sz="1100" dirty="0"/>
            </a:br>
            <a:r>
              <a:rPr lang="en-ZA" sz="1100" dirty="0"/>
              <a:t> </a:t>
            </a:r>
          </a:p>
          <a:p>
            <a:pPr marL="228600" lvl="0" indent="-228600">
              <a:buFont typeface="+mj-lt"/>
              <a:buAutoNum type="arabicPeriod"/>
            </a:pPr>
            <a:r>
              <a:rPr lang="en-ZA" sz="1100" dirty="0"/>
              <a:t>SASA has been advised by SACGA that they aspire to a minimum of 51% of cane being delivered by black cane farmers within ten years’ time(2028).</a:t>
            </a:r>
            <a:br>
              <a:rPr lang="en-ZA" sz="1100" dirty="0"/>
            </a:br>
            <a:r>
              <a:rPr lang="en-ZA" sz="1100" dirty="0"/>
              <a:t> </a:t>
            </a:r>
          </a:p>
          <a:p>
            <a:pPr marL="228600" lvl="0" indent="-228600">
              <a:buFont typeface="+mj-lt"/>
              <a:buAutoNum type="arabicPeriod"/>
            </a:pPr>
            <a:r>
              <a:rPr lang="en-ZA" sz="1100" dirty="0"/>
              <a:t>SASA has been advised by SAFDA that they aspire to 51% of cane being delivered by black cane farmers in five years’ time.  (2023).</a:t>
            </a:r>
            <a:br>
              <a:rPr lang="en-ZA" sz="1100" dirty="0"/>
            </a:br>
            <a:r>
              <a:rPr lang="en-ZA" sz="1100" dirty="0"/>
              <a:t> </a:t>
            </a:r>
          </a:p>
          <a:p>
            <a:pPr marL="228600" lvl="0" indent="-228600">
              <a:buFont typeface="+mj-lt"/>
              <a:buAutoNum type="arabicPeriod"/>
            </a:pPr>
            <a:r>
              <a:rPr lang="en-ZA" sz="1100" dirty="0"/>
              <a:t>SASA to report back to the Parliamentary Portfolio Committee on Trade and Industry and the dti on progress of the above commitments on a yearly basis</a:t>
            </a:r>
            <a:r>
              <a:rPr lang="en-ZA" sz="1100" dirty="0" smtClean="0"/>
              <a:t>.</a:t>
            </a:r>
            <a:endParaRPr lang="en-ZA" sz="1100" dirty="0"/>
          </a:p>
        </p:txBody>
      </p:sp>
      <p:sp>
        <p:nvSpPr>
          <p:cNvPr id="6" name="Rectangle 5"/>
          <p:cNvSpPr/>
          <p:nvPr/>
        </p:nvSpPr>
        <p:spPr>
          <a:xfrm>
            <a:off x="0" y="293747"/>
            <a:ext cx="9144000" cy="830997"/>
          </a:xfrm>
          <a:prstGeom prst="rect">
            <a:avLst/>
          </a:prstGeom>
        </p:spPr>
        <p:txBody>
          <a:bodyPr wrap="square">
            <a:spAutoFit/>
          </a:bodyPr>
          <a:lstStyle/>
          <a:p>
            <a:pPr algn="ctr"/>
            <a:r>
              <a:rPr lang="en-ZA" sz="2400" spc="200" dirty="0">
                <a:solidFill>
                  <a:schemeClr val="bg1"/>
                </a:solidFill>
              </a:rPr>
              <a:t>DECISIONS TAKEN AT A SPECIAL MEETING </a:t>
            </a:r>
            <a:br>
              <a:rPr lang="en-ZA" sz="2400" spc="200" dirty="0">
                <a:solidFill>
                  <a:schemeClr val="bg1"/>
                </a:solidFill>
              </a:rPr>
            </a:br>
            <a:r>
              <a:rPr lang="en-ZA" sz="2400" spc="200" dirty="0">
                <a:solidFill>
                  <a:schemeClr val="bg1"/>
                </a:solidFill>
              </a:rPr>
              <a:t>OF SASA COUNCIL ON 29 NOVEMBER 2018</a:t>
            </a:r>
          </a:p>
        </p:txBody>
      </p:sp>
      <p:sp>
        <p:nvSpPr>
          <p:cNvPr id="8"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chemeClr val="bg1">
                    <a:lumMod val="85000"/>
                  </a:schemeClr>
                </a:solidFill>
              </a:rPr>
              <a:pPr algn="ctr"/>
              <a:t>3</a:t>
            </a:fld>
            <a:endParaRPr lang="en-ZA" dirty="0">
              <a:solidFill>
                <a:schemeClr val="bg1">
                  <a:lumMod val="85000"/>
                </a:schemeClr>
              </a:solidFill>
            </a:endParaRPr>
          </a:p>
        </p:txBody>
      </p:sp>
    </p:spTree>
    <p:extLst>
      <p:ext uri="{BB962C8B-B14F-4D97-AF65-F5344CB8AC3E}">
        <p14:creationId xmlns:p14="http://schemas.microsoft.com/office/powerpoint/2010/main" xmlns="" val="363427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26006"/>
            <a:ext cx="9144000" cy="5831994"/>
          </a:xfrm>
          <a:prstGeom prst="rect">
            <a:avLst/>
          </a:prstGeom>
          <a:solidFill>
            <a:srgbClr val="B8D99A"/>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sp>
        <p:nvSpPr>
          <p:cNvPr id="5" name="Rectangle 4"/>
          <p:cNvSpPr/>
          <p:nvPr/>
        </p:nvSpPr>
        <p:spPr>
          <a:xfrm>
            <a:off x="0" y="-196569"/>
            <a:ext cx="9144000" cy="984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Object 1"/>
          <p:cNvGraphicFramePr>
            <a:graphicFrameLocks/>
          </p:cNvGraphicFramePr>
          <p:nvPr>
            <p:extLst>
              <p:ext uri="{D42A27DB-BD31-4B8C-83A1-F6EECF244321}">
                <p14:modId xmlns:p14="http://schemas.microsoft.com/office/powerpoint/2010/main" xmlns="" val="27169468"/>
              </p:ext>
            </p:extLst>
          </p:nvPr>
        </p:nvGraphicFramePr>
        <p:xfrm>
          <a:off x="405607" y="1415033"/>
          <a:ext cx="8332787" cy="5038303"/>
        </p:xfrm>
        <a:graphic>
          <a:graphicData uri="http://schemas.openxmlformats.org/presentationml/2006/ole">
            <p:oleObj spid="_x0000_s5232" name="Worksheet" r:id="rId3" imgW="11593080" imgH="6912000" progId="Excel.Sheet.12">
              <p:embed/>
            </p:oleObj>
          </a:graphicData>
        </a:graphic>
      </p:graphicFrame>
      <p:sp>
        <p:nvSpPr>
          <p:cNvPr id="3" name="TextBox 2"/>
          <p:cNvSpPr txBox="1"/>
          <p:nvPr/>
        </p:nvSpPr>
        <p:spPr>
          <a:xfrm>
            <a:off x="395536" y="5715"/>
            <a:ext cx="8496945" cy="830997"/>
          </a:xfrm>
          <a:prstGeom prst="rect">
            <a:avLst/>
          </a:prstGeom>
          <a:noFill/>
        </p:spPr>
        <p:txBody>
          <a:bodyPr wrap="square" rtlCol="0">
            <a:spAutoFit/>
          </a:bodyPr>
          <a:lstStyle/>
          <a:p>
            <a:r>
              <a:rPr lang="en-ZA" sz="2400" dirty="0">
                <a:solidFill>
                  <a:srgbClr val="00552D"/>
                </a:solidFill>
              </a:rPr>
              <a:t>COMMITMENTS &amp; TRANSFORMATION </a:t>
            </a:r>
            <a:r>
              <a:rPr lang="en-ZA" sz="2400" dirty="0" smtClean="0">
                <a:solidFill>
                  <a:srgbClr val="00552D"/>
                </a:solidFill>
              </a:rPr>
              <a:t>INTERVENTIONS </a:t>
            </a:r>
            <a:br>
              <a:rPr lang="en-ZA" sz="2400" dirty="0" smtClean="0">
                <a:solidFill>
                  <a:srgbClr val="00552D"/>
                </a:solidFill>
              </a:rPr>
            </a:br>
            <a:r>
              <a:rPr lang="en-ZA" sz="2400" dirty="0" smtClean="0">
                <a:solidFill>
                  <a:srgbClr val="00552D"/>
                </a:solidFill>
              </a:rPr>
              <a:t>TO </a:t>
            </a:r>
            <a:r>
              <a:rPr lang="en-ZA" sz="2400" dirty="0">
                <a:solidFill>
                  <a:srgbClr val="00552D"/>
                </a:solidFill>
              </a:rPr>
              <a:t>BE DELIVERED VIA SASA</a:t>
            </a:r>
          </a:p>
        </p:txBody>
      </p:sp>
      <p:sp>
        <p:nvSpPr>
          <p:cNvPr id="7" name="Slide Number Placeholder 2"/>
          <p:cNvSpPr>
            <a:spLocks noGrp="1"/>
          </p:cNvSpPr>
          <p:nvPr>
            <p:ph type="sldNum" sz="quarter" idx="12"/>
          </p:nvPr>
        </p:nvSpPr>
        <p:spPr>
          <a:xfrm>
            <a:off x="8736230" y="-182563"/>
            <a:ext cx="407770" cy="365125"/>
          </a:xfrm>
        </p:spPr>
        <p:txBody>
          <a:bodyPr/>
          <a:lstStyle/>
          <a:p>
            <a:pPr algn="ctr"/>
            <a:fld id="{5CE6808D-1DA1-4924-9BCA-5C63391F6D4F}" type="slidenum">
              <a:rPr lang="en-ZA" smtClean="0">
                <a:solidFill>
                  <a:schemeClr val="bg1">
                    <a:lumMod val="75000"/>
                  </a:schemeClr>
                </a:solidFill>
              </a:rPr>
              <a:pPr algn="ctr"/>
              <a:t>4</a:t>
            </a:fld>
            <a:endParaRPr lang="en-ZA" dirty="0">
              <a:solidFill>
                <a:schemeClr val="bg1">
                  <a:lumMod val="75000"/>
                </a:schemeClr>
              </a:solidFill>
            </a:endParaRPr>
          </a:p>
        </p:txBody>
      </p:sp>
    </p:spTree>
    <p:extLst>
      <p:ext uri="{BB962C8B-B14F-4D97-AF65-F5344CB8AC3E}">
        <p14:creationId xmlns:p14="http://schemas.microsoft.com/office/powerpoint/2010/main" xmlns="" val="2536237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0" y="-23707"/>
            <a:ext cx="9144000" cy="6881707"/>
          </a:xfrm>
          <a:prstGeom prst="rect">
            <a:avLst/>
          </a:prstGeom>
        </p:spPr>
      </p:pic>
      <p:sp>
        <p:nvSpPr>
          <p:cNvPr id="9" name="Rectangle 8"/>
          <p:cNvSpPr/>
          <p:nvPr/>
        </p:nvSpPr>
        <p:spPr>
          <a:xfrm>
            <a:off x="0" y="-27384"/>
            <a:ext cx="9144000" cy="1412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536" y="260648"/>
            <a:ext cx="7416824" cy="830997"/>
          </a:xfrm>
          <a:prstGeom prst="rect">
            <a:avLst/>
          </a:prstGeom>
          <a:noFill/>
        </p:spPr>
        <p:txBody>
          <a:bodyPr wrap="square" rtlCol="0">
            <a:spAutoFit/>
          </a:bodyPr>
          <a:lstStyle/>
          <a:p>
            <a:r>
              <a:rPr lang="en-ZA" sz="2400" dirty="0">
                <a:solidFill>
                  <a:srgbClr val="00552D"/>
                </a:solidFill>
              </a:rPr>
              <a:t>WORK DONE BY SASA </a:t>
            </a:r>
            <a:br>
              <a:rPr lang="en-ZA" sz="2400" dirty="0">
                <a:solidFill>
                  <a:srgbClr val="00552D"/>
                </a:solidFill>
              </a:rPr>
            </a:br>
            <a:r>
              <a:rPr lang="en-ZA" sz="2400" dirty="0">
                <a:solidFill>
                  <a:srgbClr val="00552D"/>
                </a:solidFill>
              </a:rPr>
              <a:t>ON DIVERSIFICATION –</a:t>
            </a:r>
            <a:r>
              <a:rPr lang="en-ZA" sz="2400" dirty="0" smtClean="0">
                <a:solidFill>
                  <a:srgbClr val="00552D"/>
                </a:solidFill>
              </a:rPr>
              <a:t> </a:t>
            </a:r>
            <a:r>
              <a:rPr lang="en-ZA" sz="2400" dirty="0">
                <a:solidFill>
                  <a:srgbClr val="00552D"/>
                </a:solidFill>
              </a:rPr>
              <a:t>RENEWABLE ENERGY </a:t>
            </a:r>
          </a:p>
        </p:txBody>
      </p:sp>
      <p:sp>
        <p:nvSpPr>
          <p:cNvPr id="5" name="Rectangle 4"/>
          <p:cNvSpPr/>
          <p:nvPr/>
        </p:nvSpPr>
        <p:spPr>
          <a:xfrm>
            <a:off x="1187624" y="1484784"/>
            <a:ext cx="7560840" cy="1523494"/>
          </a:xfrm>
          <a:prstGeom prst="rect">
            <a:avLst/>
          </a:prstGeom>
        </p:spPr>
        <p:txBody>
          <a:bodyPr wrap="square">
            <a:spAutoFit/>
          </a:bodyPr>
          <a:lstStyle/>
          <a:p>
            <a:pPr marL="285750" indent="-285750">
              <a:spcAft>
                <a:spcPts val="600"/>
              </a:spcAft>
              <a:buSzPct val="140000"/>
              <a:buFont typeface="Arial" panose="020B0604020202020204" pitchFamily="34" charset="0"/>
              <a:buChar char="•"/>
            </a:pPr>
            <a:r>
              <a:rPr lang="en-US" sz="1300" dirty="0" smtClean="0"/>
              <a:t>Since </a:t>
            </a:r>
            <a:r>
              <a:rPr lang="en-US" sz="1300" dirty="0"/>
              <a:t>2008 to </a:t>
            </a:r>
            <a:r>
              <a:rPr lang="en-US" sz="1300" dirty="0" smtClean="0"/>
              <a:t>date, the sugar </a:t>
            </a:r>
            <a:r>
              <a:rPr lang="en-US" sz="1300" dirty="0"/>
              <a:t>industry contributed to national and provincial renewable  biofuel and cogeneration policies and procurement frameworks</a:t>
            </a:r>
          </a:p>
          <a:p>
            <a:pPr marL="285750" indent="-285750">
              <a:spcAft>
                <a:spcPts val="600"/>
              </a:spcAft>
              <a:buSzPct val="140000"/>
              <a:buFont typeface="Arial" panose="020B0604020202020204" pitchFamily="34" charset="0"/>
              <a:buChar char="•"/>
            </a:pPr>
            <a:r>
              <a:rPr lang="en-US" sz="1300" dirty="0" smtClean="0"/>
              <a:t>Provided </a:t>
            </a:r>
            <a:r>
              <a:rPr lang="en-US" sz="1300" dirty="0"/>
              <a:t>input on the draft Integrated Resource Plan (2018) for the inclusion of cogeneration.</a:t>
            </a:r>
          </a:p>
          <a:p>
            <a:pPr marL="285750" indent="-285750">
              <a:spcAft>
                <a:spcPts val="600"/>
              </a:spcAft>
              <a:buSzPct val="140000"/>
              <a:buFont typeface="Arial" panose="020B0604020202020204" pitchFamily="34" charset="0"/>
              <a:buChar char="•"/>
            </a:pPr>
            <a:r>
              <a:rPr lang="en-US" sz="1300" dirty="0" smtClean="0"/>
              <a:t>Awaiting </a:t>
            </a:r>
            <a:r>
              <a:rPr lang="en-US" sz="1300" dirty="0"/>
              <a:t>release of a competitive Cogen IPP Phase II </a:t>
            </a:r>
            <a:r>
              <a:rPr lang="en-US" sz="1300" dirty="0" err="1"/>
              <a:t>programme</a:t>
            </a:r>
            <a:endParaRPr lang="en-US" sz="1300" dirty="0"/>
          </a:p>
          <a:p>
            <a:pPr marL="285750" indent="-285750">
              <a:spcAft>
                <a:spcPts val="600"/>
              </a:spcAft>
              <a:buSzPct val="140000"/>
              <a:buFont typeface="Arial" panose="020B0604020202020204" pitchFamily="34" charset="0"/>
              <a:buChar char="•"/>
            </a:pPr>
            <a:r>
              <a:rPr lang="en-US" sz="1300" dirty="0" smtClean="0"/>
              <a:t>Inclusion </a:t>
            </a:r>
            <a:r>
              <a:rPr lang="en-US" sz="1300" dirty="0"/>
              <a:t>of ethanol and cogeneration as part of the </a:t>
            </a:r>
            <a:r>
              <a:rPr lang="en-US" sz="1300" dirty="0" err="1"/>
              <a:t>Nedlac</a:t>
            </a:r>
            <a:r>
              <a:rPr lang="en-US" sz="1300" dirty="0"/>
              <a:t> Health Promotion Levy (HPL) mitigation interventions submitted in 2016</a:t>
            </a:r>
          </a:p>
        </p:txBody>
      </p:sp>
      <p:sp>
        <p:nvSpPr>
          <p:cNvPr id="10" name="Rectangle 9"/>
          <p:cNvSpPr/>
          <p:nvPr/>
        </p:nvSpPr>
        <p:spPr>
          <a:xfrm>
            <a:off x="3851920" y="2996952"/>
            <a:ext cx="5040560" cy="3554820"/>
          </a:xfrm>
          <a:prstGeom prst="rect">
            <a:avLst/>
          </a:prstGeom>
        </p:spPr>
        <p:txBody>
          <a:bodyPr wrap="square">
            <a:spAutoFit/>
          </a:bodyPr>
          <a:lstStyle/>
          <a:p>
            <a:pPr marL="342900" indent="-342900">
              <a:spcAft>
                <a:spcPts val="600"/>
              </a:spcAft>
              <a:buSzPct val="140000"/>
              <a:buFont typeface="Arial"/>
              <a:buChar char="•"/>
            </a:pPr>
            <a:r>
              <a:rPr lang="en-US" sz="1300" dirty="0"/>
              <a:t>Submitted industry report on diversification priorities to the Sugar Ministerial Task Team and the </a:t>
            </a:r>
            <a:r>
              <a:rPr lang="en-US" sz="1300" dirty="0" err="1"/>
              <a:t>dti</a:t>
            </a:r>
            <a:r>
              <a:rPr lang="en-US" sz="1300" dirty="0"/>
              <a:t> (2018)</a:t>
            </a:r>
          </a:p>
          <a:p>
            <a:pPr marL="342900" indent="-342900">
              <a:spcAft>
                <a:spcPts val="600"/>
              </a:spcAft>
              <a:buSzPct val="140000"/>
              <a:buFont typeface="Arial"/>
              <a:buChar char="•"/>
            </a:pPr>
            <a:r>
              <a:rPr lang="en-US" sz="1300" dirty="0"/>
              <a:t>Diversification plan for sugar industry submitted to the </a:t>
            </a:r>
            <a:r>
              <a:rPr lang="en-US" sz="1300" dirty="0" err="1"/>
              <a:t>dti</a:t>
            </a:r>
            <a:r>
              <a:rPr lang="en-US" sz="1300" dirty="0"/>
              <a:t> in October 2018</a:t>
            </a:r>
          </a:p>
          <a:p>
            <a:pPr marL="800100" lvl="1" indent="-342900">
              <a:spcAft>
                <a:spcPts val="600"/>
              </a:spcAft>
              <a:buSzPct val="120000"/>
              <a:buFont typeface="Wingdings" charset="2"/>
              <a:buChar char="§"/>
            </a:pPr>
            <a:r>
              <a:rPr lang="en-US" sz="1300" dirty="0"/>
              <a:t>Includes cogeneration, biofuels, beneficiation of agricultural feedstocks</a:t>
            </a:r>
          </a:p>
          <a:p>
            <a:pPr marL="800100" lvl="1" indent="-342900">
              <a:spcAft>
                <a:spcPts val="600"/>
              </a:spcAft>
              <a:buSzPct val="120000"/>
              <a:buFont typeface="Wingdings" charset="2"/>
              <a:buChar char="§"/>
            </a:pPr>
            <a:r>
              <a:rPr lang="en-US" sz="1300" dirty="0"/>
              <a:t> It will enable black producers and black industrialists in the value chain</a:t>
            </a:r>
          </a:p>
          <a:p>
            <a:pPr marL="342900" indent="-342900">
              <a:spcAft>
                <a:spcPts val="600"/>
              </a:spcAft>
              <a:buSzPct val="140000"/>
              <a:buFont typeface="Arial"/>
              <a:buChar char="•"/>
            </a:pPr>
            <a:r>
              <a:rPr lang="en-US" sz="1300" dirty="0"/>
              <a:t>SASA has updated sugarcane ethanol subsidy models for </a:t>
            </a:r>
            <a:r>
              <a:rPr lang="en-US" sz="1300" dirty="0" err="1"/>
              <a:t>greenfields</a:t>
            </a:r>
            <a:r>
              <a:rPr lang="en-US" sz="1300" dirty="0"/>
              <a:t> and brownfields following Ministry of Energy announcements on biofuels</a:t>
            </a:r>
          </a:p>
          <a:p>
            <a:pPr marL="342900" indent="-342900">
              <a:spcAft>
                <a:spcPts val="600"/>
              </a:spcAft>
              <a:buSzPct val="140000"/>
              <a:buFont typeface="Arial"/>
              <a:buChar char="•"/>
            </a:pPr>
            <a:r>
              <a:rPr lang="en-US" sz="1300" dirty="0"/>
              <a:t>Future engagement with Department of Energy on updated sugar to ethanol subsidy models</a:t>
            </a:r>
          </a:p>
          <a:p>
            <a:pPr marL="342900" indent="-342900">
              <a:spcAft>
                <a:spcPts val="600"/>
              </a:spcAft>
              <a:buSzPct val="140000"/>
              <a:buFont typeface="Arial"/>
              <a:buChar char="•"/>
            </a:pPr>
            <a:r>
              <a:rPr lang="en-US" sz="1300" dirty="0"/>
              <a:t>Awaiting the biofuels regulatory framework pronouncements by the Minister of Energy in March 2019 – to include sugarcane</a:t>
            </a:r>
          </a:p>
        </p:txBody>
      </p:sp>
      <p:sp>
        <p:nvSpPr>
          <p:cNvPr id="8" name="Slide Number Placeholder 2"/>
          <p:cNvSpPr>
            <a:spLocks noGrp="1"/>
          </p:cNvSpPr>
          <p:nvPr>
            <p:ph type="sldNum" sz="quarter" idx="12"/>
          </p:nvPr>
        </p:nvSpPr>
        <p:spPr>
          <a:xfrm>
            <a:off x="8742363" y="-23813"/>
            <a:ext cx="406400" cy="365126"/>
          </a:xfrm>
        </p:spPr>
        <p:txBody>
          <a:bodyPr/>
          <a:lstStyle/>
          <a:p>
            <a:pPr algn="ctr"/>
            <a:fld id="{5CE6808D-1DA1-4924-9BCA-5C63391F6D4F}" type="slidenum">
              <a:rPr lang="en-ZA" smtClean="0">
                <a:solidFill>
                  <a:schemeClr val="bg1">
                    <a:lumMod val="75000"/>
                  </a:schemeClr>
                </a:solidFill>
              </a:rPr>
              <a:pPr algn="ctr"/>
              <a:t>5</a:t>
            </a:fld>
            <a:endParaRPr lang="en-ZA" dirty="0">
              <a:solidFill>
                <a:schemeClr val="bg1">
                  <a:lumMod val="75000"/>
                </a:schemeClr>
              </a:solidFill>
            </a:endParaRPr>
          </a:p>
        </p:txBody>
      </p:sp>
    </p:spTree>
    <p:extLst>
      <p:ext uri="{BB962C8B-B14F-4D97-AF65-F5344CB8AC3E}">
        <p14:creationId xmlns:p14="http://schemas.microsoft.com/office/powerpoint/2010/main" xmlns="" val="54859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125390"/>
            <a:ext cx="9144000" cy="5759994"/>
          </a:xfrm>
          <a:prstGeom prst="rect">
            <a:avLst/>
          </a:prstGeom>
          <a:solidFill>
            <a:srgbClr val="00552D"/>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grpSp>
        <p:nvGrpSpPr>
          <p:cNvPr id="4" name="Group 3"/>
          <p:cNvGrpSpPr/>
          <p:nvPr/>
        </p:nvGrpSpPr>
        <p:grpSpPr>
          <a:xfrm>
            <a:off x="179512" y="1304993"/>
            <a:ext cx="8784976" cy="2051999"/>
            <a:chOff x="323528" y="800464"/>
            <a:chExt cx="8496944" cy="2051999"/>
          </a:xfrm>
        </p:grpSpPr>
        <p:sp>
          <p:nvSpPr>
            <p:cNvPr id="3" name="TextBox 2"/>
            <p:cNvSpPr txBox="1"/>
            <p:nvPr/>
          </p:nvSpPr>
          <p:spPr>
            <a:xfrm>
              <a:off x="5292080" y="800464"/>
              <a:ext cx="3528392" cy="2051999"/>
            </a:xfrm>
            <a:prstGeom prst="rect">
              <a:avLst/>
            </a:prstGeom>
            <a:solidFill>
              <a:srgbClr val="E4E188"/>
            </a:solidFill>
            <a:ln>
              <a:noFill/>
            </a:ln>
          </p:spPr>
          <p:txBody>
            <a:bodyPr wrap="square" rtlCol="0">
              <a:spAutoFit/>
            </a:bodyPr>
            <a:lstStyle/>
            <a:p>
              <a:pPr algn="ctr"/>
              <a:r>
                <a:rPr lang="en-ZA" sz="1200" u="sng" dirty="0"/>
                <a:t>SUGAR MILLING SECTOR</a:t>
              </a:r>
            </a:p>
            <a:p>
              <a:endParaRPr lang="en-ZA" sz="1200" dirty="0"/>
            </a:p>
            <a:p>
              <a:r>
                <a:rPr lang="en-ZA" sz="1200" dirty="0"/>
                <a:t>Measurement basis - agreed by SASMA as the consolidated </a:t>
              </a:r>
              <a:r>
                <a:rPr lang="en-ZA" sz="1200" dirty="0" err="1"/>
                <a:t>AgriBEE</a:t>
              </a:r>
              <a:r>
                <a:rPr lang="en-ZA" sz="1200" dirty="0"/>
                <a:t> sector score</a:t>
              </a:r>
            </a:p>
            <a:p>
              <a:pPr marL="285750" indent="-285750">
                <a:lnSpc>
                  <a:spcPct val="90000"/>
                </a:lnSpc>
                <a:buFont typeface="Arial" panose="020B0604020202020204" pitchFamily="34" charset="0"/>
                <a:buChar char="•"/>
              </a:pPr>
              <a:r>
                <a:rPr lang="en-ZA" sz="1200" dirty="0"/>
                <a:t>Baseline score = 76.82 / Level 6</a:t>
              </a:r>
            </a:p>
            <a:p>
              <a:pPr marL="285750" indent="-285750">
                <a:lnSpc>
                  <a:spcPct val="90000"/>
                </a:lnSpc>
                <a:buFont typeface="Arial" panose="020B0604020202020204" pitchFamily="34" charset="0"/>
                <a:buChar char="•"/>
              </a:pPr>
              <a:r>
                <a:rPr lang="en-ZA" sz="1200" dirty="0"/>
                <a:t>Baseline score = 77.97/ Level 5 (excl. cane procurement)</a:t>
              </a:r>
            </a:p>
            <a:p>
              <a:pPr marL="285750" indent="-285750">
                <a:lnSpc>
                  <a:spcPct val="90000"/>
                </a:lnSpc>
                <a:buFont typeface="Arial" panose="020B0604020202020204" pitchFamily="34" charset="0"/>
                <a:buChar char="•"/>
              </a:pPr>
              <a:r>
                <a:rPr lang="en-ZA" sz="1200" dirty="0"/>
                <a:t>Transformation initiatives = R242m per annum</a:t>
              </a:r>
            </a:p>
            <a:p>
              <a:pPr marL="285750" indent="-285750">
                <a:lnSpc>
                  <a:spcPct val="90000"/>
                </a:lnSpc>
                <a:buFont typeface="Arial" panose="020B0604020202020204" pitchFamily="34" charset="0"/>
                <a:buChar char="•"/>
              </a:pPr>
              <a:r>
                <a:rPr lang="en-ZA" sz="1200" dirty="0"/>
                <a:t>Contributions to transformation/reciprocity initiatives that relates to BBBEE shall be claimed appropriately in the </a:t>
              </a:r>
              <a:r>
                <a:rPr lang="en-ZA" sz="1200" dirty="0" err="1"/>
                <a:t>Agri</a:t>
              </a:r>
              <a:r>
                <a:rPr lang="en-ZA" sz="1200" dirty="0"/>
                <a:t>-BEE Scorecard</a:t>
              </a:r>
            </a:p>
          </p:txBody>
        </p:sp>
        <p:sp>
          <p:nvSpPr>
            <p:cNvPr id="5" name="TextBox 4"/>
            <p:cNvSpPr txBox="1"/>
            <p:nvPr/>
          </p:nvSpPr>
          <p:spPr>
            <a:xfrm>
              <a:off x="1763688" y="800464"/>
              <a:ext cx="3528392" cy="2051658"/>
            </a:xfrm>
            <a:prstGeom prst="rect">
              <a:avLst/>
            </a:prstGeom>
            <a:solidFill>
              <a:schemeClr val="accent3">
                <a:lumMod val="20000"/>
                <a:lumOff val="80000"/>
              </a:schemeClr>
            </a:solidFill>
            <a:ln>
              <a:noFill/>
            </a:ln>
          </p:spPr>
          <p:txBody>
            <a:bodyPr wrap="square" rtlCol="0">
              <a:spAutoFit/>
            </a:bodyPr>
            <a:lstStyle/>
            <a:p>
              <a:pPr algn="ctr"/>
              <a:r>
                <a:rPr lang="en-ZA" sz="1200" u="sng" dirty="0"/>
                <a:t>CANE FARMING SECTOR</a:t>
              </a:r>
            </a:p>
            <a:p>
              <a:endParaRPr lang="en-ZA" sz="1200" dirty="0"/>
            </a:p>
            <a:p>
              <a:r>
                <a:rPr lang="en-ZA" sz="1200" dirty="0"/>
                <a:t>Measurement basis – </a:t>
              </a:r>
              <a:r>
                <a:rPr lang="en-ZA" sz="1200" dirty="0" err="1"/>
                <a:t>AgriBEE</a:t>
              </a:r>
              <a:r>
                <a:rPr lang="en-ZA" sz="1200" dirty="0"/>
                <a:t> Sector Code</a:t>
              </a:r>
            </a:p>
            <a:p>
              <a:pPr marL="285750" indent="-285750">
                <a:buFont typeface="Arial" panose="020B0604020202020204" pitchFamily="34" charset="0"/>
                <a:buChar char="•"/>
              </a:pPr>
              <a:r>
                <a:rPr lang="en-ZA" sz="1200" dirty="0" err="1"/>
                <a:t>AgriBEE</a:t>
              </a:r>
              <a:r>
                <a:rPr lang="en-ZA" sz="1200" dirty="0"/>
                <a:t> Codes &amp; develop baseline score </a:t>
              </a:r>
            </a:p>
            <a:p>
              <a:pPr marL="285750" indent="-285750">
                <a:buFont typeface="Arial" panose="020B0604020202020204" pitchFamily="34" charset="0"/>
                <a:buChar char="•"/>
              </a:pPr>
              <a:r>
                <a:rPr lang="en-ZA" sz="1200" dirty="0"/>
                <a:t>Tons cane delivered by black farmers (delivery info available)</a:t>
              </a:r>
            </a:p>
            <a:p>
              <a:pPr marL="285750" indent="-285750">
                <a:buFont typeface="Arial" panose="020B0604020202020204" pitchFamily="34" charset="0"/>
                <a:buChar char="•"/>
              </a:pPr>
              <a:r>
                <a:rPr lang="en-ZA" sz="1200" dirty="0"/>
                <a:t>Contributions to transformation/reciprocity initiatives that relates to BBBEE shall be claimed appropriately in the </a:t>
              </a:r>
              <a:r>
                <a:rPr lang="en-ZA" sz="1200" dirty="0" err="1"/>
                <a:t>Agri</a:t>
              </a:r>
              <a:r>
                <a:rPr lang="en-ZA" sz="1200" dirty="0"/>
                <a:t>-BEE Scorecard</a:t>
              </a:r>
            </a:p>
            <a:p>
              <a:pPr marL="285750" indent="-285750">
                <a:buFont typeface="Arial" panose="020B0604020202020204" pitchFamily="34" charset="0"/>
                <a:buChar char="•"/>
              </a:pPr>
              <a:endParaRPr lang="en-ZA" sz="1200" dirty="0"/>
            </a:p>
            <a:p>
              <a:pPr marL="285750" indent="-285750">
                <a:buFont typeface="Arial" panose="020B0604020202020204" pitchFamily="34" charset="0"/>
                <a:buChar char="•"/>
              </a:pPr>
              <a:endParaRPr lang="en-ZA" sz="1200" dirty="0"/>
            </a:p>
          </p:txBody>
        </p:sp>
        <p:sp>
          <p:nvSpPr>
            <p:cNvPr id="6" name="TextBox 5"/>
            <p:cNvSpPr txBox="1"/>
            <p:nvPr/>
          </p:nvSpPr>
          <p:spPr>
            <a:xfrm>
              <a:off x="323528" y="800464"/>
              <a:ext cx="1440160" cy="2051992"/>
            </a:xfrm>
            <a:prstGeom prst="rect">
              <a:avLst/>
            </a:prstGeom>
            <a:solidFill>
              <a:srgbClr val="8AC7A9"/>
            </a:solidFill>
            <a:ln>
              <a:noFill/>
            </a:ln>
          </p:spPr>
          <p:txBody>
            <a:bodyPr wrap="square" rtlCol="0" anchor="ctr">
              <a:spAutoFit/>
            </a:bodyPr>
            <a:lstStyle/>
            <a:p>
              <a:pPr algn="ctr"/>
              <a:endParaRPr lang="en-ZA" sz="1200" b="1" dirty="0">
                <a:solidFill>
                  <a:srgbClr val="C00000"/>
                </a:solidFill>
              </a:endParaRPr>
            </a:p>
            <a:p>
              <a:pPr algn="ctr"/>
              <a:r>
                <a:rPr lang="en-ZA" sz="1200" dirty="0"/>
                <a:t>MEASUREMENT</a:t>
              </a:r>
            </a:p>
            <a:p>
              <a:pPr algn="ctr"/>
              <a:r>
                <a:rPr lang="en-ZA" sz="1200" dirty="0"/>
                <a:t>BASIS &amp; CURRENT </a:t>
              </a:r>
            </a:p>
            <a:p>
              <a:pPr algn="ctr"/>
              <a:r>
                <a:rPr lang="en-ZA" sz="1200" dirty="0"/>
                <a:t>BASELINE</a:t>
              </a:r>
            </a:p>
            <a:p>
              <a:pPr algn="ctr"/>
              <a:endParaRPr lang="en-ZA" sz="1200" dirty="0"/>
            </a:p>
          </p:txBody>
        </p:sp>
      </p:grpSp>
      <p:grpSp>
        <p:nvGrpSpPr>
          <p:cNvPr id="13" name="Group 12"/>
          <p:cNvGrpSpPr/>
          <p:nvPr/>
        </p:nvGrpSpPr>
        <p:grpSpPr>
          <a:xfrm>
            <a:off x="179512" y="3447091"/>
            <a:ext cx="8784976" cy="1620001"/>
            <a:chOff x="323528" y="3052116"/>
            <a:chExt cx="8496944" cy="1620001"/>
          </a:xfrm>
        </p:grpSpPr>
        <p:sp>
          <p:nvSpPr>
            <p:cNvPr id="7" name="TextBox 6"/>
            <p:cNvSpPr txBox="1"/>
            <p:nvPr/>
          </p:nvSpPr>
          <p:spPr>
            <a:xfrm>
              <a:off x="323528" y="3052116"/>
              <a:ext cx="1440160" cy="1619996"/>
            </a:xfrm>
            <a:prstGeom prst="rect">
              <a:avLst/>
            </a:prstGeom>
            <a:solidFill>
              <a:srgbClr val="FBCC19"/>
            </a:solidFill>
            <a:ln>
              <a:noFill/>
            </a:ln>
          </p:spPr>
          <p:txBody>
            <a:bodyPr wrap="square" rtlCol="0" anchor="ctr">
              <a:spAutoFit/>
            </a:bodyPr>
            <a:lstStyle/>
            <a:p>
              <a:pPr algn="ctr"/>
              <a:endParaRPr lang="en-ZA" sz="1200" dirty="0">
                <a:solidFill>
                  <a:schemeClr val="bg1"/>
                </a:solidFill>
              </a:endParaRPr>
            </a:p>
            <a:p>
              <a:pPr algn="ctr"/>
              <a:r>
                <a:rPr lang="en-ZA" sz="1200" dirty="0"/>
                <a:t>TARGET</a:t>
              </a:r>
            </a:p>
            <a:p>
              <a:pPr algn="ctr"/>
              <a:r>
                <a:rPr lang="en-ZA" sz="1200" dirty="0"/>
                <a:t>BY END OF</a:t>
              </a:r>
            </a:p>
            <a:p>
              <a:pPr algn="ctr"/>
              <a:r>
                <a:rPr lang="en-ZA" sz="1200" dirty="0"/>
                <a:t>5 YEAR PLAN</a:t>
              </a:r>
            </a:p>
            <a:p>
              <a:pPr algn="ctr"/>
              <a:endParaRPr lang="en-ZA" sz="1200" dirty="0"/>
            </a:p>
          </p:txBody>
        </p:sp>
        <p:sp>
          <p:nvSpPr>
            <p:cNvPr id="8" name="TextBox 7"/>
            <p:cNvSpPr txBox="1"/>
            <p:nvPr/>
          </p:nvSpPr>
          <p:spPr>
            <a:xfrm>
              <a:off x="1763688" y="3052117"/>
              <a:ext cx="3528392" cy="1619998"/>
            </a:xfrm>
            <a:prstGeom prst="rect">
              <a:avLst/>
            </a:prstGeom>
            <a:solidFill>
              <a:schemeClr val="accent3">
                <a:lumMod val="20000"/>
                <a:lumOff val="80000"/>
              </a:schemeClr>
            </a:solidFill>
            <a:ln>
              <a:noFill/>
            </a:ln>
          </p:spPr>
          <p:txBody>
            <a:bodyPr wrap="square" rtlCol="0" anchor="t">
              <a:spAutoFit/>
            </a:bodyPr>
            <a:lstStyle/>
            <a:p>
              <a:pPr algn="ctr"/>
              <a:r>
                <a:rPr lang="en-ZA" sz="1200" u="sng" dirty="0"/>
                <a:t>CANE FARMING SECTOR</a:t>
              </a:r>
              <a:endParaRPr lang="en-ZA" sz="1200" dirty="0"/>
            </a:p>
            <a:p>
              <a:endParaRPr lang="en-ZA" sz="1200" dirty="0"/>
            </a:p>
            <a:p>
              <a:r>
                <a:rPr lang="en-ZA" sz="1200" dirty="0"/>
                <a:t>Aspirational Target pending the conclusion of the baseline study are</a:t>
              </a:r>
            </a:p>
            <a:p>
              <a:pPr marL="285750" indent="-285750">
                <a:buFont typeface="Arial" panose="020B0604020202020204" pitchFamily="34" charset="0"/>
                <a:buChar char="•"/>
              </a:pPr>
              <a:r>
                <a:rPr lang="en-ZA" sz="1200" dirty="0"/>
                <a:t>BBBEE Level 4 </a:t>
              </a:r>
              <a:r>
                <a:rPr lang="en-ZA" sz="1200" dirty="0" smtClean="0"/>
                <a:t>and,</a:t>
              </a:r>
              <a:endParaRPr lang="en-ZA" sz="1200" dirty="0"/>
            </a:p>
            <a:p>
              <a:pPr marL="285750" indent="-285750">
                <a:buFont typeface="Arial" panose="020B0604020202020204" pitchFamily="34" charset="0"/>
                <a:buChar char="•"/>
              </a:pPr>
              <a:r>
                <a:rPr lang="en-ZA" sz="1200" dirty="0"/>
                <a:t>A minimum of 51% of cane delivered by black farmers ( SACGA – 10 year period/ SAFDA – 5 year period)</a:t>
              </a:r>
            </a:p>
          </p:txBody>
        </p:sp>
        <p:sp>
          <p:nvSpPr>
            <p:cNvPr id="9" name="TextBox 8"/>
            <p:cNvSpPr txBox="1"/>
            <p:nvPr/>
          </p:nvSpPr>
          <p:spPr>
            <a:xfrm>
              <a:off x="5292080" y="3052117"/>
              <a:ext cx="3528392" cy="1620000"/>
            </a:xfrm>
            <a:prstGeom prst="rect">
              <a:avLst/>
            </a:prstGeom>
            <a:solidFill>
              <a:srgbClr val="E4E188"/>
            </a:solidFill>
            <a:ln>
              <a:noFill/>
            </a:ln>
          </p:spPr>
          <p:txBody>
            <a:bodyPr wrap="square" rtlCol="0" anchor="t">
              <a:spAutoFit/>
            </a:bodyPr>
            <a:lstStyle/>
            <a:p>
              <a:pPr algn="ctr"/>
              <a:r>
                <a:rPr lang="en-ZA" sz="1200" u="sng" dirty="0"/>
                <a:t>SUGAR MILLING SECTOR</a:t>
              </a:r>
            </a:p>
            <a:p>
              <a:endParaRPr lang="en-ZA" sz="1200" dirty="0"/>
            </a:p>
            <a:p>
              <a:r>
                <a:rPr lang="en-ZA" sz="1200" dirty="0"/>
                <a:t>Aspirational Target agreed as consolidated </a:t>
              </a:r>
              <a:r>
                <a:rPr lang="en-ZA" sz="1200" dirty="0" err="1"/>
                <a:t>AgriBEE</a:t>
              </a:r>
              <a:r>
                <a:rPr lang="en-ZA" sz="1200" dirty="0"/>
                <a:t> Sector Code after 5 years </a:t>
              </a:r>
            </a:p>
            <a:p>
              <a:pPr marL="285750" indent="-285750">
                <a:buFont typeface="Arial" panose="020B0604020202020204" pitchFamily="34" charset="0"/>
                <a:buChar char="•"/>
              </a:pPr>
              <a:r>
                <a:rPr lang="en-ZA" sz="1200" dirty="0"/>
                <a:t>Aspirational Target score = 90.00 / Level 3</a:t>
              </a:r>
            </a:p>
            <a:p>
              <a:endParaRPr lang="en-ZA" sz="1200" dirty="0"/>
            </a:p>
            <a:p>
              <a:endParaRPr lang="en-ZA" sz="1200" dirty="0"/>
            </a:p>
            <a:p>
              <a:endParaRPr lang="en-ZA" sz="1200" dirty="0"/>
            </a:p>
          </p:txBody>
        </p:sp>
      </p:grpSp>
      <p:grpSp>
        <p:nvGrpSpPr>
          <p:cNvPr id="15" name="Group 14"/>
          <p:cNvGrpSpPr/>
          <p:nvPr/>
        </p:nvGrpSpPr>
        <p:grpSpPr>
          <a:xfrm>
            <a:off x="179512" y="5157361"/>
            <a:ext cx="8784976" cy="1511998"/>
            <a:chOff x="323528" y="4797354"/>
            <a:chExt cx="8496944" cy="1799998"/>
          </a:xfrm>
        </p:grpSpPr>
        <p:sp>
          <p:nvSpPr>
            <p:cNvPr id="10" name="TextBox 9"/>
            <p:cNvSpPr txBox="1"/>
            <p:nvPr/>
          </p:nvSpPr>
          <p:spPr>
            <a:xfrm>
              <a:off x="323528" y="4797354"/>
              <a:ext cx="1440160" cy="1799998"/>
            </a:xfrm>
            <a:prstGeom prst="rect">
              <a:avLst/>
            </a:prstGeom>
            <a:solidFill>
              <a:srgbClr val="73B632"/>
            </a:solidFill>
            <a:ln>
              <a:noFill/>
            </a:ln>
          </p:spPr>
          <p:txBody>
            <a:bodyPr wrap="square" rtlCol="0" anchor="ctr">
              <a:spAutoFit/>
            </a:bodyPr>
            <a:lstStyle/>
            <a:p>
              <a:pPr algn="ctr"/>
              <a:endParaRPr lang="en-ZA" sz="1200" dirty="0">
                <a:solidFill>
                  <a:schemeClr val="tx2"/>
                </a:solidFill>
              </a:endParaRPr>
            </a:p>
            <a:p>
              <a:pPr algn="ctr"/>
              <a:r>
                <a:rPr lang="en-ZA" sz="1200" dirty="0"/>
                <a:t>AgriBEE </a:t>
              </a:r>
              <a:br>
                <a:rPr lang="en-ZA" sz="1200" dirty="0"/>
              </a:br>
              <a:r>
                <a:rPr lang="en-ZA" sz="1200" dirty="0"/>
                <a:t>initiatives to be implemented over the 5 year period</a:t>
              </a:r>
            </a:p>
            <a:p>
              <a:endParaRPr lang="en-ZA" sz="1200" dirty="0"/>
            </a:p>
          </p:txBody>
        </p:sp>
        <p:sp>
          <p:nvSpPr>
            <p:cNvPr id="11" name="TextBox 10"/>
            <p:cNvSpPr txBox="1"/>
            <p:nvPr/>
          </p:nvSpPr>
          <p:spPr>
            <a:xfrm>
              <a:off x="1763688" y="4797354"/>
              <a:ext cx="3528392" cy="1799998"/>
            </a:xfrm>
            <a:prstGeom prst="rect">
              <a:avLst/>
            </a:prstGeom>
            <a:solidFill>
              <a:schemeClr val="accent3">
                <a:lumMod val="20000"/>
                <a:lumOff val="80000"/>
              </a:schemeClr>
            </a:solidFill>
            <a:ln>
              <a:noFill/>
            </a:ln>
          </p:spPr>
          <p:txBody>
            <a:bodyPr wrap="square" rtlCol="0">
              <a:spAutoFit/>
            </a:bodyPr>
            <a:lstStyle/>
            <a:p>
              <a:pPr algn="ctr"/>
              <a:r>
                <a:rPr lang="en-ZA" sz="1200" u="sng" dirty="0"/>
                <a:t>CANE FARMING SECTOR</a:t>
              </a:r>
            </a:p>
            <a:p>
              <a:endParaRPr lang="en-ZA" sz="1200" dirty="0"/>
            </a:p>
            <a:p>
              <a:pPr algn="ctr"/>
              <a:r>
                <a:rPr lang="en-ZA" sz="1200" dirty="0"/>
                <a:t>The identification of the different initiatives is pending a comprehensive baseline study to be done in 2019.</a:t>
              </a:r>
            </a:p>
            <a:p>
              <a:pPr algn="ctr"/>
              <a:endParaRPr lang="en-ZA" sz="1200" dirty="0"/>
            </a:p>
            <a:p>
              <a:pPr algn="ctr"/>
              <a:endParaRPr lang="en-ZA" sz="1200" dirty="0"/>
            </a:p>
            <a:p>
              <a:pPr algn="ctr"/>
              <a:endParaRPr lang="en-ZA" sz="1200" dirty="0"/>
            </a:p>
            <a:p>
              <a:pPr algn="ctr"/>
              <a:endParaRPr lang="en-ZA" sz="1200" dirty="0"/>
            </a:p>
            <a:p>
              <a:endParaRPr lang="en-ZA" sz="1200" dirty="0"/>
            </a:p>
          </p:txBody>
        </p:sp>
        <p:sp>
          <p:nvSpPr>
            <p:cNvPr id="12" name="TextBox 11"/>
            <p:cNvSpPr txBox="1"/>
            <p:nvPr/>
          </p:nvSpPr>
          <p:spPr>
            <a:xfrm>
              <a:off x="5292080" y="4797354"/>
              <a:ext cx="3528392" cy="1799998"/>
            </a:xfrm>
            <a:prstGeom prst="rect">
              <a:avLst/>
            </a:prstGeom>
            <a:solidFill>
              <a:srgbClr val="E4E188"/>
            </a:solidFill>
            <a:ln>
              <a:noFill/>
            </a:ln>
          </p:spPr>
          <p:txBody>
            <a:bodyPr wrap="square" rtlCol="0">
              <a:spAutoFit/>
            </a:bodyPr>
            <a:lstStyle/>
            <a:p>
              <a:pPr algn="ctr"/>
              <a:r>
                <a:rPr lang="en-ZA" sz="1200" u="sng" dirty="0"/>
                <a:t>SUGAR MILLING SECTOR</a:t>
              </a:r>
            </a:p>
            <a:p>
              <a:endParaRPr lang="en-ZA" sz="1200" dirty="0"/>
            </a:p>
            <a:p>
              <a:pPr marL="171450" indent="-171450">
                <a:buFont typeface="Arial" panose="020B0604020202020204" pitchFamily="34" charset="0"/>
                <a:buChar char="•"/>
              </a:pPr>
              <a:r>
                <a:rPr lang="en-ZA" sz="1200" dirty="0"/>
                <a:t>Ownership initiatives, which include sales of assets are contemplated</a:t>
              </a:r>
            </a:p>
            <a:p>
              <a:pPr marL="171450" indent="-171450">
                <a:buFont typeface="Arial" panose="020B0604020202020204" pitchFamily="34" charset="0"/>
                <a:buChar char="•"/>
              </a:pPr>
              <a:r>
                <a:rPr lang="en-ZA" sz="1200" dirty="0"/>
                <a:t>Skills development driver</a:t>
              </a:r>
            </a:p>
            <a:p>
              <a:pPr marL="171450" indent="-171450">
                <a:buFont typeface="Arial" panose="020B0604020202020204" pitchFamily="34" charset="0"/>
                <a:buChar char="•"/>
              </a:pPr>
              <a:r>
                <a:rPr lang="en-ZA" sz="1200" dirty="0"/>
                <a:t>Procurement is the key driver</a:t>
              </a:r>
            </a:p>
            <a:p>
              <a:pPr marL="171450" indent="-171450">
                <a:buFont typeface="Arial" panose="020B0604020202020204" pitchFamily="34" charset="0"/>
                <a:buChar char="•"/>
              </a:pPr>
              <a:r>
                <a:rPr lang="en-ZA" sz="1200" dirty="0"/>
                <a:t>Supplier and Enterprise Development initiatives</a:t>
              </a:r>
            </a:p>
            <a:p>
              <a:pPr marL="171450" indent="-171450">
                <a:buFont typeface="Arial" panose="020B0604020202020204" pitchFamily="34" charset="0"/>
                <a:buChar char="•"/>
              </a:pPr>
              <a:endParaRPr lang="en-ZA" sz="1200" dirty="0"/>
            </a:p>
            <a:p>
              <a:pPr marL="171450" indent="-171450" algn="ctr">
                <a:buFont typeface="Arial" panose="020B0604020202020204" pitchFamily="34" charset="0"/>
                <a:buChar char="•"/>
              </a:pPr>
              <a:endParaRPr lang="en-ZA" sz="1200" dirty="0"/>
            </a:p>
            <a:p>
              <a:pPr marL="171450" indent="-171450" algn="ctr">
                <a:buFont typeface="Arial" panose="020B0604020202020204" pitchFamily="34" charset="0"/>
                <a:buChar char="•"/>
              </a:pPr>
              <a:endParaRPr lang="en-ZA" sz="1200" dirty="0"/>
            </a:p>
          </p:txBody>
        </p:sp>
      </p:grpSp>
      <p:sp>
        <p:nvSpPr>
          <p:cNvPr id="14" name="TextBox 13"/>
          <p:cNvSpPr txBox="1"/>
          <p:nvPr/>
        </p:nvSpPr>
        <p:spPr>
          <a:xfrm>
            <a:off x="467544" y="211287"/>
            <a:ext cx="6696744" cy="769441"/>
          </a:xfrm>
          <a:prstGeom prst="rect">
            <a:avLst/>
          </a:prstGeom>
          <a:noFill/>
        </p:spPr>
        <p:txBody>
          <a:bodyPr wrap="square" rtlCol="0">
            <a:spAutoFit/>
          </a:bodyPr>
          <a:lstStyle/>
          <a:p>
            <a:r>
              <a:rPr lang="en-ZA" sz="2200" dirty="0">
                <a:solidFill>
                  <a:srgbClr val="00552D"/>
                </a:solidFill>
              </a:rPr>
              <a:t>DEVELOPMENT OF THE CANE FARMING &amp; </a:t>
            </a:r>
            <a:br>
              <a:rPr lang="en-ZA" sz="2200" dirty="0">
                <a:solidFill>
                  <a:srgbClr val="00552D"/>
                </a:solidFill>
              </a:rPr>
            </a:br>
            <a:r>
              <a:rPr lang="en-ZA" sz="2200" dirty="0">
                <a:solidFill>
                  <a:srgbClr val="00552D"/>
                </a:solidFill>
              </a:rPr>
              <a:t>SUGAR MILLING SECTORS’ COMMITMENTS</a:t>
            </a:r>
          </a:p>
        </p:txBody>
      </p:sp>
      <p:sp>
        <p:nvSpPr>
          <p:cNvPr id="18" name="Slide Number Placeholder 2"/>
          <p:cNvSpPr>
            <a:spLocks noGrp="1"/>
          </p:cNvSpPr>
          <p:nvPr>
            <p:ph type="sldNum" sz="quarter" idx="12"/>
          </p:nvPr>
        </p:nvSpPr>
        <p:spPr>
          <a:xfrm>
            <a:off x="8736230" y="0"/>
            <a:ext cx="407770" cy="365125"/>
          </a:xfrm>
        </p:spPr>
        <p:txBody>
          <a:bodyPr/>
          <a:lstStyle/>
          <a:p>
            <a:pPr algn="ctr"/>
            <a:fld id="{5CE6808D-1DA1-4924-9BCA-5C63391F6D4F}" type="slidenum">
              <a:rPr lang="en-ZA" smtClean="0">
                <a:solidFill>
                  <a:schemeClr val="bg1">
                    <a:lumMod val="75000"/>
                  </a:schemeClr>
                </a:solidFill>
              </a:rPr>
              <a:pPr algn="ctr"/>
              <a:t>6</a:t>
            </a:fld>
            <a:endParaRPr lang="en-ZA" dirty="0">
              <a:solidFill>
                <a:schemeClr val="bg1">
                  <a:lumMod val="75000"/>
                </a:schemeClr>
              </a:solidFill>
            </a:endParaRPr>
          </a:p>
        </p:txBody>
      </p:sp>
    </p:spTree>
    <p:extLst>
      <p:ext uri="{BB962C8B-B14F-4D97-AF65-F5344CB8AC3E}">
        <p14:creationId xmlns:p14="http://schemas.microsoft.com/office/powerpoint/2010/main" xmlns="" val="290912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314006"/>
            <a:ext cx="9144000" cy="5543994"/>
          </a:xfrm>
          <a:prstGeom prst="rect">
            <a:avLst/>
          </a:prstGeom>
          <a:solidFill>
            <a:srgbClr val="E4E188"/>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136556460"/>
              </p:ext>
            </p:extLst>
          </p:nvPr>
        </p:nvGraphicFramePr>
        <p:xfrm>
          <a:off x="539552" y="1700808"/>
          <a:ext cx="4320481" cy="4452522"/>
        </p:xfrm>
        <a:graphic>
          <a:graphicData uri="http://schemas.openxmlformats.org/drawingml/2006/table">
            <a:tbl>
              <a:tblPr firstRow="1" bandRow="1">
                <a:tableStyleId>{5C22544A-7EE6-4342-B048-85BDC9FD1C3A}</a:tableStyleId>
              </a:tblPr>
              <a:tblGrid>
                <a:gridCol w="1589318">
                  <a:extLst>
                    <a:ext uri="{9D8B030D-6E8A-4147-A177-3AD203B41FA5}">
                      <a16:colId xmlns:a16="http://schemas.microsoft.com/office/drawing/2014/main" xmlns="" val="20000"/>
                    </a:ext>
                  </a:extLst>
                </a:gridCol>
                <a:gridCol w="688187">
                  <a:extLst>
                    <a:ext uri="{9D8B030D-6E8A-4147-A177-3AD203B41FA5}">
                      <a16:colId xmlns:a16="http://schemas.microsoft.com/office/drawing/2014/main" xmlns="" val="20001"/>
                    </a:ext>
                  </a:extLst>
                </a:gridCol>
                <a:gridCol w="1034864">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tblGrid>
              <a:tr h="658695">
                <a:tc>
                  <a:txBody>
                    <a:bodyPr/>
                    <a:lstStyle/>
                    <a:p>
                      <a:endParaRPr lang="en-ZA" sz="1200" dirty="0"/>
                    </a:p>
                    <a:p>
                      <a:r>
                        <a:rPr lang="en-ZA" sz="1200" dirty="0"/>
                        <a:t>B-BBEE Element</a:t>
                      </a:r>
                    </a:p>
                  </a:txBody>
                  <a:tcPr>
                    <a:solidFill>
                      <a:srgbClr val="00552D"/>
                    </a:solidFill>
                  </a:tcPr>
                </a:tc>
                <a:tc>
                  <a:txBody>
                    <a:bodyPr/>
                    <a:lstStyle/>
                    <a:p>
                      <a:pPr algn="ctr"/>
                      <a:r>
                        <a:rPr lang="en-ZA" sz="1200" dirty="0"/>
                        <a:t>Target</a:t>
                      </a:r>
                    </a:p>
                    <a:p>
                      <a:pPr algn="ctr"/>
                      <a:r>
                        <a:rPr lang="en-ZA" sz="1200" dirty="0"/>
                        <a:t>Points</a:t>
                      </a:r>
                    </a:p>
                  </a:txBody>
                  <a:tcPr>
                    <a:solidFill>
                      <a:srgbClr val="00552D"/>
                    </a:solidFill>
                  </a:tcPr>
                </a:tc>
                <a:tc>
                  <a:txBody>
                    <a:bodyPr/>
                    <a:lstStyle/>
                    <a:p>
                      <a:pPr algn="ctr"/>
                      <a:r>
                        <a:rPr lang="en-ZA" sz="1200" dirty="0" err="1"/>
                        <a:t>Agri</a:t>
                      </a:r>
                      <a:r>
                        <a:rPr lang="en-ZA" sz="1200" dirty="0"/>
                        <a:t>-BEE</a:t>
                      </a:r>
                    </a:p>
                    <a:p>
                      <a:pPr algn="ctr"/>
                      <a:r>
                        <a:rPr lang="en-ZA" sz="1200" dirty="0"/>
                        <a:t>Scorecard</a:t>
                      </a:r>
                    </a:p>
                    <a:p>
                      <a:pPr algn="ctr"/>
                      <a:r>
                        <a:rPr lang="en-ZA" sz="1200" dirty="0"/>
                        <a:t>(weighted)</a:t>
                      </a:r>
                    </a:p>
                  </a:txBody>
                  <a:tcPr>
                    <a:solidFill>
                      <a:srgbClr val="00552D"/>
                    </a:solidFill>
                  </a:tcPr>
                </a:tc>
                <a:tc>
                  <a:txBody>
                    <a:bodyPr/>
                    <a:lstStyle/>
                    <a:p>
                      <a:pPr algn="ctr"/>
                      <a:r>
                        <a:rPr lang="en-ZA" sz="1200" dirty="0"/>
                        <a:t>Excluding</a:t>
                      </a:r>
                    </a:p>
                    <a:p>
                      <a:pPr algn="ctr"/>
                      <a:r>
                        <a:rPr lang="en-ZA" sz="1200" dirty="0"/>
                        <a:t>Cane </a:t>
                      </a:r>
                    </a:p>
                    <a:p>
                      <a:pPr algn="ctr"/>
                      <a:r>
                        <a:rPr lang="en-ZA" sz="1200" dirty="0"/>
                        <a:t>Procurement</a:t>
                      </a:r>
                    </a:p>
                  </a:txBody>
                  <a:tcPr>
                    <a:solidFill>
                      <a:srgbClr val="00552D"/>
                    </a:solidFill>
                  </a:tcPr>
                </a:tc>
                <a:extLst>
                  <a:ext uri="{0D108BD9-81ED-4DB2-BD59-A6C34878D82A}">
                    <a16:rowId xmlns:a16="http://schemas.microsoft.com/office/drawing/2014/main" xmlns="" val="10000"/>
                  </a:ext>
                </a:extLst>
              </a:tr>
              <a:tr h="381625">
                <a:tc>
                  <a:txBody>
                    <a:bodyPr/>
                    <a:lstStyle/>
                    <a:p>
                      <a:r>
                        <a:rPr lang="en-ZA" sz="1200" dirty="0"/>
                        <a:t>Ownership</a:t>
                      </a:r>
                    </a:p>
                  </a:txBody>
                  <a:tcPr anchor="ctr">
                    <a:solidFill>
                      <a:srgbClr val="B8D99A"/>
                    </a:solidFill>
                  </a:tcPr>
                </a:tc>
                <a:tc>
                  <a:txBody>
                    <a:bodyPr/>
                    <a:lstStyle/>
                    <a:p>
                      <a:pPr algn="ctr"/>
                      <a:r>
                        <a:rPr lang="en-ZA" sz="1200" dirty="0"/>
                        <a:t>25.00</a:t>
                      </a:r>
                    </a:p>
                  </a:txBody>
                  <a:tcPr anchor="ctr">
                    <a:solidFill>
                      <a:srgbClr val="E7EEE6">
                        <a:alpha val="60000"/>
                      </a:srgbClr>
                    </a:solidFill>
                  </a:tcPr>
                </a:tc>
                <a:tc>
                  <a:txBody>
                    <a:bodyPr/>
                    <a:lstStyle/>
                    <a:p>
                      <a:pPr algn="ctr"/>
                      <a:r>
                        <a:rPr lang="en-ZA" sz="1200" dirty="0"/>
                        <a:t>16.10</a:t>
                      </a:r>
                    </a:p>
                  </a:txBody>
                  <a:tcPr anchor="ctr">
                    <a:solidFill>
                      <a:srgbClr val="E7EEE6">
                        <a:alpha val="60000"/>
                      </a:srgbClr>
                    </a:solidFill>
                  </a:tcPr>
                </a:tc>
                <a:tc>
                  <a:txBody>
                    <a:bodyPr/>
                    <a:lstStyle/>
                    <a:p>
                      <a:pPr algn="ctr"/>
                      <a:r>
                        <a:rPr lang="en-ZA" sz="1200" dirty="0"/>
                        <a:t>16.10</a:t>
                      </a:r>
                    </a:p>
                  </a:txBody>
                  <a:tcPr anchor="ctr">
                    <a:solidFill>
                      <a:srgbClr val="E7EEE6">
                        <a:alpha val="60000"/>
                      </a:srgbClr>
                    </a:solidFill>
                  </a:tcPr>
                </a:tc>
                <a:extLst>
                  <a:ext uri="{0D108BD9-81ED-4DB2-BD59-A6C34878D82A}">
                    <a16:rowId xmlns:a16="http://schemas.microsoft.com/office/drawing/2014/main" xmlns="" val="10001"/>
                  </a:ext>
                </a:extLst>
              </a:tr>
              <a:tr h="470497">
                <a:tc>
                  <a:txBody>
                    <a:bodyPr/>
                    <a:lstStyle/>
                    <a:p>
                      <a:r>
                        <a:rPr lang="en-ZA" sz="1200" dirty="0"/>
                        <a:t>Management Control – Board &amp; </a:t>
                      </a:r>
                      <a:r>
                        <a:rPr lang="en-ZA" sz="1200" dirty="0" err="1"/>
                        <a:t>Exco</a:t>
                      </a:r>
                      <a:r>
                        <a:rPr lang="en-ZA" sz="1200" dirty="0"/>
                        <a:t>.</a:t>
                      </a:r>
                    </a:p>
                  </a:txBody>
                  <a:tcPr anchor="ctr">
                    <a:solidFill>
                      <a:srgbClr val="B8D99A"/>
                    </a:solidFill>
                  </a:tcPr>
                </a:tc>
                <a:tc>
                  <a:txBody>
                    <a:bodyPr/>
                    <a:lstStyle/>
                    <a:p>
                      <a:pPr algn="ctr"/>
                      <a:r>
                        <a:rPr lang="en-ZA" sz="1200" dirty="0"/>
                        <a:t>10.00</a:t>
                      </a:r>
                    </a:p>
                  </a:txBody>
                  <a:tcPr anchor="ctr">
                    <a:solidFill>
                      <a:srgbClr val="E7EEE6">
                        <a:alpha val="60000"/>
                      </a:srgbClr>
                    </a:solidFill>
                  </a:tcPr>
                </a:tc>
                <a:tc rowSpan="2">
                  <a:txBody>
                    <a:bodyPr/>
                    <a:lstStyle/>
                    <a:p>
                      <a:pPr algn="ctr"/>
                      <a:endParaRPr lang="en-ZA" sz="1200" dirty="0"/>
                    </a:p>
                    <a:p>
                      <a:pPr algn="ctr"/>
                      <a:endParaRPr lang="en-ZA" sz="1200" dirty="0"/>
                    </a:p>
                    <a:p>
                      <a:pPr algn="ctr"/>
                      <a:r>
                        <a:rPr lang="en-ZA" sz="1200" dirty="0"/>
                        <a:t>14.28</a:t>
                      </a:r>
                    </a:p>
                  </a:txBody>
                  <a:tcPr anchor="ctr">
                    <a:solidFill>
                      <a:srgbClr val="E7EEE6">
                        <a:alpha val="60000"/>
                      </a:srgbClr>
                    </a:solidFill>
                  </a:tcPr>
                </a:tc>
                <a:tc rowSpan="2">
                  <a:txBody>
                    <a:bodyPr/>
                    <a:lstStyle/>
                    <a:p>
                      <a:pPr algn="ctr"/>
                      <a:endParaRPr lang="en-ZA" sz="1200" dirty="0"/>
                    </a:p>
                    <a:p>
                      <a:pPr algn="ctr"/>
                      <a:endParaRPr lang="en-ZA" sz="1200" dirty="0"/>
                    </a:p>
                    <a:p>
                      <a:pPr algn="ctr"/>
                      <a:r>
                        <a:rPr lang="en-ZA" sz="1200" dirty="0"/>
                        <a:t>14.28</a:t>
                      </a:r>
                    </a:p>
                  </a:txBody>
                  <a:tcPr anchor="ctr">
                    <a:solidFill>
                      <a:srgbClr val="E7EEE6">
                        <a:alpha val="60000"/>
                      </a:srgbClr>
                    </a:solidFill>
                  </a:tcPr>
                </a:tc>
                <a:extLst>
                  <a:ext uri="{0D108BD9-81ED-4DB2-BD59-A6C34878D82A}">
                    <a16:rowId xmlns:a16="http://schemas.microsoft.com/office/drawing/2014/main" xmlns="" val="10002"/>
                  </a:ext>
                </a:extLst>
              </a:tr>
              <a:tr h="470497">
                <a:tc>
                  <a:txBody>
                    <a:bodyPr/>
                    <a:lstStyle/>
                    <a:p>
                      <a:r>
                        <a:rPr lang="en-ZA" sz="1200" dirty="0"/>
                        <a:t>Management Control – Employment Equity</a:t>
                      </a:r>
                    </a:p>
                  </a:txBody>
                  <a:tcPr anchor="ctr">
                    <a:solidFill>
                      <a:srgbClr val="B8D99A"/>
                    </a:solidFill>
                  </a:tcPr>
                </a:tc>
                <a:tc>
                  <a:txBody>
                    <a:bodyPr/>
                    <a:lstStyle/>
                    <a:p>
                      <a:pPr algn="ctr"/>
                      <a:r>
                        <a:rPr lang="en-ZA" sz="1200" dirty="0"/>
                        <a:t>9.00</a:t>
                      </a:r>
                    </a:p>
                  </a:txBody>
                  <a:tcPr anchor="ctr">
                    <a:solidFill>
                      <a:srgbClr val="E7EEE6">
                        <a:alpha val="60000"/>
                      </a:srgbClr>
                    </a:solidFill>
                  </a:tcPr>
                </a:tc>
                <a:tc vMerge="1">
                  <a:txBody>
                    <a:bodyPr/>
                    <a:lstStyle/>
                    <a:p>
                      <a:endParaRPr lang="en-ZA" sz="1200" dirty="0"/>
                    </a:p>
                  </a:txBody>
                  <a:tcPr/>
                </a:tc>
                <a:tc vMerge="1">
                  <a:txBody>
                    <a:bodyPr/>
                    <a:lstStyle/>
                    <a:p>
                      <a:endParaRPr lang="en-ZA" sz="1200" dirty="0"/>
                    </a:p>
                  </a:txBody>
                  <a:tcPr/>
                </a:tc>
                <a:extLst>
                  <a:ext uri="{0D108BD9-81ED-4DB2-BD59-A6C34878D82A}">
                    <a16:rowId xmlns:a16="http://schemas.microsoft.com/office/drawing/2014/main" xmlns="" val="10003"/>
                  </a:ext>
                </a:extLst>
              </a:tr>
              <a:tr h="381625">
                <a:tc>
                  <a:txBody>
                    <a:bodyPr/>
                    <a:lstStyle/>
                    <a:p>
                      <a:r>
                        <a:rPr lang="en-ZA" sz="1200" dirty="0"/>
                        <a:t>Skills Development</a:t>
                      </a:r>
                    </a:p>
                  </a:txBody>
                  <a:tcPr anchor="ctr">
                    <a:solidFill>
                      <a:srgbClr val="B8D99A"/>
                    </a:solidFill>
                  </a:tcPr>
                </a:tc>
                <a:tc>
                  <a:txBody>
                    <a:bodyPr/>
                    <a:lstStyle/>
                    <a:p>
                      <a:pPr algn="ctr"/>
                      <a:r>
                        <a:rPr lang="en-ZA" sz="1200" dirty="0"/>
                        <a:t>20.00</a:t>
                      </a:r>
                    </a:p>
                  </a:txBody>
                  <a:tcPr anchor="ctr">
                    <a:solidFill>
                      <a:srgbClr val="E7EEE6">
                        <a:alpha val="60000"/>
                      </a:srgbClr>
                    </a:solidFill>
                  </a:tcPr>
                </a:tc>
                <a:tc>
                  <a:txBody>
                    <a:bodyPr/>
                    <a:lstStyle/>
                    <a:p>
                      <a:pPr algn="ctr"/>
                      <a:r>
                        <a:rPr lang="en-ZA" sz="1200" dirty="0"/>
                        <a:t>11.42</a:t>
                      </a:r>
                    </a:p>
                  </a:txBody>
                  <a:tcPr anchor="ctr">
                    <a:solidFill>
                      <a:srgbClr val="E7EEE6">
                        <a:alpha val="60000"/>
                      </a:srgbClr>
                    </a:solidFill>
                  </a:tcPr>
                </a:tc>
                <a:tc>
                  <a:txBody>
                    <a:bodyPr/>
                    <a:lstStyle/>
                    <a:p>
                      <a:pPr algn="ctr"/>
                      <a:r>
                        <a:rPr lang="en-ZA" sz="1200" dirty="0"/>
                        <a:t>11.42</a:t>
                      </a:r>
                    </a:p>
                  </a:txBody>
                  <a:tcPr anchor="ctr">
                    <a:solidFill>
                      <a:srgbClr val="E7EEE6">
                        <a:alpha val="60000"/>
                      </a:srgbClr>
                    </a:solidFill>
                  </a:tcPr>
                </a:tc>
                <a:extLst>
                  <a:ext uri="{0D108BD9-81ED-4DB2-BD59-A6C34878D82A}">
                    <a16:rowId xmlns:a16="http://schemas.microsoft.com/office/drawing/2014/main" xmlns="" val="10004"/>
                  </a:ext>
                </a:extLst>
              </a:tr>
              <a:tr h="470497">
                <a:tc>
                  <a:txBody>
                    <a:bodyPr/>
                    <a:lstStyle/>
                    <a:p>
                      <a:r>
                        <a:rPr lang="en-ZA" sz="1200" dirty="0"/>
                        <a:t>Enterprise &amp; Supplier Development</a:t>
                      </a:r>
                    </a:p>
                  </a:txBody>
                  <a:tcPr anchor="ctr">
                    <a:solidFill>
                      <a:srgbClr val="B8D99A"/>
                    </a:solidFill>
                  </a:tcPr>
                </a:tc>
                <a:tc>
                  <a:txBody>
                    <a:bodyPr/>
                    <a:lstStyle/>
                    <a:p>
                      <a:pPr algn="ctr"/>
                      <a:r>
                        <a:rPr lang="en-ZA" sz="1200" dirty="0"/>
                        <a:t>40.00</a:t>
                      </a:r>
                    </a:p>
                  </a:txBody>
                  <a:tcPr anchor="ctr">
                    <a:solidFill>
                      <a:srgbClr val="E7EEE6">
                        <a:alpha val="60000"/>
                      </a:srgbClr>
                    </a:solidFill>
                  </a:tcPr>
                </a:tc>
                <a:tc>
                  <a:txBody>
                    <a:bodyPr/>
                    <a:lstStyle/>
                    <a:p>
                      <a:pPr algn="ctr"/>
                      <a:r>
                        <a:rPr lang="en-ZA" sz="1200" dirty="0"/>
                        <a:t>20.02</a:t>
                      </a:r>
                    </a:p>
                  </a:txBody>
                  <a:tcPr anchor="ctr">
                    <a:solidFill>
                      <a:srgbClr val="E7EEE6">
                        <a:alpha val="60000"/>
                      </a:srgbClr>
                    </a:solidFill>
                  </a:tcPr>
                </a:tc>
                <a:tc>
                  <a:txBody>
                    <a:bodyPr/>
                    <a:lstStyle/>
                    <a:p>
                      <a:pPr algn="ctr"/>
                      <a:r>
                        <a:rPr lang="en-ZA" sz="1200" dirty="0"/>
                        <a:t>21.17</a:t>
                      </a:r>
                    </a:p>
                  </a:txBody>
                  <a:tcPr anchor="ctr">
                    <a:solidFill>
                      <a:srgbClr val="E7EEE6">
                        <a:alpha val="60000"/>
                      </a:srgbClr>
                    </a:solidFill>
                  </a:tcPr>
                </a:tc>
                <a:extLst>
                  <a:ext uri="{0D108BD9-81ED-4DB2-BD59-A6C34878D82A}">
                    <a16:rowId xmlns:a16="http://schemas.microsoft.com/office/drawing/2014/main" xmlns="" val="10005"/>
                  </a:ext>
                </a:extLst>
              </a:tr>
              <a:tr h="470497">
                <a:tc>
                  <a:txBody>
                    <a:bodyPr/>
                    <a:lstStyle/>
                    <a:p>
                      <a:r>
                        <a:rPr lang="en-ZA" sz="1200" dirty="0"/>
                        <a:t>Socio-Economic Development</a:t>
                      </a:r>
                    </a:p>
                  </a:txBody>
                  <a:tcPr anchor="ctr">
                    <a:solidFill>
                      <a:srgbClr val="B8D99A"/>
                    </a:solidFill>
                  </a:tcPr>
                </a:tc>
                <a:tc>
                  <a:txBody>
                    <a:bodyPr/>
                    <a:lstStyle/>
                    <a:p>
                      <a:pPr algn="ctr"/>
                      <a:r>
                        <a:rPr lang="en-ZA" sz="1200" dirty="0"/>
                        <a:t>15.00</a:t>
                      </a:r>
                    </a:p>
                  </a:txBody>
                  <a:tcPr anchor="ctr">
                    <a:solidFill>
                      <a:srgbClr val="E7EEE6">
                        <a:alpha val="60000"/>
                      </a:srgbClr>
                    </a:solidFill>
                  </a:tcPr>
                </a:tc>
                <a:tc>
                  <a:txBody>
                    <a:bodyPr/>
                    <a:lstStyle/>
                    <a:p>
                      <a:pPr algn="ctr"/>
                      <a:r>
                        <a:rPr lang="en-ZA" sz="1200" dirty="0"/>
                        <a:t>15.00</a:t>
                      </a:r>
                    </a:p>
                  </a:txBody>
                  <a:tcPr anchor="ctr">
                    <a:solidFill>
                      <a:srgbClr val="E7EEE6">
                        <a:alpha val="60000"/>
                      </a:srgbClr>
                    </a:solidFill>
                  </a:tcPr>
                </a:tc>
                <a:tc>
                  <a:txBody>
                    <a:bodyPr/>
                    <a:lstStyle/>
                    <a:p>
                      <a:pPr algn="ctr"/>
                      <a:r>
                        <a:rPr lang="en-ZA" sz="1200" dirty="0"/>
                        <a:t>15.00</a:t>
                      </a:r>
                    </a:p>
                  </a:txBody>
                  <a:tcPr anchor="ctr">
                    <a:solidFill>
                      <a:srgbClr val="E7EEE6">
                        <a:alpha val="60000"/>
                      </a:srgbClr>
                    </a:solidFill>
                  </a:tcPr>
                </a:tc>
                <a:extLst>
                  <a:ext uri="{0D108BD9-81ED-4DB2-BD59-A6C34878D82A}">
                    <a16:rowId xmlns:a16="http://schemas.microsoft.com/office/drawing/2014/main" xmlns="" val="10006"/>
                  </a:ext>
                </a:extLst>
              </a:tr>
              <a:tr h="296467">
                <a:tc>
                  <a:txBody>
                    <a:bodyPr/>
                    <a:lstStyle/>
                    <a:p>
                      <a:r>
                        <a:rPr lang="en-ZA" sz="1200" b="1" dirty="0">
                          <a:solidFill>
                            <a:schemeClr val="bg1"/>
                          </a:solidFill>
                        </a:rPr>
                        <a:t>Total</a:t>
                      </a:r>
                    </a:p>
                  </a:txBody>
                  <a:tcPr anchor="ctr">
                    <a:solidFill>
                      <a:srgbClr val="00552D"/>
                    </a:solidFill>
                  </a:tcPr>
                </a:tc>
                <a:tc>
                  <a:txBody>
                    <a:bodyPr/>
                    <a:lstStyle/>
                    <a:p>
                      <a:pPr algn="ctr"/>
                      <a:r>
                        <a:rPr lang="en-ZA" sz="1200" b="1" dirty="0">
                          <a:solidFill>
                            <a:schemeClr val="bg1"/>
                          </a:solidFill>
                        </a:rPr>
                        <a:t>119.00</a:t>
                      </a:r>
                    </a:p>
                  </a:txBody>
                  <a:tcPr anchor="ctr">
                    <a:solidFill>
                      <a:srgbClr val="00552D"/>
                    </a:solidFill>
                  </a:tcPr>
                </a:tc>
                <a:tc>
                  <a:txBody>
                    <a:bodyPr/>
                    <a:lstStyle/>
                    <a:p>
                      <a:pPr algn="ctr"/>
                      <a:r>
                        <a:rPr lang="en-ZA" sz="1200" b="1" dirty="0">
                          <a:solidFill>
                            <a:schemeClr val="bg1"/>
                          </a:solidFill>
                        </a:rPr>
                        <a:t>76.82</a:t>
                      </a:r>
                    </a:p>
                  </a:txBody>
                  <a:tcPr anchor="ctr">
                    <a:solidFill>
                      <a:srgbClr val="00552D"/>
                    </a:solidFill>
                  </a:tcPr>
                </a:tc>
                <a:tc>
                  <a:txBody>
                    <a:bodyPr/>
                    <a:lstStyle/>
                    <a:p>
                      <a:pPr algn="ctr"/>
                      <a:r>
                        <a:rPr lang="en-ZA" sz="1200" b="1" dirty="0">
                          <a:solidFill>
                            <a:schemeClr val="bg1"/>
                          </a:solidFill>
                        </a:rPr>
                        <a:t>77.97</a:t>
                      </a:r>
                    </a:p>
                  </a:txBody>
                  <a:tcPr anchor="ctr">
                    <a:solidFill>
                      <a:srgbClr val="00552D"/>
                    </a:solidFill>
                  </a:tcPr>
                </a:tc>
                <a:extLst>
                  <a:ext uri="{0D108BD9-81ED-4DB2-BD59-A6C34878D82A}">
                    <a16:rowId xmlns:a16="http://schemas.microsoft.com/office/drawing/2014/main" xmlns="" val="10007"/>
                  </a:ext>
                </a:extLst>
              </a:tr>
              <a:tr h="470497">
                <a:tc gridSpan="2">
                  <a:txBody>
                    <a:bodyPr/>
                    <a:lstStyle/>
                    <a:p>
                      <a:r>
                        <a:rPr lang="en-ZA" sz="1200" b="1" dirty="0"/>
                        <a:t>B-BBEE Level before</a:t>
                      </a:r>
                      <a:r>
                        <a:rPr lang="en-ZA" sz="1200" b="1" baseline="0" dirty="0"/>
                        <a:t> </a:t>
                      </a:r>
                      <a:r>
                        <a:rPr lang="en-ZA" sz="1200" b="1" dirty="0"/>
                        <a:t>discounting</a:t>
                      </a:r>
                    </a:p>
                  </a:txBody>
                  <a:tcPr anchor="ctr">
                    <a:solidFill>
                      <a:srgbClr val="B8D99A">
                        <a:alpha val="60000"/>
                      </a:srgbClr>
                    </a:solidFill>
                  </a:tcPr>
                </a:tc>
                <a:tc hMerge="1">
                  <a:txBody>
                    <a:bodyPr/>
                    <a:lstStyle/>
                    <a:p>
                      <a:pPr algn="ctr"/>
                      <a:endParaRPr lang="en-ZA" sz="1200" dirty="0"/>
                    </a:p>
                  </a:txBody>
                  <a:tcPr>
                    <a:solidFill>
                      <a:schemeClr val="accent5">
                        <a:lumMod val="60000"/>
                        <a:lumOff val="40000"/>
                      </a:schemeClr>
                    </a:solidFill>
                  </a:tcPr>
                </a:tc>
                <a:tc>
                  <a:txBody>
                    <a:bodyPr/>
                    <a:lstStyle/>
                    <a:p>
                      <a:pPr algn="ctr"/>
                      <a:r>
                        <a:rPr lang="en-ZA" sz="1200" b="1" dirty="0"/>
                        <a:t>Level 5*</a:t>
                      </a:r>
                    </a:p>
                  </a:txBody>
                  <a:tcPr anchor="ctr">
                    <a:solidFill>
                      <a:srgbClr val="E7EEE6">
                        <a:alpha val="60000"/>
                      </a:srgbClr>
                    </a:solidFill>
                  </a:tcPr>
                </a:tc>
                <a:tc>
                  <a:txBody>
                    <a:bodyPr/>
                    <a:lstStyle/>
                    <a:p>
                      <a:pPr algn="ctr"/>
                      <a:r>
                        <a:rPr lang="en-ZA" sz="1200" b="1" dirty="0"/>
                        <a:t>Level 5</a:t>
                      </a:r>
                    </a:p>
                  </a:txBody>
                  <a:tcPr anchor="ctr">
                    <a:solidFill>
                      <a:srgbClr val="E7EEE6">
                        <a:alpha val="60000"/>
                      </a:srgbClr>
                    </a:solidFill>
                  </a:tcPr>
                </a:tc>
                <a:extLst>
                  <a:ext uri="{0D108BD9-81ED-4DB2-BD59-A6C34878D82A}">
                    <a16:rowId xmlns:a16="http://schemas.microsoft.com/office/drawing/2014/main" xmlns="" val="10008"/>
                  </a:ext>
                </a:extLst>
              </a:tr>
              <a:tr h="381625">
                <a:tc gridSpan="2">
                  <a:txBody>
                    <a:bodyPr/>
                    <a:lstStyle/>
                    <a:p>
                      <a:r>
                        <a:rPr lang="en-ZA" sz="1200" b="1" dirty="0">
                          <a:solidFill>
                            <a:schemeClr val="bg1"/>
                          </a:solidFill>
                        </a:rPr>
                        <a:t>B-BBEE Level after discounting</a:t>
                      </a:r>
                    </a:p>
                  </a:txBody>
                  <a:tcPr anchor="ctr">
                    <a:solidFill>
                      <a:srgbClr val="00552D"/>
                    </a:solidFill>
                  </a:tcPr>
                </a:tc>
                <a:tc hMerge="1">
                  <a:txBody>
                    <a:bodyPr/>
                    <a:lstStyle/>
                    <a:p>
                      <a:pPr algn="ctr"/>
                      <a:endParaRPr lang="en-ZA" sz="1200" b="1" dirty="0">
                        <a:solidFill>
                          <a:schemeClr val="bg1"/>
                        </a:solidFill>
                      </a:endParaRPr>
                    </a:p>
                  </a:txBody>
                  <a:tcPr>
                    <a:solidFill>
                      <a:schemeClr val="accent1"/>
                    </a:solidFill>
                  </a:tcPr>
                </a:tc>
                <a:tc>
                  <a:txBody>
                    <a:bodyPr/>
                    <a:lstStyle/>
                    <a:p>
                      <a:pPr algn="ctr"/>
                      <a:r>
                        <a:rPr lang="en-ZA" sz="1200" b="1" dirty="0">
                          <a:solidFill>
                            <a:schemeClr val="bg1"/>
                          </a:solidFill>
                        </a:rPr>
                        <a:t>Level 6</a:t>
                      </a:r>
                    </a:p>
                  </a:txBody>
                  <a:tcPr anchor="ctr">
                    <a:solidFill>
                      <a:srgbClr val="00552D"/>
                    </a:solidFill>
                  </a:tcPr>
                </a:tc>
                <a:tc>
                  <a:txBody>
                    <a:bodyPr/>
                    <a:lstStyle/>
                    <a:p>
                      <a:pPr algn="ctr"/>
                      <a:r>
                        <a:rPr lang="en-ZA" sz="1200" b="1" dirty="0">
                          <a:solidFill>
                            <a:schemeClr val="bg1"/>
                          </a:solidFill>
                        </a:rPr>
                        <a:t>Level 5</a:t>
                      </a:r>
                    </a:p>
                  </a:txBody>
                  <a:tcPr anchor="ctr">
                    <a:solidFill>
                      <a:srgbClr val="00552D"/>
                    </a:solidFill>
                  </a:tcPr>
                </a:tc>
                <a:extLst>
                  <a:ext uri="{0D108BD9-81ED-4DB2-BD59-A6C34878D82A}">
                    <a16:rowId xmlns:a16="http://schemas.microsoft.com/office/drawing/2014/main" xmlns="" val="10009"/>
                  </a:ext>
                </a:extLst>
              </a:tr>
            </a:tbl>
          </a:graphicData>
        </a:graphic>
      </p:graphicFrame>
      <p:sp>
        <p:nvSpPr>
          <p:cNvPr id="4" name="TextBox 3"/>
          <p:cNvSpPr txBox="1"/>
          <p:nvPr/>
        </p:nvSpPr>
        <p:spPr>
          <a:xfrm>
            <a:off x="539552" y="6176337"/>
            <a:ext cx="3761221" cy="276999"/>
          </a:xfrm>
          <a:prstGeom prst="rect">
            <a:avLst/>
          </a:prstGeom>
          <a:noFill/>
        </p:spPr>
        <p:txBody>
          <a:bodyPr wrap="none" rtlCol="0">
            <a:spAutoFit/>
          </a:bodyPr>
          <a:lstStyle/>
          <a:p>
            <a:pPr algn="ctr"/>
            <a:r>
              <a:rPr lang="en-ZA" sz="1200" dirty="0"/>
              <a:t>* Discounting due to Procurement sub-minimum not met</a:t>
            </a:r>
          </a:p>
        </p:txBody>
      </p:sp>
      <p:graphicFrame>
        <p:nvGraphicFramePr>
          <p:cNvPr id="5" name="Table 4"/>
          <p:cNvGraphicFramePr>
            <a:graphicFrameLocks noGrp="1"/>
          </p:cNvGraphicFramePr>
          <p:nvPr>
            <p:extLst>
              <p:ext uri="{D42A27DB-BD31-4B8C-83A1-F6EECF244321}">
                <p14:modId xmlns:p14="http://schemas.microsoft.com/office/powerpoint/2010/main" xmlns="" val="3674169441"/>
              </p:ext>
            </p:extLst>
          </p:nvPr>
        </p:nvGraphicFramePr>
        <p:xfrm>
          <a:off x="5292080" y="1700808"/>
          <a:ext cx="2252485" cy="2926080"/>
        </p:xfrm>
        <a:graphic>
          <a:graphicData uri="http://schemas.openxmlformats.org/drawingml/2006/table">
            <a:tbl>
              <a:tblPr firstRow="1" bandRow="1">
                <a:tableStyleId>{5C22544A-7EE6-4342-B048-85BDC9FD1C3A}</a:tableStyleId>
              </a:tblPr>
              <a:tblGrid>
                <a:gridCol w="1028349">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tblGrid>
              <a:tr h="370840">
                <a:tc>
                  <a:txBody>
                    <a:bodyPr/>
                    <a:lstStyle/>
                    <a:p>
                      <a:pPr algn="ctr"/>
                      <a:r>
                        <a:rPr lang="en-ZA" sz="1200" dirty="0"/>
                        <a:t>Qualification</a:t>
                      </a:r>
                    </a:p>
                    <a:p>
                      <a:pPr algn="ctr"/>
                      <a:r>
                        <a:rPr lang="en-ZA" sz="1200" dirty="0"/>
                        <a:t>Points</a:t>
                      </a:r>
                    </a:p>
                  </a:txBody>
                  <a:tcPr>
                    <a:solidFill>
                      <a:srgbClr val="00552D"/>
                    </a:solidFill>
                  </a:tcPr>
                </a:tc>
                <a:tc>
                  <a:txBody>
                    <a:bodyPr/>
                    <a:lstStyle/>
                    <a:p>
                      <a:pPr algn="ctr"/>
                      <a:r>
                        <a:rPr lang="en-ZA" sz="1200" dirty="0"/>
                        <a:t>B-BBEE</a:t>
                      </a:r>
                    </a:p>
                    <a:p>
                      <a:pPr algn="ctr"/>
                      <a:r>
                        <a:rPr lang="en-ZA" sz="1200" dirty="0"/>
                        <a:t>Status</a:t>
                      </a:r>
                    </a:p>
                  </a:txBody>
                  <a:tcPr>
                    <a:solidFill>
                      <a:srgbClr val="00552D"/>
                    </a:solidFill>
                  </a:tcPr>
                </a:tc>
                <a:extLst>
                  <a:ext uri="{0D108BD9-81ED-4DB2-BD59-A6C34878D82A}">
                    <a16:rowId xmlns:a16="http://schemas.microsoft.com/office/drawing/2014/main" xmlns="" val="10000"/>
                  </a:ext>
                </a:extLst>
              </a:tr>
              <a:tr h="262671">
                <a:tc>
                  <a:txBody>
                    <a:bodyPr/>
                    <a:lstStyle/>
                    <a:p>
                      <a:pPr algn="ctr"/>
                      <a:r>
                        <a:rPr lang="en-ZA" sz="1200" dirty="0"/>
                        <a:t>100 +</a:t>
                      </a:r>
                    </a:p>
                  </a:txBody>
                  <a:tcPr>
                    <a:solidFill>
                      <a:srgbClr val="B8D99A"/>
                    </a:solidFill>
                  </a:tcPr>
                </a:tc>
                <a:tc>
                  <a:txBody>
                    <a:bodyPr/>
                    <a:lstStyle/>
                    <a:p>
                      <a:pPr algn="ctr"/>
                      <a:r>
                        <a:rPr lang="en-ZA" sz="1200" dirty="0"/>
                        <a:t>Level 1</a:t>
                      </a:r>
                    </a:p>
                  </a:txBody>
                  <a:tcPr>
                    <a:solidFill>
                      <a:srgbClr val="E7EEE6"/>
                    </a:solidFill>
                  </a:tcPr>
                </a:tc>
                <a:extLst>
                  <a:ext uri="{0D108BD9-81ED-4DB2-BD59-A6C34878D82A}">
                    <a16:rowId xmlns:a16="http://schemas.microsoft.com/office/drawing/2014/main" xmlns="" val="10001"/>
                  </a:ext>
                </a:extLst>
              </a:tr>
              <a:tr h="179863">
                <a:tc>
                  <a:txBody>
                    <a:bodyPr/>
                    <a:lstStyle/>
                    <a:p>
                      <a:pPr algn="ctr"/>
                      <a:r>
                        <a:rPr lang="en-ZA" sz="1200" dirty="0"/>
                        <a:t>95 – 100</a:t>
                      </a:r>
                    </a:p>
                  </a:txBody>
                  <a:tcPr>
                    <a:solidFill>
                      <a:srgbClr val="B8D99A"/>
                    </a:solidFill>
                  </a:tcPr>
                </a:tc>
                <a:tc>
                  <a:txBody>
                    <a:bodyPr/>
                    <a:lstStyle/>
                    <a:p>
                      <a:pPr algn="ctr"/>
                      <a:r>
                        <a:rPr lang="en-ZA" sz="1200" dirty="0"/>
                        <a:t>Level 2</a:t>
                      </a:r>
                    </a:p>
                  </a:txBody>
                  <a:tcPr>
                    <a:solidFill>
                      <a:srgbClr val="E7EEE6"/>
                    </a:solidFill>
                  </a:tcPr>
                </a:tc>
                <a:extLst>
                  <a:ext uri="{0D108BD9-81ED-4DB2-BD59-A6C34878D82A}">
                    <a16:rowId xmlns:a16="http://schemas.microsoft.com/office/drawing/2014/main" xmlns="" val="10002"/>
                  </a:ext>
                </a:extLst>
              </a:tr>
              <a:tr h="169063">
                <a:tc>
                  <a:txBody>
                    <a:bodyPr/>
                    <a:lstStyle/>
                    <a:p>
                      <a:pPr algn="ctr"/>
                      <a:r>
                        <a:rPr lang="en-ZA" sz="1200" dirty="0"/>
                        <a:t>90 – 95</a:t>
                      </a:r>
                    </a:p>
                  </a:txBody>
                  <a:tcPr>
                    <a:solidFill>
                      <a:srgbClr val="B8D99A"/>
                    </a:solidFill>
                  </a:tcPr>
                </a:tc>
                <a:tc>
                  <a:txBody>
                    <a:bodyPr/>
                    <a:lstStyle/>
                    <a:p>
                      <a:pPr algn="ctr"/>
                      <a:r>
                        <a:rPr lang="en-ZA" sz="1200" dirty="0">
                          <a:solidFill>
                            <a:schemeClr val="tx1"/>
                          </a:solidFill>
                        </a:rPr>
                        <a:t>Level 3</a:t>
                      </a:r>
                    </a:p>
                  </a:txBody>
                  <a:tcPr>
                    <a:solidFill>
                      <a:srgbClr val="B8D99A"/>
                    </a:solidFill>
                  </a:tcPr>
                </a:tc>
                <a:extLst>
                  <a:ext uri="{0D108BD9-81ED-4DB2-BD59-A6C34878D82A}">
                    <a16:rowId xmlns:a16="http://schemas.microsoft.com/office/drawing/2014/main" xmlns="" val="10003"/>
                  </a:ext>
                </a:extLst>
              </a:tr>
              <a:tr h="158263">
                <a:tc>
                  <a:txBody>
                    <a:bodyPr/>
                    <a:lstStyle/>
                    <a:p>
                      <a:pPr algn="ctr"/>
                      <a:r>
                        <a:rPr lang="en-ZA" sz="1200" dirty="0"/>
                        <a:t>80 - 90</a:t>
                      </a:r>
                    </a:p>
                  </a:txBody>
                  <a:tcPr>
                    <a:solidFill>
                      <a:srgbClr val="B8D99A"/>
                    </a:solidFill>
                  </a:tcPr>
                </a:tc>
                <a:tc>
                  <a:txBody>
                    <a:bodyPr/>
                    <a:lstStyle/>
                    <a:p>
                      <a:pPr algn="ctr"/>
                      <a:r>
                        <a:rPr lang="en-ZA" sz="1200" dirty="0"/>
                        <a:t>Level 4</a:t>
                      </a:r>
                    </a:p>
                  </a:txBody>
                  <a:tcPr>
                    <a:solidFill>
                      <a:srgbClr val="E7EEE6"/>
                    </a:solidFill>
                  </a:tcPr>
                </a:tc>
                <a:extLst>
                  <a:ext uri="{0D108BD9-81ED-4DB2-BD59-A6C34878D82A}">
                    <a16:rowId xmlns:a16="http://schemas.microsoft.com/office/drawing/2014/main" xmlns="" val="10004"/>
                  </a:ext>
                </a:extLst>
              </a:tr>
              <a:tr h="173504">
                <a:tc>
                  <a:txBody>
                    <a:bodyPr/>
                    <a:lstStyle/>
                    <a:p>
                      <a:pPr algn="ctr"/>
                      <a:r>
                        <a:rPr lang="en-ZA" sz="1200" dirty="0"/>
                        <a:t>75 – 80</a:t>
                      </a:r>
                    </a:p>
                  </a:txBody>
                  <a:tcPr>
                    <a:solidFill>
                      <a:srgbClr val="B8D99A"/>
                    </a:solidFill>
                  </a:tcPr>
                </a:tc>
                <a:tc>
                  <a:txBody>
                    <a:bodyPr/>
                    <a:lstStyle/>
                    <a:p>
                      <a:pPr algn="ctr"/>
                      <a:r>
                        <a:rPr lang="en-ZA" sz="1200" dirty="0"/>
                        <a:t>Level 5</a:t>
                      </a:r>
                    </a:p>
                  </a:txBody>
                  <a:tcPr>
                    <a:solidFill>
                      <a:srgbClr val="E7EEE6">
                        <a:alpha val="54000"/>
                      </a:srgbClr>
                    </a:solidFill>
                  </a:tcPr>
                </a:tc>
                <a:extLst>
                  <a:ext uri="{0D108BD9-81ED-4DB2-BD59-A6C34878D82A}">
                    <a16:rowId xmlns:a16="http://schemas.microsoft.com/office/drawing/2014/main" xmlns="" val="10005"/>
                  </a:ext>
                </a:extLst>
              </a:tr>
              <a:tr h="162704">
                <a:tc>
                  <a:txBody>
                    <a:bodyPr/>
                    <a:lstStyle/>
                    <a:p>
                      <a:pPr algn="ctr"/>
                      <a:r>
                        <a:rPr lang="en-ZA" sz="1200" dirty="0"/>
                        <a:t>70 – 75</a:t>
                      </a:r>
                    </a:p>
                  </a:txBody>
                  <a:tcPr>
                    <a:solidFill>
                      <a:srgbClr val="B8D99A"/>
                    </a:solidFill>
                  </a:tcPr>
                </a:tc>
                <a:tc>
                  <a:txBody>
                    <a:bodyPr/>
                    <a:lstStyle/>
                    <a:p>
                      <a:pPr algn="ctr"/>
                      <a:r>
                        <a:rPr lang="en-ZA" sz="1200" dirty="0"/>
                        <a:t>Level 6</a:t>
                      </a:r>
                    </a:p>
                  </a:txBody>
                  <a:tcPr>
                    <a:solidFill>
                      <a:srgbClr val="E7EEE6">
                        <a:alpha val="54000"/>
                      </a:srgbClr>
                    </a:solidFill>
                  </a:tcPr>
                </a:tc>
                <a:extLst>
                  <a:ext uri="{0D108BD9-81ED-4DB2-BD59-A6C34878D82A}">
                    <a16:rowId xmlns:a16="http://schemas.microsoft.com/office/drawing/2014/main" xmlns="" val="10006"/>
                  </a:ext>
                </a:extLst>
              </a:tr>
              <a:tr h="223912">
                <a:tc>
                  <a:txBody>
                    <a:bodyPr/>
                    <a:lstStyle/>
                    <a:p>
                      <a:pPr algn="ctr"/>
                      <a:r>
                        <a:rPr lang="en-ZA" sz="1200" dirty="0"/>
                        <a:t>55 – 70</a:t>
                      </a:r>
                    </a:p>
                  </a:txBody>
                  <a:tcPr>
                    <a:solidFill>
                      <a:srgbClr val="B8D99A"/>
                    </a:solidFill>
                  </a:tcPr>
                </a:tc>
                <a:tc>
                  <a:txBody>
                    <a:bodyPr/>
                    <a:lstStyle/>
                    <a:p>
                      <a:pPr algn="ctr"/>
                      <a:r>
                        <a:rPr lang="en-ZA" sz="1200" dirty="0"/>
                        <a:t>Level 7</a:t>
                      </a:r>
                    </a:p>
                  </a:txBody>
                  <a:tcPr>
                    <a:solidFill>
                      <a:srgbClr val="E7EEE6"/>
                    </a:solidFill>
                  </a:tcPr>
                </a:tc>
                <a:extLst>
                  <a:ext uri="{0D108BD9-81ED-4DB2-BD59-A6C34878D82A}">
                    <a16:rowId xmlns:a16="http://schemas.microsoft.com/office/drawing/2014/main" xmlns="" val="10007"/>
                  </a:ext>
                </a:extLst>
              </a:tr>
              <a:tr h="142632">
                <a:tc>
                  <a:txBody>
                    <a:bodyPr/>
                    <a:lstStyle/>
                    <a:p>
                      <a:pPr algn="ctr"/>
                      <a:r>
                        <a:rPr lang="en-ZA" sz="1200" dirty="0"/>
                        <a:t>40 - 55</a:t>
                      </a:r>
                    </a:p>
                  </a:txBody>
                  <a:tcPr>
                    <a:solidFill>
                      <a:srgbClr val="B8D99A"/>
                    </a:solidFill>
                  </a:tcPr>
                </a:tc>
                <a:tc>
                  <a:txBody>
                    <a:bodyPr/>
                    <a:lstStyle/>
                    <a:p>
                      <a:pPr algn="ctr"/>
                      <a:r>
                        <a:rPr lang="en-ZA" sz="1200" dirty="0"/>
                        <a:t>Level 8</a:t>
                      </a:r>
                    </a:p>
                  </a:txBody>
                  <a:tcPr>
                    <a:solidFill>
                      <a:srgbClr val="E7EEE6"/>
                    </a:solidFill>
                  </a:tcPr>
                </a:tc>
                <a:extLst>
                  <a:ext uri="{0D108BD9-81ED-4DB2-BD59-A6C34878D82A}">
                    <a16:rowId xmlns:a16="http://schemas.microsoft.com/office/drawing/2014/main" xmlns="" val="10008"/>
                  </a:ext>
                </a:extLst>
              </a:tr>
              <a:tr h="156344">
                <a:tc>
                  <a:txBody>
                    <a:bodyPr/>
                    <a:lstStyle/>
                    <a:p>
                      <a:pPr algn="ctr"/>
                      <a:r>
                        <a:rPr lang="en-ZA" sz="1200" dirty="0"/>
                        <a:t>0 – 40</a:t>
                      </a:r>
                    </a:p>
                  </a:txBody>
                  <a:tcPr>
                    <a:solidFill>
                      <a:srgbClr val="B8D99A"/>
                    </a:solidFill>
                  </a:tcPr>
                </a:tc>
                <a:tc>
                  <a:txBody>
                    <a:bodyPr/>
                    <a:lstStyle/>
                    <a:p>
                      <a:pPr algn="ctr"/>
                      <a:r>
                        <a:rPr lang="en-ZA" sz="1200" dirty="0"/>
                        <a:t>Non- Compliant</a:t>
                      </a:r>
                    </a:p>
                  </a:txBody>
                  <a:tcPr>
                    <a:solidFill>
                      <a:srgbClr val="E7EEE6"/>
                    </a:solidFill>
                  </a:tcPr>
                </a:tc>
                <a:extLst>
                  <a:ext uri="{0D108BD9-81ED-4DB2-BD59-A6C34878D82A}">
                    <a16:rowId xmlns:a16="http://schemas.microsoft.com/office/drawing/2014/main" xmlns="" val="10009"/>
                  </a:ext>
                </a:extLst>
              </a:tr>
            </a:tbl>
          </a:graphicData>
        </a:graphic>
      </p:graphicFrame>
      <p:sp>
        <p:nvSpPr>
          <p:cNvPr id="6" name="Right Arrow 5"/>
          <p:cNvSpPr/>
          <p:nvPr/>
        </p:nvSpPr>
        <p:spPr>
          <a:xfrm rot="10800000">
            <a:off x="7616573" y="3330744"/>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ight Arrow 6"/>
          <p:cNvSpPr/>
          <p:nvPr/>
        </p:nvSpPr>
        <p:spPr>
          <a:xfrm rot="10800000">
            <a:off x="7616573" y="3618776"/>
            <a:ext cx="21602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ight Arrow 7"/>
          <p:cNvSpPr/>
          <p:nvPr/>
        </p:nvSpPr>
        <p:spPr>
          <a:xfrm rot="10800000">
            <a:off x="7616574" y="2754680"/>
            <a:ext cx="216024" cy="144016"/>
          </a:xfrm>
          <a:prstGeom prst="rightArrow">
            <a:avLst/>
          </a:prstGeom>
          <a:solidFill>
            <a:srgbClr val="73B632"/>
          </a:solidFill>
          <a:ln>
            <a:solidFill>
              <a:srgbClr val="73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448345" y="349732"/>
            <a:ext cx="7704856" cy="769441"/>
          </a:xfrm>
          <a:prstGeom prst="rect">
            <a:avLst/>
          </a:prstGeom>
          <a:noFill/>
        </p:spPr>
        <p:txBody>
          <a:bodyPr wrap="square" rtlCol="0">
            <a:spAutoFit/>
          </a:bodyPr>
          <a:lstStyle/>
          <a:p>
            <a:r>
              <a:rPr lang="en-ZA" sz="2200" dirty="0">
                <a:solidFill>
                  <a:srgbClr val="000000"/>
                </a:solidFill>
              </a:rPr>
              <a:t>SUGAR MILLING </a:t>
            </a:r>
            <a:r>
              <a:rPr lang="en-ZA" sz="2200" dirty="0" smtClean="0">
                <a:solidFill>
                  <a:srgbClr val="000000"/>
                </a:solidFill>
              </a:rPr>
              <a:t>SECTOR: </a:t>
            </a:r>
            <a:r>
              <a:rPr lang="en-ZA" sz="2200" dirty="0">
                <a:solidFill>
                  <a:srgbClr val="00552D"/>
                </a:solidFill>
              </a:rPr>
              <a:t/>
            </a:r>
            <a:br>
              <a:rPr lang="en-ZA" sz="2200" dirty="0">
                <a:solidFill>
                  <a:srgbClr val="00552D"/>
                </a:solidFill>
              </a:rPr>
            </a:br>
            <a:r>
              <a:rPr lang="en-ZA" sz="2200" dirty="0">
                <a:solidFill>
                  <a:srgbClr val="00552D"/>
                </a:solidFill>
              </a:rPr>
              <a:t>ESTABLISHMENT OF CURRENT B-BBEE BASELINE STATUS </a:t>
            </a:r>
          </a:p>
        </p:txBody>
      </p:sp>
      <p:sp>
        <p:nvSpPr>
          <p:cNvPr id="3" name="TextBox 2">
            <a:extLst>
              <a:ext uri="{FF2B5EF4-FFF2-40B4-BE49-F238E27FC236}">
                <a16:creationId xmlns:a16="http://schemas.microsoft.com/office/drawing/2014/main" xmlns="" id="{FCA607A8-548C-DE44-8A89-919A4402FE9A}"/>
              </a:ext>
            </a:extLst>
          </p:cNvPr>
          <p:cNvSpPr txBox="1"/>
          <p:nvPr/>
        </p:nvSpPr>
        <p:spPr>
          <a:xfrm>
            <a:off x="5220072" y="4941168"/>
            <a:ext cx="3600399" cy="1492716"/>
          </a:xfrm>
          <a:prstGeom prst="rect">
            <a:avLst/>
          </a:prstGeom>
          <a:noFill/>
        </p:spPr>
        <p:txBody>
          <a:bodyPr wrap="square" rtlCol="0">
            <a:spAutoFit/>
          </a:bodyPr>
          <a:lstStyle/>
          <a:p>
            <a:r>
              <a:rPr lang="en-US" sz="1300" dirty="0"/>
              <a:t>Analysis of the baseline status indicates that the sugar milling sector currently invests R242m per annum on transformation interventions (over and above its commitments to SASA’s interventions) </a:t>
            </a:r>
          </a:p>
          <a:p>
            <a:endParaRPr lang="en-US" sz="1300" dirty="0" smtClean="0"/>
          </a:p>
          <a:p>
            <a:r>
              <a:rPr lang="en-US" sz="1300" dirty="0" smtClean="0"/>
              <a:t>In </a:t>
            </a:r>
            <a:r>
              <a:rPr lang="en-US" sz="1300" dirty="0"/>
              <a:t>order to achieve their 5 year aspiration level they will need to spend more.</a:t>
            </a:r>
          </a:p>
        </p:txBody>
      </p:sp>
      <p:sp>
        <p:nvSpPr>
          <p:cNvPr id="9" name="TextBox 8">
            <a:extLst>
              <a:ext uri="{FF2B5EF4-FFF2-40B4-BE49-F238E27FC236}">
                <a16:creationId xmlns:a16="http://schemas.microsoft.com/office/drawing/2014/main" xmlns="" id="{EAA719DC-C777-1349-B759-79E60DA39876}"/>
              </a:ext>
            </a:extLst>
          </p:cNvPr>
          <p:cNvSpPr txBox="1"/>
          <p:nvPr/>
        </p:nvSpPr>
        <p:spPr>
          <a:xfrm>
            <a:off x="7904605" y="3258736"/>
            <a:ext cx="1117600" cy="492443"/>
          </a:xfrm>
          <a:prstGeom prst="rect">
            <a:avLst/>
          </a:prstGeom>
          <a:noFill/>
        </p:spPr>
        <p:txBody>
          <a:bodyPr wrap="square" rtlCol="0">
            <a:spAutoFit/>
          </a:bodyPr>
          <a:lstStyle/>
          <a:p>
            <a:r>
              <a:rPr lang="en-US" sz="1300" dirty="0"/>
              <a:t>Current Baseline</a:t>
            </a:r>
          </a:p>
        </p:txBody>
      </p:sp>
      <p:sp>
        <p:nvSpPr>
          <p:cNvPr id="11" name="TextBox 10">
            <a:extLst>
              <a:ext uri="{FF2B5EF4-FFF2-40B4-BE49-F238E27FC236}">
                <a16:creationId xmlns:a16="http://schemas.microsoft.com/office/drawing/2014/main" xmlns="" id="{F4BE9C9E-9E4A-7448-994D-EAAA58139CDB}"/>
              </a:ext>
            </a:extLst>
          </p:cNvPr>
          <p:cNvSpPr txBox="1"/>
          <p:nvPr/>
        </p:nvSpPr>
        <p:spPr>
          <a:xfrm>
            <a:off x="7904604" y="2538656"/>
            <a:ext cx="915867" cy="492443"/>
          </a:xfrm>
          <a:prstGeom prst="rect">
            <a:avLst/>
          </a:prstGeom>
          <a:noFill/>
        </p:spPr>
        <p:txBody>
          <a:bodyPr wrap="square" rtlCol="0">
            <a:spAutoFit/>
          </a:bodyPr>
          <a:lstStyle/>
          <a:p>
            <a:r>
              <a:rPr lang="en-US" sz="1300" dirty="0"/>
              <a:t>5 Year aspiration </a:t>
            </a:r>
          </a:p>
        </p:txBody>
      </p:sp>
      <p:sp>
        <p:nvSpPr>
          <p:cNvPr id="14" name="Slide Number Placeholder 2"/>
          <p:cNvSpPr>
            <a:spLocks noGrp="1"/>
          </p:cNvSpPr>
          <p:nvPr>
            <p:ph type="sldNum" sz="quarter" idx="12"/>
          </p:nvPr>
        </p:nvSpPr>
        <p:spPr>
          <a:xfrm>
            <a:off x="8736230" y="0"/>
            <a:ext cx="407770" cy="365125"/>
          </a:xfrm>
        </p:spPr>
        <p:txBody>
          <a:bodyPr/>
          <a:lstStyle/>
          <a:p>
            <a:pPr algn="ctr"/>
            <a:fld id="{5CE6808D-1DA1-4924-9BCA-5C63391F6D4F}" type="slidenum">
              <a:rPr lang="en-ZA" smtClean="0">
                <a:solidFill>
                  <a:schemeClr val="bg1">
                    <a:lumMod val="75000"/>
                  </a:schemeClr>
                </a:solidFill>
              </a:rPr>
              <a:pPr algn="ctr"/>
              <a:t>7</a:t>
            </a:fld>
            <a:endParaRPr lang="en-ZA" dirty="0">
              <a:solidFill>
                <a:schemeClr val="bg1">
                  <a:lumMod val="75000"/>
                </a:schemeClr>
              </a:solidFill>
            </a:endParaRPr>
          </a:p>
        </p:txBody>
      </p:sp>
    </p:spTree>
    <p:extLst>
      <p:ext uri="{BB962C8B-B14F-4D97-AF65-F5344CB8AC3E}">
        <p14:creationId xmlns:p14="http://schemas.microsoft.com/office/powerpoint/2010/main" xmlns="" val="300659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196752"/>
            <a:ext cx="9144000" cy="5687994"/>
          </a:xfrm>
          <a:prstGeom prst="rect">
            <a:avLst/>
          </a:prstGeom>
          <a:solidFill>
            <a:srgbClr val="B8D99A">
              <a:alpha val="70000"/>
            </a:srgbClr>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888567371"/>
              </p:ext>
            </p:extLst>
          </p:nvPr>
        </p:nvGraphicFramePr>
        <p:xfrm>
          <a:off x="683568" y="1556792"/>
          <a:ext cx="3744416" cy="4537680"/>
        </p:xfrm>
        <a:graphic>
          <a:graphicData uri="http://schemas.openxmlformats.org/drawingml/2006/table">
            <a:tbl>
              <a:tblPr firstRow="1" bandRow="1">
                <a:tableStyleId>{5C22544A-7EE6-4342-B048-85BDC9FD1C3A}</a:tableStyleId>
              </a:tblPr>
              <a:tblGrid>
                <a:gridCol w="1652891">
                  <a:extLst>
                    <a:ext uri="{9D8B030D-6E8A-4147-A177-3AD203B41FA5}">
                      <a16:colId xmlns:a16="http://schemas.microsoft.com/office/drawing/2014/main" xmlns="" val="20000"/>
                    </a:ext>
                  </a:extLst>
                </a:gridCol>
                <a:gridCol w="715714">
                  <a:extLst>
                    <a:ext uri="{9D8B030D-6E8A-4147-A177-3AD203B41FA5}">
                      <a16:colId xmlns:a16="http://schemas.microsoft.com/office/drawing/2014/main" xmlns="" val="20001"/>
                    </a:ext>
                  </a:extLst>
                </a:gridCol>
                <a:gridCol w="1375811">
                  <a:extLst>
                    <a:ext uri="{9D8B030D-6E8A-4147-A177-3AD203B41FA5}">
                      <a16:colId xmlns:a16="http://schemas.microsoft.com/office/drawing/2014/main" xmlns="" val="20002"/>
                    </a:ext>
                  </a:extLst>
                </a:gridCol>
              </a:tblGrid>
              <a:tr h="658695">
                <a:tc>
                  <a:txBody>
                    <a:bodyPr/>
                    <a:lstStyle/>
                    <a:p>
                      <a:r>
                        <a:rPr lang="en-ZA" sz="1200" b="0" dirty="0">
                          <a:solidFill>
                            <a:srgbClr val="000000"/>
                          </a:solidFill>
                        </a:rPr>
                        <a:t>B-BBEE Element</a:t>
                      </a:r>
                    </a:p>
                  </a:txBody>
                  <a:tcPr anchor="ctr">
                    <a:solidFill>
                      <a:srgbClr val="73B632"/>
                    </a:solidFill>
                  </a:tcPr>
                </a:tc>
                <a:tc>
                  <a:txBody>
                    <a:bodyPr/>
                    <a:lstStyle/>
                    <a:p>
                      <a:pPr algn="ctr"/>
                      <a:r>
                        <a:rPr lang="en-ZA" sz="1200" b="0" dirty="0">
                          <a:solidFill>
                            <a:srgbClr val="000000"/>
                          </a:solidFill>
                        </a:rPr>
                        <a:t>Target</a:t>
                      </a:r>
                    </a:p>
                    <a:p>
                      <a:pPr algn="ctr"/>
                      <a:r>
                        <a:rPr lang="en-ZA" sz="1200" b="0" dirty="0">
                          <a:solidFill>
                            <a:srgbClr val="000000"/>
                          </a:solidFill>
                        </a:rPr>
                        <a:t>Points</a:t>
                      </a:r>
                    </a:p>
                  </a:txBody>
                  <a:tcPr anchor="ctr">
                    <a:solidFill>
                      <a:srgbClr val="73B632"/>
                    </a:solidFill>
                  </a:tcPr>
                </a:tc>
                <a:tc>
                  <a:txBody>
                    <a:bodyPr/>
                    <a:lstStyle/>
                    <a:p>
                      <a:pPr algn="ctr"/>
                      <a:r>
                        <a:rPr lang="en-ZA" sz="1200" b="0" dirty="0" err="1">
                          <a:solidFill>
                            <a:srgbClr val="000000"/>
                          </a:solidFill>
                        </a:rPr>
                        <a:t>Agri</a:t>
                      </a:r>
                      <a:r>
                        <a:rPr lang="en-ZA" sz="1200" b="0" dirty="0">
                          <a:solidFill>
                            <a:srgbClr val="000000"/>
                          </a:solidFill>
                        </a:rPr>
                        <a:t>-BEE</a:t>
                      </a:r>
                    </a:p>
                    <a:p>
                      <a:pPr algn="ctr"/>
                      <a:r>
                        <a:rPr lang="en-ZA" sz="1200" b="0" dirty="0">
                          <a:solidFill>
                            <a:srgbClr val="000000"/>
                          </a:solidFill>
                        </a:rPr>
                        <a:t>Scorecard</a:t>
                      </a:r>
                    </a:p>
                  </a:txBody>
                  <a:tcPr anchor="ctr">
                    <a:solidFill>
                      <a:srgbClr val="73B632"/>
                    </a:solidFill>
                  </a:tcPr>
                </a:tc>
                <a:extLst>
                  <a:ext uri="{0D108BD9-81ED-4DB2-BD59-A6C34878D82A}">
                    <a16:rowId xmlns:a16="http://schemas.microsoft.com/office/drawing/2014/main" xmlns="" val="10000"/>
                  </a:ext>
                </a:extLst>
              </a:tr>
              <a:tr h="381625">
                <a:tc>
                  <a:txBody>
                    <a:bodyPr/>
                    <a:lstStyle/>
                    <a:p>
                      <a:r>
                        <a:rPr lang="en-ZA" sz="1200" dirty="0"/>
                        <a:t>Ownership</a:t>
                      </a:r>
                    </a:p>
                  </a:txBody>
                  <a:tcPr anchor="ctr">
                    <a:solidFill>
                      <a:srgbClr val="73B632">
                        <a:alpha val="29000"/>
                      </a:srgbClr>
                    </a:solidFill>
                  </a:tcPr>
                </a:tc>
                <a:tc>
                  <a:txBody>
                    <a:bodyPr/>
                    <a:lstStyle/>
                    <a:p>
                      <a:pPr algn="ctr"/>
                      <a:r>
                        <a:rPr lang="en-ZA" sz="1200" dirty="0"/>
                        <a:t>25.00</a:t>
                      </a:r>
                    </a:p>
                  </a:txBody>
                  <a:tcPr anchor="ctr">
                    <a:solidFill>
                      <a:srgbClr val="E7EEE6">
                        <a:alpha val="29000"/>
                      </a:srgbClr>
                    </a:solidFill>
                  </a:tcPr>
                </a:tc>
                <a:tc>
                  <a:txBody>
                    <a:bodyPr/>
                    <a:lstStyle/>
                    <a:p>
                      <a:pPr algn="ctr"/>
                      <a:r>
                        <a:rPr lang="en-ZA" sz="1200" dirty="0"/>
                        <a:t>Not yet done</a:t>
                      </a:r>
                    </a:p>
                  </a:txBody>
                  <a:tcPr anchor="ctr">
                    <a:solidFill>
                      <a:srgbClr val="E7EEE6">
                        <a:alpha val="29000"/>
                      </a:srgbClr>
                    </a:solidFill>
                  </a:tcPr>
                </a:tc>
                <a:extLst>
                  <a:ext uri="{0D108BD9-81ED-4DB2-BD59-A6C34878D82A}">
                    <a16:rowId xmlns:a16="http://schemas.microsoft.com/office/drawing/2014/main" xmlns="" val="10001"/>
                  </a:ext>
                </a:extLst>
              </a:tr>
              <a:tr h="470497">
                <a:tc>
                  <a:txBody>
                    <a:bodyPr/>
                    <a:lstStyle/>
                    <a:p>
                      <a:r>
                        <a:rPr lang="en-ZA" sz="1200" dirty="0"/>
                        <a:t>Management Control – Board &amp; </a:t>
                      </a:r>
                      <a:r>
                        <a:rPr lang="en-ZA" sz="1200" dirty="0" err="1"/>
                        <a:t>Exco</a:t>
                      </a:r>
                      <a:r>
                        <a:rPr lang="en-ZA" sz="1200" dirty="0"/>
                        <a:t>.</a:t>
                      </a:r>
                    </a:p>
                  </a:txBody>
                  <a:tcPr anchor="ctr">
                    <a:solidFill>
                      <a:srgbClr val="73B632">
                        <a:alpha val="29000"/>
                      </a:srgbClr>
                    </a:solidFill>
                  </a:tcPr>
                </a:tc>
                <a:tc>
                  <a:txBody>
                    <a:bodyPr/>
                    <a:lstStyle/>
                    <a:p>
                      <a:pPr algn="ctr"/>
                      <a:r>
                        <a:rPr lang="en-ZA" sz="1200" dirty="0"/>
                        <a:t>10.00</a:t>
                      </a:r>
                    </a:p>
                  </a:txBody>
                  <a:tcPr anchor="ctr">
                    <a:solidFill>
                      <a:srgbClr val="E7EEE6">
                        <a:alpha val="29000"/>
                      </a:srgb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Not yet done</a:t>
                      </a:r>
                    </a:p>
                  </a:txBody>
                  <a:tcPr anchor="ctr">
                    <a:solidFill>
                      <a:srgbClr val="E7EEE6">
                        <a:alpha val="29000"/>
                      </a:srgbClr>
                    </a:solidFill>
                  </a:tcPr>
                </a:tc>
                <a:extLst>
                  <a:ext uri="{0D108BD9-81ED-4DB2-BD59-A6C34878D82A}">
                    <a16:rowId xmlns:a16="http://schemas.microsoft.com/office/drawing/2014/main" xmlns="" val="10002"/>
                  </a:ext>
                </a:extLst>
              </a:tr>
              <a:tr h="470497">
                <a:tc>
                  <a:txBody>
                    <a:bodyPr/>
                    <a:lstStyle/>
                    <a:p>
                      <a:r>
                        <a:rPr lang="en-ZA" sz="1200" dirty="0"/>
                        <a:t>Management Control – Employment Equity</a:t>
                      </a:r>
                    </a:p>
                  </a:txBody>
                  <a:tcPr anchor="ctr">
                    <a:solidFill>
                      <a:srgbClr val="73B632">
                        <a:alpha val="29000"/>
                      </a:srgbClr>
                    </a:solidFill>
                  </a:tcPr>
                </a:tc>
                <a:tc>
                  <a:txBody>
                    <a:bodyPr/>
                    <a:lstStyle/>
                    <a:p>
                      <a:pPr algn="ctr"/>
                      <a:r>
                        <a:rPr lang="en-ZA" sz="1200" dirty="0"/>
                        <a:t>9.00</a:t>
                      </a:r>
                    </a:p>
                  </a:txBody>
                  <a:tcPr anchor="ctr">
                    <a:solidFill>
                      <a:srgbClr val="E7EEE6">
                        <a:alpha val="29000"/>
                      </a:srgbClr>
                    </a:solidFill>
                  </a:tcPr>
                </a:tc>
                <a:tc vMerge="1">
                  <a:txBody>
                    <a:bodyPr/>
                    <a:lstStyle/>
                    <a:p>
                      <a:endParaRPr lang="en-ZA" sz="1200" dirty="0"/>
                    </a:p>
                  </a:txBody>
                  <a:tcPr/>
                </a:tc>
                <a:extLst>
                  <a:ext uri="{0D108BD9-81ED-4DB2-BD59-A6C34878D82A}">
                    <a16:rowId xmlns:a16="http://schemas.microsoft.com/office/drawing/2014/main" xmlns="" val="10003"/>
                  </a:ext>
                </a:extLst>
              </a:tr>
              <a:tr h="381625">
                <a:tc>
                  <a:txBody>
                    <a:bodyPr/>
                    <a:lstStyle/>
                    <a:p>
                      <a:r>
                        <a:rPr lang="en-ZA" sz="1200" dirty="0"/>
                        <a:t>Skills Development</a:t>
                      </a:r>
                    </a:p>
                  </a:txBody>
                  <a:tcPr anchor="ctr">
                    <a:solidFill>
                      <a:srgbClr val="73B632">
                        <a:alpha val="29000"/>
                      </a:srgbClr>
                    </a:solidFill>
                  </a:tcPr>
                </a:tc>
                <a:tc>
                  <a:txBody>
                    <a:bodyPr/>
                    <a:lstStyle/>
                    <a:p>
                      <a:pPr algn="ctr"/>
                      <a:r>
                        <a:rPr lang="en-ZA" sz="1200" dirty="0"/>
                        <a:t>20.00</a:t>
                      </a:r>
                    </a:p>
                  </a:txBody>
                  <a:tcPr anchor="ctr">
                    <a:solidFill>
                      <a:srgbClr val="E7EEE6">
                        <a:alpha val="2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Not yet done</a:t>
                      </a:r>
                    </a:p>
                  </a:txBody>
                  <a:tcPr anchor="ctr">
                    <a:solidFill>
                      <a:srgbClr val="E7EEE6">
                        <a:alpha val="29000"/>
                      </a:srgbClr>
                    </a:solidFill>
                  </a:tcPr>
                </a:tc>
                <a:extLst>
                  <a:ext uri="{0D108BD9-81ED-4DB2-BD59-A6C34878D82A}">
                    <a16:rowId xmlns:a16="http://schemas.microsoft.com/office/drawing/2014/main" xmlns="" val="10004"/>
                  </a:ext>
                </a:extLst>
              </a:tr>
              <a:tr h="470497">
                <a:tc>
                  <a:txBody>
                    <a:bodyPr/>
                    <a:lstStyle/>
                    <a:p>
                      <a:r>
                        <a:rPr lang="en-ZA" sz="1200" dirty="0"/>
                        <a:t>Enterprise &amp; Supplier Development</a:t>
                      </a:r>
                    </a:p>
                  </a:txBody>
                  <a:tcPr anchor="ctr">
                    <a:solidFill>
                      <a:srgbClr val="73B632">
                        <a:alpha val="29000"/>
                      </a:srgbClr>
                    </a:solidFill>
                  </a:tcPr>
                </a:tc>
                <a:tc>
                  <a:txBody>
                    <a:bodyPr/>
                    <a:lstStyle/>
                    <a:p>
                      <a:pPr algn="ctr"/>
                      <a:r>
                        <a:rPr lang="en-ZA" sz="1200" dirty="0"/>
                        <a:t>40.00</a:t>
                      </a:r>
                    </a:p>
                  </a:txBody>
                  <a:tcPr anchor="ctr">
                    <a:solidFill>
                      <a:srgbClr val="E7EEE6">
                        <a:alpha val="2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Not yet done</a:t>
                      </a:r>
                    </a:p>
                  </a:txBody>
                  <a:tcPr anchor="ctr">
                    <a:solidFill>
                      <a:srgbClr val="E7EEE6">
                        <a:alpha val="29000"/>
                      </a:srgbClr>
                    </a:solidFill>
                  </a:tcPr>
                </a:tc>
                <a:extLst>
                  <a:ext uri="{0D108BD9-81ED-4DB2-BD59-A6C34878D82A}">
                    <a16:rowId xmlns:a16="http://schemas.microsoft.com/office/drawing/2014/main" xmlns="" val="10005"/>
                  </a:ext>
                </a:extLst>
              </a:tr>
              <a:tr h="470497">
                <a:tc>
                  <a:txBody>
                    <a:bodyPr/>
                    <a:lstStyle/>
                    <a:p>
                      <a:r>
                        <a:rPr lang="en-ZA" sz="1200" dirty="0"/>
                        <a:t>Socio-Economic Development</a:t>
                      </a:r>
                    </a:p>
                  </a:txBody>
                  <a:tcPr anchor="ctr">
                    <a:solidFill>
                      <a:srgbClr val="73B632">
                        <a:alpha val="29000"/>
                      </a:srgbClr>
                    </a:solidFill>
                  </a:tcPr>
                </a:tc>
                <a:tc>
                  <a:txBody>
                    <a:bodyPr/>
                    <a:lstStyle/>
                    <a:p>
                      <a:pPr algn="ctr"/>
                      <a:r>
                        <a:rPr lang="en-ZA" sz="1200" dirty="0"/>
                        <a:t>15.00</a:t>
                      </a:r>
                    </a:p>
                  </a:txBody>
                  <a:tcPr anchor="ctr">
                    <a:solidFill>
                      <a:srgbClr val="E7EEE6">
                        <a:alpha val="2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Not yet done</a:t>
                      </a:r>
                    </a:p>
                  </a:txBody>
                  <a:tcPr anchor="ctr">
                    <a:solidFill>
                      <a:srgbClr val="E7EEE6">
                        <a:alpha val="29000"/>
                      </a:srgbClr>
                    </a:solidFill>
                  </a:tcPr>
                </a:tc>
                <a:extLst>
                  <a:ext uri="{0D108BD9-81ED-4DB2-BD59-A6C34878D82A}">
                    <a16:rowId xmlns:a16="http://schemas.microsoft.com/office/drawing/2014/main" xmlns="" val="10006"/>
                  </a:ext>
                </a:extLst>
              </a:tr>
              <a:tr h="381625">
                <a:tc>
                  <a:txBody>
                    <a:bodyPr/>
                    <a:lstStyle/>
                    <a:p>
                      <a:r>
                        <a:rPr lang="en-ZA" sz="1200" b="1" dirty="0">
                          <a:solidFill>
                            <a:srgbClr val="000000"/>
                          </a:solidFill>
                        </a:rPr>
                        <a:t>Total</a:t>
                      </a:r>
                    </a:p>
                  </a:txBody>
                  <a:tcPr anchor="ctr">
                    <a:solidFill>
                      <a:srgbClr val="73B632"/>
                    </a:solidFill>
                  </a:tcPr>
                </a:tc>
                <a:tc>
                  <a:txBody>
                    <a:bodyPr/>
                    <a:lstStyle/>
                    <a:p>
                      <a:pPr algn="ctr"/>
                      <a:r>
                        <a:rPr lang="en-ZA" sz="1200" b="1" dirty="0">
                          <a:solidFill>
                            <a:srgbClr val="000000"/>
                          </a:solidFill>
                        </a:rPr>
                        <a:t>119.00</a:t>
                      </a:r>
                    </a:p>
                  </a:txBody>
                  <a:tcPr anchor="ctr">
                    <a:solidFill>
                      <a:srgbClr val="73B632"/>
                    </a:solidFill>
                  </a:tcPr>
                </a:tc>
                <a:tc>
                  <a:txBody>
                    <a:bodyPr/>
                    <a:lstStyle/>
                    <a:p>
                      <a:pPr algn="ctr"/>
                      <a:r>
                        <a:rPr lang="en-ZA" sz="1200" dirty="0">
                          <a:solidFill>
                            <a:srgbClr val="000000"/>
                          </a:solidFill>
                        </a:rPr>
                        <a:t>Not yet done</a:t>
                      </a:r>
                    </a:p>
                  </a:txBody>
                  <a:tcPr anchor="ctr">
                    <a:solidFill>
                      <a:srgbClr val="73B632"/>
                    </a:solidFill>
                  </a:tcPr>
                </a:tc>
                <a:extLst>
                  <a:ext uri="{0D108BD9-81ED-4DB2-BD59-A6C34878D82A}">
                    <a16:rowId xmlns:a16="http://schemas.microsoft.com/office/drawing/2014/main" xmlns="" val="10007"/>
                  </a:ext>
                </a:extLst>
              </a:tr>
              <a:tr h="470497">
                <a:tc gridSpan="2">
                  <a:txBody>
                    <a:bodyPr/>
                    <a:lstStyle/>
                    <a:p>
                      <a:r>
                        <a:rPr lang="en-ZA" sz="1200" b="1" dirty="0"/>
                        <a:t>B-BBEE Level before</a:t>
                      </a:r>
                      <a:r>
                        <a:rPr lang="en-ZA" sz="1200" b="1" baseline="0" dirty="0"/>
                        <a:t> </a:t>
                      </a:r>
                      <a:r>
                        <a:rPr lang="en-ZA" sz="1200" b="1" dirty="0"/>
                        <a:t>discounting</a:t>
                      </a:r>
                    </a:p>
                  </a:txBody>
                  <a:tcPr anchor="ctr">
                    <a:solidFill>
                      <a:srgbClr val="73B632">
                        <a:alpha val="35000"/>
                      </a:srgbClr>
                    </a:solidFill>
                  </a:tcPr>
                </a:tc>
                <a:tc hMerge="1">
                  <a:txBody>
                    <a:bodyPr/>
                    <a:lstStyle/>
                    <a:p>
                      <a:pPr algn="ctr"/>
                      <a:endParaRPr lang="en-ZA" sz="1200" dirty="0"/>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Not yet done</a:t>
                      </a:r>
                    </a:p>
                  </a:txBody>
                  <a:tcPr anchor="ctr">
                    <a:solidFill>
                      <a:srgbClr val="E7EEE6">
                        <a:alpha val="35000"/>
                      </a:srgbClr>
                    </a:solidFill>
                  </a:tcPr>
                </a:tc>
                <a:extLst>
                  <a:ext uri="{0D108BD9-81ED-4DB2-BD59-A6C34878D82A}">
                    <a16:rowId xmlns:a16="http://schemas.microsoft.com/office/drawing/2014/main" xmlns="" val="10008"/>
                  </a:ext>
                </a:extLst>
              </a:tr>
              <a:tr h="381625">
                <a:tc gridSpan="2">
                  <a:txBody>
                    <a:bodyPr/>
                    <a:lstStyle/>
                    <a:p>
                      <a:r>
                        <a:rPr lang="en-ZA" sz="1200" b="0" dirty="0">
                          <a:solidFill>
                            <a:srgbClr val="000000"/>
                          </a:solidFill>
                        </a:rPr>
                        <a:t>B-BBEE Level after discounting</a:t>
                      </a:r>
                    </a:p>
                  </a:txBody>
                  <a:tcPr anchor="ctr">
                    <a:solidFill>
                      <a:srgbClr val="73B632"/>
                    </a:solidFill>
                  </a:tcPr>
                </a:tc>
                <a:tc hMerge="1">
                  <a:txBody>
                    <a:bodyPr/>
                    <a:lstStyle/>
                    <a:p>
                      <a:pPr algn="ctr"/>
                      <a:endParaRPr lang="en-ZA" sz="1200" b="1" dirty="0">
                        <a:solidFill>
                          <a:schemeClr val="bg1"/>
                        </a:solidFill>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Calibri"/>
                          <a:ea typeface="+mn-ea"/>
                          <a:cs typeface="+mn-cs"/>
                        </a:rPr>
                        <a:t>Not yet done</a:t>
                      </a:r>
                    </a:p>
                  </a:txBody>
                  <a:tcPr anchor="ctr">
                    <a:solidFill>
                      <a:srgbClr val="73B632"/>
                    </a:solidFill>
                  </a:tcPr>
                </a:tc>
                <a:extLst>
                  <a:ext uri="{0D108BD9-81ED-4DB2-BD59-A6C34878D82A}">
                    <a16:rowId xmlns:a16="http://schemas.microsoft.com/office/drawing/2014/main" xmlns="" val="10009"/>
                  </a:ext>
                </a:extLst>
              </a:tr>
            </a:tbl>
          </a:graphicData>
        </a:graphic>
      </p:graphicFrame>
      <p:sp>
        <p:nvSpPr>
          <p:cNvPr id="3" name="TextBox 2"/>
          <p:cNvSpPr txBox="1"/>
          <p:nvPr/>
        </p:nvSpPr>
        <p:spPr>
          <a:xfrm>
            <a:off x="683568" y="260648"/>
            <a:ext cx="6800522" cy="769441"/>
          </a:xfrm>
          <a:prstGeom prst="rect">
            <a:avLst/>
          </a:prstGeom>
          <a:noFill/>
        </p:spPr>
        <p:txBody>
          <a:bodyPr wrap="none" rtlCol="0">
            <a:spAutoFit/>
          </a:bodyPr>
          <a:lstStyle/>
          <a:p>
            <a:r>
              <a:rPr lang="en-ZA" sz="2200" dirty="0">
                <a:solidFill>
                  <a:srgbClr val="000000"/>
                </a:solidFill>
              </a:rPr>
              <a:t>CANE </a:t>
            </a:r>
            <a:r>
              <a:rPr lang="en-ZA" sz="2200">
                <a:solidFill>
                  <a:srgbClr val="000000"/>
                </a:solidFill>
              </a:rPr>
              <a:t>FARMING </a:t>
            </a:r>
            <a:r>
              <a:rPr lang="en-ZA" sz="2200" smtClean="0">
                <a:solidFill>
                  <a:srgbClr val="000000"/>
                </a:solidFill>
              </a:rPr>
              <a:t>SECTOR:</a:t>
            </a:r>
            <a:endParaRPr lang="en-ZA" sz="2200" dirty="0">
              <a:solidFill>
                <a:srgbClr val="000000"/>
              </a:solidFill>
            </a:endParaRPr>
          </a:p>
          <a:p>
            <a:r>
              <a:rPr lang="en-ZA" sz="2200" dirty="0">
                <a:solidFill>
                  <a:srgbClr val="00552D"/>
                </a:solidFill>
              </a:rPr>
              <a:t>ESTABLISHMENT OF CURRENT B-BBEE BASELINE STATUS </a:t>
            </a:r>
          </a:p>
        </p:txBody>
      </p:sp>
      <p:sp>
        <p:nvSpPr>
          <p:cNvPr id="7" name="TextBox 6">
            <a:extLst>
              <a:ext uri="{FF2B5EF4-FFF2-40B4-BE49-F238E27FC236}">
                <a16:creationId xmlns:a16="http://schemas.microsoft.com/office/drawing/2014/main" xmlns="" id="{9F35B1F4-E5BA-3142-A6AB-C8B9D33FD6B0}"/>
              </a:ext>
            </a:extLst>
          </p:cNvPr>
          <p:cNvSpPr txBox="1"/>
          <p:nvPr/>
        </p:nvSpPr>
        <p:spPr>
          <a:xfrm>
            <a:off x="4860032" y="1556792"/>
            <a:ext cx="3722830" cy="4524315"/>
          </a:xfrm>
          <a:prstGeom prst="rect">
            <a:avLst/>
          </a:prstGeom>
          <a:solidFill>
            <a:srgbClr val="73B632">
              <a:alpha val="20000"/>
            </a:srgbClr>
          </a:solidFill>
          <a:ln>
            <a:noFill/>
          </a:ln>
        </p:spPr>
        <p:txBody>
          <a:bodyPr wrap="square" rtlCol="0">
            <a:spAutoFit/>
          </a:bodyPr>
          <a:lstStyle/>
          <a:p>
            <a:pPr algn="ctr"/>
            <a:endParaRPr lang="en-ZA" sz="1200" u="sng" dirty="0"/>
          </a:p>
          <a:p>
            <a:pPr algn="ctr"/>
            <a:r>
              <a:rPr lang="en-ZA" sz="1200" u="sng" dirty="0"/>
              <a:t>CANE FARMING SECTOR</a:t>
            </a:r>
          </a:p>
          <a:p>
            <a:endParaRPr lang="en-ZA" sz="1200" dirty="0"/>
          </a:p>
          <a:p>
            <a:pPr marL="171450" indent="-171450">
              <a:buFont typeface="Arial" panose="020B0604020202020204" pitchFamily="34" charset="0"/>
              <a:buChar char="•"/>
            </a:pPr>
            <a:r>
              <a:rPr lang="en-ZA" sz="1200" dirty="0"/>
              <a:t>This sector consists of more than 21 000 farmers</a:t>
            </a:r>
            <a:br>
              <a:rPr lang="en-ZA" sz="1200" dirty="0"/>
            </a:br>
            <a:endParaRPr lang="en-ZA" sz="1200" dirty="0"/>
          </a:p>
          <a:p>
            <a:pPr marL="171450" indent="-171450">
              <a:buFont typeface="Arial" panose="020B0604020202020204" pitchFamily="34" charset="0"/>
              <a:buChar char="•"/>
            </a:pPr>
            <a:r>
              <a:rPr lang="en-ZA" sz="1200" dirty="0"/>
              <a:t>Baseline measurement of the cane farming sector will be done from beginning of 2019 over a maximum 12 month period. It will measure the following:-</a:t>
            </a:r>
            <a:br>
              <a:rPr lang="en-ZA" sz="1200" dirty="0"/>
            </a:br>
            <a:endParaRPr lang="en-ZA" sz="1200" dirty="0"/>
          </a:p>
          <a:p>
            <a:pPr marL="628650" lvl="1" indent="-171450">
              <a:buFont typeface="Arial" panose="020B0604020202020204" pitchFamily="34" charset="0"/>
              <a:buChar char="•"/>
            </a:pPr>
            <a:r>
              <a:rPr lang="en-ZA" sz="1200" dirty="0"/>
              <a:t>Entities that are Exempted Micro Enterprises with turnover below R10 m p.a.</a:t>
            </a:r>
          </a:p>
          <a:p>
            <a:pPr marL="628650" lvl="1" indent="-171450">
              <a:buFont typeface="Arial" panose="020B0604020202020204" pitchFamily="34" charset="0"/>
              <a:buChar char="•"/>
            </a:pPr>
            <a:r>
              <a:rPr lang="en-ZA" sz="1200" dirty="0"/>
              <a:t>Entities that Qualifying Small Enterprises with turnover above R10 m but below R50m p.a. They will be measured using the QSE Scorecard</a:t>
            </a:r>
          </a:p>
          <a:p>
            <a:pPr marL="628650" lvl="1" indent="-171450">
              <a:buFont typeface="Arial" panose="020B0604020202020204" pitchFamily="34" charset="0"/>
              <a:buChar char="•"/>
            </a:pPr>
            <a:r>
              <a:rPr lang="en-ZA" sz="1200" dirty="0"/>
              <a:t>Entities that have turnover above R50m p.a. will be measured using the Generic Scorecard</a:t>
            </a:r>
            <a:br>
              <a:rPr lang="en-ZA" sz="1200" dirty="0"/>
            </a:br>
            <a:endParaRPr lang="en-ZA" sz="1200" dirty="0"/>
          </a:p>
          <a:p>
            <a:pPr marL="285750" indent="-285750">
              <a:buFont typeface="Arial" panose="020B0604020202020204" pitchFamily="34" charset="0"/>
              <a:buChar char="•"/>
            </a:pPr>
            <a:r>
              <a:rPr lang="en-ZA" sz="1200" dirty="0"/>
              <a:t>Tons cane delivered by the above farmers shall be captured into the baseline</a:t>
            </a:r>
            <a:br>
              <a:rPr lang="en-ZA" sz="1200" dirty="0"/>
            </a:br>
            <a:endParaRPr lang="en-ZA" sz="1200" dirty="0"/>
          </a:p>
          <a:p>
            <a:pPr marL="285750" indent="-285750">
              <a:buFont typeface="Arial" panose="020B0604020202020204" pitchFamily="34" charset="0"/>
              <a:buChar char="•"/>
            </a:pPr>
            <a:r>
              <a:rPr lang="en-ZA" sz="1200" dirty="0"/>
              <a:t>Land under cane shall be included in the baseline for each farmer</a:t>
            </a:r>
            <a:br>
              <a:rPr lang="en-ZA" sz="1200" dirty="0"/>
            </a:br>
            <a:endParaRPr lang="en-ZA" sz="1200" dirty="0"/>
          </a:p>
        </p:txBody>
      </p:sp>
      <p:sp>
        <p:nvSpPr>
          <p:cNvPr id="6"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rgbClr val="BFBFBF"/>
                </a:solidFill>
              </a:rPr>
              <a:pPr algn="ctr"/>
              <a:t>8</a:t>
            </a:fld>
            <a:endParaRPr lang="en-ZA" dirty="0">
              <a:solidFill>
                <a:srgbClr val="BFBFBF"/>
              </a:solidFill>
            </a:endParaRPr>
          </a:p>
        </p:txBody>
      </p:sp>
    </p:spTree>
    <p:extLst>
      <p:ext uri="{BB962C8B-B14F-4D97-AF65-F5344CB8AC3E}">
        <p14:creationId xmlns:p14="http://schemas.microsoft.com/office/powerpoint/2010/main" xmlns="" val="290098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1052736"/>
            <a:ext cx="9144000" cy="5831992"/>
          </a:xfrm>
          <a:prstGeom prst="rect">
            <a:avLst/>
          </a:prstGeom>
          <a:solidFill>
            <a:schemeClr val="tx2">
              <a:lumMod val="20000"/>
              <a:lumOff val="80000"/>
              <a:alpha val="87000"/>
            </a:schemeClr>
          </a:solidFill>
          <a:ln>
            <a:noFill/>
          </a:ln>
        </p:spPr>
        <p:txBody>
          <a:bodyPr wrap="square" rtlCol="0">
            <a:spAutoFit/>
          </a:bodyPr>
          <a:lstStyle/>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a:p>
            <a:pPr algn="ctr"/>
            <a:endParaRPr lang="en-ZA" dirty="0">
              <a:solidFill>
                <a:schemeClr val="bg1"/>
              </a:solidFill>
            </a:endParaRPr>
          </a:p>
        </p:txBody>
      </p:sp>
      <p:sp>
        <p:nvSpPr>
          <p:cNvPr id="14" name="TextBox 13"/>
          <p:cNvSpPr txBox="1"/>
          <p:nvPr/>
        </p:nvSpPr>
        <p:spPr>
          <a:xfrm>
            <a:off x="0" y="333817"/>
            <a:ext cx="9177571" cy="430887"/>
          </a:xfrm>
          <a:prstGeom prst="rect">
            <a:avLst/>
          </a:prstGeom>
          <a:noFill/>
        </p:spPr>
        <p:txBody>
          <a:bodyPr wrap="square" rtlCol="0">
            <a:spAutoFit/>
          </a:bodyPr>
          <a:lstStyle/>
          <a:p>
            <a:pPr algn="ctr"/>
            <a:r>
              <a:rPr lang="en-ZA" sz="2200" dirty="0">
                <a:solidFill>
                  <a:srgbClr val="00552D"/>
                </a:solidFill>
              </a:rPr>
              <a:t>INDUSTRY TRANSFORMATION AND GROWTH – OUR VISION 2028 </a:t>
            </a:r>
          </a:p>
        </p:txBody>
      </p:sp>
      <p:sp>
        <p:nvSpPr>
          <p:cNvPr id="22" name="TextBox 21"/>
          <p:cNvSpPr txBox="1"/>
          <p:nvPr/>
        </p:nvSpPr>
        <p:spPr>
          <a:xfrm>
            <a:off x="539552" y="5042473"/>
            <a:ext cx="8064896" cy="1369606"/>
          </a:xfrm>
          <a:prstGeom prst="rect">
            <a:avLst/>
          </a:prstGeom>
          <a:noFill/>
          <a:ln>
            <a:noFill/>
          </a:ln>
        </p:spPr>
        <p:txBody>
          <a:bodyPr wrap="square" numCol="2" rtlCol="0">
            <a:spAutoFit/>
          </a:bodyPr>
          <a:lstStyle/>
          <a:p>
            <a:pPr marL="171450" indent="-171450">
              <a:buFont typeface="Arial" panose="020B0604020202020204" pitchFamily="34" charset="0"/>
              <a:buChar char="•"/>
            </a:pPr>
            <a:r>
              <a:rPr lang="en-ZA" sz="1200" dirty="0"/>
              <a:t>Efficient, profitable and growing cane farming sector </a:t>
            </a:r>
          </a:p>
          <a:p>
            <a:pPr marL="171450" indent="-171450">
              <a:buFont typeface="Arial" panose="020B0604020202020204" pitchFamily="34" charset="0"/>
              <a:buChar char="•"/>
            </a:pPr>
            <a:r>
              <a:rPr lang="en-ZA" sz="1200" dirty="0"/>
              <a:t>Acceleration of the land reform process from government would assist in achieving our targets of transformation</a:t>
            </a:r>
          </a:p>
          <a:p>
            <a:pPr marL="171450" indent="-171450">
              <a:buFont typeface="Arial" panose="020B0604020202020204" pitchFamily="34" charset="0"/>
              <a:buChar char="•"/>
            </a:pPr>
            <a:r>
              <a:rPr lang="en-ZA" sz="1200" dirty="0"/>
              <a:t>A transformed Sugar Cane Farming Sector – level 4 B-BBEE score and 51% of cane delivered by black cane farmers(SACGA within 10 years and SAFDA within 5 years</a:t>
            </a:r>
            <a:r>
              <a:rPr lang="en-ZA" sz="1200" dirty="0" smtClean="0"/>
              <a:t>)</a:t>
            </a:r>
          </a:p>
          <a:p>
            <a:endParaRPr lang="en-ZA" sz="1100" dirty="0"/>
          </a:p>
          <a:p>
            <a:pPr marL="171450" indent="-171450">
              <a:buFont typeface="Arial" panose="020B0604020202020204" pitchFamily="34" charset="0"/>
              <a:buChar char="•"/>
            </a:pPr>
            <a:r>
              <a:rPr lang="en-ZA" sz="1200" dirty="0"/>
              <a:t>Enhanced cane quality – access to better varieties and yields</a:t>
            </a:r>
          </a:p>
          <a:p>
            <a:pPr marL="171450" indent="-171450">
              <a:buFont typeface="Arial" panose="020B0604020202020204" pitchFamily="34" charset="0"/>
              <a:buChar char="•"/>
            </a:pPr>
            <a:r>
              <a:rPr lang="en-ZA" sz="1200" dirty="0"/>
              <a:t>Skills enhancement programmes for black farmers</a:t>
            </a:r>
          </a:p>
          <a:p>
            <a:pPr marL="171450" indent="-171450">
              <a:buFont typeface="Arial" panose="020B0604020202020204" pitchFamily="34" charset="0"/>
              <a:buChar char="•"/>
            </a:pPr>
            <a:r>
              <a:rPr lang="en-ZA" sz="1200" dirty="0"/>
              <a:t>Efficient cane delivery logistics for small black farmers</a:t>
            </a:r>
          </a:p>
          <a:p>
            <a:pPr marL="171450" indent="-171450">
              <a:buFont typeface="Arial" panose="020B0604020202020204" pitchFamily="34" charset="0"/>
              <a:buChar char="•"/>
            </a:pPr>
            <a:r>
              <a:rPr lang="en-ZA" sz="1200" dirty="0"/>
              <a:t>Unified cane farming </a:t>
            </a:r>
            <a:r>
              <a:rPr lang="en-ZA" sz="1200" dirty="0" smtClean="0"/>
              <a:t>sector</a:t>
            </a:r>
          </a:p>
          <a:p>
            <a:pPr marL="171450" indent="-171450">
              <a:buFont typeface="Arial" panose="020B0604020202020204" pitchFamily="34" charset="0"/>
              <a:buChar char="•"/>
            </a:pPr>
            <a:endParaRPr lang="en-US" sz="1100" dirty="0"/>
          </a:p>
          <a:p>
            <a:endParaRPr lang="en-ZA" sz="1100" dirty="0"/>
          </a:p>
        </p:txBody>
      </p:sp>
      <p:sp>
        <p:nvSpPr>
          <p:cNvPr id="29" name="TextBox 28"/>
          <p:cNvSpPr txBox="1"/>
          <p:nvPr/>
        </p:nvSpPr>
        <p:spPr>
          <a:xfrm>
            <a:off x="2311410" y="6425432"/>
            <a:ext cx="4358501" cy="338554"/>
          </a:xfrm>
          <a:prstGeom prst="rect">
            <a:avLst/>
          </a:prstGeom>
          <a:noFill/>
        </p:spPr>
        <p:txBody>
          <a:bodyPr wrap="none" rtlCol="0">
            <a:spAutoFit/>
          </a:bodyPr>
          <a:lstStyle/>
          <a:p>
            <a:pPr algn="ctr"/>
            <a:r>
              <a:rPr lang="en-ZA" sz="1600" dirty="0"/>
              <a:t>A COMMON VISION  BY ALL STAKEHOLDERS IS KEY</a:t>
            </a:r>
          </a:p>
        </p:txBody>
      </p:sp>
      <p:grpSp>
        <p:nvGrpSpPr>
          <p:cNvPr id="2" name="Group 1"/>
          <p:cNvGrpSpPr/>
          <p:nvPr/>
        </p:nvGrpSpPr>
        <p:grpSpPr>
          <a:xfrm>
            <a:off x="539552" y="1484783"/>
            <a:ext cx="8064896" cy="3528393"/>
            <a:chOff x="251520" y="1016881"/>
            <a:chExt cx="4176464" cy="2683308"/>
          </a:xfrm>
        </p:grpSpPr>
        <p:graphicFrame>
          <p:nvGraphicFramePr>
            <p:cNvPr id="16" name="Chart 15"/>
            <p:cNvGraphicFramePr/>
            <p:nvPr>
              <p:extLst>
                <p:ext uri="{D42A27DB-BD31-4B8C-83A1-F6EECF244321}">
                  <p14:modId xmlns:p14="http://schemas.microsoft.com/office/powerpoint/2010/main" xmlns="" val="3235931613"/>
                </p:ext>
              </p:extLst>
            </p:nvPr>
          </p:nvGraphicFramePr>
          <p:xfrm>
            <a:off x="251520" y="1107901"/>
            <a:ext cx="4176464"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1423487" y="1016881"/>
              <a:ext cx="1932661" cy="301153"/>
            </a:xfrm>
            <a:prstGeom prst="rect">
              <a:avLst/>
            </a:prstGeom>
            <a:solidFill>
              <a:schemeClr val="bg1"/>
            </a:solidFill>
            <a:ln>
              <a:solidFill>
                <a:schemeClr val="tx1"/>
              </a:solidFill>
            </a:ln>
          </p:spPr>
          <p:txBody>
            <a:bodyPr wrap="square" rtlCol="0" anchor="ctr">
              <a:spAutoFit/>
            </a:bodyPr>
            <a:lstStyle/>
            <a:p>
              <a:pPr algn="ctr"/>
              <a:r>
                <a:rPr lang="en-ZA" sz="1200" dirty="0"/>
                <a:t>TRANSFORMED CANE FARMING SECTOR</a:t>
              </a:r>
            </a:p>
          </p:txBody>
        </p:sp>
        <p:sp>
          <p:nvSpPr>
            <p:cNvPr id="19" name="TextBox 18"/>
            <p:cNvSpPr txBox="1"/>
            <p:nvPr/>
          </p:nvSpPr>
          <p:spPr>
            <a:xfrm>
              <a:off x="683568" y="1243789"/>
              <a:ext cx="1249509" cy="276999"/>
            </a:xfrm>
            <a:prstGeom prst="rect">
              <a:avLst/>
            </a:prstGeom>
            <a:noFill/>
          </p:spPr>
          <p:txBody>
            <a:bodyPr wrap="none" rtlCol="0">
              <a:spAutoFit/>
            </a:bodyPr>
            <a:lstStyle/>
            <a:p>
              <a:r>
                <a:rPr lang="en-ZA" sz="1200" dirty="0"/>
                <a:t>million tons cane</a:t>
              </a:r>
            </a:p>
          </p:txBody>
        </p:sp>
        <p:cxnSp>
          <p:nvCxnSpPr>
            <p:cNvPr id="3" name="Straight Arrow Connector 2"/>
            <p:cNvCxnSpPr/>
            <p:nvPr/>
          </p:nvCxnSpPr>
          <p:spPr>
            <a:xfrm>
              <a:off x="2627784" y="1400212"/>
              <a:ext cx="0" cy="228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92375" y="2386297"/>
              <a:ext cx="243027" cy="187249"/>
            </a:xfrm>
            <a:prstGeom prst="rect">
              <a:avLst/>
            </a:prstGeom>
            <a:solidFill>
              <a:schemeClr val="bg1"/>
            </a:solidFill>
            <a:ln>
              <a:solidFill>
                <a:schemeClr val="tx1"/>
              </a:solidFill>
            </a:ln>
          </p:spPr>
          <p:txBody>
            <a:bodyPr wrap="square" rtlCol="0">
              <a:spAutoFit/>
            </a:bodyPr>
            <a:lstStyle/>
            <a:p>
              <a:r>
                <a:rPr lang="en-ZA" sz="1000" dirty="0"/>
                <a:t>51%</a:t>
              </a:r>
            </a:p>
          </p:txBody>
        </p:sp>
        <p:sp>
          <p:nvSpPr>
            <p:cNvPr id="24" name="TextBox 23"/>
            <p:cNvSpPr txBox="1"/>
            <p:nvPr/>
          </p:nvSpPr>
          <p:spPr>
            <a:xfrm>
              <a:off x="2712651" y="1866310"/>
              <a:ext cx="894957" cy="351092"/>
            </a:xfrm>
            <a:prstGeom prst="rect">
              <a:avLst/>
            </a:prstGeom>
            <a:solidFill>
              <a:schemeClr val="bg1">
                <a:lumMod val="95000"/>
              </a:schemeClr>
            </a:solidFill>
            <a:ln>
              <a:solidFill>
                <a:schemeClr val="tx1"/>
              </a:solidFill>
            </a:ln>
          </p:spPr>
          <p:txBody>
            <a:bodyPr wrap="square" rtlCol="0">
              <a:spAutoFit/>
            </a:bodyPr>
            <a:lstStyle/>
            <a:p>
              <a:pPr algn="ctr"/>
              <a:r>
                <a:rPr lang="en-ZA" sz="1200" dirty="0"/>
                <a:t>Transformation</a:t>
              </a:r>
            </a:p>
            <a:p>
              <a:pPr algn="ctr"/>
              <a:r>
                <a:rPr lang="en-ZA" sz="1200" dirty="0"/>
                <a:t>Plan Period</a:t>
              </a:r>
            </a:p>
          </p:txBody>
        </p:sp>
        <p:sp>
          <p:nvSpPr>
            <p:cNvPr id="30" name="TextBox 29"/>
            <p:cNvSpPr txBox="1"/>
            <p:nvPr/>
          </p:nvSpPr>
          <p:spPr>
            <a:xfrm>
              <a:off x="3426170" y="2573546"/>
              <a:ext cx="219882" cy="187249"/>
            </a:xfrm>
            <a:prstGeom prst="rect">
              <a:avLst/>
            </a:prstGeom>
            <a:solidFill>
              <a:schemeClr val="bg1"/>
            </a:solidFill>
            <a:ln>
              <a:solidFill>
                <a:schemeClr val="tx1"/>
              </a:solidFill>
            </a:ln>
          </p:spPr>
          <p:txBody>
            <a:bodyPr wrap="square" rtlCol="0">
              <a:spAutoFit/>
            </a:bodyPr>
            <a:lstStyle/>
            <a:p>
              <a:r>
                <a:rPr lang="en-ZA" sz="1000" dirty="0"/>
                <a:t>45%</a:t>
              </a:r>
            </a:p>
          </p:txBody>
        </p:sp>
      </p:grpSp>
      <p:sp>
        <p:nvSpPr>
          <p:cNvPr id="15" name="Slide Number Placeholder 2"/>
          <p:cNvSpPr>
            <a:spLocks noGrp="1"/>
          </p:cNvSpPr>
          <p:nvPr>
            <p:ph type="sldNum" sz="quarter" idx="12"/>
          </p:nvPr>
        </p:nvSpPr>
        <p:spPr>
          <a:xfrm>
            <a:off x="8741615" y="-23664"/>
            <a:ext cx="407770" cy="365125"/>
          </a:xfrm>
        </p:spPr>
        <p:txBody>
          <a:bodyPr/>
          <a:lstStyle/>
          <a:p>
            <a:pPr algn="ctr"/>
            <a:fld id="{5CE6808D-1DA1-4924-9BCA-5C63391F6D4F}" type="slidenum">
              <a:rPr lang="en-ZA" smtClean="0">
                <a:solidFill>
                  <a:srgbClr val="BFBFBF"/>
                </a:solidFill>
              </a:rPr>
              <a:pPr algn="ctr"/>
              <a:t>9</a:t>
            </a:fld>
            <a:endParaRPr lang="en-ZA" dirty="0">
              <a:solidFill>
                <a:srgbClr val="BFBFBF"/>
              </a:solidFill>
            </a:endParaRPr>
          </a:p>
        </p:txBody>
      </p:sp>
    </p:spTree>
    <p:extLst>
      <p:ext uri="{BB962C8B-B14F-4D97-AF65-F5344CB8AC3E}">
        <p14:creationId xmlns:p14="http://schemas.microsoft.com/office/powerpoint/2010/main" xmlns="" val="1933824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4972</TotalTime>
  <Words>1102</Words>
  <Application>Microsoft Office PowerPoint</Application>
  <PresentationFormat>On-screen Show (4:3)</PresentationFormat>
  <Paragraphs>904</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Worksheet</vt:lpstr>
      <vt:lpstr>SOUTH AFRICAN SUGAR INDUSTRY</vt:lpstr>
      <vt:lpstr>Slide 2</vt:lpstr>
      <vt:lpstr>Slide 3</vt:lpstr>
      <vt:lpstr>Slide 4</vt:lpstr>
      <vt:lpstr>Slide 5</vt:lpstr>
      <vt:lpstr>Slide 6</vt:lpstr>
      <vt:lpstr>Slide 7</vt:lpstr>
      <vt:lpstr>Slide 8</vt:lpstr>
      <vt:lpstr>Slide 9</vt:lpstr>
      <vt:lpstr>Slide 10</vt:lpstr>
      <vt:lpstr>Slide 11</vt:lpstr>
      <vt:lpstr>SUSTAINABILITY AND GROWTH OF THE SUGAR INDUSTRY</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Hackmann - Head Office</dc:creator>
  <cp:lastModifiedBy>PUMZA</cp:lastModifiedBy>
  <cp:revision>177</cp:revision>
  <dcterms:created xsi:type="dcterms:W3CDTF">2018-09-19T12:55:54Z</dcterms:created>
  <dcterms:modified xsi:type="dcterms:W3CDTF">2018-12-10T09:08:42Z</dcterms:modified>
</cp:coreProperties>
</file>