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70" r:id="rId3"/>
  </p:sldMasterIdLst>
  <p:notesMasterIdLst>
    <p:notesMasterId r:id="rId57"/>
  </p:notesMasterIdLst>
  <p:handoutMasterIdLst>
    <p:handoutMasterId r:id="rId58"/>
  </p:handoutMasterIdLst>
  <p:sldIdLst>
    <p:sldId id="260" r:id="rId4"/>
    <p:sldId id="261" r:id="rId5"/>
    <p:sldId id="262" r:id="rId6"/>
    <p:sldId id="264" r:id="rId7"/>
    <p:sldId id="265" r:id="rId8"/>
    <p:sldId id="325" r:id="rId9"/>
    <p:sldId id="266" r:id="rId10"/>
    <p:sldId id="267" r:id="rId11"/>
    <p:sldId id="268" r:id="rId12"/>
    <p:sldId id="269" r:id="rId13"/>
    <p:sldId id="270" r:id="rId14"/>
    <p:sldId id="271" r:id="rId15"/>
    <p:sldId id="320" r:id="rId16"/>
    <p:sldId id="321" r:id="rId17"/>
    <p:sldId id="274" r:id="rId18"/>
    <p:sldId id="275" r:id="rId19"/>
    <p:sldId id="276" r:id="rId20"/>
    <p:sldId id="277" r:id="rId21"/>
    <p:sldId id="278" r:id="rId22"/>
    <p:sldId id="279" r:id="rId23"/>
    <p:sldId id="280" r:id="rId24"/>
    <p:sldId id="281" r:id="rId25"/>
    <p:sldId id="282" r:id="rId26"/>
    <p:sldId id="292" r:id="rId27"/>
    <p:sldId id="283" r:id="rId28"/>
    <p:sldId id="293" r:id="rId29"/>
    <p:sldId id="284" r:id="rId30"/>
    <p:sldId id="285" r:id="rId31"/>
    <p:sldId id="294" r:id="rId32"/>
    <p:sldId id="295" r:id="rId33"/>
    <p:sldId id="317" r:id="rId34"/>
    <p:sldId id="297" r:id="rId35"/>
    <p:sldId id="298" r:id="rId36"/>
    <p:sldId id="299" r:id="rId37"/>
    <p:sldId id="300" r:id="rId38"/>
    <p:sldId id="318"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24" r:id="rId55"/>
    <p:sldId id="291" r:id="rId5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lani Khumalo" initials="TK"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2514" y="-876"/>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2" d="100"/>
          <a:sy n="62" d="100"/>
        </p:scale>
        <p:origin x="3240" y="67"/>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9.0277777777777762E-2"/>
          <c:y val="0.11342592592592596"/>
          <c:w val="0.81388888888888899"/>
          <c:h val="0.77314814814814814"/>
        </c:manualLayout>
      </c:layout>
      <c:pie3DChart>
        <c:varyColors val="1"/>
        <c:ser>
          <c:idx val="0"/>
          <c:order val="0"/>
          <c:dPt>
            <c:idx val="0"/>
            <c:spPr>
              <a:solidFill>
                <a:srgbClr val="00FF00"/>
              </a:solidFill>
            </c:spPr>
            <c:extLst xmlns:c16r2="http://schemas.microsoft.com/office/drawing/2015/06/chart">
              <c:ext xmlns:c16="http://schemas.microsoft.com/office/drawing/2014/chart" uri="{C3380CC4-5D6E-409C-BE32-E72D297353CC}">
                <c16:uniqueId val="{00000001-2FFD-49AC-95A1-BFF9B8A01FDB}"/>
              </c:ext>
            </c:extLst>
          </c:dPt>
          <c:dPt>
            <c:idx val="1"/>
            <c:spPr>
              <a:solidFill>
                <a:srgbClr val="FF0000"/>
              </a:solidFill>
            </c:spPr>
            <c:extLst xmlns:c16r2="http://schemas.microsoft.com/office/drawing/2015/06/chart">
              <c:ext xmlns:c16="http://schemas.microsoft.com/office/drawing/2014/chart" uri="{C3380CC4-5D6E-409C-BE32-E72D297353CC}">
                <c16:uniqueId val="{00000003-2FFD-49AC-95A1-BFF9B8A01FDB}"/>
              </c:ext>
            </c:extLst>
          </c:dPt>
          <c:dLbls>
            <c:dLbl>
              <c:idx val="0"/>
              <c:layout>
                <c:manualLayout>
                  <c:x val="-0.18179310717921568"/>
                  <c:y val="-0.40127821830155908"/>
                </c:manualLayout>
              </c:layout>
              <c:tx>
                <c:rich>
                  <a:bodyPr/>
                  <a:lstStyle/>
                  <a:p>
                    <a:pPr>
                      <a:defRPr sz="1200" b="1"/>
                    </a:pPr>
                    <a:r>
                      <a:rPr lang="en-US" sz="1200" dirty="0"/>
                      <a:t>Achieved
91% (29/32)</a:t>
                    </a:r>
                  </a:p>
                </c:rich>
              </c:tx>
              <c:spPr/>
              <c:dLblPos val="bestFi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2FFD-49AC-95A1-BFF9B8A01FDB}"/>
                </c:ext>
              </c:extLst>
            </c:dLbl>
            <c:dLbl>
              <c:idx val="1"/>
              <c:layout>
                <c:manualLayout>
                  <c:x val="8.5740312384050027E-2"/>
                  <c:y val="0.12251512706265448"/>
                </c:manualLayout>
              </c:layout>
              <c:tx>
                <c:rich>
                  <a:bodyPr/>
                  <a:lstStyle/>
                  <a:p>
                    <a:pPr>
                      <a:defRPr sz="1200" b="1"/>
                    </a:pPr>
                    <a:r>
                      <a:rPr lang="en-US" sz="1200" dirty="0"/>
                      <a:t>Not Achieved
9% (3/32)</a:t>
                    </a:r>
                  </a:p>
                </c:rich>
              </c:tx>
              <c:spPr/>
              <c:dLblPos val="bestFi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2FFD-49AC-95A1-BFF9B8A01FDB}"/>
                </c:ext>
              </c:extLst>
            </c:dLbl>
            <c:spPr>
              <a:noFill/>
              <a:ln>
                <a:noFill/>
              </a:ln>
              <a:effectLst/>
            </c:spPr>
            <c:txPr>
              <a:bodyPr/>
              <a:lstStyle/>
              <a:p>
                <a:pPr>
                  <a:defRPr sz="1200" b="1"/>
                </a:pPr>
                <a:endParaRPr lang="en-US"/>
              </a:p>
            </c:txPr>
            <c:dLblPos val="ctr"/>
            <c:showCatName val="1"/>
            <c:showPercent val="1"/>
            <c:showLeaderLines val="1"/>
            <c:extLst xmlns:c16r2="http://schemas.microsoft.com/office/drawing/2015/06/chart">
              <c:ext xmlns:c15="http://schemas.microsoft.com/office/drawing/2012/chart" uri="{CE6537A1-D6FC-4f65-9D91-7224C49458BB}"/>
            </c:extLst>
          </c:dLbls>
          <c:cat>
            <c:strRef>
              <c:f>Sheet4!$A$1:$A$2</c:f>
              <c:strCache>
                <c:ptCount val="2"/>
                <c:pt idx="0">
                  <c:v>Achieved</c:v>
                </c:pt>
                <c:pt idx="1">
                  <c:v>Not Achieved</c:v>
                </c:pt>
              </c:strCache>
            </c:strRef>
          </c:cat>
          <c:val>
            <c:numRef>
              <c:f>Sheet4!$B$1:$B$2</c:f>
              <c:numCache>
                <c:formatCode>0%</c:formatCode>
                <c:ptCount val="2"/>
                <c:pt idx="0">
                  <c:v>0.91</c:v>
                </c:pt>
                <c:pt idx="1">
                  <c:v>9.0000000000000024E-2</c:v>
                </c:pt>
              </c:numCache>
            </c:numRef>
          </c:val>
          <c:extLst xmlns:c16r2="http://schemas.microsoft.com/office/drawing/2015/06/chart">
            <c:ext xmlns:c16="http://schemas.microsoft.com/office/drawing/2014/chart" uri="{C3380CC4-5D6E-409C-BE32-E72D297353CC}">
              <c16:uniqueId val="{00000004-2FFD-49AC-95A1-BFF9B8A01FDB}"/>
            </c:ext>
          </c:extLst>
        </c:ser>
        <c:dLbls>
          <c:showCatName val="1"/>
          <c:showPercent val="1"/>
        </c:dLbls>
      </c:pie3DChart>
    </c:plotArea>
    <c:legend>
      <c:legendPos val="b"/>
      <c:layout/>
    </c:legend>
    <c:plotVisOnly val="1"/>
    <c:dispBlanksAs val="zero"/>
  </c:chart>
  <c:spPr>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sideWall>
      <c:spPr>
        <a:noFill/>
        <a:ln w="25400">
          <a:noFill/>
        </a:ln>
      </c:spPr>
    </c:sideWall>
    <c:backWall>
      <c:spPr>
        <a:noFill/>
        <a:ln w="25400">
          <a:noFill/>
        </a:ln>
      </c:spPr>
    </c:backWall>
    <c:plotArea>
      <c:layout/>
      <c:bar3DChart>
        <c:barDir val="col"/>
        <c:grouping val="clustered"/>
        <c:ser>
          <c:idx val="0"/>
          <c:order val="0"/>
          <c:tx>
            <c:strRef>
              <c:f>Sheet21!$B$1</c:f>
              <c:strCache>
                <c:ptCount val="1"/>
                <c:pt idx="0">
                  <c:v>Achieved</c:v>
                </c:pt>
              </c:strCache>
            </c:strRef>
          </c:tx>
          <c:spPr>
            <a:solidFill>
              <a:srgbClr val="00FF00"/>
            </a:solidFill>
          </c:spPr>
          <c:dLbls>
            <c:dLbl>
              <c:idx val="0"/>
              <c:layout>
                <c:manualLayout>
                  <c:x val="2.9530874110029415E-2"/>
                  <c:y val="-4.611541829592522E-2"/>
                </c:manualLayout>
              </c:layout>
              <c:tx>
                <c:rich>
                  <a:bodyPr/>
                  <a:lstStyle/>
                  <a:p>
                    <a:r>
                      <a:rPr lang="en-US" dirty="0"/>
                      <a:t>85% (23/27)</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58A1-4D3A-9E15-4A9B8723EB37}"/>
                </c:ext>
              </c:extLst>
            </c:dLbl>
            <c:dLbl>
              <c:idx val="1"/>
              <c:layout>
                <c:manualLayout>
                  <c:x val="3.2620870247534246E-2"/>
                  <c:y val="-3.841515175744472E-2"/>
                </c:manualLayout>
              </c:layout>
              <c:tx>
                <c:rich>
                  <a:bodyPr/>
                  <a:lstStyle/>
                  <a:p>
                    <a:r>
                      <a:rPr lang="en-US" dirty="0"/>
                      <a:t>91% (29/32)</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58A1-4D3A-9E15-4A9B8723EB37}"/>
                </c:ext>
              </c:extLst>
            </c:dLbl>
            <c:spPr>
              <a:noFill/>
              <a:ln>
                <a:noFill/>
              </a:ln>
              <a:effectLst/>
            </c:spPr>
            <c:txPr>
              <a:bodyPr/>
              <a:lstStyle/>
              <a:p>
                <a:pPr>
                  <a:defRPr b="1"/>
                </a:pPr>
                <a:endParaRPr lang="en-US"/>
              </a:p>
            </c:txPr>
            <c:showVal val="1"/>
            <c:extLst xmlns:c16r2="http://schemas.microsoft.com/office/drawing/2015/06/chart">
              <c:ext xmlns:c15="http://schemas.microsoft.com/office/drawing/2012/chart" uri="{CE6537A1-D6FC-4f65-9D91-7224C49458BB}">
                <c15:showLeaderLines val="0"/>
              </c:ext>
            </c:extLst>
          </c:dLbls>
          <c:cat>
            <c:strRef>
              <c:f>Sheet21!$A$2:$A$3</c:f>
              <c:strCache>
                <c:ptCount val="2"/>
                <c:pt idx="0">
                  <c:v>First Quarter: Audited Outcome</c:v>
                </c:pt>
                <c:pt idx="1">
                  <c:v>Second Quarter: Preliminary Outcome</c:v>
                </c:pt>
              </c:strCache>
            </c:strRef>
          </c:cat>
          <c:val>
            <c:numRef>
              <c:f>Sheet21!$B$2:$B$3</c:f>
              <c:numCache>
                <c:formatCode>0%</c:formatCode>
                <c:ptCount val="2"/>
                <c:pt idx="0">
                  <c:v>0.85000000000000009</c:v>
                </c:pt>
                <c:pt idx="1">
                  <c:v>0.91</c:v>
                </c:pt>
              </c:numCache>
            </c:numRef>
          </c:val>
          <c:extLst xmlns:c16r2="http://schemas.microsoft.com/office/drawing/2015/06/chart">
            <c:ext xmlns:c16="http://schemas.microsoft.com/office/drawing/2014/chart" uri="{C3380CC4-5D6E-409C-BE32-E72D297353CC}">
              <c16:uniqueId val="{00000002-58A1-4D3A-9E15-4A9B8723EB37}"/>
            </c:ext>
          </c:extLst>
        </c:ser>
        <c:ser>
          <c:idx val="1"/>
          <c:order val="1"/>
          <c:tx>
            <c:strRef>
              <c:f>Sheet21!$C$1</c:f>
              <c:strCache>
                <c:ptCount val="1"/>
                <c:pt idx="0">
                  <c:v>Not Achieved</c:v>
                </c:pt>
              </c:strCache>
            </c:strRef>
          </c:tx>
          <c:spPr>
            <a:solidFill>
              <a:srgbClr val="FF0000"/>
            </a:solidFill>
          </c:spPr>
          <c:dLbls>
            <c:dLbl>
              <c:idx val="0"/>
              <c:layout>
                <c:manualLayout>
                  <c:x val="3.6583486160406076E-2"/>
                  <c:y val="-4.6825932226355185E-2"/>
                </c:manualLayout>
              </c:layout>
              <c:tx>
                <c:rich>
                  <a:bodyPr/>
                  <a:lstStyle/>
                  <a:p>
                    <a:r>
                      <a:rPr lang="en-US" dirty="0"/>
                      <a:t>15% (4/27)</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58A1-4D3A-9E15-4A9B8723EB37}"/>
                </c:ext>
              </c:extLst>
            </c:dLbl>
            <c:dLbl>
              <c:idx val="1"/>
              <c:layout>
                <c:manualLayout>
                  <c:x val="2.6074701264891139E-2"/>
                  <c:y val="-3.8415391148930708E-2"/>
                </c:manualLayout>
              </c:layout>
              <c:tx>
                <c:rich>
                  <a:bodyPr/>
                  <a:lstStyle/>
                  <a:p>
                    <a:r>
                      <a:rPr lang="en-US" dirty="0"/>
                      <a:t>9% (3/32)</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58A1-4D3A-9E15-4A9B8723EB37}"/>
                </c:ext>
              </c:extLst>
            </c:dLbl>
            <c:spPr>
              <a:noFill/>
              <a:ln>
                <a:noFill/>
              </a:ln>
              <a:effectLst/>
            </c:spPr>
            <c:txPr>
              <a:bodyPr/>
              <a:lstStyle/>
              <a:p>
                <a:pPr>
                  <a:defRPr b="1"/>
                </a:pPr>
                <a:endParaRPr lang="en-US"/>
              </a:p>
            </c:txPr>
            <c:showVal val="1"/>
            <c:extLst xmlns:c16r2="http://schemas.microsoft.com/office/drawing/2015/06/chart">
              <c:ext xmlns:c15="http://schemas.microsoft.com/office/drawing/2012/chart" uri="{CE6537A1-D6FC-4f65-9D91-7224C49458BB}">
                <c15:showLeaderLines val="0"/>
              </c:ext>
            </c:extLst>
          </c:dLbls>
          <c:cat>
            <c:strRef>
              <c:f>Sheet21!$A$2:$A$3</c:f>
              <c:strCache>
                <c:ptCount val="2"/>
                <c:pt idx="0">
                  <c:v>First Quarter: Audited Outcome</c:v>
                </c:pt>
                <c:pt idx="1">
                  <c:v>Second Quarter: Preliminary Outcome</c:v>
                </c:pt>
              </c:strCache>
            </c:strRef>
          </c:cat>
          <c:val>
            <c:numRef>
              <c:f>Sheet21!$C$2:$C$3</c:f>
              <c:numCache>
                <c:formatCode>0%</c:formatCode>
                <c:ptCount val="2"/>
                <c:pt idx="0">
                  <c:v>0.15000000000000002</c:v>
                </c:pt>
                <c:pt idx="1">
                  <c:v>9.0000000000000011E-2</c:v>
                </c:pt>
              </c:numCache>
            </c:numRef>
          </c:val>
          <c:extLst xmlns:c16r2="http://schemas.microsoft.com/office/drawing/2015/06/chart">
            <c:ext xmlns:c16="http://schemas.microsoft.com/office/drawing/2014/chart" uri="{C3380CC4-5D6E-409C-BE32-E72D297353CC}">
              <c16:uniqueId val="{00000005-58A1-4D3A-9E15-4A9B8723EB37}"/>
            </c:ext>
          </c:extLst>
        </c:ser>
        <c:ser>
          <c:idx val="2"/>
          <c:order val="2"/>
          <c:tx>
            <c:strRef>
              <c:f>Sheet21!$D$1</c:f>
              <c:strCache>
                <c:ptCount val="1"/>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Sheet21!$A$2:$A$3</c:f>
              <c:strCache>
                <c:ptCount val="2"/>
                <c:pt idx="0">
                  <c:v>First Quarter: Audited Outcome</c:v>
                </c:pt>
                <c:pt idx="1">
                  <c:v>Second Quarter: Preliminary Outcome</c:v>
                </c:pt>
              </c:strCache>
            </c:strRef>
          </c:cat>
          <c:val>
            <c:numRef>
              <c:f>Sheet21!$D$2:$D$3</c:f>
              <c:numCache>
                <c:formatCode>General</c:formatCode>
                <c:ptCount val="2"/>
              </c:numCache>
            </c:numRef>
          </c:val>
          <c:extLst xmlns:c16r2="http://schemas.microsoft.com/office/drawing/2015/06/chart">
            <c:ext xmlns:c16="http://schemas.microsoft.com/office/drawing/2014/chart" uri="{C3380CC4-5D6E-409C-BE32-E72D297353CC}">
              <c16:uniqueId val="{00000006-58A1-4D3A-9E15-4A9B8723EB37}"/>
            </c:ext>
          </c:extLst>
        </c:ser>
        <c:dLbls>
          <c:showVal val="1"/>
        </c:dLbls>
        <c:shape val="box"/>
        <c:axId val="73534464"/>
        <c:axId val="73979008"/>
        <c:axId val="0"/>
      </c:bar3DChart>
      <c:catAx>
        <c:axId val="73534464"/>
        <c:scaling>
          <c:orientation val="minMax"/>
        </c:scaling>
        <c:axPos val="b"/>
        <c:numFmt formatCode="General" sourceLinked="0"/>
        <c:tickLblPos val="nextTo"/>
        <c:txPr>
          <a:bodyPr/>
          <a:lstStyle/>
          <a:p>
            <a:pPr>
              <a:defRPr b="1"/>
            </a:pPr>
            <a:endParaRPr lang="en-US"/>
          </a:p>
        </c:txPr>
        <c:crossAx val="73979008"/>
        <c:crosses val="autoZero"/>
        <c:auto val="1"/>
        <c:lblAlgn val="ctr"/>
        <c:lblOffset val="100"/>
      </c:catAx>
      <c:valAx>
        <c:axId val="73979008"/>
        <c:scaling>
          <c:orientation val="minMax"/>
        </c:scaling>
        <c:axPos val="l"/>
        <c:numFmt formatCode="0%" sourceLinked="1"/>
        <c:tickLblPos val="nextTo"/>
        <c:txPr>
          <a:bodyPr/>
          <a:lstStyle/>
          <a:p>
            <a:pPr>
              <a:defRPr b="1"/>
            </a:pPr>
            <a:endParaRPr lang="en-US"/>
          </a:p>
        </c:txPr>
        <c:crossAx val="73534464"/>
        <c:crosses val="autoZero"/>
        <c:crossBetween val="between"/>
      </c:valAx>
    </c:plotArea>
    <c:legend>
      <c:legendPos val="b"/>
      <c:legendEntry>
        <c:idx val="2"/>
        <c:delete val="1"/>
      </c:legendEntry>
      <c:layout/>
    </c:legend>
    <c:plotVisOnly val="1"/>
    <c:dispBlanksAs val="gap"/>
  </c:chart>
  <c:spPr>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bar3DChart>
        <c:barDir val="col"/>
        <c:grouping val="clustered"/>
        <c:ser>
          <c:idx val="0"/>
          <c:order val="0"/>
          <c:tx>
            <c:strRef>
              <c:f>Sheet22!$B$1</c:f>
              <c:strCache>
                <c:ptCount val="1"/>
                <c:pt idx="0">
                  <c:v>Achieved</c:v>
                </c:pt>
              </c:strCache>
            </c:strRef>
          </c:tx>
          <c:spPr>
            <a:solidFill>
              <a:srgbClr val="00FF00"/>
            </a:solidFill>
          </c:spPr>
          <c:dLbls>
            <c:dLbl>
              <c:idx val="0"/>
              <c:layout>
                <c:manualLayout>
                  <c:x val="3.8446130425156447E-2"/>
                  <c:y val="-4.3946284731649923E-2"/>
                </c:manualLayout>
              </c:layout>
              <c:tx>
                <c:rich>
                  <a:bodyPr/>
                  <a:lstStyle/>
                  <a:p>
                    <a:r>
                      <a:rPr lang="en-US" dirty="0"/>
                      <a:t>60% (27/45)</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D426-4B81-A524-9982FF8CB8E0}"/>
                </c:ext>
              </c:extLst>
            </c:dLbl>
            <c:dLbl>
              <c:idx val="1"/>
              <c:layout>
                <c:manualLayout>
                  <c:x val="3.4467875153374003E-2"/>
                  <c:y val="-4.8751923250972939E-2"/>
                </c:manualLayout>
              </c:layout>
              <c:tx>
                <c:rich>
                  <a:bodyPr/>
                  <a:lstStyle/>
                  <a:p>
                    <a:r>
                      <a:rPr lang="en-US" dirty="0"/>
                      <a:t>91%</a:t>
                    </a:r>
                    <a:r>
                      <a:rPr lang="en-US" baseline="0" dirty="0"/>
                      <a:t> (29/32)</a:t>
                    </a:r>
                    <a:endParaRPr lang="en-US"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D426-4B81-A524-9982FF8CB8E0}"/>
                </c:ext>
              </c:extLst>
            </c:dLbl>
            <c:spPr>
              <a:noFill/>
              <a:ln>
                <a:noFill/>
              </a:ln>
              <a:effectLst/>
            </c:spPr>
            <c:txPr>
              <a:bodyPr/>
              <a:lstStyle/>
              <a:p>
                <a:pPr>
                  <a:defRPr sz="1100" b="1"/>
                </a:pPr>
                <a:endParaRPr lang="en-US"/>
              </a:p>
            </c:txPr>
            <c:showVal val="1"/>
            <c:extLst xmlns:c16r2="http://schemas.microsoft.com/office/drawing/2015/06/chart">
              <c:ext xmlns:c15="http://schemas.microsoft.com/office/drawing/2012/chart" uri="{CE6537A1-D6FC-4f65-9D91-7224C49458BB}">
                <c15:showLeaderLines val="0"/>
              </c:ext>
            </c:extLst>
          </c:dLbls>
          <c:cat>
            <c:strRef>
              <c:f>Sheet22!$A$2:$A$3</c:f>
              <c:strCache>
                <c:ptCount val="2"/>
                <c:pt idx="0">
                  <c:v>Second Quarter of 2017-18</c:v>
                </c:pt>
                <c:pt idx="1">
                  <c:v>Second Quarter of 2018-19</c:v>
                </c:pt>
              </c:strCache>
            </c:strRef>
          </c:cat>
          <c:val>
            <c:numRef>
              <c:f>Sheet22!$B$2:$B$3</c:f>
              <c:numCache>
                <c:formatCode>0%</c:formatCode>
                <c:ptCount val="2"/>
                <c:pt idx="0">
                  <c:v>0.60000000000000009</c:v>
                </c:pt>
                <c:pt idx="1">
                  <c:v>0.91</c:v>
                </c:pt>
              </c:numCache>
            </c:numRef>
          </c:val>
          <c:extLst xmlns:c16r2="http://schemas.microsoft.com/office/drawing/2015/06/chart">
            <c:ext xmlns:c16="http://schemas.microsoft.com/office/drawing/2014/chart" uri="{C3380CC4-5D6E-409C-BE32-E72D297353CC}">
              <c16:uniqueId val="{00000002-D426-4B81-A524-9982FF8CB8E0}"/>
            </c:ext>
          </c:extLst>
        </c:ser>
        <c:ser>
          <c:idx val="1"/>
          <c:order val="1"/>
          <c:tx>
            <c:strRef>
              <c:f>Sheet22!$C$1</c:f>
              <c:strCache>
                <c:ptCount val="1"/>
                <c:pt idx="0">
                  <c:v>Not Achieved</c:v>
                </c:pt>
              </c:strCache>
            </c:strRef>
          </c:tx>
          <c:spPr>
            <a:solidFill>
              <a:srgbClr val="FF0000"/>
            </a:solidFill>
          </c:spPr>
          <c:dLbls>
            <c:dLbl>
              <c:idx val="0"/>
              <c:layout>
                <c:manualLayout>
                  <c:x val="4.2816860451076529E-2"/>
                  <c:y val="-5.256697438682234E-2"/>
                </c:manualLayout>
              </c:layout>
              <c:tx>
                <c:rich>
                  <a:bodyPr/>
                  <a:lstStyle/>
                  <a:p>
                    <a:r>
                      <a:rPr lang="en-US" dirty="0"/>
                      <a:t>40% (18/45)</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D426-4B81-A524-9982FF8CB8E0}"/>
                </c:ext>
              </c:extLst>
            </c:dLbl>
            <c:dLbl>
              <c:idx val="1"/>
              <c:layout>
                <c:manualLayout>
                  <c:x val="3.0311048952328806E-2"/>
                  <c:y val="-4.6820074214861084E-2"/>
                </c:manualLayout>
              </c:layout>
              <c:tx>
                <c:rich>
                  <a:bodyPr/>
                  <a:lstStyle/>
                  <a:p>
                    <a:r>
                      <a:rPr lang="en-US" dirty="0"/>
                      <a:t>9% (3/32)</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D426-4B81-A524-9982FF8CB8E0}"/>
                </c:ext>
              </c:extLst>
            </c:dLbl>
            <c:spPr>
              <a:noFill/>
              <a:ln>
                <a:noFill/>
              </a:ln>
              <a:effectLst/>
            </c:spPr>
            <c:txPr>
              <a:bodyPr/>
              <a:lstStyle/>
              <a:p>
                <a:pPr>
                  <a:defRPr sz="1100" b="1"/>
                </a:pPr>
                <a:endParaRPr lang="en-US"/>
              </a:p>
            </c:txPr>
            <c:showVal val="1"/>
            <c:extLst xmlns:c16r2="http://schemas.microsoft.com/office/drawing/2015/06/chart">
              <c:ext xmlns:c15="http://schemas.microsoft.com/office/drawing/2012/chart" uri="{CE6537A1-D6FC-4f65-9D91-7224C49458BB}">
                <c15:showLeaderLines val="0"/>
              </c:ext>
            </c:extLst>
          </c:dLbls>
          <c:cat>
            <c:strRef>
              <c:f>Sheet22!$A$2:$A$3</c:f>
              <c:strCache>
                <c:ptCount val="2"/>
                <c:pt idx="0">
                  <c:v>Second Quarter of 2017-18</c:v>
                </c:pt>
                <c:pt idx="1">
                  <c:v>Second Quarter of 2018-19</c:v>
                </c:pt>
              </c:strCache>
            </c:strRef>
          </c:cat>
          <c:val>
            <c:numRef>
              <c:f>Sheet22!$C$2:$C$3</c:f>
              <c:numCache>
                <c:formatCode>0%</c:formatCode>
                <c:ptCount val="2"/>
                <c:pt idx="0">
                  <c:v>0.4</c:v>
                </c:pt>
                <c:pt idx="1">
                  <c:v>9.0000000000000011E-2</c:v>
                </c:pt>
              </c:numCache>
            </c:numRef>
          </c:val>
          <c:extLst xmlns:c16r2="http://schemas.microsoft.com/office/drawing/2015/06/chart">
            <c:ext xmlns:c16="http://schemas.microsoft.com/office/drawing/2014/chart" uri="{C3380CC4-5D6E-409C-BE32-E72D297353CC}">
              <c16:uniqueId val="{00000005-D426-4B81-A524-9982FF8CB8E0}"/>
            </c:ext>
          </c:extLst>
        </c:ser>
        <c:dLbls>
          <c:showVal val="1"/>
        </c:dLbls>
        <c:shape val="box"/>
        <c:axId val="72816128"/>
        <c:axId val="73325952"/>
        <c:axId val="0"/>
      </c:bar3DChart>
      <c:catAx>
        <c:axId val="72816128"/>
        <c:scaling>
          <c:orientation val="minMax"/>
        </c:scaling>
        <c:axPos val="b"/>
        <c:numFmt formatCode="General" sourceLinked="0"/>
        <c:tickLblPos val="nextTo"/>
        <c:txPr>
          <a:bodyPr/>
          <a:lstStyle/>
          <a:p>
            <a:pPr>
              <a:defRPr b="1"/>
            </a:pPr>
            <a:endParaRPr lang="en-US"/>
          </a:p>
        </c:txPr>
        <c:crossAx val="73325952"/>
        <c:crosses val="autoZero"/>
        <c:auto val="1"/>
        <c:lblAlgn val="ctr"/>
        <c:lblOffset val="100"/>
      </c:catAx>
      <c:valAx>
        <c:axId val="73325952"/>
        <c:scaling>
          <c:orientation val="minMax"/>
        </c:scaling>
        <c:axPos val="l"/>
        <c:numFmt formatCode="0%" sourceLinked="1"/>
        <c:tickLblPos val="nextTo"/>
        <c:txPr>
          <a:bodyPr/>
          <a:lstStyle/>
          <a:p>
            <a:pPr>
              <a:defRPr b="1"/>
            </a:pPr>
            <a:endParaRPr lang="en-US"/>
          </a:p>
        </c:txPr>
        <c:crossAx val="72816128"/>
        <c:crosses val="autoZero"/>
        <c:crossBetween val="between"/>
      </c:valAx>
    </c:plotArea>
    <c:legend>
      <c:legendPos val="r"/>
    </c:legend>
    <c:plotVisOnly val="1"/>
    <c:dispBlanksAs val="gap"/>
  </c:chart>
  <c:spPr>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bar3DChart>
        <c:barDir val="col"/>
        <c:grouping val="clustered"/>
        <c:ser>
          <c:idx val="0"/>
          <c:order val="0"/>
          <c:tx>
            <c:strRef>
              <c:f>Sheet16!$B$1</c:f>
              <c:strCache>
                <c:ptCount val="1"/>
                <c:pt idx="0">
                  <c:v>Achieved</c:v>
                </c:pt>
              </c:strCache>
            </c:strRef>
          </c:tx>
          <c:spPr>
            <a:solidFill>
              <a:srgbClr val="00FF00"/>
            </a:solidFill>
          </c:spPr>
          <c:dLbls>
            <c:dLbl>
              <c:idx val="0"/>
              <c:layout>
                <c:manualLayout>
                  <c:x val="9.6201432164103005E-3"/>
                  <c:y val="-1.336131002279208E-2"/>
                </c:manualLayout>
              </c:layout>
              <c:tx>
                <c:rich>
                  <a:bodyPr/>
                  <a:lstStyle/>
                  <a:p>
                    <a:r>
                      <a:rPr lang="en-US" dirty="0"/>
                      <a:t>100% (4/4)</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362B-4A2D-9F89-F0F633691F1C}"/>
                </c:ext>
              </c:extLst>
            </c:dLbl>
            <c:dLbl>
              <c:idx val="1"/>
              <c:layout>
                <c:manualLayout>
                  <c:x val="2.2447000838290695E-2"/>
                  <c:y val="-2.9394882050142578E-2"/>
                </c:manualLayout>
              </c:layout>
              <c:tx>
                <c:rich>
                  <a:bodyPr/>
                  <a:lstStyle/>
                  <a:p>
                    <a:r>
                      <a:rPr lang="en-US" dirty="0"/>
                      <a:t>88% (7/8)</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362B-4A2D-9F89-F0F633691F1C}"/>
                </c:ext>
              </c:extLst>
            </c:dLbl>
            <c:dLbl>
              <c:idx val="2"/>
              <c:layout>
                <c:manualLayout>
                  <c:x val="1.0384215991692628E-2"/>
                  <c:y val="-1.687763713080169E-2"/>
                </c:manualLayout>
              </c:layout>
              <c:tx>
                <c:rich>
                  <a:bodyPr/>
                  <a:lstStyle/>
                  <a:p>
                    <a:r>
                      <a:rPr lang="en-US" dirty="0"/>
                      <a:t>85% (11/13)</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362B-4A2D-9F89-F0F633691F1C}"/>
                </c:ext>
              </c:extLst>
            </c:dLbl>
            <c:dLbl>
              <c:idx val="3"/>
              <c:layout>
                <c:manualLayout>
                  <c:x val="6.2305295950156542E-3"/>
                  <c:y val="-1.3502109704641354E-2"/>
                </c:manualLayout>
              </c:layout>
              <c:tx>
                <c:rich>
                  <a:bodyPr/>
                  <a:lstStyle/>
                  <a:p>
                    <a:r>
                      <a:rPr lang="en-US" dirty="0"/>
                      <a:t>100% (7/7)</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362B-4A2D-9F89-F0F633691F1C}"/>
                </c:ext>
              </c:extLst>
            </c:dLbl>
            <c:spPr>
              <a:noFill/>
              <a:ln>
                <a:noFill/>
              </a:ln>
              <a:effectLst/>
            </c:spPr>
            <c:txPr>
              <a:bodyPr/>
              <a:lstStyle/>
              <a:p>
                <a:pPr>
                  <a:defRPr b="1"/>
                </a:pPr>
                <a:endParaRPr lang="en-US"/>
              </a:p>
            </c:txPr>
            <c:showVal val="1"/>
            <c:extLst xmlns:c16r2="http://schemas.microsoft.com/office/drawing/2015/06/chart">
              <c:ext xmlns:c15="http://schemas.microsoft.com/office/drawing/2012/chart" uri="{CE6537A1-D6FC-4f65-9D91-7224C49458BB}">
                <c15:showLeaderLines val="0"/>
              </c:ext>
            </c:extLst>
          </c:dLbls>
          <c:cat>
            <c:strRef>
              <c:f>Sheet16!$A$2:$A$5</c:f>
              <c:strCache>
                <c:ptCount val="4"/>
                <c:pt idx="0">
                  <c:v>Administration</c:v>
                </c:pt>
                <c:pt idx="1">
                  <c:v>Institutional Governance</c:v>
                </c:pt>
                <c:pt idx="2">
                  <c:v>Arts and Culture Promotion and Development  </c:v>
                </c:pt>
                <c:pt idx="3">
                  <c:v>Heritage Preservation and Promotion</c:v>
                </c:pt>
              </c:strCache>
            </c:strRef>
          </c:cat>
          <c:val>
            <c:numRef>
              <c:f>Sheet16!$B$2:$B$5</c:f>
              <c:numCache>
                <c:formatCode>0%</c:formatCode>
                <c:ptCount val="4"/>
                <c:pt idx="0">
                  <c:v>1</c:v>
                </c:pt>
                <c:pt idx="1">
                  <c:v>0.88</c:v>
                </c:pt>
                <c:pt idx="2">
                  <c:v>0.85000000000000009</c:v>
                </c:pt>
                <c:pt idx="3">
                  <c:v>1</c:v>
                </c:pt>
              </c:numCache>
            </c:numRef>
          </c:val>
          <c:extLst xmlns:c16r2="http://schemas.microsoft.com/office/drawing/2015/06/chart">
            <c:ext xmlns:c16="http://schemas.microsoft.com/office/drawing/2014/chart" uri="{C3380CC4-5D6E-409C-BE32-E72D297353CC}">
              <c16:uniqueId val="{00000004-362B-4A2D-9F89-F0F633691F1C}"/>
            </c:ext>
          </c:extLst>
        </c:ser>
        <c:ser>
          <c:idx val="1"/>
          <c:order val="1"/>
          <c:tx>
            <c:strRef>
              <c:f>Sheet16!$C$1</c:f>
              <c:strCache>
                <c:ptCount val="1"/>
                <c:pt idx="0">
                  <c:v>Not Achieved</c:v>
                </c:pt>
              </c:strCache>
            </c:strRef>
          </c:tx>
          <c:spPr>
            <a:solidFill>
              <a:srgbClr val="FF0000"/>
            </a:solidFill>
          </c:spPr>
          <c:dLbls>
            <c:dLbl>
              <c:idx val="0"/>
              <c:layout>
                <c:manualLayout>
                  <c:x val="3.1916781973720089E-2"/>
                  <c:y val="-3.7130764931842489E-2"/>
                </c:manualLayout>
              </c:layout>
              <c:tx>
                <c:rich>
                  <a:bodyPr/>
                  <a:lstStyle/>
                  <a:p>
                    <a:r>
                      <a:rPr lang="en-US" b="1" dirty="0"/>
                      <a:t>0% (0/4)</a:t>
                    </a:r>
                    <a:endParaRPr lang="en-US"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362B-4A2D-9F89-F0F633691F1C}"/>
                </c:ext>
              </c:extLst>
            </c:dLbl>
            <c:dLbl>
              <c:idx val="1"/>
              <c:layout>
                <c:manualLayout>
                  <c:x val="3.6070360868994358E-2"/>
                  <c:y val="-2.4331892415994191E-2"/>
                </c:manualLayout>
              </c:layout>
              <c:tx>
                <c:rich>
                  <a:bodyPr/>
                  <a:lstStyle/>
                  <a:p>
                    <a:r>
                      <a:rPr lang="en-US" b="1" dirty="0"/>
                      <a:t>12% (1/8)</a:t>
                    </a:r>
                    <a:endParaRPr lang="en-US"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362B-4A2D-9F89-F0F633691F1C}"/>
                </c:ext>
              </c:extLst>
            </c:dLbl>
            <c:dLbl>
              <c:idx val="2"/>
              <c:layout>
                <c:manualLayout>
                  <c:x val="2.9183499813152072E-2"/>
                  <c:y val="-2.8270007036255235E-2"/>
                </c:manualLayout>
              </c:layout>
              <c:tx>
                <c:rich>
                  <a:bodyPr/>
                  <a:lstStyle/>
                  <a:p>
                    <a:r>
                      <a:rPr lang="en-US" dirty="0"/>
                      <a:t>15% (2/13)</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362B-4A2D-9F89-F0F633691F1C}"/>
                </c:ext>
              </c:extLst>
            </c:dLbl>
            <c:dLbl>
              <c:idx val="3"/>
              <c:layout>
                <c:manualLayout>
                  <c:x val="3.0130490551554881E-2"/>
                  <c:y val="-2.2925483027138396E-2"/>
                </c:manualLayout>
              </c:layout>
              <c:tx>
                <c:rich>
                  <a:bodyPr/>
                  <a:lstStyle/>
                  <a:p>
                    <a:r>
                      <a:rPr lang="en-US" dirty="0"/>
                      <a:t>0% (0/7)</a:t>
                    </a: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362B-4A2D-9F89-F0F633691F1C}"/>
                </c:ext>
              </c:extLst>
            </c:dLbl>
            <c:spPr>
              <a:noFill/>
              <a:ln>
                <a:noFill/>
              </a:ln>
              <a:effectLst/>
            </c:spPr>
            <c:txPr>
              <a:bodyPr/>
              <a:lstStyle/>
              <a:p>
                <a:pPr>
                  <a:defRPr b="1"/>
                </a:pPr>
                <a:endParaRPr lang="en-US"/>
              </a:p>
            </c:txPr>
            <c:showVal val="1"/>
            <c:extLst xmlns:c16r2="http://schemas.microsoft.com/office/drawing/2015/06/chart">
              <c:ext xmlns:c15="http://schemas.microsoft.com/office/drawing/2012/chart" uri="{CE6537A1-D6FC-4f65-9D91-7224C49458BB}">
                <c15:showLeaderLines val="0"/>
              </c:ext>
            </c:extLst>
          </c:dLbls>
          <c:cat>
            <c:strRef>
              <c:f>Sheet16!$A$2:$A$5</c:f>
              <c:strCache>
                <c:ptCount val="4"/>
                <c:pt idx="0">
                  <c:v>Administration</c:v>
                </c:pt>
                <c:pt idx="1">
                  <c:v>Institutional Governance</c:v>
                </c:pt>
                <c:pt idx="2">
                  <c:v>Arts and Culture Promotion and Development  </c:v>
                </c:pt>
                <c:pt idx="3">
                  <c:v>Heritage Preservation and Promotion</c:v>
                </c:pt>
              </c:strCache>
            </c:strRef>
          </c:cat>
          <c:val>
            <c:numRef>
              <c:f>Sheet16!$C$2:$C$5</c:f>
              <c:numCache>
                <c:formatCode>0%</c:formatCode>
                <c:ptCount val="4"/>
                <c:pt idx="0">
                  <c:v>0</c:v>
                </c:pt>
                <c:pt idx="1">
                  <c:v>0.12000000000000001</c:v>
                </c:pt>
                <c:pt idx="2">
                  <c:v>0.15000000000000002</c:v>
                </c:pt>
                <c:pt idx="3">
                  <c:v>0</c:v>
                </c:pt>
              </c:numCache>
            </c:numRef>
          </c:val>
          <c:extLst xmlns:c16r2="http://schemas.microsoft.com/office/drawing/2015/06/chart">
            <c:ext xmlns:c16="http://schemas.microsoft.com/office/drawing/2014/chart" uri="{C3380CC4-5D6E-409C-BE32-E72D297353CC}">
              <c16:uniqueId val="{00000009-362B-4A2D-9F89-F0F633691F1C}"/>
            </c:ext>
          </c:extLst>
        </c:ser>
        <c:dLbls>
          <c:showVal val="1"/>
        </c:dLbls>
        <c:shape val="box"/>
        <c:axId val="86407040"/>
        <c:axId val="86408576"/>
        <c:axId val="0"/>
      </c:bar3DChart>
      <c:catAx>
        <c:axId val="86407040"/>
        <c:scaling>
          <c:orientation val="minMax"/>
        </c:scaling>
        <c:axPos val="b"/>
        <c:numFmt formatCode="General" sourceLinked="0"/>
        <c:tickLblPos val="nextTo"/>
        <c:txPr>
          <a:bodyPr/>
          <a:lstStyle/>
          <a:p>
            <a:pPr>
              <a:defRPr b="1"/>
            </a:pPr>
            <a:endParaRPr lang="en-US"/>
          </a:p>
        </c:txPr>
        <c:crossAx val="86408576"/>
        <c:crosses val="autoZero"/>
        <c:auto val="1"/>
        <c:lblAlgn val="ctr"/>
        <c:lblOffset val="100"/>
      </c:catAx>
      <c:valAx>
        <c:axId val="86408576"/>
        <c:scaling>
          <c:orientation val="minMax"/>
        </c:scaling>
        <c:axPos val="l"/>
        <c:numFmt formatCode="0%" sourceLinked="1"/>
        <c:tickLblPos val="nextTo"/>
        <c:txPr>
          <a:bodyPr/>
          <a:lstStyle/>
          <a:p>
            <a:pPr>
              <a:defRPr b="1"/>
            </a:pPr>
            <a:endParaRPr lang="en-US"/>
          </a:p>
        </c:txPr>
        <c:crossAx val="86407040"/>
        <c:crosses val="autoZero"/>
        <c:crossBetween val="between"/>
      </c:valAx>
    </c:plotArea>
    <c:legend>
      <c:legendPos val="r"/>
    </c:legend>
    <c:plotVisOnly val="1"/>
    <c:dispBlanksAs val="gap"/>
  </c:chart>
  <c:spPr>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Sheet2!$G$3</c:f>
              <c:strCache>
                <c:ptCount val="1"/>
                <c:pt idx="0">
                  <c:v>Q2 Projected Budget</c:v>
                </c:pt>
              </c:strCache>
            </c:strRef>
          </c:tx>
          <c:spPr>
            <a:solidFill>
              <a:schemeClr val="accent6">
                <a:lumMod val="50000"/>
              </a:schemeClr>
            </a:solidFill>
            <a:ln>
              <a:noFill/>
            </a:ln>
            <a:effectLst/>
            <a:sp3d/>
          </c:spPr>
          <c:dLbls>
            <c:dLbl>
              <c:idx val="0"/>
              <c:layout>
                <c:manualLayout>
                  <c:x val="-4.5070422535211284E-2"/>
                  <c:y val="-4.7923322683706186E-2"/>
                </c:manualLayout>
              </c:layout>
              <c:tx>
                <c:rich>
                  <a:bodyPr/>
                  <a:lstStyle/>
                  <a:p>
                    <a:r>
                      <a:rPr lang="en-US" dirty="0"/>
                      <a:t>R</a:t>
                    </a:r>
                    <a:fld id="{35B2E295-0B3A-43D6-89DB-EF3546337064}" type="VALUE">
                      <a:rPr lang="en-US"/>
                      <a:pPr/>
                      <a:t>[VALUE]</a:t>
                    </a:fld>
                    <a:r>
                      <a:rPr lang="en-US" dirty="0"/>
                      <a:t> mil</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5B5D-4DCD-9F7C-1257D303BA9C}"/>
                </c:ext>
              </c:extLst>
            </c:dLbl>
            <c:dLbl>
              <c:idx val="1"/>
              <c:layout>
                <c:manualLayout>
                  <c:x val="-4.1314553990610403E-2"/>
                  <c:y val="-2.5559105431310025E-2"/>
                </c:manualLayout>
              </c:layout>
              <c:tx>
                <c:rich>
                  <a:bodyPr/>
                  <a:lstStyle/>
                  <a:p>
                    <a:r>
                      <a:rPr lang="en-US" dirty="0"/>
                      <a:t>R</a:t>
                    </a:r>
                    <a:fld id="{792783CA-7841-41E8-83CE-0EBFD95C4135}" type="VALUE">
                      <a:rPr lang="en-US"/>
                      <a:pPr/>
                      <a:t>[VALUE]</a:t>
                    </a:fld>
                    <a:r>
                      <a:rPr lang="en-US" dirty="0"/>
                      <a:t> mil</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5B5D-4DCD-9F7C-1257D303BA9C}"/>
                </c:ext>
              </c:extLst>
            </c:dLbl>
            <c:dLbl>
              <c:idx val="2"/>
              <c:layout>
                <c:manualLayout>
                  <c:x val="-6.1971830985915556E-2"/>
                  <c:y val="-2.8753993610223707E-2"/>
                </c:manualLayout>
              </c:layout>
              <c:tx>
                <c:rich>
                  <a:bodyPr/>
                  <a:lstStyle/>
                  <a:p>
                    <a:r>
                      <a:rPr lang="en-US" dirty="0"/>
                      <a:t>R</a:t>
                    </a:r>
                    <a:fld id="{DBADDEDF-A3B6-4270-B470-A96FEDEBEBB0}" type="VALUE">
                      <a:rPr lang="en-US"/>
                      <a:pPr/>
                      <a:t>[VALUE]</a:t>
                    </a:fld>
                    <a:r>
                      <a:rPr lang="en-US" dirty="0"/>
                      <a:t> mil</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5B5D-4DCD-9F7C-1257D303BA9C}"/>
                </c:ext>
              </c:extLst>
            </c:dLbl>
            <c:dLbl>
              <c:idx val="3"/>
              <c:layout>
                <c:manualLayout>
                  <c:x val="-0.10140845070422548"/>
                  <c:y val="-3.5143769968051124E-2"/>
                </c:manualLayout>
              </c:layout>
              <c:tx>
                <c:rich>
                  <a:bodyPr/>
                  <a:lstStyle/>
                  <a:p>
                    <a:r>
                      <a:rPr lang="en-US" dirty="0"/>
                      <a:t>R</a:t>
                    </a:r>
                    <a:fld id="{81936CFE-BF44-4998-9E52-716AFDE87CBD}" type="VALUE">
                      <a:rPr lang="en-US"/>
                      <a:pPr/>
                      <a:t>[VALUE]</a:t>
                    </a:fld>
                    <a:r>
                      <a:rPr lang="en-US" dirty="0"/>
                      <a:t> mil</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5B5D-4DCD-9F7C-1257D303BA9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Sheet2!$F$4:$F$7</c:f>
              <c:strCache>
                <c:ptCount val="4"/>
                <c:pt idx="0">
                  <c:v>Administration</c:v>
                </c:pt>
                <c:pt idx="1">
                  <c:v>Institutional Governance</c:v>
                </c:pt>
                <c:pt idx="2">
                  <c:v>Arts &amp; Culture Promotion &amp; Development</c:v>
                </c:pt>
                <c:pt idx="3">
                  <c:v>Heritage Promotion &amp; Preservation</c:v>
                </c:pt>
              </c:strCache>
            </c:strRef>
          </c:cat>
          <c:val>
            <c:numRef>
              <c:f>Sheet2!$G$4:$G$7</c:f>
              <c:numCache>
                <c:formatCode>#,##0</c:formatCode>
                <c:ptCount val="4"/>
                <c:pt idx="0">
                  <c:v>80</c:v>
                </c:pt>
                <c:pt idx="1">
                  <c:v>102</c:v>
                </c:pt>
                <c:pt idx="2">
                  <c:v>297</c:v>
                </c:pt>
                <c:pt idx="3">
                  <c:v>699</c:v>
                </c:pt>
              </c:numCache>
            </c:numRef>
          </c:val>
          <c:extLst xmlns:c16r2="http://schemas.microsoft.com/office/drawing/2015/06/chart">
            <c:ext xmlns:c16="http://schemas.microsoft.com/office/drawing/2014/chart" uri="{C3380CC4-5D6E-409C-BE32-E72D297353CC}">
              <c16:uniqueId val="{00000004-5B5D-4DCD-9F7C-1257D303BA9C}"/>
            </c:ext>
          </c:extLst>
        </c:ser>
        <c:ser>
          <c:idx val="1"/>
          <c:order val="1"/>
          <c:tx>
            <c:strRef>
              <c:f>Sheet2!$H$3</c:f>
              <c:strCache>
                <c:ptCount val="1"/>
                <c:pt idx="0">
                  <c:v>Q2 Actual Expenditure</c:v>
                </c:pt>
              </c:strCache>
            </c:strRef>
          </c:tx>
          <c:spPr>
            <a:solidFill>
              <a:schemeClr val="accent3">
                <a:lumMod val="50000"/>
              </a:schemeClr>
            </a:solidFill>
            <a:ln>
              <a:noFill/>
            </a:ln>
            <a:effectLst/>
            <a:sp3d/>
          </c:spPr>
          <c:dLbls>
            <c:dLbl>
              <c:idx val="0"/>
              <c:layout>
                <c:manualLayout>
                  <c:x val="-3.4428397272392124E-17"/>
                  <c:y val="-4.7923322683706075E-2"/>
                </c:manualLayout>
              </c:layout>
              <c:tx>
                <c:rich>
                  <a:bodyPr/>
                  <a:lstStyle/>
                  <a:p>
                    <a:r>
                      <a:rPr lang="en-US" dirty="0"/>
                      <a:t>R</a:t>
                    </a:r>
                    <a:fld id="{9D20CDEF-C25B-4F0A-89C4-DAF42AA112B6}" type="VALUE">
                      <a:rPr lang="en-US"/>
                      <a:pPr/>
                      <a:t>[VALUE]</a:t>
                    </a:fld>
                    <a:r>
                      <a:rPr lang="en-US" dirty="0"/>
                      <a:t> mil (106%)</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5B5D-4DCD-9F7C-1257D303BA9C}"/>
                </c:ext>
              </c:extLst>
            </c:dLbl>
            <c:dLbl>
              <c:idx val="1"/>
              <c:layout>
                <c:manualLayout>
                  <c:x val="1.5023474178403759E-2"/>
                  <c:y val="-9.2651757188498524E-2"/>
                </c:manualLayout>
              </c:layout>
              <c:tx>
                <c:rich>
                  <a:bodyPr/>
                  <a:lstStyle/>
                  <a:p>
                    <a:r>
                      <a:rPr lang="en-US" dirty="0"/>
                      <a:t>R</a:t>
                    </a:r>
                    <a:fld id="{D90E964A-1477-4A8B-ADC1-BEE13819A2DC}" type="VALUE">
                      <a:rPr lang="en-US"/>
                      <a:pPr/>
                      <a:t>[VALUE]</a:t>
                    </a:fld>
                    <a:r>
                      <a:rPr lang="en-US" dirty="0"/>
                      <a:t> mil (32%)</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6-5B5D-4DCD-9F7C-1257D303BA9C}"/>
                </c:ext>
              </c:extLst>
            </c:dLbl>
            <c:dLbl>
              <c:idx val="2"/>
              <c:layout>
                <c:manualLayout>
                  <c:x val="6.8856794544784249E-17"/>
                  <c:y val="-4.153354632587853E-2"/>
                </c:manualLayout>
              </c:layout>
              <c:tx>
                <c:rich>
                  <a:bodyPr/>
                  <a:lstStyle/>
                  <a:p>
                    <a:r>
                      <a:rPr lang="en-US" dirty="0"/>
                      <a:t>R</a:t>
                    </a:r>
                    <a:fld id="{15497828-F2D2-48D2-8FEE-4AA50A4F9F48}" type="VALUE">
                      <a:rPr lang="en-US"/>
                      <a:pPr/>
                      <a:t>[VALUE]</a:t>
                    </a:fld>
                    <a:r>
                      <a:rPr lang="en-US" dirty="0"/>
                      <a:t> mil (104%)</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7-5B5D-4DCD-9F7C-1257D303BA9C}"/>
                </c:ext>
              </c:extLst>
            </c:dLbl>
            <c:dLbl>
              <c:idx val="3"/>
              <c:layout>
                <c:manualLayout>
                  <c:x val="-1.6901408450704227E-2"/>
                  <c:y val="-3.5143769968051145E-2"/>
                </c:manualLayout>
              </c:layout>
              <c:tx>
                <c:rich>
                  <a:bodyPr/>
                  <a:lstStyle/>
                  <a:p>
                    <a:r>
                      <a:rPr lang="en-US" dirty="0"/>
                      <a:t>R</a:t>
                    </a:r>
                    <a:fld id="{38C7B67D-F12C-4973-9AB0-71E345DB899F}" type="VALUE">
                      <a:rPr lang="en-US"/>
                      <a:pPr/>
                      <a:t>[VALUE]</a:t>
                    </a:fld>
                    <a:r>
                      <a:rPr lang="en-US" dirty="0"/>
                      <a:t> mil (101%)</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8-5B5D-4DCD-9F7C-1257D303BA9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Sheet2!$F$4:$F$7</c:f>
              <c:strCache>
                <c:ptCount val="4"/>
                <c:pt idx="0">
                  <c:v>Administration</c:v>
                </c:pt>
                <c:pt idx="1">
                  <c:v>Institutional Governance</c:v>
                </c:pt>
                <c:pt idx="2">
                  <c:v>Arts &amp; Culture Promotion &amp; Development</c:v>
                </c:pt>
                <c:pt idx="3">
                  <c:v>Heritage Promotion &amp; Preservation</c:v>
                </c:pt>
              </c:strCache>
            </c:strRef>
          </c:cat>
          <c:val>
            <c:numRef>
              <c:f>Sheet2!$H$4:$H$7</c:f>
              <c:numCache>
                <c:formatCode>#,##0</c:formatCode>
                <c:ptCount val="4"/>
                <c:pt idx="0">
                  <c:v>85</c:v>
                </c:pt>
                <c:pt idx="1">
                  <c:v>33</c:v>
                </c:pt>
                <c:pt idx="2">
                  <c:v>308</c:v>
                </c:pt>
                <c:pt idx="3">
                  <c:v>703</c:v>
                </c:pt>
              </c:numCache>
            </c:numRef>
          </c:val>
          <c:extLst xmlns:c16r2="http://schemas.microsoft.com/office/drawing/2015/06/chart">
            <c:ext xmlns:c16="http://schemas.microsoft.com/office/drawing/2014/chart" uri="{C3380CC4-5D6E-409C-BE32-E72D297353CC}">
              <c16:uniqueId val="{00000009-5B5D-4DCD-9F7C-1257D303BA9C}"/>
            </c:ext>
          </c:extLst>
        </c:ser>
        <c:dLbls>
          <c:showVal val="1"/>
        </c:dLbls>
        <c:shape val="box"/>
        <c:axId val="103250176"/>
        <c:axId val="103317504"/>
        <c:axId val="0"/>
      </c:bar3DChart>
      <c:catAx>
        <c:axId val="10325017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3317504"/>
        <c:crosses val="autoZero"/>
        <c:auto val="1"/>
        <c:lblAlgn val="ctr"/>
        <c:lblOffset val="100"/>
      </c:catAx>
      <c:valAx>
        <c:axId val="10331750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325017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Sheet3!$H$3</c:f>
              <c:strCache>
                <c:ptCount val="1"/>
                <c:pt idx="0">
                  <c:v>Q2 Projected Budget</c:v>
                </c:pt>
              </c:strCache>
            </c:strRef>
          </c:tx>
          <c:spPr>
            <a:solidFill>
              <a:schemeClr val="accent6">
                <a:lumMod val="50000"/>
              </a:schemeClr>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Sheet3!$G$4:$G$19</c:f>
              <c:strCache>
                <c:ptCount val="16"/>
                <c:pt idx="0">
                  <c:v>Compensation  of Employees</c:v>
                </c:pt>
                <c:pt idx="1">
                  <c:v>Goods &amp; Services </c:v>
                </c:pt>
                <c:pt idx="2">
                  <c:v>Provinces &amp; Municipalities </c:v>
                </c:pt>
                <c:pt idx="3">
                  <c:v>Dept Agencies &amp; Accounts (Cur)</c:v>
                </c:pt>
                <c:pt idx="4">
                  <c:v>Dept Agencies &amp; Accounts (Cap)</c:v>
                </c:pt>
                <c:pt idx="5">
                  <c:v>Non Profit Org (Cur)</c:v>
                </c:pt>
                <c:pt idx="6">
                  <c:v>Non Profit Org (Cap)</c:v>
                </c:pt>
                <c:pt idx="7">
                  <c:v>Households</c:v>
                </c:pt>
                <c:pt idx="8">
                  <c:v>Public Corporations (Cur)</c:v>
                </c:pt>
                <c:pt idx="9">
                  <c:v>Public Corporations (Cap)</c:v>
                </c:pt>
                <c:pt idx="10">
                  <c:v>Foreign Gov &amp; International Org</c:v>
                </c:pt>
                <c:pt idx="11">
                  <c:v>Heritage Assets</c:v>
                </c:pt>
                <c:pt idx="12">
                  <c:v>Machinery and equipment</c:v>
                </c:pt>
                <c:pt idx="13">
                  <c:v>Software and other intangible</c:v>
                </c:pt>
                <c:pt idx="14">
                  <c:v>Provincial &amp; Local Government</c:v>
                </c:pt>
                <c:pt idx="15">
                  <c:v>Higher Education Institutions</c:v>
                </c:pt>
              </c:strCache>
            </c:strRef>
          </c:cat>
          <c:val>
            <c:numRef>
              <c:f>Sheet3!$H$4:$H$19</c:f>
              <c:numCache>
                <c:formatCode>#,##0</c:formatCode>
                <c:ptCount val="16"/>
                <c:pt idx="0">
                  <c:v>67</c:v>
                </c:pt>
                <c:pt idx="1">
                  <c:v>107</c:v>
                </c:pt>
                <c:pt idx="2">
                  <c:v>452</c:v>
                </c:pt>
                <c:pt idx="3">
                  <c:v>337</c:v>
                </c:pt>
                <c:pt idx="4">
                  <c:v>63</c:v>
                </c:pt>
                <c:pt idx="5">
                  <c:v>36</c:v>
                </c:pt>
                <c:pt idx="6">
                  <c:v>6</c:v>
                </c:pt>
                <c:pt idx="7" formatCode="General">
                  <c:v>1</c:v>
                </c:pt>
                <c:pt idx="8">
                  <c:v>20</c:v>
                </c:pt>
                <c:pt idx="9">
                  <c:v>19</c:v>
                </c:pt>
                <c:pt idx="10">
                  <c:v>3</c:v>
                </c:pt>
                <c:pt idx="11">
                  <c:v>61</c:v>
                </c:pt>
                <c:pt idx="12">
                  <c:v>2</c:v>
                </c:pt>
                <c:pt idx="13">
                  <c:v>2</c:v>
                </c:pt>
                <c:pt idx="14" formatCode="General">
                  <c:v>0</c:v>
                </c:pt>
                <c:pt idx="15">
                  <c:v>2</c:v>
                </c:pt>
              </c:numCache>
            </c:numRef>
          </c:val>
          <c:extLst xmlns:c16r2="http://schemas.microsoft.com/office/drawing/2015/06/chart">
            <c:ext xmlns:c16="http://schemas.microsoft.com/office/drawing/2014/chart" uri="{C3380CC4-5D6E-409C-BE32-E72D297353CC}">
              <c16:uniqueId val="{00000000-DBBE-4D62-8640-1A5A6A3B544B}"/>
            </c:ext>
          </c:extLst>
        </c:ser>
        <c:ser>
          <c:idx val="1"/>
          <c:order val="1"/>
          <c:tx>
            <c:strRef>
              <c:f>Sheet3!$I$3</c:f>
              <c:strCache>
                <c:ptCount val="1"/>
                <c:pt idx="0">
                  <c:v>Q2 Actual Expenditure</c:v>
                </c:pt>
              </c:strCache>
            </c:strRef>
          </c:tx>
          <c:spPr>
            <a:solidFill>
              <a:schemeClr val="accent3">
                <a:lumMod val="50000"/>
              </a:schemeClr>
            </a:solidFill>
            <a:ln>
              <a:noFill/>
            </a:ln>
            <a:effectLst/>
            <a:sp3d/>
          </c:spPr>
          <c:dLbls>
            <c:dLbl>
              <c:idx val="0"/>
              <c:layout>
                <c:manualLayout>
                  <c:x val="4.9627791563275131E-3"/>
                  <c:y val="-6.2677338624098478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BBE-4D62-8640-1A5A6A3B544B}"/>
                </c:ext>
              </c:extLst>
            </c:dLbl>
            <c:dLbl>
              <c:idx val="1"/>
              <c:layout>
                <c:manualLayout>
                  <c:x val="8.2712985938792095E-3"/>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BBE-4D62-8640-1A5A6A3B544B}"/>
                </c:ext>
              </c:extLst>
            </c:dLbl>
            <c:dLbl>
              <c:idx val="2"/>
              <c:layout>
                <c:manualLayout>
                  <c:x val="1.8196856906534328E-2"/>
                  <c:y val="-7.8346673280123113E-18"/>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BBE-4D62-8640-1A5A6A3B544B}"/>
                </c:ext>
              </c:extLst>
            </c:dLbl>
            <c:dLbl>
              <c:idx val="3"/>
              <c:layout>
                <c:manualLayout>
                  <c:x val="1.9851116625310181E-2"/>
                  <c:y val="0"/>
                </c:manualLayout>
              </c:layout>
              <c:tx>
                <c:rich>
                  <a:bodyPr/>
                  <a:lstStyle/>
                  <a:p>
                    <a:r>
                      <a:rPr lang="en-US" dirty="0" smtClean="0"/>
                      <a:t>329</a:t>
                    </a:r>
                    <a:endParaRPr lang="en-US" dirty="0"/>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BBE-4D62-8640-1A5A6A3B544B}"/>
                </c:ext>
              </c:extLst>
            </c:dLbl>
            <c:dLbl>
              <c:idx val="4"/>
              <c:tx>
                <c:rich>
                  <a:bodyPr/>
                  <a:lstStyle/>
                  <a:p>
                    <a:r>
                      <a:rPr lang="en-US" dirty="0" smtClean="0"/>
                      <a:t>84</a:t>
                    </a:r>
                    <a:endParaRPr lang="en-US" dirty="0"/>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BBE-4D62-8640-1A5A6A3B544B}"/>
                </c:ext>
              </c:extLst>
            </c:dLbl>
            <c:dLbl>
              <c:idx val="8"/>
              <c:layout>
                <c:manualLayout>
                  <c:x val="4.9627791563275434E-3"/>
                  <c:y val="-6.2677338624098478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BBE-4D62-8640-1A5A6A3B544B}"/>
                </c:ext>
              </c:extLst>
            </c:dLbl>
            <c:dLbl>
              <c:idx val="11"/>
              <c:layout>
                <c:manualLayout>
                  <c:x val="4.9627791563275434E-3"/>
                  <c:y val="-6.2677338624098478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BBE-4D62-8640-1A5A6A3B544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Sheet3!$G$4:$G$19</c:f>
              <c:strCache>
                <c:ptCount val="16"/>
                <c:pt idx="0">
                  <c:v>Compensation  of Employees</c:v>
                </c:pt>
                <c:pt idx="1">
                  <c:v>Goods &amp; Services </c:v>
                </c:pt>
                <c:pt idx="2">
                  <c:v>Provinces &amp; Municipalities </c:v>
                </c:pt>
                <c:pt idx="3">
                  <c:v>Dept Agencies &amp; Accounts (Cur)</c:v>
                </c:pt>
                <c:pt idx="4">
                  <c:v>Dept Agencies &amp; Accounts (Cap)</c:v>
                </c:pt>
                <c:pt idx="5">
                  <c:v>Non Profit Org (Cur)</c:v>
                </c:pt>
                <c:pt idx="6">
                  <c:v>Non Profit Org (Cap)</c:v>
                </c:pt>
                <c:pt idx="7">
                  <c:v>Households</c:v>
                </c:pt>
                <c:pt idx="8">
                  <c:v>Public Corporations (Cur)</c:v>
                </c:pt>
                <c:pt idx="9">
                  <c:v>Public Corporations (Cap)</c:v>
                </c:pt>
                <c:pt idx="10">
                  <c:v>Foreign Gov &amp; International Org</c:v>
                </c:pt>
                <c:pt idx="11">
                  <c:v>Heritage Assets</c:v>
                </c:pt>
                <c:pt idx="12">
                  <c:v>Machinery and equipment</c:v>
                </c:pt>
                <c:pt idx="13">
                  <c:v>Software and other intangible</c:v>
                </c:pt>
                <c:pt idx="14">
                  <c:v>Provincial &amp; Local Government</c:v>
                </c:pt>
                <c:pt idx="15">
                  <c:v>Higher Education Institutions</c:v>
                </c:pt>
              </c:strCache>
            </c:strRef>
          </c:cat>
          <c:val>
            <c:numRef>
              <c:f>Sheet3!$I$4:$I$19</c:f>
              <c:numCache>
                <c:formatCode>#,##0</c:formatCode>
                <c:ptCount val="16"/>
                <c:pt idx="0">
                  <c:v>63</c:v>
                </c:pt>
                <c:pt idx="1">
                  <c:v>101</c:v>
                </c:pt>
                <c:pt idx="2">
                  <c:v>452</c:v>
                </c:pt>
                <c:pt idx="3">
                  <c:v>319</c:v>
                </c:pt>
                <c:pt idx="4">
                  <c:v>94</c:v>
                </c:pt>
                <c:pt idx="5">
                  <c:v>60</c:v>
                </c:pt>
                <c:pt idx="6" formatCode="General">
                  <c:v>0</c:v>
                </c:pt>
                <c:pt idx="7">
                  <c:v>7</c:v>
                </c:pt>
                <c:pt idx="8">
                  <c:v>27</c:v>
                </c:pt>
                <c:pt idx="9" formatCode="General">
                  <c:v>0</c:v>
                </c:pt>
                <c:pt idx="10">
                  <c:v>1</c:v>
                </c:pt>
                <c:pt idx="11">
                  <c:v>2</c:v>
                </c:pt>
                <c:pt idx="12" formatCode="General">
                  <c:v>0</c:v>
                </c:pt>
                <c:pt idx="13" formatCode="General">
                  <c:v>1</c:v>
                </c:pt>
                <c:pt idx="14" formatCode="General">
                  <c:v>0</c:v>
                </c:pt>
                <c:pt idx="15">
                  <c:v>2</c:v>
                </c:pt>
              </c:numCache>
            </c:numRef>
          </c:val>
          <c:extLst xmlns:c16r2="http://schemas.microsoft.com/office/drawing/2015/06/chart">
            <c:ext xmlns:c16="http://schemas.microsoft.com/office/drawing/2014/chart" uri="{C3380CC4-5D6E-409C-BE32-E72D297353CC}">
              <c16:uniqueId val="{00000008-DBBE-4D62-8640-1A5A6A3B544B}"/>
            </c:ext>
          </c:extLst>
        </c:ser>
        <c:dLbls/>
        <c:shape val="box"/>
        <c:axId val="104625664"/>
        <c:axId val="104627200"/>
        <c:axId val="0"/>
      </c:bar3DChart>
      <c:catAx>
        <c:axId val="10462566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4627200"/>
        <c:crosses val="autoZero"/>
        <c:auto val="1"/>
        <c:lblAlgn val="ctr"/>
        <c:lblOffset val="100"/>
      </c:catAx>
      <c:valAx>
        <c:axId val="104627200"/>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462566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12/5/2018</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12/5/2018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3C8CC30E-F2C1-4784-B1E9-CECDF1BA20C1}" type="datetime1">
              <a:rPr lang="en-US" smtClean="0"/>
              <a:pPr/>
              <a:t>12/5/2018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xmlns="" val="1007939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xmlns="" val="1009976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xmlns="" val="2262718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xmlns="" val="2262718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xmlns="" val="1787131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xmlns="" val="3441600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xmlns="" val="1787131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xmlns="" val="276227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4790593F-1141-4527-87C8-09C17E8312A7}" type="datetime1">
              <a:rPr lang="en-US" smtClean="0"/>
              <a:pPr/>
              <a:t>12/5/2018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a:t>
            </a:fld>
            <a:endParaRPr lang="en-US" dirty="0"/>
          </a:p>
        </p:txBody>
      </p:sp>
    </p:spTree>
    <p:extLst>
      <p:ext uri="{BB962C8B-B14F-4D97-AF65-F5344CB8AC3E}">
        <p14:creationId xmlns:p14="http://schemas.microsoft.com/office/powerpoint/2010/main" xmlns="" val="2360082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339376E-D82A-4502-BC3F-52D09A457428}" type="datetime1">
              <a:rPr lang="en-US" smtClean="0"/>
              <a:pPr/>
              <a:t>12/5/2018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18</a:t>
            </a:fld>
            <a:endParaRPr lang="en-US" dirty="0"/>
          </a:p>
        </p:txBody>
      </p:sp>
    </p:spTree>
    <p:extLst>
      <p:ext uri="{BB962C8B-B14F-4D97-AF65-F5344CB8AC3E}">
        <p14:creationId xmlns:p14="http://schemas.microsoft.com/office/powerpoint/2010/main" xmlns="" val="333196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xmlns="" val="429093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xmlns="" val="2811048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xmlns="" val="484336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xmlns="" val="2811048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xmlns="" val="2028712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86F60FE2-17F6-6946-AE1B-DAB315879F09}" type="datetime1">
              <a:rPr lang="en-US" smtClean="0">
                <a:solidFill>
                  <a:prstClr val="black"/>
                </a:solidFill>
              </a:rPr>
              <a:pPr/>
              <a:t>12/5/2018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xmlns="" val="1312580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4210" y="533400"/>
            <a:ext cx="924213"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620688"/>
            <a:ext cx="630449" cy="56553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extLst>
      <p:ext uri="{BB962C8B-B14F-4D97-AF65-F5344CB8AC3E}">
        <p14:creationId xmlns:p14="http://schemas.microsoft.com/office/powerpoint/2010/main" xmlns="" val="20807370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49200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006551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949005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4082432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551745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862128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726164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420835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xmlns="" val="3406804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4210" y="533400"/>
            <a:ext cx="924213" cy="829056"/>
          </a:xfrm>
          <a:prstGeom prst="rect">
            <a:avLst/>
          </a:prstGeom>
        </p:spPr>
      </p:pic>
    </p:spTree>
    <p:extLst>
      <p:ext uri="{BB962C8B-B14F-4D97-AF65-F5344CB8AC3E}">
        <p14:creationId xmlns:p14="http://schemas.microsoft.com/office/powerpoint/2010/main" xmlns="" val="256607062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extLst>
      <p:ext uri="{BB962C8B-B14F-4D97-AF65-F5344CB8AC3E}">
        <p14:creationId xmlns:p14="http://schemas.microsoft.com/office/powerpoint/2010/main" xmlns="" val="213765691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10"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1949" y="549808"/>
            <a:ext cx="630449" cy="565538"/>
          </a:xfrm>
          <a:prstGeom prst="rect">
            <a:avLst/>
          </a:prstGeom>
        </p:spPr>
      </p:pic>
    </p:spTree>
    <p:extLst>
      <p:ext uri="{BB962C8B-B14F-4D97-AF65-F5344CB8AC3E}">
        <p14:creationId xmlns:p14="http://schemas.microsoft.com/office/powerpoint/2010/main" xmlns="" val="421997826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extLst>
      <p:ext uri="{BB962C8B-B14F-4D97-AF65-F5344CB8AC3E}">
        <p14:creationId xmlns:p14="http://schemas.microsoft.com/office/powerpoint/2010/main" xmlns="" val="30592612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10" name="Slide Number Placeholder 5"/>
          <p:cNvSpPr>
            <a:spLocks noGrp="1"/>
          </p:cNvSpPr>
          <p:nvPr>
            <p:ph type="sldNum" sz="quarter" idx="10"/>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extLst>
      <p:ext uri="{BB962C8B-B14F-4D97-AF65-F5344CB8AC3E}">
        <p14:creationId xmlns:p14="http://schemas.microsoft.com/office/powerpoint/2010/main" xmlns="" val="188094380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56167" y="131434"/>
            <a:ext cx="630449" cy="565538"/>
          </a:xfrm>
          <a:prstGeom prst="rect">
            <a:avLst/>
          </a:prstGeom>
        </p:spPr>
      </p:pic>
    </p:spTree>
    <p:extLst>
      <p:ext uri="{BB962C8B-B14F-4D97-AF65-F5344CB8AC3E}">
        <p14:creationId xmlns:p14="http://schemas.microsoft.com/office/powerpoint/2010/main" xmlns="" val="3759432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692696"/>
            <a:ext cx="630449" cy="565538"/>
          </a:xfrm>
          <a:prstGeom prst="rect">
            <a:avLst/>
          </a:prstGeom>
        </p:spPr>
      </p:pic>
    </p:spTree>
    <p:extLst>
      <p:ext uri="{BB962C8B-B14F-4D97-AF65-F5344CB8AC3E}">
        <p14:creationId xmlns:p14="http://schemas.microsoft.com/office/powerpoint/2010/main" xmlns="" val="277169746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571306"/>
            <a:ext cx="630449" cy="565538"/>
          </a:xfrm>
          <a:prstGeom prst="rect">
            <a:avLst/>
          </a:prstGeom>
        </p:spPr>
      </p:pic>
    </p:spTree>
    <p:extLst>
      <p:ext uri="{BB962C8B-B14F-4D97-AF65-F5344CB8AC3E}">
        <p14:creationId xmlns:p14="http://schemas.microsoft.com/office/powerpoint/2010/main" xmlns="" val="416528957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24337" y="692696"/>
            <a:ext cx="630449" cy="565538"/>
          </a:xfrm>
          <a:prstGeom prst="rect">
            <a:avLst/>
          </a:prstGeom>
        </p:spPr>
      </p:pic>
    </p:spTree>
    <p:extLst>
      <p:ext uri="{BB962C8B-B14F-4D97-AF65-F5344CB8AC3E}">
        <p14:creationId xmlns:p14="http://schemas.microsoft.com/office/powerpoint/2010/main" xmlns="" val="36031150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10"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1949" y="549808"/>
            <a:ext cx="630449" cy="565538"/>
          </a:xfrm>
          <a:prstGeom prst="rect">
            <a:avLst/>
          </a:prstGeom>
        </p:spPr>
      </p:pic>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620688"/>
            <a:ext cx="630449" cy="565538"/>
          </a:xfrm>
          <a:prstGeom prst="rect">
            <a:avLst/>
          </a:prstGeom>
        </p:spPr>
      </p:pic>
    </p:spTree>
    <p:extLst>
      <p:ext uri="{BB962C8B-B14F-4D97-AF65-F5344CB8AC3E}">
        <p14:creationId xmlns:p14="http://schemas.microsoft.com/office/powerpoint/2010/main" xmlns="" val="18849688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10" name="Slide Number Placeholder 5"/>
          <p:cNvSpPr>
            <a:spLocks noGrp="1"/>
          </p:cNvSpPr>
          <p:nvPr>
            <p:ph type="sldNum" sz="quarter" idx="10"/>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56167" y="131434"/>
            <a:ext cx="630449" cy="56553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692696"/>
            <a:ext cx="630449" cy="565538"/>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571306"/>
            <a:ext cx="630449" cy="56553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24337" y="692696"/>
            <a:ext cx="630449" cy="56553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xmlns="" val="260285001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xmlns="" val="192985953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996952"/>
            <a:ext cx="8316265" cy="1440160"/>
          </a:xfrm>
        </p:spPr>
        <p:txBody>
          <a:bodyPr>
            <a:noAutofit/>
          </a:bodyPr>
          <a:lstStyle/>
          <a:p>
            <a:pPr algn="ctr"/>
            <a:r>
              <a:rPr lang="en-ZA" sz="3600" cap="all" dirty="0" smtClean="0">
                <a:latin typeface="+mj-lt"/>
              </a:rPr>
              <a:t>second QUARTER PERFORMANCE REPORT</a:t>
            </a:r>
            <a:br>
              <a:rPr lang="en-ZA" sz="3600" cap="all" dirty="0" smtClean="0">
                <a:latin typeface="+mj-lt"/>
              </a:rPr>
            </a:br>
            <a:r>
              <a:rPr lang="en-ZA" sz="4000" dirty="0">
                <a:latin typeface="Century Gothic" pitchFamily="34" charset="0"/>
              </a:rPr>
              <a:t/>
            </a:r>
            <a:br>
              <a:rPr lang="en-ZA" sz="4000" dirty="0">
                <a:latin typeface="Century Gothic" pitchFamily="34" charset="0"/>
              </a:rPr>
            </a:br>
            <a:r>
              <a:rPr lang="en-ZA" sz="4000" dirty="0" smtClean="0">
                <a:latin typeface="+mj-lt"/>
              </a:rPr>
              <a:t/>
            </a:r>
            <a:br>
              <a:rPr lang="en-ZA" sz="4000" dirty="0" smtClean="0">
                <a:latin typeface="+mj-lt"/>
              </a:rPr>
            </a:br>
            <a:endParaRPr lang="en-ZA" sz="4000" dirty="0">
              <a:solidFill>
                <a:srgbClr val="FF0000"/>
              </a:solidFill>
              <a:latin typeface="+mj-lt"/>
            </a:endParaRPr>
          </a:p>
        </p:txBody>
      </p:sp>
      <p:sp>
        <p:nvSpPr>
          <p:cNvPr id="11" name="Rectangle 10"/>
          <p:cNvSpPr/>
          <p:nvPr/>
        </p:nvSpPr>
        <p:spPr>
          <a:xfrm>
            <a:off x="3275856" y="4653136"/>
            <a:ext cx="5587246" cy="523220"/>
          </a:xfrm>
          <a:prstGeom prst="rect">
            <a:avLst/>
          </a:prstGeom>
        </p:spPr>
        <p:txBody>
          <a:bodyPr wrap="square">
            <a:noAutofit/>
          </a:bodyPr>
          <a:lstStyle/>
          <a:p>
            <a:pPr algn="r">
              <a:lnSpc>
                <a:spcPct val="150000"/>
              </a:lnSpc>
              <a:spcAft>
                <a:spcPts val="600"/>
              </a:spcAft>
            </a:pPr>
            <a:r>
              <a:rPr lang="en-US" sz="2400" b="1" cap="all" dirty="0" smtClean="0">
                <a:solidFill>
                  <a:srgbClr val="990000"/>
                </a:solidFill>
                <a:cs typeface="Arial"/>
              </a:rPr>
              <a:t>Director-General : Arts and Culture </a:t>
            </a:r>
          </a:p>
          <a:p>
            <a:pPr algn="r">
              <a:lnSpc>
                <a:spcPct val="150000"/>
              </a:lnSpc>
              <a:spcAft>
                <a:spcPts val="600"/>
              </a:spcAft>
            </a:pPr>
            <a:r>
              <a:rPr lang="en-ZA" sz="2400" b="1" cap="all" dirty="0" smtClean="0">
                <a:solidFill>
                  <a:srgbClr val="990000"/>
                </a:solidFill>
                <a:cs typeface="Arial"/>
              </a:rPr>
              <a:t>Date: 4 December 2018</a:t>
            </a:r>
            <a:endParaRPr lang="en-ZA" sz="2400" b="1" cap="all" dirty="0">
              <a:solidFill>
                <a:srgbClr val="990000"/>
              </a:solidFill>
              <a:cs typeface="Arial"/>
            </a:endParaRPr>
          </a:p>
        </p:txBody>
      </p:sp>
    </p:spTree>
    <p:extLst>
      <p:ext uri="{BB962C8B-B14F-4D97-AF65-F5344CB8AC3E}">
        <p14:creationId xmlns:p14="http://schemas.microsoft.com/office/powerpoint/2010/main" xmlns="" val="306548250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396536" cy="504056"/>
          </a:xfrm>
        </p:spPr>
        <p:txBody>
          <a:bodyPr>
            <a:noAutofit/>
          </a:bodyPr>
          <a:lstStyle/>
          <a:p>
            <a:pPr algn="ctr"/>
            <a:r>
              <a:rPr lang="en-ZA" sz="2800" cap="all" dirty="0">
                <a:solidFill>
                  <a:srgbClr val="990000"/>
                </a:solidFill>
                <a:latin typeface="+mj-lt"/>
              </a:rPr>
              <a:t>Comparative Analysis of the </a:t>
            </a:r>
            <a:r>
              <a:rPr lang="en-ZA" sz="2800" cap="all" dirty="0" smtClean="0">
                <a:solidFill>
                  <a:srgbClr val="990000"/>
                </a:solidFill>
                <a:latin typeface="+mj-lt"/>
              </a:rPr>
              <a:t>SECOND Quarters </a:t>
            </a:r>
            <a:br>
              <a:rPr lang="en-ZA" sz="2800" cap="all" dirty="0" smtClean="0">
                <a:solidFill>
                  <a:srgbClr val="990000"/>
                </a:solidFill>
                <a:latin typeface="+mj-lt"/>
              </a:rPr>
            </a:br>
            <a:r>
              <a:rPr lang="en-ZA" sz="2800" cap="all" dirty="0" smtClean="0">
                <a:solidFill>
                  <a:srgbClr val="990000"/>
                </a:solidFill>
                <a:latin typeface="+mj-lt"/>
              </a:rPr>
              <a:t>(2017/18 </a:t>
            </a:r>
            <a:r>
              <a:rPr lang="en-ZA" sz="1200" cap="all" dirty="0" smtClean="0">
                <a:solidFill>
                  <a:srgbClr val="990000"/>
                </a:solidFill>
                <a:latin typeface="+mj-lt"/>
              </a:rPr>
              <a:t>vs</a:t>
            </a:r>
            <a:r>
              <a:rPr lang="en-ZA" sz="2800" cap="all" dirty="0" smtClean="0">
                <a:solidFill>
                  <a:srgbClr val="990000"/>
                </a:solidFill>
                <a:latin typeface="+mj-lt"/>
              </a:rPr>
              <a:t> 2018/19)</a:t>
            </a:r>
            <a:r>
              <a:rPr lang="en-ZA" sz="2000" cap="all" dirty="0" smtClean="0">
                <a:solidFill>
                  <a:srgbClr val="990000"/>
                </a:solidFill>
                <a:latin typeface="+mj-lt"/>
              </a:rPr>
              <a:t/>
            </a:r>
            <a:br>
              <a:rPr lang="en-ZA" sz="2000" cap="all" dirty="0" smtClean="0">
                <a:solidFill>
                  <a:srgbClr val="990000"/>
                </a:solidFill>
                <a:latin typeface="+mj-lt"/>
              </a:rPr>
            </a:br>
            <a:r>
              <a:rPr lang="en-ZA" sz="2000" cap="all" dirty="0">
                <a:solidFill>
                  <a:srgbClr val="990000"/>
                </a:solidFill>
                <a:latin typeface="+mj-lt"/>
              </a:rPr>
              <a:t/>
            </a:r>
            <a:br>
              <a:rPr lang="en-ZA" sz="2000" cap="all" dirty="0">
                <a:solidFill>
                  <a:srgbClr val="990000"/>
                </a:solidFill>
                <a:latin typeface="+mj-lt"/>
              </a:rPr>
            </a:br>
            <a:r>
              <a:rPr lang="en-US" sz="3200" cap="all" dirty="0" smtClean="0">
                <a:solidFill>
                  <a:schemeClr val="accent2">
                    <a:lumMod val="75000"/>
                  </a:schemeClr>
                </a:solidFill>
                <a:latin typeface="+mj-lt"/>
              </a:rPr>
              <a:t/>
            </a:r>
            <a:br>
              <a:rPr lang="en-US" sz="3200" cap="all" dirty="0" smtClean="0">
                <a:solidFill>
                  <a:schemeClr val="accent2">
                    <a:lumMod val="75000"/>
                  </a:schemeClr>
                </a:solidFill>
                <a:latin typeface="+mj-lt"/>
              </a:rPr>
            </a:br>
            <a:endParaRPr lang="en-ZA" sz="3200" cap="all" dirty="0">
              <a:solidFill>
                <a:schemeClr val="accent2">
                  <a:lumMod val="75000"/>
                </a:schemeClr>
              </a:solidFill>
              <a:latin typeface="+mj-lt"/>
            </a:endParaRPr>
          </a:p>
        </p:txBody>
      </p:sp>
      <p:sp>
        <p:nvSpPr>
          <p:cNvPr id="4" name="Slide Number Placeholder 3"/>
          <p:cNvSpPr>
            <a:spLocks noGrp="1"/>
          </p:cNvSpPr>
          <p:nvPr>
            <p:ph type="sldNum" sz="quarter" idx="4"/>
          </p:nvPr>
        </p:nvSpPr>
        <p:spPr>
          <a:xfrm>
            <a:off x="8316416" y="5949280"/>
            <a:ext cx="591183" cy="365125"/>
          </a:xfrm>
        </p:spPr>
        <p:txBody>
          <a:bodyPr/>
          <a:lstStyle/>
          <a:p>
            <a:r>
              <a:rPr lang="en-ZA" sz="1000" b="1" dirty="0" smtClean="0">
                <a:solidFill>
                  <a:schemeClr val="tx1"/>
                </a:solidFill>
              </a:rPr>
              <a:t>10</a:t>
            </a:r>
          </a:p>
        </p:txBody>
      </p:sp>
      <p:sp>
        <p:nvSpPr>
          <p:cNvPr id="3" name="TextBox 2"/>
          <p:cNvSpPr txBox="1"/>
          <p:nvPr/>
        </p:nvSpPr>
        <p:spPr>
          <a:xfrm>
            <a:off x="323528" y="5445224"/>
            <a:ext cx="8496944" cy="276999"/>
          </a:xfrm>
          <a:prstGeom prst="rect">
            <a:avLst/>
          </a:prstGeom>
          <a:solidFill>
            <a:schemeClr val="bg2">
              <a:lumMod val="90000"/>
            </a:schemeClr>
          </a:solidFill>
        </p:spPr>
        <p:txBody>
          <a:bodyPr wrap="square" rtlCol="0">
            <a:spAutoFit/>
          </a:bodyPr>
          <a:lstStyle/>
          <a:p>
            <a:pPr algn="ctr"/>
            <a:r>
              <a:rPr lang="en-ZA" sz="1200" dirty="0" smtClean="0"/>
              <a:t>NB: The 2</a:t>
            </a:r>
            <a:r>
              <a:rPr lang="en-ZA" sz="1200" baseline="30000" dirty="0" smtClean="0"/>
              <a:t>nd</a:t>
            </a:r>
            <a:r>
              <a:rPr lang="en-ZA" sz="1200" dirty="0" smtClean="0"/>
              <a:t>  quarter performance of 2018/19 has improved by 31% </a:t>
            </a:r>
            <a:r>
              <a:rPr lang="en-ZA" sz="1200" dirty="0"/>
              <a:t> </a:t>
            </a:r>
            <a:r>
              <a:rPr lang="en-ZA" sz="1200" dirty="0" smtClean="0"/>
              <a:t>compared to 2017/18  2</a:t>
            </a:r>
            <a:r>
              <a:rPr lang="en-ZA" sz="1200" baseline="30000" dirty="0" smtClean="0"/>
              <a:t>nd</a:t>
            </a:r>
            <a:r>
              <a:rPr lang="en-ZA" sz="1200" dirty="0" smtClean="0"/>
              <a:t> quarter performance</a:t>
            </a:r>
            <a:endParaRPr lang="en-ZA" sz="1200" dirty="0"/>
          </a:p>
        </p:txBody>
      </p:sp>
      <p:graphicFrame>
        <p:nvGraphicFramePr>
          <p:cNvPr id="6" name="Chart 5"/>
          <p:cNvGraphicFramePr>
            <a:graphicFrameLocks/>
          </p:cNvGraphicFramePr>
          <p:nvPr>
            <p:extLst>
              <p:ext uri="{D42A27DB-BD31-4B8C-83A1-F6EECF244321}">
                <p14:modId xmlns:p14="http://schemas.microsoft.com/office/powerpoint/2010/main" xmlns="" val="2233996832"/>
              </p:ext>
            </p:extLst>
          </p:nvPr>
        </p:nvGraphicFramePr>
        <p:xfrm>
          <a:off x="251520" y="836712"/>
          <a:ext cx="8293603"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7639953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556991"/>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a:solidFill>
                  <a:schemeClr val="accent6">
                    <a:lumMod val="50000"/>
                  </a:schemeClr>
                </a:solidFill>
                <a:latin typeface="+mj-lt"/>
                <a:ea typeface="+mj-ea"/>
              </a:rPr>
              <a:t>Programme-Specific Performance </a:t>
            </a:r>
          </a:p>
        </p:txBody>
      </p:sp>
    </p:spTree>
    <p:extLst>
      <p:ext uri="{BB962C8B-B14F-4D97-AF65-F5344CB8AC3E}">
        <p14:creationId xmlns:p14="http://schemas.microsoft.com/office/powerpoint/2010/main" xmlns="" val="40507614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5586"/>
            <a:ext cx="8229600" cy="594257"/>
          </a:xfrm>
        </p:spPr>
        <p:txBody>
          <a:bodyPr>
            <a:normAutofit/>
          </a:bodyPr>
          <a:lstStyle/>
          <a:p>
            <a:pPr algn="ctr"/>
            <a:r>
              <a:rPr lang="en-ZA" sz="2800" cap="all" dirty="0">
                <a:solidFill>
                  <a:srgbClr val="990000"/>
                </a:solidFill>
                <a:latin typeface="+mj-lt"/>
                <a:ea typeface="MS PGothic" pitchFamily="34" charset="-128"/>
                <a:cs typeface="Arial" pitchFamily="34" charset="0"/>
              </a:rPr>
              <a:t>Programme-specific performance </a:t>
            </a:r>
            <a:endParaRPr lang="en-ZA" sz="2800" dirty="0">
              <a:latin typeface="+mj-lt"/>
            </a:endParaRPr>
          </a:p>
        </p:txBody>
      </p:sp>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schemeClr val="tx1"/>
                </a:solidFill>
              </a:rPr>
              <a:t>12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029461841"/>
              </p:ext>
            </p:extLst>
          </p:nvPr>
        </p:nvGraphicFramePr>
        <p:xfrm>
          <a:off x="611560" y="1052736"/>
          <a:ext cx="792088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1632390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527" y="260648"/>
            <a:ext cx="8229600" cy="710952"/>
          </a:xfrm>
        </p:spPr>
        <p:txBody>
          <a:bodyPr>
            <a:normAutofit/>
          </a:bodyPr>
          <a:lstStyle/>
          <a:p>
            <a:pPr algn="ctr" defTabSz="457200" eaLnBrk="0" fontAlgn="base" hangingPunct="0">
              <a:spcAft>
                <a:spcPct val="0"/>
              </a:spcAft>
              <a:defRPr/>
            </a:pPr>
            <a:r>
              <a:rPr lang="en-ZA" sz="2400" cap="all" dirty="0">
                <a:solidFill>
                  <a:schemeClr val="accent6">
                    <a:lumMod val="50000"/>
                  </a:schemeClr>
                </a:solidFill>
                <a:latin typeface="+mj-lt"/>
              </a:rPr>
              <a:t>Highlights of the </a:t>
            </a:r>
            <a:r>
              <a:rPr lang="en-ZA" sz="2400" cap="all" dirty="0" smtClean="0">
                <a:solidFill>
                  <a:schemeClr val="accent6">
                    <a:lumMod val="50000"/>
                  </a:schemeClr>
                </a:solidFill>
                <a:latin typeface="+mj-lt"/>
              </a:rPr>
              <a:t>second quarter</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107504" y="1340768"/>
            <a:ext cx="8916761" cy="4680520"/>
          </a:xfrm>
        </p:spPr>
        <p:txBody>
          <a:bodyPr>
            <a:noAutofit/>
          </a:bodyPr>
          <a:lstStyle/>
          <a:p>
            <a:pPr algn="just"/>
            <a:r>
              <a:rPr lang="en-GB" sz="1800" b="0" dirty="0" smtClean="0">
                <a:solidFill>
                  <a:schemeClr val="tx1"/>
                </a:solidFill>
                <a:latin typeface="+mj-lt"/>
              </a:rPr>
              <a:t>On </a:t>
            </a:r>
            <a:r>
              <a:rPr lang="en-GB" sz="1800" b="0" dirty="0">
                <a:solidFill>
                  <a:schemeClr val="tx1"/>
                </a:solidFill>
                <a:latin typeface="+mj-lt"/>
              </a:rPr>
              <a:t>Wednesday, 18 July 2018, Minister Nathi Mthethwa dedicated his 67 minutes of service to uMthwalume High School, Durban as part  of Nelson Mandela Day </a:t>
            </a:r>
            <a:r>
              <a:rPr lang="en-GB" sz="1800" b="0" dirty="0" smtClean="0">
                <a:solidFill>
                  <a:schemeClr val="tx1"/>
                </a:solidFill>
                <a:latin typeface="+mj-lt"/>
              </a:rPr>
              <a:t>Celebrations. Minister </a:t>
            </a:r>
            <a:r>
              <a:rPr lang="en-GB" sz="1800" b="0" dirty="0">
                <a:solidFill>
                  <a:schemeClr val="tx1"/>
                </a:solidFill>
                <a:latin typeface="+mj-lt"/>
              </a:rPr>
              <a:t>Mthethwa donated 67 Wheelchairs  to </a:t>
            </a:r>
            <a:r>
              <a:rPr lang="en-GB" sz="1800" b="0" dirty="0" smtClean="0">
                <a:solidFill>
                  <a:schemeClr val="tx1"/>
                </a:solidFill>
                <a:latin typeface="+mj-lt"/>
              </a:rPr>
              <a:t>the underprivileged and </a:t>
            </a:r>
            <a:r>
              <a:rPr lang="en-GB" sz="1800" b="0" dirty="0">
                <a:solidFill>
                  <a:schemeClr val="tx1"/>
                </a:solidFill>
                <a:latin typeface="+mj-lt"/>
              </a:rPr>
              <a:t>living legends to promote nation building and social cohesion. </a:t>
            </a:r>
            <a:r>
              <a:rPr lang="en-GB" sz="1800" b="0" dirty="0" smtClean="0">
                <a:solidFill>
                  <a:schemeClr val="tx1"/>
                </a:solidFill>
                <a:latin typeface="+mj-lt"/>
              </a:rPr>
              <a:t>Part of the activities on the day was the painting of the school which was led by the Minister</a:t>
            </a:r>
          </a:p>
          <a:p>
            <a:pPr marL="0" indent="0" algn="just">
              <a:buNone/>
            </a:pPr>
            <a:endParaRPr lang="en-GB" sz="1800" b="0" dirty="0" smtClean="0">
              <a:solidFill>
                <a:schemeClr val="tx1"/>
              </a:solidFill>
              <a:latin typeface="+mj-lt"/>
            </a:endParaRPr>
          </a:p>
          <a:p>
            <a:pPr algn="just"/>
            <a:r>
              <a:rPr lang="en-GB" sz="1800" b="0" dirty="0" smtClean="0">
                <a:solidFill>
                  <a:schemeClr val="tx1"/>
                </a:solidFill>
                <a:latin typeface="+mj-lt"/>
              </a:rPr>
              <a:t>On Monday, 23 July 2018, </a:t>
            </a:r>
            <a:r>
              <a:rPr lang="en-GB" sz="1800" b="0" dirty="0">
                <a:solidFill>
                  <a:schemeClr val="tx1"/>
                </a:solidFill>
                <a:latin typeface="+mj-lt"/>
              </a:rPr>
              <a:t>t</a:t>
            </a:r>
            <a:r>
              <a:rPr lang="en-GB" sz="1800" b="0" dirty="0" smtClean="0">
                <a:solidFill>
                  <a:schemeClr val="tx1"/>
                </a:solidFill>
                <a:latin typeface="+mj-lt"/>
              </a:rPr>
              <a:t>he </a:t>
            </a:r>
            <a:r>
              <a:rPr lang="en-GB" sz="1800" b="0" dirty="0">
                <a:solidFill>
                  <a:schemeClr val="tx1"/>
                </a:solidFill>
                <a:latin typeface="+mj-lt"/>
              </a:rPr>
              <a:t>Department held the 3rd BRICS Film Festival Forum Panel Discussion under the theme: </a:t>
            </a:r>
            <a:r>
              <a:rPr lang="en-GB" sz="1800" i="1" dirty="0">
                <a:solidFill>
                  <a:schemeClr val="tx1"/>
                </a:solidFill>
                <a:latin typeface="+mj-lt"/>
              </a:rPr>
              <a:t>Content Travelability Among BRICS Countries: </a:t>
            </a:r>
            <a:r>
              <a:rPr lang="en-GB" sz="1800" b="0" dirty="0">
                <a:solidFill>
                  <a:schemeClr val="tx1"/>
                </a:solidFill>
                <a:latin typeface="+mj-lt"/>
              </a:rPr>
              <a:t>Opportunities and challenges of the </a:t>
            </a:r>
            <a:r>
              <a:rPr lang="en-GB" sz="1800" b="0" dirty="0" smtClean="0">
                <a:solidFill>
                  <a:schemeClr val="tx1"/>
                </a:solidFill>
                <a:latin typeface="+mj-lt"/>
              </a:rPr>
              <a:t>4</a:t>
            </a:r>
            <a:r>
              <a:rPr lang="en-GB" sz="1800" b="0" baseline="30000" dirty="0" smtClean="0">
                <a:solidFill>
                  <a:schemeClr val="tx1"/>
                </a:solidFill>
                <a:latin typeface="+mj-lt"/>
              </a:rPr>
              <a:t>th</a:t>
            </a:r>
            <a:r>
              <a:rPr lang="en-GB" sz="1800" b="0" dirty="0" smtClean="0">
                <a:solidFill>
                  <a:schemeClr val="tx1"/>
                </a:solidFill>
                <a:latin typeface="+mj-lt"/>
              </a:rPr>
              <a:t>  </a:t>
            </a:r>
            <a:r>
              <a:rPr lang="en-GB" sz="1800" b="0" dirty="0">
                <a:solidFill>
                  <a:schemeClr val="tx1"/>
                </a:solidFill>
                <a:latin typeface="+mj-lt"/>
              </a:rPr>
              <a:t>Industrial Revolution for Content Creators in BRICS markets. </a:t>
            </a:r>
            <a:r>
              <a:rPr lang="en-GB" sz="1800" b="0" dirty="0" smtClean="0">
                <a:solidFill>
                  <a:schemeClr val="tx1"/>
                </a:solidFill>
                <a:latin typeface="+mj-lt"/>
              </a:rPr>
              <a:t> The </a:t>
            </a:r>
            <a:r>
              <a:rPr lang="en-GB" sz="1800" b="0" dirty="0">
                <a:solidFill>
                  <a:schemeClr val="tx1"/>
                </a:solidFill>
                <a:latin typeface="+mj-lt"/>
              </a:rPr>
              <a:t>forum amongst others </a:t>
            </a:r>
            <a:r>
              <a:rPr lang="en-GB" sz="1800" b="0" dirty="0" smtClean="0">
                <a:solidFill>
                  <a:schemeClr val="tx1"/>
                </a:solidFill>
                <a:latin typeface="+mj-lt"/>
              </a:rPr>
              <a:t>:</a:t>
            </a:r>
          </a:p>
          <a:p>
            <a:pPr lvl="1" algn="just"/>
            <a:r>
              <a:rPr lang="en-GB" sz="1800" b="0" dirty="0" smtClean="0">
                <a:solidFill>
                  <a:schemeClr val="tx1"/>
                </a:solidFill>
                <a:latin typeface="+mj-lt"/>
              </a:rPr>
              <a:t>provided  </a:t>
            </a:r>
            <a:r>
              <a:rPr lang="en-GB" sz="1800" b="0" dirty="0">
                <a:solidFill>
                  <a:schemeClr val="tx1"/>
                </a:solidFill>
                <a:latin typeface="+mj-lt"/>
              </a:rPr>
              <a:t>insights on Creative, Political, Legal, Financial and institutional Framework for establishment of BRICS Audio-Visual/Film Co-Production and Distribution Treaty and Fund; </a:t>
            </a:r>
            <a:endParaRPr lang="en-GB" sz="1800" b="0" dirty="0" smtClean="0">
              <a:solidFill>
                <a:schemeClr val="tx1"/>
              </a:solidFill>
              <a:latin typeface="+mj-lt"/>
            </a:endParaRPr>
          </a:p>
          <a:p>
            <a:pPr lvl="1" algn="just"/>
            <a:r>
              <a:rPr lang="en-GB" sz="1800" b="0" dirty="0" smtClean="0">
                <a:solidFill>
                  <a:schemeClr val="tx1"/>
                </a:solidFill>
                <a:latin typeface="+mj-lt"/>
              </a:rPr>
              <a:t>explored </a:t>
            </a:r>
            <a:r>
              <a:rPr lang="en-GB" sz="1800" b="0" dirty="0">
                <a:solidFill>
                  <a:schemeClr val="tx1"/>
                </a:solidFill>
                <a:latin typeface="+mj-lt"/>
              </a:rPr>
              <a:t>opportunities and challenges of </a:t>
            </a:r>
            <a:r>
              <a:rPr lang="en-GB" sz="1800" b="0" dirty="0" smtClean="0">
                <a:solidFill>
                  <a:schemeClr val="tx1"/>
                </a:solidFill>
                <a:latin typeface="+mj-lt"/>
              </a:rPr>
              <a:t>content </a:t>
            </a:r>
            <a:r>
              <a:rPr lang="en-GB" sz="1800" b="0" dirty="0">
                <a:solidFill>
                  <a:schemeClr val="tx1"/>
                </a:solidFill>
                <a:latin typeface="+mj-lt"/>
              </a:rPr>
              <a:t>creation and </a:t>
            </a:r>
            <a:r>
              <a:rPr lang="en-GB" sz="1800" b="0" dirty="0" smtClean="0">
                <a:solidFill>
                  <a:schemeClr val="tx1"/>
                </a:solidFill>
                <a:latin typeface="+mj-lt"/>
              </a:rPr>
              <a:t>Distribution, </a:t>
            </a:r>
            <a:r>
              <a:rPr lang="en-GB" sz="1800" b="0" dirty="0">
                <a:solidFill>
                  <a:schemeClr val="tx1"/>
                </a:solidFill>
                <a:latin typeface="+mj-lt"/>
              </a:rPr>
              <a:t>c</a:t>
            </a:r>
            <a:r>
              <a:rPr lang="en-GB" sz="1800" b="0" dirty="0" smtClean="0">
                <a:solidFill>
                  <a:schemeClr val="tx1"/>
                </a:solidFill>
                <a:latin typeface="+mj-lt"/>
              </a:rPr>
              <a:t>ollaborative </a:t>
            </a:r>
            <a:r>
              <a:rPr lang="en-GB" sz="1800" b="0" dirty="0">
                <a:solidFill>
                  <a:schemeClr val="tx1"/>
                </a:solidFill>
                <a:latin typeface="+mj-lt"/>
              </a:rPr>
              <a:t>c</a:t>
            </a:r>
            <a:r>
              <a:rPr lang="en-GB" sz="1800" b="0" dirty="0" smtClean="0">
                <a:solidFill>
                  <a:schemeClr val="tx1"/>
                </a:solidFill>
                <a:latin typeface="+mj-lt"/>
              </a:rPr>
              <a:t>ontent </a:t>
            </a:r>
            <a:r>
              <a:rPr lang="en-GB" sz="1800" b="0" dirty="0">
                <a:solidFill>
                  <a:schemeClr val="tx1"/>
                </a:solidFill>
                <a:latin typeface="+mj-lt"/>
              </a:rPr>
              <a:t>development amongst BRICS </a:t>
            </a:r>
            <a:r>
              <a:rPr lang="en-GB" sz="1800" b="0" dirty="0" smtClean="0">
                <a:solidFill>
                  <a:schemeClr val="tx1"/>
                </a:solidFill>
                <a:latin typeface="+mj-lt"/>
              </a:rPr>
              <a:t>filmmakers and funding</a:t>
            </a:r>
            <a:r>
              <a:rPr lang="en-GB" sz="1800" b="0" dirty="0">
                <a:solidFill>
                  <a:schemeClr val="tx1"/>
                </a:solidFill>
                <a:latin typeface="+mj-lt"/>
              </a:rPr>
              <a:t>, production and distribution of content that can travel between the 5 BRICS </a:t>
            </a:r>
            <a:r>
              <a:rPr lang="en-GB" sz="1800" b="0" dirty="0" smtClean="0">
                <a:solidFill>
                  <a:schemeClr val="tx1"/>
                </a:solidFill>
                <a:latin typeface="+mj-lt"/>
              </a:rPr>
              <a:t>countries.</a:t>
            </a:r>
          </a:p>
        </p:txBody>
      </p:sp>
      <p:sp>
        <p:nvSpPr>
          <p:cNvPr id="4" name="Slide Number Placeholder 3"/>
          <p:cNvSpPr>
            <a:spLocks noGrp="1"/>
          </p:cNvSpPr>
          <p:nvPr>
            <p:ph type="sldNum" sz="quarter" idx="4"/>
          </p:nvPr>
        </p:nvSpPr>
        <p:spPr>
          <a:xfrm>
            <a:off x="8172400" y="5949280"/>
            <a:ext cx="735199" cy="365125"/>
          </a:xfrm>
        </p:spPr>
        <p:txBody>
          <a:bodyPr/>
          <a:lstStyle/>
          <a:p>
            <a:r>
              <a:rPr lang="en-ZA" sz="1000" b="1" dirty="0" smtClean="0"/>
              <a:t>13.</a:t>
            </a:r>
          </a:p>
        </p:txBody>
      </p:sp>
    </p:spTree>
    <p:extLst>
      <p:ext uri="{BB962C8B-B14F-4D97-AF65-F5344CB8AC3E}">
        <p14:creationId xmlns:p14="http://schemas.microsoft.com/office/powerpoint/2010/main" xmlns="" val="39855178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527" y="260648"/>
            <a:ext cx="8229600" cy="710952"/>
          </a:xfrm>
        </p:spPr>
        <p:txBody>
          <a:bodyPr>
            <a:normAutofit/>
          </a:bodyPr>
          <a:lstStyle/>
          <a:p>
            <a:pPr algn="ctr" defTabSz="457200" eaLnBrk="0" fontAlgn="base" hangingPunct="0">
              <a:spcAft>
                <a:spcPct val="0"/>
              </a:spcAft>
              <a:defRPr/>
            </a:pPr>
            <a:r>
              <a:rPr lang="en-ZA" sz="2400" cap="all" dirty="0">
                <a:solidFill>
                  <a:schemeClr val="accent6">
                    <a:lumMod val="50000"/>
                  </a:schemeClr>
                </a:solidFill>
                <a:latin typeface="+mj-lt"/>
              </a:rPr>
              <a:t>Highlights of the </a:t>
            </a:r>
            <a:r>
              <a:rPr lang="en-ZA" sz="2400" cap="all" dirty="0" smtClean="0">
                <a:solidFill>
                  <a:schemeClr val="accent6">
                    <a:lumMod val="50000"/>
                  </a:schemeClr>
                </a:solidFill>
                <a:latin typeface="+mj-lt"/>
              </a:rPr>
              <a:t>second quarter.</a:t>
            </a:r>
            <a:r>
              <a:rPr lang="en-ZA" sz="2400" cap="all" dirty="0">
                <a:solidFill>
                  <a:srgbClr val="990000"/>
                </a:solidFill>
                <a:latin typeface="Calibri"/>
              </a:rPr>
              <a:t> </a:t>
            </a:r>
            <a:r>
              <a:rPr lang="en-ZA" sz="2400" cap="all" dirty="0" smtClean="0">
                <a:solidFill>
                  <a:schemeClr val="accent6">
                    <a:lumMod val="50000"/>
                  </a:schemeClr>
                </a:solidFill>
                <a:latin typeface="+mj-lt"/>
              </a:rPr>
              <a:t>Cont.</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107504" y="1340768"/>
            <a:ext cx="8856984" cy="4464496"/>
          </a:xfrm>
        </p:spPr>
        <p:txBody>
          <a:bodyPr>
            <a:noAutofit/>
          </a:bodyPr>
          <a:lstStyle/>
          <a:p>
            <a:pPr algn="just"/>
            <a:endParaRPr lang="en-ZA" sz="1800" b="0" dirty="0" smtClean="0">
              <a:solidFill>
                <a:schemeClr val="tx1"/>
              </a:solidFill>
              <a:latin typeface="+mj-lt"/>
            </a:endParaRPr>
          </a:p>
          <a:p>
            <a:pPr algn="just"/>
            <a:r>
              <a:rPr lang="en-ZA" sz="1800" b="0" dirty="0" smtClean="0">
                <a:solidFill>
                  <a:schemeClr val="tx1"/>
                </a:solidFill>
                <a:latin typeface="+mj-lt"/>
              </a:rPr>
              <a:t>On </a:t>
            </a:r>
            <a:r>
              <a:rPr lang="en-ZA" sz="1800" b="0" dirty="0">
                <a:solidFill>
                  <a:schemeClr val="tx1"/>
                </a:solidFill>
                <a:latin typeface="+mj-lt"/>
              </a:rPr>
              <a:t>Thursday, 9 August </a:t>
            </a:r>
            <a:r>
              <a:rPr lang="en-ZA" sz="1800" b="0" dirty="0" smtClean="0">
                <a:solidFill>
                  <a:schemeClr val="tx1"/>
                </a:solidFill>
                <a:latin typeface="+mj-lt"/>
              </a:rPr>
              <a:t>2018, the Department commemorated Women's </a:t>
            </a:r>
            <a:r>
              <a:rPr lang="en-ZA" sz="1800" b="0" dirty="0">
                <a:solidFill>
                  <a:schemeClr val="tx1"/>
                </a:solidFill>
                <a:latin typeface="+mj-lt"/>
              </a:rPr>
              <a:t>D</a:t>
            </a:r>
            <a:r>
              <a:rPr lang="en-ZA" sz="1800" b="0" dirty="0" smtClean="0">
                <a:solidFill>
                  <a:schemeClr val="tx1"/>
                </a:solidFill>
                <a:latin typeface="+mj-lt"/>
              </a:rPr>
              <a:t>ay at</a:t>
            </a:r>
            <a:r>
              <a:rPr lang="en-ZA" sz="1800" b="0" dirty="0">
                <a:solidFill>
                  <a:schemeClr val="tx1"/>
                </a:solidFill>
                <a:latin typeface="+mj-lt"/>
              </a:rPr>
              <a:t>  Mbekweni Rugby Stadium in Paarl, Western Cape under the theme: “</a:t>
            </a:r>
            <a:r>
              <a:rPr lang="en-ZA" sz="1800" i="1" dirty="0">
                <a:solidFill>
                  <a:schemeClr val="tx1"/>
                </a:solidFill>
                <a:latin typeface="+mj-lt"/>
              </a:rPr>
              <a:t>100 Years of Albertina Sisulu, Woman of Fortitude: Women United in Moving South Africa Forward</a:t>
            </a:r>
            <a:r>
              <a:rPr lang="en-ZA" sz="1800" b="0" dirty="0">
                <a:solidFill>
                  <a:schemeClr val="tx1"/>
                </a:solidFill>
                <a:latin typeface="+mj-lt"/>
              </a:rPr>
              <a:t>”. </a:t>
            </a:r>
            <a:r>
              <a:rPr lang="en-US" sz="1800" b="0" dirty="0">
                <a:solidFill>
                  <a:schemeClr val="tx1"/>
                </a:solidFill>
                <a:latin typeface="+mj-lt"/>
              </a:rPr>
              <a:t>Women’s Day is an opportunity to pay tribute to the remarkable women leaders who have been at the forefront of the liberation struggle. </a:t>
            </a:r>
            <a:r>
              <a:rPr lang="en-ZA" sz="1800" b="0" dirty="0">
                <a:solidFill>
                  <a:schemeClr val="tx1"/>
                </a:solidFill>
                <a:latin typeface="+mj-lt"/>
              </a:rPr>
              <a:t>The event which was presided over by </a:t>
            </a:r>
            <a:r>
              <a:rPr lang="en-ZA" sz="1800" b="0" dirty="0" smtClean="0">
                <a:solidFill>
                  <a:schemeClr val="tx1"/>
                </a:solidFill>
                <a:latin typeface="+mj-lt"/>
              </a:rPr>
              <a:t>Deputy </a:t>
            </a:r>
            <a:r>
              <a:rPr lang="en-ZA" sz="1800" b="0" dirty="0">
                <a:solidFill>
                  <a:schemeClr val="tx1"/>
                </a:solidFill>
                <a:latin typeface="+mj-lt"/>
              </a:rPr>
              <a:t>Minister Maggie Sotyu saw South Africans, mainly women from all walks of life coming together to observe this special day. </a:t>
            </a:r>
            <a:endParaRPr lang="en-ZA" sz="1800" b="0" dirty="0" smtClean="0">
              <a:solidFill>
                <a:schemeClr val="tx1"/>
              </a:solidFill>
              <a:latin typeface="+mj-lt"/>
            </a:endParaRPr>
          </a:p>
          <a:p>
            <a:pPr marL="0" indent="0" algn="just">
              <a:buNone/>
            </a:pPr>
            <a:endParaRPr lang="en-ZA" sz="1800" b="0" dirty="0" smtClean="0">
              <a:solidFill>
                <a:schemeClr val="tx1"/>
              </a:solidFill>
              <a:latin typeface="+mj-lt"/>
            </a:endParaRPr>
          </a:p>
          <a:p>
            <a:pPr algn="just"/>
            <a:r>
              <a:rPr lang="en-ZA" sz="1800" b="0" dirty="0">
                <a:solidFill>
                  <a:schemeClr val="tx1"/>
                </a:solidFill>
                <a:latin typeface="+mj-lt"/>
              </a:rPr>
              <a:t>Deputy Minister, Ms Makhotso M. Sotyu held a Ministerial learners engagement at Horseshoe Inn, in Kimberly Northern Cape, to promote non racialism, co-existence, equal development, access and moral regeneration </a:t>
            </a:r>
            <a:r>
              <a:rPr lang="en-ZA" sz="1800" b="0" dirty="0" smtClean="0">
                <a:solidFill>
                  <a:schemeClr val="tx1"/>
                </a:solidFill>
                <a:latin typeface="+mj-lt"/>
              </a:rPr>
              <a:t> as part of the nation </a:t>
            </a:r>
            <a:r>
              <a:rPr lang="en-ZA" sz="1800" b="0" dirty="0">
                <a:solidFill>
                  <a:schemeClr val="tx1"/>
                </a:solidFill>
                <a:latin typeface="+mj-lt"/>
              </a:rPr>
              <a:t>building and social </a:t>
            </a:r>
            <a:r>
              <a:rPr lang="en-ZA" sz="1800" b="0" dirty="0" smtClean="0">
                <a:solidFill>
                  <a:schemeClr val="tx1"/>
                </a:solidFill>
                <a:latin typeface="+mj-lt"/>
              </a:rPr>
              <a:t>cohesion efforts. The </a:t>
            </a:r>
            <a:r>
              <a:rPr lang="en-ZA" sz="1800" b="0" dirty="0">
                <a:solidFill>
                  <a:schemeClr val="tx1"/>
                </a:solidFill>
                <a:latin typeface="+mj-lt"/>
              </a:rPr>
              <a:t>Deputy Minister advised the commissions not to allow racial issues to divide them, and that </a:t>
            </a:r>
            <a:r>
              <a:rPr lang="en-ZA" sz="1800" b="0" dirty="0" smtClean="0">
                <a:solidFill>
                  <a:schemeClr val="tx1"/>
                </a:solidFill>
                <a:latin typeface="+mj-lt"/>
              </a:rPr>
              <a:t>learners </a:t>
            </a:r>
            <a:r>
              <a:rPr lang="en-ZA" sz="1800" b="0" dirty="0">
                <a:solidFill>
                  <a:schemeClr val="tx1"/>
                </a:solidFill>
                <a:latin typeface="+mj-lt"/>
              </a:rPr>
              <a:t>should </a:t>
            </a:r>
            <a:r>
              <a:rPr lang="en-ZA" sz="1800" b="0" dirty="0" smtClean="0">
                <a:solidFill>
                  <a:schemeClr val="tx1"/>
                </a:solidFill>
                <a:latin typeface="+mj-lt"/>
              </a:rPr>
              <a:t>engage </a:t>
            </a:r>
            <a:r>
              <a:rPr lang="en-ZA" sz="1800" b="0" dirty="0">
                <a:solidFill>
                  <a:schemeClr val="tx1"/>
                </a:solidFill>
                <a:latin typeface="+mj-lt"/>
              </a:rPr>
              <a:t>with one another because they are the future </a:t>
            </a:r>
            <a:r>
              <a:rPr lang="en-ZA" sz="1800" b="0" dirty="0" smtClean="0">
                <a:solidFill>
                  <a:schemeClr val="tx1"/>
                </a:solidFill>
                <a:latin typeface="+mj-lt"/>
              </a:rPr>
              <a:t>leaders</a:t>
            </a:r>
            <a:r>
              <a:rPr lang="en-ZA" sz="1800" b="0" dirty="0">
                <a:solidFill>
                  <a:schemeClr val="tx1"/>
                </a:solidFill>
                <a:latin typeface="+mj-lt"/>
              </a:rPr>
              <a:t> </a:t>
            </a:r>
            <a:r>
              <a:rPr lang="en-ZA" sz="1800" b="0" dirty="0" smtClean="0">
                <a:solidFill>
                  <a:schemeClr val="tx1"/>
                </a:solidFill>
                <a:latin typeface="+mj-lt"/>
              </a:rPr>
              <a:t>of the country.</a:t>
            </a:r>
            <a:endParaRPr lang="en-ZA" sz="1800" b="0" dirty="0">
              <a:solidFill>
                <a:schemeClr val="tx1"/>
              </a:solidFill>
              <a:latin typeface="+mj-lt"/>
            </a:endParaRPr>
          </a:p>
          <a:p>
            <a:pPr marL="0" indent="0" algn="just">
              <a:buNone/>
            </a:pPr>
            <a:endParaRPr lang="en-US" sz="1800" b="0" dirty="0">
              <a:solidFill>
                <a:schemeClr val="tx1"/>
              </a:solidFill>
              <a:latin typeface="+mj-lt"/>
            </a:endParaRPr>
          </a:p>
          <a:p>
            <a:pPr algn="just"/>
            <a:endParaRPr lang="en-GB" sz="1800" b="0" dirty="0">
              <a:solidFill>
                <a:schemeClr val="tx1"/>
              </a:solidFill>
              <a:latin typeface="+mj-lt"/>
            </a:endParaRPr>
          </a:p>
        </p:txBody>
      </p:sp>
      <p:sp>
        <p:nvSpPr>
          <p:cNvPr id="4" name="Slide Number Placeholder 3"/>
          <p:cNvSpPr>
            <a:spLocks noGrp="1"/>
          </p:cNvSpPr>
          <p:nvPr>
            <p:ph type="sldNum" sz="quarter" idx="4"/>
          </p:nvPr>
        </p:nvSpPr>
        <p:spPr>
          <a:xfrm>
            <a:off x="8172400" y="5949280"/>
            <a:ext cx="735199" cy="365125"/>
          </a:xfrm>
        </p:spPr>
        <p:txBody>
          <a:bodyPr/>
          <a:lstStyle/>
          <a:p>
            <a:r>
              <a:rPr lang="en-ZA" sz="1000" b="1" dirty="0" smtClean="0"/>
              <a:t>14.</a:t>
            </a:r>
          </a:p>
        </p:txBody>
      </p:sp>
    </p:spTree>
    <p:extLst>
      <p:ext uri="{BB962C8B-B14F-4D97-AF65-F5344CB8AC3E}">
        <p14:creationId xmlns:p14="http://schemas.microsoft.com/office/powerpoint/2010/main" xmlns="" val="34490956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76064"/>
          </a:xfrm>
        </p:spPr>
        <p:txBody>
          <a:bodyPr>
            <a:normAutofit/>
          </a:bodyPr>
          <a:lstStyle/>
          <a:p>
            <a:pPr algn="ctr" defTabSz="457200" eaLnBrk="0" fontAlgn="base" hangingPunct="0">
              <a:spcAft>
                <a:spcPct val="0"/>
              </a:spcAft>
              <a:defRPr/>
            </a:pPr>
            <a:r>
              <a:rPr lang="en-ZA" sz="2800" cap="all" dirty="0">
                <a:solidFill>
                  <a:srgbClr val="990000"/>
                </a:solidFill>
                <a:latin typeface="Calibri"/>
              </a:rPr>
              <a:t>Highlights of the second </a:t>
            </a:r>
            <a:r>
              <a:rPr lang="en-ZA" sz="2800" cap="all" dirty="0" smtClean="0">
                <a:solidFill>
                  <a:srgbClr val="990000"/>
                </a:solidFill>
                <a:latin typeface="Calibri"/>
              </a:rPr>
              <a:t>quarter.cont.</a:t>
            </a:r>
            <a:endParaRPr lang="en-US" sz="2800" cap="all" dirty="0">
              <a:solidFill>
                <a:schemeClr val="accent6">
                  <a:lumMod val="50000"/>
                </a:schemeClr>
              </a:solidFill>
              <a:latin typeface="+mj-lt"/>
            </a:endParaRPr>
          </a:p>
        </p:txBody>
      </p:sp>
      <p:sp>
        <p:nvSpPr>
          <p:cNvPr id="3" name="Content Placeholder 2"/>
          <p:cNvSpPr>
            <a:spLocks noGrp="1"/>
          </p:cNvSpPr>
          <p:nvPr>
            <p:ph idx="1"/>
          </p:nvPr>
        </p:nvSpPr>
        <p:spPr>
          <a:xfrm>
            <a:off x="153852" y="1442786"/>
            <a:ext cx="8856984" cy="4680519"/>
          </a:xfrm>
        </p:spPr>
        <p:txBody>
          <a:bodyPr>
            <a:normAutofit lnSpcReduction="10000"/>
          </a:bodyPr>
          <a:lstStyle/>
          <a:p>
            <a:pPr algn="just"/>
            <a:r>
              <a:rPr lang="en-GB" sz="1800" b="0" dirty="0" smtClean="0">
                <a:solidFill>
                  <a:schemeClr val="tx1"/>
                </a:solidFill>
                <a:latin typeface="+mj-lt"/>
              </a:rPr>
              <a:t>On </a:t>
            </a:r>
            <a:r>
              <a:rPr lang="en-GB" sz="1800" b="0" dirty="0">
                <a:solidFill>
                  <a:schemeClr val="tx1"/>
                </a:solidFill>
                <a:latin typeface="+mj-lt"/>
              </a:rPr>
              <a:t>Friday, 31 August </a:t>
            </a:r>
            <a:r>
              <a:rPr lang="en-GB" sz="1800" b="0" dirty="0" smtClean="0">
                <a:solidFill>
                  <a:schemeClr val="tx1"/>
                </a:solidFill>
                <a:latin typeface="+mj-lt"/>
              </a:rPr>
              <a:t>2018, the Minister conducted </a:t>
            </a:r>
            <a:r>
              <a:rPr lang="en-GB" sz="1800" b="0" dirty="0">
                <a:solidFill>
                  <a:schemeClr val="tx1"/>
                </a:solidFill>
                <a:latin typeface="+mj-lt"/>
              </a:rPr>
              <a:t>an Imbizo on </a:t>
            </a:r>
            <a:r>
              <a:rPr lang="en-GB" sz="1800" b="0" dirty="0" smtClean="0">
                <a:solidFill>
                  <a:schemeClr val="tx1"/>
                </a:solidFill>
                <a:latin typeface="+mj-lt"/>
              </a:rPr>
              <a:t>the </a:t>
            </a:r>
            <a:r>
              <a:rPr lang="en-GB" sz="1800" b="0" dirty="0" err="1" smtClean="0">
                <a:solidFill>
                  <a:schemeClr val="tx1"/>
                </a:solidFill>
                <a:latin typeface="+mj-lt"/>
              </a:rPr>
              <a:t>Maskandi</a:t>
            </a:r>
            <a:r>
              <a:rPr lang="en-GB" sz="1800" b="0" dirty="0" smtClean="0">
                <a:solidFill>
                  <a:schemeClr val="tx1"/>
                </a:solidFill>
                <a:latin typeface="+mj-lt"/>
              </a:rPr>
              <a:t> </a:t>
            </a:r>
            <a:r>
              <a:rPr lang="en-GB" sz="1800" b="0" dirty="0">
                <a:solidFill>
                  <a:schemeClr val="tx1"/>
                </a:solidFill>
                <a:latin typeface="+mj-lt"/>
              </a:rPr>
              <a:t>music genre to discuss challenges, opportunities and tensions within the Maskandi fraternity at The Play House Company, Durban in KwaZulu Natal. The event provided a platform for the broader Maskandi sector to </a:t>
            </a:r>
            <a:r>
              <a:rPr lang="en-GB" sz="1800" b="0" dirty="0" smtClean="0">
                <a:solidFill>
                  <a:schemeClr val="tx1"/>
                </a:solidFill>
                <a:latin typeface="+mj-lt"/>
              </a:rPr>
              <a:t>outline proposed </a:t>
            </a:r>
            <a:r>
              <a:rPr lang="en-GB" sz="1800" b="0" dirty="0">
                <a:solidFill>
                  <a:schemeClr val="tx1"/>
                </a:solidFill>
                <a:latin typeface="+mj-lt"/>
              </a:rPr>
              <a:t>plans and to share views on how the sector can be </a:t>
            </a:r>
            <a:r>
              <a:rPr lang="en-GB" sz="1800" b="0" dirty="0" smtClean="0">
                <a:solidFill>
                  <a:schemeClr val="tx1"/>
                </a:solidFill>
                <a:latin typeface="+mj-lt"/>
              </a:rPr>
              <a:t>supported. The </a:t>
            </a:r>
            <a:r>
              <a:rPr lang="en-GB" sz="1800" b="0" dirty="0" err="1">
                <a:solidFill>
                  <a:schemeClr val="tx1"/>
                </a:solidFill>
                <a:latin typeface="+mj-lt"/>
              </a:rPr>
              <a:t>Imbizo</a:t>
            </a:r>
            <a:r>
              <a:rPr lang="en-GB" sz="1800" b="0" dirty="0">
                <a:solidFill>
                  <a:schemeClr val="tx1"/>
                </a:solidFill>
                <a:latin typeface="+mj-lt"/>
              </a:rPr>
              <a:t> </a:t>
            </a:r>
            <a:r>
              <a:rPr lang="en-GB" sz="1800" b="0" dirty="0" smtClean="0">
                <a:solidFill>
                  <a:schemeClr val="tx1"/>
                </a:solidFill>
                <a:latin typeface="+mj-lt"/>
              </a:rPr>
              <a:t>was </a:t>
            </a:r>
            <a:r>
              <a:rPr lang="en-GB" sz="1800" b="0" dirty="0">
                <a:solidFill>
                  <a:schemeClr val="tx1"/>
                </a:solidFill>
                <a:latin typeface="+mj-lt"/>
              </a:rPr>
              <a:t>part of the department’s ongoing efforts to reposition the arts, culture and heritage sector as an important segment for economic growth</a:t>
            </a:r>
            <a:r>
              <a:rPr lang="en-GB" sz="1800" b="0" dirty="0" smtClean="0">
                <a:solidFill>
                  <a:schemeClr val="tx1"/>
                </a:solidFill>
                <a:latin typeface="+mj-lt"/>
              </a:rPr>
              <a:t>.</a:t>
            </a:r>
          </a:p>
          <a:p>
            <a:pPr algn="just">
              <a:lnSpc>
                <a:spcPct val="110000"/>
              </a:lnSpc>
            </a:pPr>
            <a:endParaRPr lang="en-US" sz="1800" b="0" dirty="0">
              <a:solidFill>
                <a:schemeClr val="tx1"/>
              </a:solidFill>
              <a:latin typeface="+mj-lt"/>
            </a:endParaRPr>
          </a:p>
          <a:p>
            <a:pPr algn="just">
              <a:lnSpc>
                <a:spcPct val="110000"/>
              </a:lnSpc>
            </a:pPr>
            <a:r>
              <a:rPr lang="en-GB" sz="1800" b="0" dirty="0">
                <a:solidFill>
                  <a:schemeClr val="tx1"/>
                </a:solidFill>
                <a:latin typeface="+mj-lt"/>
              </a:rPr>
              <a:t>On Saturday, 01 September 2018, Minister Mthethwa officially launched Heritage Month 2018 at the Nelson Mandela Capture Site, Howick in KwaZulu-Natal. In line with </a:t>
            </a:r>
            <a:r>
              <a:rPr lang="en-GB" sz="1800" b="0" dirty="0" smtClean="0">
                <a:solidFill>
                  <a:schemeClr val="tx1"/>
                </a:solidFill>
                <a:latin typeface="+mj-lt"/>
              </a:rPr>
              <a:t>Government’s </a:t>
            </a:r>
            <a:r>
              <a:rPr lang="en-GB" sz="1800" b="0" dirty="0">
                <a:solidFill>
                  <a:schemeClr val="tx1"/>
                </a:solidFill>
                <a:latin typeface="+mj-lt"/>
              </a:rPr>
              <a:t>programme to celebrate the centenary year of Tata Nelson Mandela and Mama Albertina Sisulu, Heritage Month 2018 </a:t>
            </a:r>
            <a:r>
              <a:rPr lang="en-GB" sz="1800" b="0" dirty="0" smtClean="0">
                <a:solidFill>
                  <a:schemeClr val="tx1"/>
                </a:solidFill>
                <a:latin typeface="+mj-lt"/>
              </a:rPr>
              <a:t>was </a:t>
            </a:r>
            <a:r>
              <a:rPr lang="en-GB" sz="1800" b="0" dirty="0">
                <a:solidFill>
                  <a:schemeClr val="tx1"/>
                </a:solidFill>
                <a:latin typeface="+mj-lt"/>
              </a:rPr>
              <a:t>commemorated under the theme, “</a:t>
            </a:r>
            <a:r>
              <a:rPr lang="en-GB" sz="1800" i="1" dirty="0">
                <a:solidFill>
                  <a:schemeClr val="tx1"/>
                </a:solidFill>
                <a:latin typeface="+mj-lt"/>
              </a:rPr>
              <a:t>The Year of Nelson Rholihlahla Mandela: Advancing Transformation of South Africa’s Heritage Landscape</a:t>
            </a:r>
            <a:r>
              <a:rPr lang="en-GB" sz="1800" i="1" dirty="0" smtClean="0">
                <a:solidFill>
                  <a:schemeClr val="tx1"/>
                </a:solidFill>
                <a:latin typeface="+mj-lt"/>
              </a:rPr>
              <a:t>”. </a:t>
            </a:r>
            <a:r>
              <a:rPr lang="en-GB" sz="1800" b="0" dirty="0">
                <a:solidFill>
                  <a:schemeClr val="tx1"/>
                </a:solidFill>
                <a:latin typeface="+mj-lt"/>
              </a:rPr>
              <a:t>At the centre of the 2018 Heritage Month celebrations </a:t>
            </a:r>
            <a:r>
              <a:rPr lang="en-GB" sz="1800" b="0" dirty="0" smtClean="0">
                <a:solidFill>
                  <a:schemeClr val="tx1"/>
                </a:solidFill>
                <a:latin typeface="+mj-lt"/>
              </a:rPr>
              <a:t>was the transformation </a:t>
            </a:r>
            <a:r>
              <a:rPr lang="en-GB" sz="1800" b="0" dirty="0">
                <a:solidFill>
                  <a:schemeClr val="tx1"/>
                </a:solidFill>
                <a:latin typeface="+mj-lt"/>
              </a:rPr>
              <a:t>of the heritage landscape, and in particular, the contribution made by </a:t>
            </a:r>
            <a:r>
              <a:rPr lang="en-GB" sz="1800" b="0" dirty="0" smtClean="0">
                <a:solidFill>
                  <a:schemeClr val="tx1"/>
                </a:solidFill>
                <a:latin typeface="+mj-lt"/>
              </a:rPr>
              <a:t>former </a:t>
            </a:r>
            <a:r>
              <a:rPr lang="en-GB" sz="1800" b="0" dirty="0">
                <a:solidFill>
                  <a:schemeClr val="tx1"/>
                </a:solidFill>
                <a:latin typeface="+mj-lt"/>
              </a:rPr>
              <a:t>President Nelson Rholihlahla Mandela and other leaders such Adam Kok.</a:t>
            </a:r>
            <a:endParaRPr lang="en-US" sz="1800" b="0" dirty="0">
              <a:solidFill>
                <a:schemeClr val="tx1"/>
              </a:solidFill>
              <a:latin typeface="+mj-lt"/>
            </a:endParaRPr>
          </a:p>
          <a:p>
            <a:pPr>
              <a:lnSpc>
                <a:spcPct val="170000"/>
              </a:lnSpc>
            </a:pPr>
            <a:endParaRPr lang="en-US" sz="1800" b="0" dirty="0">
              <a:solidFill>
                <a:schemeClr val="tx1"/>
              </a:solidFill>
              <a:latin typeface="+mn-lt"/>
              <a:ea typeface="Calibri" panose="020F0502020204030204" pitchFamily="34" charset="0"/>
              <a:cs typeface="Times New Roman" panose="02020603050405020304" pitchFamily="18" charset="0"/>
            </a:endParaRPr>
          </a:p>
          <a:p>
            <a:endParaRPr lang="en-US" sz="4000" b="0" dirty="0">
              <a:solidFill>
                <a:schemeClr val="tx1"/>
              </a:solidFill>
              <a:latin typeface="+mj-lt"/>
              <a:ea typeface="Calibri" panose="020F0502020204030204" pitchFamily="34" charset="0"/>
              <a:cs typeface="Times New Roman" panose="02020603050405020304" pitchFamily="18" charset="0"/>
            </a:endParaRPr>
          </a:p>
          <a:p>
            <a:endParaRPr lang="en-ZA" sz="4000" b="0" dirty="0">
              <a:solidFill>
                <a:srgbClr val="FF0000"/>
              </a:solidFill>
              <a:latin typeface="+mj-lt"/>
              <a:ea typeface="Calibri" panose="020F0502020204030204" pitchFamily="34" charset="0"/>
              <a:cs typeface="Times New Roman" panose="02020603050405020304" pitchFamily="18" charset="0"/>
            </a:endParaRPr>
          </a:p>
          <a:p>
            <a:endParaRPr lang="en-US" sz="4000" dirty="0">
              <a:latin typeface="+mj-lt"/>
            </a:endParaRPr>
          </a:p>
        </p:txBody>
      </p:sp>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schemeClr val="tx1"/>
                </a:solidFill>
              </a:rPr>
              <a:t>15</a:t>
            </a:r>
          </a:p>
        </p:txBody>
      </p:sp>
    </p:spTree>
    <p:extLst>
      <p:ext uri="{BB962C8B-B14F-4D97-AF65-F5344CB8AC3E}">
        <p14:creationId xmlns:p14="http://schemas.microsoft.com/office/powerpoint/2010/main" xmlns="" val="118853997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710952"/>
          </a:xfrm>
        </p:spPr>
        <p:txBody>
          <a:bodyPr>
            <a:normAutofit/>
          </a:bodyPr>
          <a:lstStyle/>
          <a:p>
            <a:pPr algn="ctr" defTabSz="457200" eaLnBrk="0" fontAlgn="base" hangingPunct="0">
              <a:spcAft>
                <a:spcPct val="0"/>
              </a:spcAft>
              <a:defRPr/>
            </a:pPr>
            <a:r>
              <a:rPr lang="en-ZA" sz="2800" cap="all" dirty="0">
                <a:solidFill>
                  <a:srgbClr val="990000"/>
                </a:solidFill>
                <a:latin typeface="Calibri"/>
              </a:rPr>
              <a:t>Highlights of the second </a:t>
            </a:r>
            <a:r>
              <a:rPr lang="en-ZA" sz="2800" cap="all" dirty="0" smtClean="0">
                <a:solidFill>
                  <a:srgbClr val="990000"/>
                </a:solidFill>
                <a:latin typeface="Calibri"/>
              </a:rPr>
              <a:t>quarter. cont.</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107504" y="1584384"/>
            <a:ext cx="8800095" cy="4536504"/>
          </a:xfrm>
        </p:spPr>
        <p:txBody>
          <a:bodyPr>
            <a:noAutofit/>
          </a:bodyPr>
          <a:lstStyle/>
          <a:p>
            <a:pPr algn="just"/>
            <a:r>
              <a:rPr lang="en-GB" sz="1700" b="0" dirty="0" smtClean="0">
                <a:solidFill>
                  <a:schemeClr val="tx1"/>
                </a:solidFill>
                <a:latin typeface="+mj-lt"/>
              </a:rPr>
              <a:t>Moretele </a:t>
            </a:r>
            <a:r>
              <a:rPr lang="en-GB" sz="1700" b="0" dirty="0">
                <a:solidFill>
                  <a:schemeClr val="tx1"/>
                </a:solidFill>
                <a:latin typeface="+mj-lt"/>
              </a:rPr>
              <a:t>jazz Festival </a:t>
            </a:r>
            <a:r>
              <a:rPr lang="en-GB" sz="1700" b="0" dirty="0" smtClean="0">
                <a:solidFill>
                  <a:schemeClr val="tx1"/>
                </a:solidFill>
                <a:latin typeface="+mj-lt"/>
              </a:rPr>
              <a:t>celebrated 20 years of its existence in Moretele Park, </a:t>
            </a:r>
            <a:r>
              <a:rPr lang="en-GB" sz="1700" b="0" dirty="0">
                <a:solidFill>
                  <a:schemeClr val="tx1"/>
                </a:solidFill>
                <a:latin typeface="+mj-lt"/>
              </a:rPr>
              <a:t>Mamelodi on Saturday, 01 September 2018. The </a:t>
            </a:r>
            <a:r>
              <a:rPr lang="en-GB" sz="1700" b="0" dirty="0" smtClean="0">
                <a:solidFill>
                  <a:schemeClr val="tx1"/>
                </a:solidFill>
                <a:latin typeface="+mj-lt"/>
              </a:rPr>
              <a:t>concert honoured and paid tribute </a:t>
            </a:r>
            <a:r>
              <a:rPr lang="en-GB" sz="1700" b="0" dirty="0">
                <a:solidFill>
                  <a:schemeClr val="tx1"/>
                </a:solidFill>
                <a:latin typeface="+mj-lt"/>
              </a:rPr>
              <a:t>to musical icons who contributed immensely to the success of the festival itself and the music industry as a whole. </a:t>
            </a:r>
            <a:endParaRPr lang="en-GB" sz="1700" b="0" dirty="0" smtClean="0">
              <a:solidFill>
                <a:schemeClr val="tx1"/>
              </a:solidFill>
              <a:latin typeface="+mj-lt"/>
            </a:endParaRPr>
          </a:p>
          <a:p>
            <a:pPr marL="0" indent="0" algn="just">
              <a:buNone/>
            </a:pPr>
            <a:endParaRPr lang="en-GB" sz="1700" b="0" dirty="0" smtClean="0">
              <a:solidFill>
                <a:schemeClr val="tx1"/>
              </a:solidFill>
              <a:latin typeface="+mj-lt"/>
            </a:endParaRPr>
          </a:p>
          <a:p>
            <a:pPr algn="just"/>
            <a:r>
              <a:rPr lang="en-GB" sz="1700" b="0" dirty="0">
                <a:solidFill>
                  <a:schemeClr val="tx1"/>
                </a:solidFill>
                <a:latin typeface="+mj-lt"/>
              </a:rPr>
              <a:t>Heritage Day Celebration was held at the Riverview Stadium in Kostad on Monday 24 September </a:t>
            </a:r>
            <a:r>
              <a:rPr lang="en-GB" sz="1700" b="0" dirty="0" smtClean="0">
                <a:solidFill>
                  <a:schemeClr val="tx1"/>
                </a:solidFill>
                <a:latin typeface="+mj-lt"/>
              </a:rPr>
              <a:t>2018 under </a:t>
            </a:r>
            <a:r>
              <a:rPr lang="en-GB" sz="1700" b="0" dirty="0">
                <a:solidFill>
                  <a:schemeClr val="tx1"/>
                </a:solidFill>
                <a:latin typeface="+mj-lt"/>
              </a:rPr>
              <a:t>the theme “</a:t>
            </a:r>
            <a:r>
              <a:rPr lang="en-GB" sz="1700" dirty="0">
                <a:solidFill>
                  <a:schemeClr val="tx1"/>
                </a:solidFill>
                <a:latin typeface="+mj-lt"/>
              </a:rPr>
              <a:t>The Year of Nelson Rholihlahla Mandela: advancing transformation of South Africa’s heritage landscape”. </a:t>
            </a:r>
            <a:r>
              <a:rPr lang="en-GB" sz="1700" b="0" dirty="0">
                <a:solidFill>
                  <a:schemeClr val="tx1"/>
                </a:solidFill>
                <a:latin typeface="+mj-lt"/>
              </a:rPr>
              <a:t>The day’s activities kicked off with the unveiling of the statue of Adam Kok by Deputy President David Mabuza . The statue has been erected at the municipal building to honour the late leader of the Griqua people in the country.  </a:t>
            </a:r>
            <a:endParaRPr lang="en-GB" sz="1700" b="0" dirty="0" smtClean="0">
              <a:solidFill>
                <a:schemeClr val="tx1"/>
              </a:solidFill>
              <a:latin typeface="+mj-lt"/>
            </a:endParaRPr>
          </a:p>
          <a:p>
            <a:pPr algn="just"/>
            <a:endParaRPr lang="en-GB" sz="1700" b="0" dirty="0" smtClean="0">
              <a:solidFill>
                <a:schemeClr val="tx1"/>
              </a:solidFill>
              <a:latin typeface="+mj-lt"/>
            </a:endParaRPr>
          </a:p>
          <a:p>
            <a:pPr algn="just"/>
            <a:r>
              <a:rPr lang="en-GB" sz="1700" b="0" dirty="0">
                <a:solidFill>
                  <a:schemeClr val="tx1"/>
                </a:solidFill>
                <a:latin typeface="+mj-lt"/>
              </a:rPr>
              <a:t>Prior to the Heritage Day Celebration, the </a:t>
            </a:r>
            <a:r>
              <a:rPr lang="en-GB" sz="1700" b="0" dirty="0" smtClean="0">
                <a:solidFill>
                  <a:schemeClr val="tx1"/>
                </a:solidFill>
                <a:latin typeface="+mj-lt"/>
              </a:rPr>
              <a:t>Department </a:t>
            </a:r>
            <a:r>
              <a:rPr lang="en-GB" sz="1700" b="0" dirty="0">
                <a:solidFill>
                  <a:schemeClr val="tx1"/>
                </a:solidFill>
                <a:latin typeface="+mj-lt"/>
              </a:rPr>
              <a:t>organised the Social Cohesion Dialogue on Sunday 23 September 2018 in Kokstad. The highly interactive and informative dialogue brought together people from all walks of life </a:t>
            </a:r>
            <a:r>
              <a:rPr lang="en-GB" sz="1700" b="0" dirty="0" smtClean="0">
                <a:solidFill>
                  <a:schemeClr val="tx1"/>
                </a:solidFill>
                <a:latin typeface="+mj-lt"/>
              </a:rPr>
              <a:t>particularly, the </a:t>
            </a:r>
            <a:r>
              <a:rPr lang="en-GB" sz="1700" b="0" dirty="0">
                <a:solidFill>
                  <a:schemeClr val="tx1"/>
                </a:solidFill>
                <a:latin typeface="+mj-lt"/>
              </a:rPr>
              <a:t>communities around Kokstad to discuss various issues that </a:t>
            </a:r>
            <a:r>
              <a:rPr lang="en-GB" sz="1700" b="0" dirty="0" smtClean="0">
                <a:solidFill>
                  <a:schemeClr val="tx1"/>
                </a:solidFill>
                <a:latin typeface="+mj-lt"/>
              </a:rPr>
              <a:t>concern </a:t>
            </a:r>
            <a:r>
              <a:rPr lang="en-GB" sz="1700" b="0" dirty="0">
                <a:solidFill>
                  <a:schemeClr val="tx1"/>
                </a:solidFill>
                <a:latin typeface="+mj-lt"/>
              </a:rPr>
              <a:t>their lives as well as their culture and heritage.</a:t>
            </a:r>
          </a:p>
        </p:txBody>
      </p:sp>
      <p:sp>
        <p:nvSpPr>
          <p:cNvPr id="4" name="Slide Number Placeholder 3"/>
          <p:cNvSpPr>
            <a:spLocks noGrp="1"/>
          </p:cNvSpPr>
          <p:nvPr>
            <p:ph type="sldNum" sz="quarter" idx="4"/>
          </p:nvPr>
        </p:nvSpPr>
        <p:spPr>
          <a:xfrm>
            <a:off x="8388424" y="5949280"/>
            <a:ext cx="519175" cy="365125"/>
          </a:xfrm>
        </p:spPr>
        <p:txBody>
          <a:bodyPr/>
          <a:lstStyle/>
          <a:p>
            <a:r>
              <a:rPr lang="en-ZA" sz="1000" b="1" dirty="0" smtClean="0">
                <a:solidFill>
                  <a:schemeClr val="tx1"/>
                </a:solidFill>
              </a:rPr>
              <a:t>16</a:t>
            </a:r>
          </a:p>
        </p:txBody>
      </p:sp>
    </p:spTree>
    <p:extLst>
      <p:ext uri="{BB962C8B-B14F-4D97-AF65-F5344CB8AC3E}">
        <p14:creationId xmlns:p14="http://schemas.microsoft.com/office/powerpoint/2010/main" xmlns="" val="14882879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34096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smtClean="0">
                <a:solidFill>
                  <a:schemeClr val="accent6">
                    <a:lumMod val="50000"/>
                  </a:schemeClr>
                </a:solidFill>
                <a:latin typeface="+mj-lt"/>
                <a:ea typeface="+mj-ea"/>
              </a:rPr>
              <a:t>PERFORMANCE TARGETS  WHICH WERE ACHIEVED in </a:t>
            </a:r>
            <a:r>
              <a:rPr lang="en-ZA" sz="3200" cap="all" dirty="0">
                <a:solidFill>
                  <a:schemeClr val="accent6">
                    <a:lumMod val="50000"/>
                  </a:schemeClr>
                </a:solidFill>
                <a:latin typeface="+mj-lt"/>
                <a:ea typeface="+mj-ea"/>
              </a:rPr>
              <a:t>the </a:t>
            </a:r>
            <a:r>
              <a:rPr lang="en-ZA" sz="3200" cap="all" dirty="0" smtClean="0">
                <a:solidFill>
                  <a:schemeClr val="accent6">
                    <a:lumMod val="50000"/>
                  </a:schemeClr>
                </a:solidFill>
                <a:latin typeface="+mj-lt"/>
                <a:ea typeface="+mj-ea"/>
              </a:rPr>
              <a:t>second QUARTER </a:t>
            </a:r>
            <a:endParaRPr lang="en-ZA" sz="3200" dirty="0">
              <a:solidFill>
                <a:schemeClr val="accent6">
                  <a:lumMod val="50000"/>
                </a:schemeClr>
              </a:solidFill>
              <a:latin typeface="+mj-lt"/>
            </a:endParaRPr>
          </a:p>
        </p:txBody>
      </p:sp>
    </p:spTree>
    <p:extLst>
      <p:ext uri="{BB962C8B-B14F-4D97-AF65-F5344CB8AC3E}">
        <p14:creationId xmlns:p14="http://schemas.microsoft.com/office/powerpoint/2010/main" xmlns="" val="33373577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rmAutofit/>
          </a:bodyPr>
          <a:lstStyle/>
          <a:p>
            <a:pPr algn="ctr"/>
            <a:r>
              <a:rPr lang="en-US" sz="2800" dirty="0" smtClean="0">
                <a:latin typeface="+mn-lt"/>
                <a:ea typeface="MS PGothic" pitchFamily="34" charset="-128"/>
                <a:cs typeface="Arial" pitchFamily="34" charset="0"/>
              </a:rPr>
              <a:t>ADMINISTRATION</a:t>
            </a:r>
            <a:endParaRPr lang="en-ZA" sz="28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49512575"/>
              </p:ext>
            </p:extLst>
          </p:nvPr>
        </p:nvGraphicFramePr>
        <p:xfrm>
          <a:off x="251519" y="1484784"/>
          <a:ext cx="8640962" cy="4032448"/>
        </p:xfrm>
        <a:graphic>
          <a:graphicData uri="http://schemas.openxmlformats.org/drawingml/2006/table">
            <a:tbl>
              <a:tblPr firstRow="1" bandRow="1">
                <a:tableStyleId>{5C22544A-7EE6-4342-B048-85BDC9FD1C3A}</a:tableStyleId>
              </a:tblPr>
              <a:tblGrid>
                <a:gridCol w="2284998">
                  <a:extLst>
                    <a:ext uri="{9D8B030D-6E8A-4147-A177-3AD203B41FA5}">
                      <a16:colId xmlns="" xmlns:a16="http://schemas.microsoft.com/office/drawing/2014/main" val="20000"/>
                    </a:ext>
                  </a:extLst>
                </a:gridCol>
                <a:gridCol w="1243397">
                  <a:extLst>
                    <a:ext uri="{9D8B030D-6E8A-4147-A177-3AD203B41FA5}">
                      <a16:colId xmlns="" xmlns:a16="http://schemas.microsoft.com/office/drawing/2014/main" val="20001"/>
                    </a:ext>
                  </a:extLst>
                </a:gridCol>
                <a:gridCol w="1584177">
                  <a:extLst>
                    <a:ext uri="{9D8B030D-6E8A-4147-A177-3AD203B41FA5}">
                      <a16:colId xmlns="" xmlns:a16="http://schemas.microsoft.com/office/drawing/2014/main" val="20002"/>
                    </a:ext>
                  </a:extLst>
                </a:gridCol>
                <a:gridCol w="2314372">
                  <a:extLst>
                    <a:ext uri="{9D8B030D-6E8A-4147-A177-3AD203B41FA5}">
                      <a16:colId xmlns="" xmlns:a16="http://schemas.microsoft.com/office/drawing/2014/main" val="20003"/>
                    </a:ext>
                  </a:extLst>
                </a:gridCol>
                <a:gridCol w="1214018">
                  <a:extLst>
                    <a:ext uri="{9D8B030D-6E8A-4147-A177-3AD203B41FA5}">
                      <a16:colId xmlns="" xmlns:a16="http://schemas.microsoft.com/office/drawing/2014/main" val="20004"/>
                    </a:ext>
                  </a:extLst>
                </a:gridCol>
              </a:tblGrid>
              <a:tr h="834129">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ACHIEVEMENT </a:t>
                      </a:r>
                      <a:r>
                        <a:rPr kumimoji="0" lang="en-US" sz="1100" b="1" i="0" u="none" strike="noStrike" cap="none" normalizeH="0" baseline="0" dirty="0" smtClean="0">
                          <a:ln>
                            <a:noFill/>
                          </a:ln>
                          <a:solidFill>
                            <a:schemeClr val="bg1"/>
                          </a:solidFill>
                          <a:effectLst/>
                          <a:latin typeface="+mn-lt"/>
                          <a:ea typeface="+mn-ea"/>
                          <a:cs typeface="+mn-cs"/>
                        </a:rPr>
                        <a: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1086516">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communication and marketing campaigns implemented to profile the Department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1000"/>
                        </a:spcAft>
                      </a:pPr>
                      <a:r>
                        <a:rPr lang="en-ZA" sz="1100" dirty="0" smtClean="0">
                          <a:effectLst/>
                          <a:latin typeface="+mn-lt"/>
                          <a:ea typeface="Calibri"/>
                          <a:cs typeface="Times New Roman"/>
                        </a:rPr>
                        <a:t>3</a:t>
                      </a:r>
                      <a:endParaRPr lang="en-ZA"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3 communication and marketing campaigns were implemented to profile the Department (Mandela Day, Women's Day and Heritage Day)</a:t>
                      </a:r>
                      <a:endParaRPr lang="en-ZA" sz="1100" dirty="0">
                        <a:effectLst/>
                        <a:latin typeface="+mn-lt"/>
                        <a:ea typeface="Calibri"/>
                        <a:cs typeface="Times New Roman"/>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tc>
                <a:extLst>
                  <a:ext uri="{0D108BD9-81ED-4DB2-BD59-A6C34878D82A}">
                    <a16:rowId xmlns="" xmlns:a16="http://schemas.microsoft.com/office/drawing/2014/main" val="10001"/>
                  </a:ext>
                </a:extLst>
              </a:tr>
              <a:tr h="814888">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 of total value of procurement awarded </a:t>
                      </a:r>
                      <a:r>
                        <a:rPr lang="en-ZA" sz="1100" dirty="0" smtClean="0">
                          <a:solidFill>
                            <a:srgbClr val="000000"/>
                          </a:solidFill>
                          <a:effectLst/>
                          <a:latin typeface="+mn-lt"/>
                          <a:ea typeface="Calibri" panose="020F0502020204030204" pitchFamily="34" charset="0"/>
                          <a:cs typeface="Calibri" panose="020F0502020204030204" pitchFamily="34" charset="0"/>
                        </a:rPr>
                        <a:t>to</a:t>
                      </a:r>
                      <a:r>
                        <a:rPr lang="en-ZA" sz="1100" baseline="0" dirty="0">
                          <a:solidFill>
                            <a:schemeClr val="dk1"/>
                          </a:solidFill>
                          <a:effectLst/>
                          <a:latin typeface="+mn-lt"/>
                          <a:ea typeface="Calibri" panose="020F0502020204030204" pitchFamily="34" charset="0"/>
                          <a:cs typeface="Times New Roman" panose="02020603050405020304" pitchFamily="18" charset="0"/>
                        </a:rPr>
                        <a:t> </a:t>
                      </a:r>
                      <a:r>
                        <a:rPr lang="en-ZA" sz="1100" dirty="0" smtClean="0">
                          <a:solidFill>
                            <a:srgbClr val="000000"/>
                          </a:solidFill>
                          <a:effectLst/>
                          <a:latin typeface="+mn-lt"/>
                          <a:ea typeface="Calibri" panose="020F0502020204030204" pitchFamily="34" charset="0"/>
                          <a:cs typeface="Calibri" panose="020F0502020204030204" pitchFamily="34" charset="0"/>
                        </a:rPr>
                        <a:t>BBBEE-compliant </a:t>
                      </a:r>
                      <a:r>
                        <a:rPr lang="en-ZA" sz="1100" dirty="0">
                          <a:solidFill>
                            <a:srgbClr val="000000"/>
                          </a:solidFill>
                          <a:effectLst/>
                          <a:latin typeface="+mn-lt"/>
                          <a:ea typeface="Calibri" panose="020F0502020204030204" pitchFamily="34" charset="0"/>
                          <a:cs typeface="Calibri" panose="020F0502020204030204" pitchFamily="34" charset="0"/>
                        </a:rPr>
                        <a:t>service providers</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&gt;70%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1000"/>
                        </a:spcAft>
                      </a:pPr>
                      <a:r>
                        <a:rPr lang="en-ZA" sz="1100" dirty="0">
                          <a:effectLst/>
                          <a:latin typeface="+mn-lt"/>
                          <a:ea typeface="Calibri"/>
                          <a:cs typeface="Times New Roman"/>
                        </a:rPr>
                        <a:t>&gt;70%</a:t>
                      </a:r>
                    </a:p>
                  </a:txBody>
                  <a:tcPr marL="68580" marR="68580" marT="0" marB="0"/>
                </a:tc>
                <a:tc>
                  <a:txBody>
                    <a:bodyPr/>
                    <a:lstStyle/>
                    <a:p>
                      <a:pPr>
                        <a:lnSpc>
                          <a:spcPct val="100000"/>
                        </a:lnSpc>
                        <a:spcAft>
                          <a:spcPts val="0"/>
                        </a:spcAft>
                      </a:pPr>
                      <a:r>
                        <a:rPr lang="en-ZA" sz="1100" dirty="0">
                          <a:effectLst/>
                          <a:latin typeface="+mn-lt"/>
                          <a:ea typeface="Calibri"/>
                          <a:cs typeface="Times New Roman"/>
                        </a:rPr>
                        <a:t>76% of total value of procurement was awarded to BBBEE compliant service providers</a:t>
                      </a: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ＭＳ Ｐゴシック" charset="0"/>
                          <a:cs typeface="Arial" pitchFamily="34" charset="0"/>
                        </a:rPr>
                        <a:t>Over achieved by 6%</a:t>
                      </a:r>
                      <a:endParaRPr kumimoji="0" lang="en-US" sz="1100" b="0" i="0" u="none" strike="noStrike" kern="1200"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 xmlns:a16="http://schemas.microsoft.com/office/drawing/2014/main" val="10003"/>
                  </a:ext>
                </a:extLst>
              </a:tr>
              <a:tr h="543258">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Izimbizo held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20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1000"/>
                        </a:spcAft>
                      </a:pPr>
                      <a:r>
                        <a:rPr lang="en-ZA" sz="1100" dirty="0">
                          <a:effectLst/>
                          <a:latin typeface="+mn-lt"/>
                          <a:ea typeface="Calibri"/>
                          <a:cs typeface="Times New Roman"/>
                        </a:rPr>
                        <a:t>5</a:t>
                      </a:r>
                    </a:p>
                  </a:txBody>
                  <a:tcPr marL="68580" marR="68580" marT="0" marB="0"/>
                </a:tc>
                <a:tc>
                  <a:txBody>
                    <a:bodyPr/>
                    <a:lstStyle/>
                    <a:p>
                      <a:pPr>
                        <a:lnSpc>
                          <a:spcPct val="100000"/>
                        </a:lnSpc>
                        <a:spcAft>
                          <a:spcPts val="1000"/>
                        </a:spcAft>
                      </a:pPr>
                      <a:r>
                        <a:rPr lang="en-ZA" sz="1100" dirty="0">
                          <a:solidFill>
                            <a:srgbClr val="000000"/>
                          </a:solidFill>
                          <a:effectLst/>
                          <a:latin typeface="+mn-lt"/>
                          <a:ea typeface="Calibri"/>
                          <a:cs typeface="Times New Roman"/>
                        </a:rPr>
                        <a:t>8  </a:t>
                      </a:r>
                      <a:r>
                        <a:rPr lang="en-ZA" sz="1100" dirty="0" smtClean="0">
                          <a:solidFill>
                            <a:srgbClr val="000000"/>
                          </a:solidFill>
                          <a:effectLst/>
                          <a:latin typeface="+mn-lt"/>
                          <a:ea typeface="Calibri"/>
                          <a:cs typeface="Times New Roman"/>
                        </a:rPr>
                        <a:t>Izimbizo</a:t>
                      </a:r>
                      <a:r>
                        <a:rPr lang="en-ZA" sz="1100" baseline="0" dirty="0" smtClean="0">
                          <a:solidFill>
                            <a:srgbClr val="000000"/>
                          </a:solidFill>
                          <a:effectLst/>
                          <a:latin typeface="+mn-lt"/>
                          <a:ea typeface="Calibri"/>
                          <a:cs typeface="Times New Roman"/>
                        </a:rPr>
                        <a:t> </a:t>
                      </a:r>
                      <a:r>
                        <a:rPr lang="en-ZA" sz="1100" dirty="0" smtClean="0">
                          <a:solidFill>
                            <a:srgbClr val="000000"/>
                          </a:solidFill>
                          <a:effectLst/>
                          <a:latin typeface="+mn-lt"/>
                          <a:ea typeface="Calibri"/>
                          <a:cs typeface="Times New Roman"/>
                        </a:rPr>
                        <a:t>were </a:t>
                      </a:r>
                      <a:r>
                        <a:rPr lang="en-ZA" sz="1100" dirty="0">
                          <a:solidFill>
                            <a:srgbClr val="000000"/>
                          </a:solidFill>
                          <a:effectLst/>
                          <a:latin typeface="+mn-lt"/>
                          <a:ea typeface="Calibri"/>
                          <a:cs typeface="Times New Roman"/>
                        </a:rPr>
                        <a:t>held</a:t>
                      </a:r>
                      <a:endParaRPr lang="en-ZA" sz="1100" dirty="0">
                        <a:effectLst/>
                        <a:latin typeface="+mn-lt"/>
                        <a:ea typeface="Calibri"/>
                        <a:cs typeface="Times New Roman"/>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ＭＳ Ｐゴシック" charset="0"/>
                          <a:cs typeface="Arial" pitchFamily="34" charset="0"/>
                        </a:rPr>
                        <a:t>Over achieved by 60% </a:t>
                      </a:r>
                      <a:endParaRPr kumimoji="0" lang="en-US" sz="1100" b="0" i="0" u="none" strike="noStrike" kern="1200"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 xmlns:a16="http://schemas.microsoft.com/office/drawing/2014/main" val="10004"/>
                  </a:ext>
                </a:extLst>
              </a:tr>
              <a:tr h="753657">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Number of quarterly monitoring reports approved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4</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1000"/>
                        </a:spcAft>
                      </a:pPr>
                      <a:r>
                        <a:rPr lang="en-ZA" sz="1100" dirty="0">
                          <a:effectLst/>
                          <a:latin typeface="+mn-lt"/>
                          <a:ea typeface="Calibri"/>
                          <a:cs typeface="Times New Roman"/>
                        </a:rPr>
                        <a:t> 1</a:t>
                      </a:r>
                    </a:p>
                  </a:txBody>
                  <a:tcPr marL="68580" marR="68580" marT="0" marB="0"/>
                </a:tc>
                <a:tc>
                  <a:txBody>
                    <a:bodyPr/>
                    <a:lstStyle/>
                    <a:p>
                      <a:pPr>
                        <a:lnSpc>
                          <a:spcPct val="100000"/>
                        </a:lnSpc>
                        <a:spcAft>
                          <a:spcPts val="0"/>
                        </a:spcAft>
                        <a:tabLst>
                          <a:tab pos="647700" algn="l"/>
                        </a:tabLst>
                      </a:pPr>
                      <a:r>
                        <a:rPr lang="en-ZA" sz="1100" dirty="0">
                          <a:effectLst/>
                          <a:latin typeface="+mn-lt"/>
                          <a:ea typeface="Calibri"/>
                          <a:cs typeface="Times New Roman"/>
                        </a:rPr>
                        <a:t>1 quarterly monitoring report was approved</a:t>
                      </a: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n-lt"/>
                        <a:ea typeface="ＭＳ Ｐゴシック" charset="0"/>
                        <a:cs typeface="Arial" pitchFamily="34" charset="0"/>
                      </a:endParaRPr>
                    </a:p>
                  </a:txBody>
                  <a:tcPr marL="68580" marR="68580" marT="0" marB="0"/>
                </a:tc>
                <a:extLst>
                  <a:ext uri="{0D108BD9-81ED-4DB2-BD59-A6C34878D82A}">
                    <a16:rowId xmlns="" xmlns:a16="http://schemas.microsoft.com/office/drawing/2014/main" val="10006"/>
                  </a:ext>
                </a:extLst>
              </a:tr>
            </a:tbl>
          </a:graphicData>
        </a:graphic>
      </p:graphicFrame>
      <p:sp>
        <p:nvSpPr>
          <p:cNvPr id="4" name="Slide Number Placeholder 3"/>
          <p:cNvSpPr>
            <a:spLocks noGrp="1"/>
          </p:cNvSpPr>
          <p:nvPr>
            <p:ph type="sldNum" sz="quarter" idx="4"/>
          </p:nvPr>
        </p:nvSpPr>
        <p:spPr>
          <a:xfrm>
            <a:off x="8460432" y="5949280"/>
            <a:ext cx="447167" cy="365125"/>
          </a:xfrm>
        </p:spPr>
        <p:txBody>
          <a:bodyPr/>
          <a:lstStyle/>
          <a:p>
            <a:r>
              <a:rPr lang="en-US" sz="1000" b="1" dirty="0" smtClean="0">
                <a:solidFill>
                  <a:schemeClr val="tx1"/>
                </a:solidFill>
              </a:rPr>
              <a:t>18</a:t>
            </a:r>
            <a:endParaRPr lang="en-ZA" sz="1000" b="1" dirty="0" smtClean="0">
              <a:solidFill>
                <a:schemeClr val="tx1"/>
              </a:solidFill>
            </a:endParaRPr>
          </a:p>
        </p:txBody>
      </p:sp>
    </p:spTree>
    <p:extLst>
      <p:ext uri="{BB962C8B-B14F-4D97-AF65-F5344CB8AC3E}">
        <p14:creationId xmlns:p14="http://schemas.microsoft.com/office/powerpoint/2010/main" xmlns="" val="3684164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04" y="315860"/>
            <a:ext cx="8229600" cy="497159"/>
          </a:xfrm>
        </p:spPr>
        <p:txBody>
          <a:bodyPr>
            <a:noAutofit/>
          </a:bodyPr>
          <a:lstStyle/>
          <a:p>
            <a:pPr algn="ctr"/>
            <a:r>
              <a:rPr lang="en-US" sz="2800" dirty="0" smtClean="0">
                <a:latin typeface="+mj-lt"/>
                <a:ea typeface="MS PGothic" pitchFamily="34" charset="-128"/>
                <a:cs typeface="Arial" pitchFamily="34" charset="0"/>
              </a:rPr>
              <a:t>INSTITUTIONAL GOVERNANCE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75491985"/>
              </p:ext>
            </p:extLst>
          </p:nvPr>
        </p:nvGraphicFramePr>
        <p:xfrm>
          <a:off x="251520" y="1484784"/>
          <a:ext cx="8640961" cy="4320480"/>
        </p:xfrm>
        <a:graphic>
          <a:graphicData uri="http://schemas.openxmlformats.org/drawingml/2006/table">
            <a:tbl>
              <a:tblPr firstRow="1" bandRow="1">
                <a:tableStyleId>{5C22544A-7EE6-4342-B048-85BDC9FD1C3A}</a:tableStyleId>
              </a:tblPr>
              <a:tblGrid>
                <a:gridCol w="1656185">
                  <a:extLst>
                    <a:ext uri="{9D8B030D-6E8A-4147-A177-3AD203B41FA5}">
                      <a16:colId xmlns="" xmlns:a16="http://schemas.microsoft.com/office/drawing/2014/main" val="20000"/>
                    </a:ext>
                  </a:extLst>
                </a:gridCol>
                <a:gridCol w="1511158">
                  <a:extLst>
                    <a:ext uri="{9D8B030D-6E8A-4147-A177-3AD203B41FA5}">
                      <a16:colId xmlns="" xmlns:a16="http://schemas.microsoft.com/office/drawing/2014/main" val="20001"/>
                    </a:ext>
                  </a:extLst>
                </a:gridCol>
                <a:gridCol w="1479897">
                  <a:extLst>
                    <a:ext uri="{9D8B030D-6E8A-4147-A177-3AD203B41FA5}">
                      <a16:colId xmlns="" xmlns:a16="http://schemas.microsoft.com/office/drawing/2014/main" val="20002"/>
                    </a:ext>
                  </a:extLst>
                </a:gridCol>
                <a:gridCol w="2609092">
                  <a:extLst>
                    <a:ext uri="{9D8B030D-6E8A-4147-A177-3AD203B41FA5}">
                      <a16:colId xmlns="" xmlns:a16="http://schemas.microsoft.com/office/drawing/2014/main" val="20003"/>
                    </a:ext>
                  </a:extLst>
                </a:gridCol>
                <a:gridCol w="1384629">
                  <a:extLst>
                    <a:ext uri="{9D8B030D-6E8A-4147-A177-3AD203B41FA5}">
                      <a16:colId xmlns="" xmlns:a16="http://schemas.microsoft.com/office/drawing/2014/main" val="20004"/>
                    </a:ext>
                  </a:extLst>
                </a:gridCol>
              </a:tblGrid>
              <a:tr h="728857">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ACHIEVEMENT </a:t>
                      </a:r>
                      <a:r>
                        <a:rPr kumimoji="0" lang="en-US" sz="1100" b="1" i="0" u="none" strike="noStrike" cap="none" normalizeH="0" baseline="0" dirty="0" smtClean="0">
                          <a:ln>
                            <a:noFill/>
                          </a:ln>
                          <a:solidFill>
                            <a:schemeClr val="bg1"/>
                          </a:solidFill>
                          <a:effectLst/>
                          <a:latin typeface="+mn-lt"/>
                          <a:ea typeface="+mn-ea"/>
                          <a:cs typeface="+mn-cs"/>
                        </a:rPr>
                        <a: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1921230">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Number of departmental </a:t>
                      </a:r>
                      <a:r>
                        <a:rPr lang="en-ZA" sz="1100" dirty="0" smtClean="0">
                          <a:solidFill>
                            <a:srgbClr val="000000"/>
                          </a:solidFill>
                          <a:effectLst/>
                          <a:latin typeface="+mn-lt"/>
                          <a:ea typeface="Times New Roman" panose="02020603050405020304" pitchFamily="18" charset="0"/>
                          <a:cs typeface="Calibri" panose="020F0502020204030204" pitchFamily="34" charset="0"/>
                        </a:rPr>
                        <a:t>and</a:t>
                      </a:r>
                      <a:r>
                        <a:rPr lang="en-ZA" sz="1100" baseline="0" dirty="0">
                          <a:solidFill>
                            <a:schemeClr val="dk1"/>
                          </a:solidFill>
                          <a:effectLst/>
                          <a:latin typeface="+mn-lt"/>
                          <a:ea typeface="Times New Roman" panose="02020603050405020304" pitchFamily="18" charset="0"/>
                          <a:cs typeface="Times New Roman" panose="02020603050405020304" pitchFamily="18" charset="0"/>
                        </a:rPr>
                        <a:t> </a:t>
                      </a:r>
                      <a:r>
                        <a:rPr lang="en-ZA" sz="1100" dirty="0" smtClean="0">
                          <a:solidFill>
                            <a:srgbClr val="000000"/>
                          </a:solidFill>
                          <a:effectLst/>
                          <a:latin typeface="+mn-lt"/>
                          <a:ea typeface="Times New Roman" panose="02020603050405020304" pitchFamily="18" charset="0"/>
                          <a:cs typeface="Calibri" panose="020F0502020204030204" pitchFamily="34" charset="0"/>
                        </a:rPr>
                        <a:t>entities</a:t>
                      </a:r>
                      <a:r>
                        <a:rPr lang="en-ZA" sz="1100" dirty="0">
                          <a:solidFill>
                            <a:srgbClr val="000000"/>
                          </a:solidFill>
                          <a:effectLst/>
                          <a:latin typeface="+mn-lt"/>
                          <a:ea typeface="Times New Roman" panose="02020603050405020304" pitchFamily="18" charset="0"/>
                          <a:cs typeface="Calibri" panose="020F0502020204030204" pitchFamily="34" charset="0"/>
                        </a:rPr>
                        <a:t>’ performance information reports or</a:t>
                      </a:r>
                      <a:endParaRPr lang="en-ZA" sz="1100" dirty="0">
                        <a:effectLst/>
                        <a:latin typeface="+mn-lt"/>
                        <a:ea typeface="Calibri" panose="020F0502020204030204" pitchFamily="34" charset="0"/>
                        <a:cs typeface="Times New Roman" panose="02020603050405020304" pitchFamily="18" charset="0"/>
                      </a:endParaRPr>
                    </a:p>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documents approved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15</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 4</a:t>
                      </a:r>
                    </a:p>
                  </a:txBody>
                  <a:tcPr marL="68580" marR="68580" marT="0" marB="0"/>
                </a:tc>
                <a:tc>
                  <a:txBody>
                    <a:bodyPr/>
                    <a:lstStyle/>
                    <a:p>
                      <a:pPr>
                        <a:lnSpc>
                          <a:spcPct val="100000"/>
                        </a:lnSpc>
                        <a:spcAft>
                          <a:spcPts val="0"/>
                        </a:spcAft>
                      </a:pPr>
                      <a:r>
                        <a:rPr lang="en-ZA" sz="1100" dirty="0">
                          <a:effectLst/>
                          <a:latin typeface="+mn-lt"/>
                          <a:ea typeface="Calibri"/>
                          <a:cs typeface="Times New Roman"/>
                        </a:rPr>
                        <a:t>3 departmental and 1 entities performance information reports or documents were approved as follows:</a:t>
                      </a:r>
                    </a:p>
                    <a:p>
                      <a:pPr marL="342900" lvl="0" indent="-342900">
                        <a:lnSpc>
                          <a:spcPct val="100000"/>
                        </a:lnSpc>
                        <a:spcAft>
                          <a:spcPts val="0"/>
                        </a:spcAft>
                        <a:buFont typeface="+mj-lt"/>
                        <a:buAutoNum type="arabicParenR"/>
                      </a:pPr>
                      <a:r>
                        <a:rPr lang="en-ZA" sz="1100" dirty="0">
                          <a:effectLst/>
                          <a:latin typeface="+mn-lt"/>
                          <a:ea typeface="Calibri"/>
                          <a:cs typeface="Times New Roman"/>
                        </a:rPr>
                        <a:t>Q4 audited report (2017/18) and Q1 preliminary report (2018/19)  </a:t>
                      </a:r>
                    </a:p>
                    <a:p>
                      <a:pPr marL="342900" lvl="0" indent="-342900">
                        <a:lnSpc>
                          <a:spcPct val="100000"/>
                        </a:lnSpc>
                        <a:spcAft>
                          <a:spcPts val="0"/>
                        </a:spcAft>
                        <a:buFont typeface="+mj-lt"/>
                        <a:buAutoNum type="arabicParenR"/>
                      </a:pPr>
                      <a:r>
                        <a:rPr lang="en-ZA" sz="1100" dirty="0">
                          <a:effectLst/>
                          <a:latin typeface="+mn-lt"/>
                          <a:ea typeface="Calibri"/>
                          <a:cs typeface="Times New Roman"/>
                        </a:rPr>
                        <a:t>DAC 2017/18 Annual Report</a:t>
                      </a:r>
                    </a:p>
                    <a:p>
                      <a:pPr marL="342900" lvl="0" indent="-342900">
                        <a:lnSpc>
                          <a:spcPct val="100000"/>
                        </a:lnSpc>
                        <a:spcAft>
                          <a:spcPts val="0"/>
                        </a:spcAft>
                        <a:buFont typeface="+mj-lt"/>
                        <a:buAutoNum type="arabicParenR"/>
                      </a:pPr>
                      <a:r>
                        <a:rPr lang="en-ZA" sz="1100" dirty="0">
                          <a:effectLst/>
                          <a:latin typeface="+mn-lt"/>
                          <a:ea typeface="Calibri"/>
                          <a:cs typeface="Times New Roman"/>
                        </a:rPr>
                        <a:t>Outcome 14 Report</a:t>
                      </a:r>
                    </a:p>
                    <a:p>
                      <a:pPr marL="342900" lvl="0" indent="-342900">
                        <a:lnSpc>
                          <a:spcPct val="100000"/>
                        </a:lnSpc>
                        <a:spcAft>
                          <a:spcPts val="0"/>
                        </a:spcAft>
                        <a:buFont typeface="+mj-lt"/>
                        <a:buAutoNum type="arabicParenR"/>
                      </a:pPr>
                      <a:r>
                        <a:rPr lang="en-ZA" sz="1100" dirty="0">
                          <a:effectLst/>
                          <a:latin typeface="+mn-lt"/>
                          <a:ea typeface="Calibri"/>
                          <a:cs typeface="Times New Roman"/>
                        </a:rPr>
                        <a:t>1</a:t>
                      </a:r>
                      <a:r>
                        <a:rPr lang="en-ZA" sz="1100" baseline="30000" dirty="0">
                          <a:effectLst/>
                          <a:latin typeface="+mn-lt"/>
                          <a:ea typeface="Calibri"/>
                          <a:cs typeface="Times New Roman"/>
                        </a:rPr>
                        <a:t>st</a:t>
                      </a:r>
                      <a:r>
                        <a:rPr lang="en-ZA" sz="1100" dirty="0">
                          <a:effectLst/>
                          <a:latin typeface="+mn-lt"/>
                          <a:ea typeface="Calibri"/>
                          <a:cs typeface="Times New Roman"/>
                        </a:rPr>
                        <a:t> Quarter entities Report</a:t>
                      </a: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endParaRPr lang="en-ZA" sz="1100" dirty="0">
                        <a:solidFill>
                          <a:schemeClr val="tx1"/>
                        </a:solidFill>
                        <a:latin typeface="+mn-lt"/>
                      </a:endParaRPr>
                    </a:p>
                  </a:txBody>
                  <a:tcPr/>
                </a:tc>
                <a:extLst>
                  <a:ext uri="{0D108BD9-81ED-4DB2-BD59-A6C34878D82A}">
                    <a16:rowId xmlns="" xmlns:a16="http://schemas.microsoft.com/office/drawing/2014/main" val="10001"/>
                  </a:ext>
                </a:extLst>
              </a:tr>
              <a:tr h="843084">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Approved governance tools for DAC </a:t>
                      </a:r>
                      <a:r>
                        <a:rPr lang="en-ZA" sz="1100" dirty="0" smtClean="0">
                          <a:solidFill>
                            <a:srgbClr val="000000"/>
                          </a:solidFill>
                          <a:effectLst/>
                          <a:latin typeface="+mn-lt"/>
                          <a:ea typeface="Times New Roman" panose="02020603050405020304" pitchFamily="18" charset="0"/>
                          <a:cs typeface="Calibri" panose="020F0502020204030204" pitchFamily="34" charset="0"/>
                        </a:rPr>
                        <a:t>public</a:t>
                      </a:r>
                      <a:r>
                        <a:rPr lang="en-ZA" sz="1100" baseline="0" dirty="0">
                          <a:solidFill>
                            <a:schemeClr val="dk1"/>
                          </a:solidFill>
                          <a:effectLst/>
                          <a:latin typeface="+mn-lt"/>
                          <a:ea typeface="Times New Roman" panose="02020603050405020304" pitchFamily="18" charset="0"/>
                          <a:cs typeface="Times New Roman" panose="02020603050405020304" pitchFamily="18" charset="0"/>
                        </a:rPr>
                        <a:t> </a:t>
                      </a:r>
                      <a:r>
                        <a:rPr lang="en-ZA" sz="1100" dirty="0" smtClean="0">
                          <a:solidFill>
                            <a:srgbClr val="000000"/>
                          </a:solidFill>
                          <a:effectLst/>
                          <a:latin typeface="+mn-lt"/>
                          <a:ea typeface="Times New Roman" panose="02020603050405020304" pitchFamily="18" charset="0"/>
                          <a:cs typeface="Calibri" panose="020F0502020204030204" pitchFamily="34" charset="0"/>
                        </a:rPr>
                        <a:t>entities</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Approved governance</a:t>
                      </a:r>
                      <a:endParaRPr lang="en-ZA" sz="1100" dirty="0">
                        <a:effectLst/>
                        <a:latin typeface="+mn-lt"/>
                        <a:ea typeface="Calibri" panose="020F0502020204030204" pitchFamily="34" charset="0"/>
                        <a:cs typeface="Times New Roman" panose="02020603050405020304" pitchFamily="18" charset="0"/>
                      </a:endParaRPr>
                    </a:p>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framework for DAC </a:t>
                      </a:r>
                      <a:r>
                        <a:rPr lang="en-ZA" sz="1100" dirty="0" smtClean="0">
                          <a:solidFill>
                            <a:srgbClr val="000000"/>
                          </a:solidFill>
                          <a:effectLst/>
                          <a:latin typeface="+mn-lt"/>
                          <a:ea typeface="Times New Roman" panose="02020603050405020304" pitchFamily="18" charset="0"/>
                          <a:cs typeface="Calibri" panose="020F0502020204030204" pitchFamily="34" charset="0"/>
                        </a:rPr>
                        <a:t>public</a:t>
                      </a:r>
                      <a:r>
                        <a:rPr lang="en-ZA" sz="1100" baseline="0" dirty="0">
                          <a:solidFill>
                            <a:schemeClr val="dk1"/>
                          </a:solidFill>
                          <a:effectLst/>
                          <a:latin typeface="+mn-lt"/>
                          <a:ea typeface="Times New Roman" panose="02020603050405020304" pitchFamily="18" charset="0"/>
                          <a:cs typeface="Times New Roman" panose="02020603050405020304" pitchFamily="18" charset="0"/>
                        </a:rPr>
                        <a:t> </a:t>
                      </a:r>
                      <a:r>
                        <a:rPr lang="en-ZA" sz="1100" dirty="0" smtClean="0">
                          <a:solidFill>
                            <a:srgbClr val="000000"/>
                          </a:solidFill>
                          <a:effectLst/>
                          <a:latin typeface="+mn-lt"/>
                          <a:ea typeface="Times New Roman" panose="02020603050405020304" pitchFamily="18" charset="0"/>
                          <a:cs typeface="Calibri" panose="020F0502020204030204" pitchFamily="34" charset="0"/>
                        </a:rPr>
                        <a:t>entities</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Consultations on first</a:t>
                      </a:r>
                    </a:p>
                    <a:p>
                      <a:pPr>
                        <a:lnSpc>
                          <a:spcPct val="100000"/>
                        </a:lnSpc>
                        <a:spcAft>
                          <a:spcPts val="0"/>
                        </a:spcAft>
                      </a:pPr>
                      <a:r>
                        <a:rPr lang="en-ZA" sz="1100" dirty="0">
                          <a:effectLst/>
                          <a:latin typeface="+mn-lt"/>
                          <a:ea typeface="Calibri"/>
                          <a:cs typeface="Times New Roman"/>
                        </a:rPr>
                        <a:t>draft governance</a:t>
                      </a:r>
                    </a:p>
                    <a:p>
                      <a:pPr>
                        <a:lnSpc>
                          <a:spcPct val="100000"/>
                        </a:lnSpc>
                        <a:spcAft>
                          <a:spcPts val="0"/>
                        </a:spcAft>
                      </a:pPr>
                      <a:r>
                        <a:rPr lang="en-ZA" sz="1100" dirty="0" smtClean="0">
                          <a:effectLst/>
                          <a:latin typeface="+mn-lt"/>
                          <a:ea typeface="Calibri"/>
                          <a:cs typeface="Times New Roman"/>
                        </a:rPr>
                        <a:t>Framework</a:t>
                      </a:r>
                      <a:r>
                        <a:rPr lang="en-ZA" sz="1100" baseline="0" dirty="0" smtClean="0">
                          <a:effectLst/>
                          <a:latin typeface="+mn-lt"/>
                          <a:ea typeface="Calibri"/>
                          <a:cs typeface="Times New Roman"/>
                        </a:rPr>
                        <a:t> </a:t>
                      </a:r>
                      <a:r>
                        <a:rPr lang="en-ZA" sz="1100" dirty="0" smtClean="0">
                          <a:effectLst/>
                          <a:latin typeface="+mn-lt"/>
                          <a:ea typeface="Calibri"/>
                          <a:cs typeface="Times New Roman"/>
                        </a:rPr>
                        <a:t>completed</a:t>
                      </a:r>
                      <a:endParaRPr lang="en-ZA"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Consultations on  draft governance framework with the CEOs were done at the CEO's forum</a:t>
                      </a: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endParaRPr lang="en-ZA" sz="1100" dirty="0">
                        <a:solidFill>
                          <a:schemeClr val="tx1"/>
                        </a:solidFill>
                        <a:latin typeface="+mn-lt"/>
                      </a:endParaRPr>
                    </a:p>
                  </a:txBody>
                  <a:tcPr/>
                </a:tc>
                <a:extLst>
                  <a:ext uri="{0D108BD9-81ED-4DB2-BD59-A6C34878D82A}">
                    <a16:rowId xmlns="" xmlns:a16="http://schemas.microsoft.com/office/drawing/2014/main" val="10002"/>
                  </a:ext>
                </a:extLst>
              </a:tr>
              <a:tr h="827309">
                <a:tc>
                  <a:txBody>
                    <a:bodyPr/>
                    <a:lstStyle/>
                    <a:p>
                      <a:pPr>
                        <a:lnSpc>
                          <a:spcPct val="100000"/>
                        </a:lnSpc>
                        <a:spcAft>
                          <a:spcPts val="0"/>
                        </a:spcAft>
                      </a:pPr>
                      <a:r>
                        <a:rPr lang="en-ZA" sz="1100" dirty="0">
                          <a:solidFill>
                            <a:srgbClr val="000000"/>
                          </a:solidFill>
                          <a:effectLst/>
                          <a:latin typeface="+mn-lt"/>
                          <a:ea typeface="Times New Roman"/>
                          <a:cs typeface="Calibri"/>
                        </a:rPr>
                        <a:t>Number of CEO’s forum held</a:t>
                      </a:r>
                      <a:endParaRPr lang="en-ZA"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2</a:t>
                      </a:r>
                      <a:endParaRPr lang="en-ZA"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 1</a:t>
                      </a:r>
                    </a:p>
                  </a:txBody>
                  <a:tcPr marL="68580" marR="68580" marT="0" marB="0"/>
                </a:tc>
                <a:tc>
                  <a:txBody>
                    <a:bodyPr/>
                    <a:lstStyle/>
                    <a:p>
                      <a:pPr>
                        <a:lnSpc>
                          <a:spcPct val="100000"/>
                        </a:lnSpc>
                        <a:spcAft>
                          <a:spcPts val="0"/>
                        </a:spcAft>
                      </a:pPr>
                      <a:r>
                        <a:rPr lang="en-ZA" sz="1100" dirty="0">
                          <a:effectLst/>
                          <a:latin typeface="+mn-lt"/>
                          <a:ea typeface="Calibri"/>
                          <a:cs typeface="Times New Roman"/>
                        </a:rPr>
                        <a:t>1 CEO's forum was held on 16 August 2018</a:t>
                      </a:r>
                    </a:p>
                  </a:txBody>
                  <a:tcPr marL="68580" marR="68580" marT="0" marB="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100%</a:t>
                      </a:r>
                    </a:p>
                    <a:p>
                      <a:pPr>
                        <a:lnSpc>
                          <a:spcPct val="100000"/>
                        </a:lnSpc>
                      </a:pPr>
                      <a:endParaRPr lang="en-ZA" sz="1100" dirty="0">
                        <a:solidFill>
                          <a:schemeClr val="tx1"/>
                        </a:solidFill>
                        <a:latin typeface="+mn-lt"/>
                      </a:endParaRPr>
                    </a:p>
                  </a:txBody>
                  <a:tcPr/>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prstClr val="black"/>
                </a:solidFill>
              </a:rPr>
              <a:t>19</a:t>
            </a:r>
          </a:p>
        </p:txBody>
      </p:sp>
    </p:spTree>
    <p:extLst>
      <p:ext uri="{BB962C8B-B14F-4D97-AF65-F5344CB8AC3E}">
        <p14:creationId xmlns:p14="http://schemas.microsoft.com/office/powerpoint/2010/main" xmlns="" val="163018791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10" y="182353"/>
            <a:ext cx="8229600" cy="648072"/>
          </a:xfrm>
        </p:spPr>
        <p:txBody>
          <a:bodyPr>
            <a:normAutofit/>
          </a:bodyPr>
          <a:lstStyle/>
          <a:p>
            <a:pPr algn="ctr"/>
            <a:r>
              <a:rPr lang="en-ZA" sz="2800" dirty="0" smtClean="0">
                <a:solidFill>
                  <a:srgbClr val="990000"/>
                </a:solidFill>
                <a:latin typeface="+mj-lt"/>
              </a:rPr>
              <a:t>PRESENTATION OUTLINE</a:t>
            </a:r>
            <a:endParaRPr lang="en-ZA" sz="2800" dirty="0">
              <a:solidFill>
                <a:srgbClr val="990000"/>
              </a:solidFill>
              <a:latin typeface="+mj-lt"/>
            </a:endParaRPr>
          </a:p>
        </p:txBody>
      </p:sp>
      <p:sp>
        <p:nvSpPr>
          <p:cNvPr id="3" name="Content Placeholder 2"/>
          <p:cNvSpPr>
            <a:spLocks noGrp="1"/>
          </p:cNvSpPr>
          <p:nvPr>
            <p:ph idx="1"/>
          </p:nvPr>
        </p:nvSpPr>
        <p:spPr>
          <a:xfrm>
            <a:off x="539552" y="908720"/>
            <a:ext cx="7994848" cy="5184576"/>
          </a:xfrm>
        </p:spPr>
        <p:txBody>
          <a:bodyPr>
            <a:noAutofit/>
          </a:bodyPr>
          <a:lstStyle/>
          <a:p>
            <a:pPr>
              <a:lnSpc>
                <a:spcPct val="150000"/>
              </a:lnSpc>
              <a:buFont typeface="Wingdings" panose="05000000000000000000" pitchFamily="2" charset="2"/>
              <a:buChar char="§"/>
            </a:pPr>
            <a:r>
              <a:rPr lang="en-ZA" sz="2000" b="0" dirty="0" smtClean="0">
                <a:solidFill>
                  <a:schemeClr val="tx1"/>
                </a:solidFill>
                <a:latin typeface="+mn-lt"/>
              </a:rPr>
              <a:t>Performance Overview </a:t>
            </a:r>
          </a:p>
          <a:p>
            <a:pPr>
              <a:lnSpc>
                <a:spcPct val="150000"/>
              </a:lnSpc>
              <a:buFont typeface="Wingdings" panose="05000000000000000000" pitchFamily="2" charset="2"/>
              <a:buChar char="§"/>
            </a:pPr>
            <a:r>
              <a:rPr lang="en-ZA" sz="2000" b="0" dirty="0">
                <a:solidFill>
                  <a:schemeClr val="tx1"/>
                </a:solidFill>
                <a:latin typeface="+mn-lt"/>
              </a:rPr>
              <a:t>Comparative Analysis of the </a:t>
            </a:r>
            <a:r>
              <a:rPr lang="en-ZA" sz="2000" b="0" dirty="0" smtClean="0">
                <a:solidFill>
                  <a:schemeClr val="tx1"/>
                </a:solidFill>
                <a:latin typeface="+mn-lt"/>
              </a:rPr>
              <a:t>First </a:t>
            </a:r>
            <a:r>
              <a:rPr lang="en-ZA" sz="2000" b="0" dirty="0">
                <a:solidFill>
                  <a:schemeClr val="tx1"/>
                </a:solidFill>
                <a:latin typeface="+mn-lt"/>
              </a:rPr>
              <a:t>Quarter and </a:t>
            </a:r>
            <a:r>
              <a:rPr lang="en-ZA" sz="2000" b="0" dirty="0" smtClean="0">
                <a:solidFill>
                  <a:schemeClr val="tx1"/>
                </a:solidFill>
                <a:latin typeface="+mn-lt"/>
              </a:rPr>
              <a:t>Second Quarter – 2018/19</a:t>
            </a:r>
          </a:p>
          <a:p>
            <a:pPr>
              <a:lnSpc>
                <a:spcPct val="150000"/>
              </a:lnSpc>
              <a:buFont typeface="Wingdings" panose="05000000000000000000" pitchFamily="2" charset="2"/>
              <a:buChar char="§"/>
            </a:pPr>
            <a:r>
              <a:rPr lang="en-ZA" sz="2000" b="0" dirty="0" smtClean="0">
                <a:solidFill>
                  <a:schemeClr val="tx1"/>
                </a:solidFill>
                <a:latin typeface="+mn-lt"/>
              </a:rPr>
              <a:t>Comparative Analysis of the Second Quarter of 2017/18 and the Second Quarter of 2018/19</a:t>
            </a:r>
          </a:p>
          <a:p>
            <a:pPr>
              <a:lnSpc>
                <a:spcPct val="150000"/>
              </a:lnSpc>
              <a:buFont typeface="Wingdings" panose="05000000000000000000" pitchFamily="2" charset="2"/>
              <a:buChar char="§"/>
            </a:pPr>
            <a:r>
              <a:rPr lang="en-ZA" sz="2000" b="0" dirty="0" smtClean="0">
                <a:solidFill>
                  <a:schemeClr val="tx1"/>
                </a:solidFill>
                <a:latin typeface="+mn-lt"/>
              </a:rPr>
              <a:t>Programme-Specific Performance</a:t>
            </a:r>
          </a:p>
          <a:p>
            <a:pPr>
              <a:lnSpc>
                <a:spcPct val="150000"/>
              </a:lnSpc>
              <a:buFont typeface="Wingdings" panose="05000000000000000000" pitchFamily="2" charset="2"/>
              <a:buChar char="§"/>
            </a:pPr>
            <a:r>
              <a:rPr lang="en-ZA" sz="2000" b="0" dirty="0" smtClean="0">
                <a:solidFill>
                  <a:schemeClr val="tx1"/>
                </a:solidFill>
                <a:latin typeface="+mn-lt"/>
              </a:rPr>
              <a:t>Highlights of the Second Quarter </a:t>
            </a:r>
          </a:p>
          <a:p>
            <a:pPr>
              <a:lnSpc>
                <a:spcPct val="150000"/>
              </a:lnSpc>
              <a:buFont typeface="Wingdings" panose="05000000000000000000" pitchFamily="2" charset="2"/>
              <a:buChar char="§"/>
            </a:pPr>
            <a:r>
              <a:rPr lang="en-ZA" sz="2000" b="0" dirty="0" smtClean="0">
                <a:solidFill>
                  <a:schemeClr val="tx1"/>
                </a:solidFill>
                <a:latin typeface="+mn-lt"/>
              </a:rPr>
              <a:t>Performance Targets which were Achieved in the Second Quarter</a:t>
            </a:r>
          </a:p>
          <a:p>
            <a:pPr>
              <a:lnSpc>
                <a:spcPct val="150000"/>
              </a:lnSpc>
              <a:buFont typeface="Wingdings" panose="05000000000000000000" pitchFamily="2" charset="2"/>
              <a:buChar char="§"/>
            </a:pPr>
            <a:r>
              <a:rPr lang="en-ZA" sz="2000" b="0" dirty="0" smtClean="0">
                <a:solidFill>
                  <a:schemeClr val="tx1"/>
                </a:solidFill>
                <a:latin typeface="+mn-lt"/>
              </a:rPr>
              <a:t>Performance Targets which were Not Achieved in the Second Quarter </a:t>
            </a:r>
          </a:p>
          <a:p>
            <a:pPr>
              <a:lnSpc>
                <a:spcPct val="150000"/>
              </a:lnSpc>
              <a:buFont typeface="Wingdings" panose="05000000000000000000" pitchFamily="2" charset="2"/>
              <a:buChar char="§"/>
            </a:pPr>
            <a:r>
              <a:rPr lang="en-ZA" sz="2000" b="0" dirty="0" smtClean="0">
                <a:solidFill>
                  <a:schemeClr val="tx1"/>
                </a:solidFill>
                <a:latin typeface="+mn-lt"/>
              </a:rPr>
              <a:t>Expenditure Report</a:t>
            </a:r>
            <a:endParaRPr lang="en-ZA" sz="2000" b="0" dirty="0" smtClean="0">
              <a:solidFill>
                <a:schemeClr val="accent2">
                  <a:lumMod val="75000"/>
                </a:schemeClr>
              </a:solidFill>
              <a:latin typeface="+mn-lt"/>
            </a:endParaRPr>
          </a:p>
          <a:p>
            <a:pPr marL="0" indent="0">
              <a:buNone/>
            </a:pPr>
            <a:endParaRPr lang="en-ZA" sz="2400" dirty="0">
              <a:solidFill>
                <a:schemeClr val="tx1"/>
              </a:solidFill>
            </a:endParaRPr>
          </a:p>
          <a:p>
            <a:pPr marL="457200" indent="-457200">
              <a:buFont typeface="+mj-lt"/>
              <a:buAutoNum type="arabicPeriod"/>
            </a:pPr>
            <a:endParaRPr lang="en-ZA" sz="2400" dirty="0" smtClean="0">
              <a:solidFill>
                <a:schemeClr val="tx1"/>
              </a:solidFill>
            </a:endParaRPr>
          </a:p>
          <a:p>
            <a:pPr>
              <a:buFont typeface="Arial" pitchFamily="34" charset="0"/>
              <a:buAutoNum type="arabicPeriod"/>
            </a:pPr>
            <a:endParaRPr lang="en-ZA" sz="2400" dirty="0" smtClean="0">
              <a:solidFill>
                <a:schemeClr val="tx1"/>
              </a:solidFill>
            </a:endParaRPr>
          </a:p>
          <a:p>
            <a:pPr marL="0" indent="0">
              <a:buNone/>
            </a:pPr>
            <a:endParaRPr lang="en-ZA" sz="2400" dirty="0">
              <a:solidFill>
                <a:schemeClr val="tx1"/>
              </a:solidFill>
            </a:endParaRPr>
          </a:p>
          <a:p>
            <a:pPr>
              <a:buFont typeface="Arial" pitchFamily="34" charset="0"/>
              <a:buAutoNum type="arabicPeriod" startAt="6"/>
            </a:pPr>
            <a:endParaRPr lang="en-ZA" sz="2400" dirty="0" smtClean="0">
              <a:solidFill>
                <a:schemeClr val="tx1"/>
              </a:solidFill>
            </a:endParaRPr>
          </a:p>
          <a:p>
            <a:pPr marL="0" indent="0">
              <a:buNone/>
            </a:pPr>
            <a:endParaRPr lang="en-ZA" sz="2400" dirty="0" smtClean="0">
              <a:solidFill>
                <a:schemeClr val="tx1"/>
              </a:solidFill>
            </a:endParaRPr>
          </a:p>
        </p:txBody>
      </p:sp>
      <p:sp>
        <p:nvSpPr>
          <p:cNvPr id="5" name="Slide Number Placeholder 4"/>
          <p:cNvSpPr>
            <a:spLocks noGrp="1"/>
          </p:cNvSpPr>
          <p:nvPr>
            <p:ph type="sldNum" sz="quarter" idx="4"/>
          </p:nvPr>
        </p:nvSpPr>
        <p:spPr/>
        <p:txBody>
          <a:bodyPr/>
          <a:lstStyle/>
          <a:p>
            <a:r>
              <a:rPr lang="en-US" sz="1000" b="1" dirty="0" smtClean="0">
                <a:solidFill>
                  <a:schemeClr val="tx1"/>
                </a:solidFill>
              </a:rPr>
              <a:t>2</a:t>
            </a:r>
            <a:endParaRPr lang="en-ZA" sz="1000" b="1" dirty="0" smtClean="0">
              <a:solidFill>
                <a:schemeClr val="tx1"/>
              </a:solidFill>
            </a:endParaRPr>
          </a:p>
        </p:txBody>
      </p:sp>
    </p:spTree>
    <p:extLst>
      <p:ext uri="{BB962C8B-B14F-4D97-AF65-F5344CB8AC3E}">
        <p14:creationId xmlns:p14="http://schemas.microsoft.com/office/powerpoint/2010/main" xmlns="" val="19284107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45"/>
            <a:ext cx="8229600" cy="390043"/>
          </a:xfrm>
        </p:spPr>
        <p:txBody>
          <a:bodyPr>
            <a:noAutofit/>
          </a:bodyPr>
          <a:lstStyle/>
          <a:p>
            <a:pPr algn="ctr"/>
            <a:r>
              <a:rPr lang="en-US" sz="2800" dirty="0" smtClean="0">
                <a:latin typeface="+mj-lt"/>
                <a:ea typeface="MS PGothic" pitchFamily="34" charset="-128"/>
                <a:cs typeface="Arial" pitchFamily="34" charset="0"/>
              </a:rPr>
              <a:t>INSTITUTIONAL GOVERNANCE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35897493"/>
              </p:ext>
            </p:extLst>
          </p:nvPr>
        </p:nvGraphicFramePr>
        <p:xfrm>
          <a:off x="251520" y="1484785"/>
          <a:ext cx="8640960" cy="3020927"/>
        </p:xfrm>
        <a:graphic>
          <a:graphicData uri="http://schemas.openxmlformats.org/drawingml/2006/table">
            <a:tbl>
              <a:tblPr firstRow="1" bandRow="1">
                <a:tableStyleId>{5C22544A-7EE6-4342-B048-85BDC9FD1C3A}</a:tableStyleId>
              </a:tblPr>
              <a:tblGrid>
                <a:gridCol w="1847616">
                  <a:extLst>
                    <a:ext uri="{9D8B030D-6E8A-4147-A177-3AD203B41FA5}">
                      <a16:colId xmlns="" xmlns:a16="http://schemas.microsoft.com/office/drawing/2014/main" val="20000"/>
                    </a:ext>
                  </a:extLst>
                </a:gridCol>
                <a:gridCol w="1319727">
                  <a:extLst>
                    <a:ext uri="{9D8B030D-6E8A-4147-A177-3AD203B41FA5}">
                      <a16:colId xmlns="" xmlns:a16="http://schemas.microsoft.com/office/drawing/2014/main" val="20001"/>
                    </a:ext>
                  </a:extLst>
                </a:gridCol>
                <a:gridCol w="1319727">
                  <a:extLst>
                    <a:ext uri="{9D8B030D-6E8A-4147-A177-3AD203B41FA5}">
                      <a16:colId xmlns="" xmlns:a16="http://schemas.microsoft.com/office/drawing/2014/main" val="20002"/>
                    </a:ext>
                  </a:extLst>
                </a:gridCol>
                <a:gridCol w="2569714">
                  <a:extLst>
                    <a:ext uri="{9D8B030D-6E8A-4147-A177-3AD203B41FA5}">
                      <a16:colId xmlns="" xmlns:a16="http://schemas.microsoft.com/office/drawing/2014/main" val="20003"/>
                    </a:ext>
                  </a:extLst>
                </a:gridCol>
                <a:gridCol w="1584176">
                  <a:extLst>
                    <a:ext uri="{9D8B030D-6E8A-4147-A177-3AD203B41FA5}">
                      <a16:colId xmlns="" xmlns:a16="http://schemas.microsoft.com/office/drawing/2014/main" val="20004"/>
                    </a:ext>
                  </a:extLst>
                </a:gridCol>
              </a:tblGrid>
              <a:tr h="683243">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596685">
                <a:tc>
                  <a:txBody>
                    <a:bodyPr/>
                    <a:lstStyle/>
                    <a:p>
                      <a:pPr>
                        <a:lnSpc>
                          <a:spcPct val="100000"/>
                        </a:lnSpc>
                        <a:spcAft>
                          <a:spcPts val="0"/>
                        </a:spcAft>
                      </a:pPr>
                      <a:r>
                        <a:rPr lang="en-ZA" sz="1100" dirty="0">
                          <a:solidFill>
                            <a:srgbClr val="000000"/>
                          </a:solidFill>
                          <a:effectLst/>
                          <a:latin typeface="+mn-lt"/>
                          <a:ea typeface="Times New Roman"/>
                          <a:cs typeface="Calibri"/>
                        </a:rPr>
                        <a:t>No. of cultural diplomacy </a:t>
                      </a:r>
                      <a:r>
                        <a:rPr lang="en-ZA" sz="1100" dirty="0" smtClean="0">
                          <a:solidFill>
                            <a:srgbClr val="000000"/>
                          </a:solidFill>
                          <a:effectLst/>
                          <a:latin typeface="+mn-lt"/>
                          <a:ea typeface="Times New Roman"/>
                          <a:cs typeface="Calibri"/>
                        </a:rPr>
                        <a:t>engagements</a:t>
                      </a:r>
                      <a:r>
                        <a:rPr lang="en-GB" sz="1100" baseline="0" dirty="0" smtClean="0">
                          <a:solidFill>
                            <a:schemeClr val="dk1"/>
                          </a:solidFill>
                          <a:effectLst/>
                          <a:latin typeface="+mn-lt"/>
                          <a:ea typeface="Times New Roman"/>
                          <a:cs typeface="Times New Roman"/>
                        </a:rPr>
                        <a:t> </a:t>
                      </a:r>
                      <a:r>
                        <a:rPr lang="en-ZA" sz="1100" dirty="0" smtClean="0">
                          <a:solidFill>
                            <a:srgbClr val="000000"/>
                          </a:solidFill>
                          <a:effectLst/>
                          <a:latin typeface="+mn-lt"/>
                          <a:ea typeface="Times New Roman"/>
                          <a:cs typeface="Calibri"/>
                        </a:rPr>
                        <a:t>coordinated</a:t>
                      </a:r>
                    </a:p>
                    <a:p>
                      <a:pPr>
                        <a:lnSpc>
                          <a:spcPct val="100000"/>
                        </a:lnSpc>
                        <a:spcAft>
                          <a:spcPts val="0"/>
                        </a:spcAft>
                      </a:pPr>
                      <a:endParaRPr lang="en-ZA" sz="1100" dirty="0" smtClean="0">
                        <a:solidFill>
                          <a:srgbClr val="000000"/>
                        </a:solidFill>
                        <a:effectLst/>
                        <a:latin typeface="+mn-lt"/>
                        <a:ea typeface="Calibri"/>
                        <a:cs typeface="Times New Roman"/>
                      </a:endParaRPr>
                    </a:p>
                    <a:p>
                      <a:pPr>
                        <a:lnSpc>
                          <a:spcPct val="100000"/>
                        </a:lnSpc>
                        <a:spcAft>
                          <a:spcPts val="0"/>
                        </a:spcAft>
                      </a:pP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20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5</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5 cultural diplomacy engagements </a:t>
                      </a:r>
                      <a:r>
                        <a:rPr lang="en-ZA" sz="1100" dirty="0" smtClean="0">
                          <a:effectLst/>
                          <a:latin typeface="+mn-lt"/>
                          <a:ea typeface="Calibri"/>
                          <a:cs typeface="Times New Roman"/>
                        </a:rPr>
                        <a:t>were coordinated</a:t>
                      </a: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endParaRPr lang="en-ZA" sz="1100" dirty="0">
                        <a:solidFill>
                          <a:schemeClr val="tx1"/>
                        </a:solidFill>
                        <a:latin typeface="+mn-lt"/>
                      </a:endParaRPr>
                    </a:p>
                  </a:txBody>
                  <a:tcPr/>
                </a:tc>
                <a:extLst>
                  <a:ext uri="{0D108BD9-81ED-4DB2-BD59-A6C34878D82A}">
                    <a16:rowId xmlns="" xmlns:a16="http://schemas.microsoft.com/office/drawing/2014/main" val="10004"/>
                  </a:ext>
                </a:extLst>
              </a:tr>
              <a:tr h="828924">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No. of national days commemorated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6</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 2</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2 national days were</a:t>
                      </a:r>
                      <a:r>
                        <a:rPr lang="en-ZA" sz="1100" dirty="0">
                          <a:solidFill>
                            <a:srgbClr val="000000"/>
                          </a:solidFill>
                          <a:effectLst/>
                          <a:latin typeface="+mn-lt"/>
                          <a:ea typeface="Times New Roman"/>
                          <a:cs typeface="Calibri"/>
                        </a:rPr>
                        <a:t> commemorated</a:t>
                      </a:r>
                      <a:r>
                        <a:rPr lang="en-ZA" sz="1100" dirty="0">
                          <a:effectLst/>
                          <a:latin typeface="+mn-lt"/>
                          <a:ea typeface="Calibri"/>
                          <a:cs typeface="Times New Roman"/>
                        </a:rPr>
                        <a:t> (Women's Day  was held in Western Cape (Paarl) and Heritage Day was held in </a:t>
                      </a:r>
                      <a:r>
                        <a:rPr lang="en-ZA" sz="1100" dirty="0" smtClean="0">
                          <a:effectLst/>
                          <a:latin typeface="+mn-lt"/>
                          <a:ea typeface="Calibri"/>
                          <a:cs typeface="Times New Roman"/>
                        </a:rPr>
                        <a:t>KwaZulu-Natal </a:t>
                      </a:r>
                      <a:r>
                        <a:rPr lang="en-ZA" sz="1100" dirty="0">
                          <a:effectLst/>
                          <a:latin typeface="+mn-lt"/>
                          <a:ea typeface="Calibri"/>
                          <a:cs typeface="Times New Roman"/>
                        </a:rPr>
                        <a:t>(Kokstad</a:t>
                      </a:r>
                      <a:r>
                        <a:rPr lang="en-ZA" sz="1100" dirty="0" smtClean="0">
                          <a:effectLst/>
                          <a:latin typeface="+mn-lt"/>
                          <a:ea typeface="Calibri"/>
                          <a:cs typeface="Times New Roman"/>
                        </a:rPr>
                        <a:t>)</a:t>
                      </a:r>
                    </a:p>
                    <a:p>
                      <a:pPr>
                        <a:lnSpc>
                          <a:spcPct val="100000"/>
                        </a:lnSpc>
                        <a:spcAft>
                          <a:spcPts val="0"/>
                        </a:spcAft>
                      </a:pP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endParaRPr lang="en-ZA" sz="1100" dirty="0">
                        <a:solidFill>
                          <a:schemeClr val="tx1"/>
                        </a:solidFill>
                        <a:latin typeface="+mn-lt"/>
                      </a:endParaRPr>
                    </a:p>
                  </a:txBody>
                  <a:tcPr/>
                </a:tc>
                <a:extLst>
                  <a:ext uri="{0D108BD9-81ED-4DB2-BD59-A6C34878D82A}">
                    <a16:rowId xmlns="" xmlns:a16="http://schemas.microsoft.com/office/drawing/2014/main" val="10002"/>
                  </a:ext>
                </a:extLst>
              </a:tr>
              <a:tr h="828924">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No. of social cohesion </a:t>
                      </a:r>
                      <a:r>
                        <a:rPr lang="en-ZA" sz="1100" dirty="0" smtClean="0">
                          <a:solidFill>
                            <a:srgbClr val="000000"/>
                          </a:solidFill>
                          <a:effectLst/>
                          <a:latin typeface="+mn-lt"/>
                          <a:ea typeface="Times New Roman" panose="02020603050405020304" pitchFamily="18" charset="0"/>
                          <a:cs typeface="Calibri" panose="020F0502020204030204" pitchFamily="34" charset="0"/>
                        </a:rPr>
                        <a:t>projects implemented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12</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 3</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4 social cohesion projects  </a:t>
                      </a:r>
                      <a:r>
                        <a:rPr lang="en-ZA" sz="1100" dirty="0" smtClean="0">
                          <a:effectLst/>
                          <a:latin typeface="+mn-lt"/>
                          <a:ea typeface="Calibri"/>
                          <a:cs typeface="Times New Roman"/>
                        </a:rPr>
                        <a:t>were</a:t>
                      </a:r>
                      <a:r>
                        <a:rPr lang="en-ZA" sz="1100" baseline="0" dirty="0" smtClean="0">
                          <a:effectLst/>
                          <a:latin typeface="+mn-lt"/>
                          <a:ea typeface="Calibri"/>
                          <a:cs typeface="Times New Roman"/>
                        </a:rPr>
                        <a:t> </a:t>
                      </a:r>
                      <a:r>
                        <a:rPr lang="en-ZA" sz="1100" dirty="0" smtClean="0">
                          <a:effectLst/>
                          <a:latin typeface="+mn-lt"/>
                          <a:ea typeface="Calibri"/>
                          <a:cs typeface="Times New Roman"/>
                        </a:rPr>
                        <a:t>implemented</a:t>
                      </a:r>
                    </a:p>
                    <a:p>
                      <a:pPr>
                        <a:lnSpc>
                          <a:spcPct val="100000"/>
                        </a:lnSpc>
                        <a:spcAft>
                          <a:spcPts val="0"/>
                        </a:spcAft>
                      </a:pP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kern="1200" dirty="0" smtClean="0">
                          <a:solidFill>
                            <a:schemeClr val="dk1"/>
                          </a:solidFill>
                          <a:effectLst/>
                          <a:latin typeface="+mn-lt"/>
                          <a:ea typeface="Calibri"/>
                          <a:cs typeface="Times New Roman"/>
                        </a:rPr>
                        <a:t>Over achieved by 33%</a:t>
                      </a:r>
                      <a:endParaRPr lang="en-ZA" sz="1100" kern="1200" dirty="0">
                        <a:solidFill>
                          <a:schemeClr val="dk1"/>
                        </a:solidFill>
                        <a:effectLst/>
                        <a:latin typeface="+mn-lt"/>
                        <a:ea typeface="Calibri"/>
                        <a:cs typeface="Times New Roman"/>
                      </a:endParaRPr>
                    </a:p>
                  </a:txBody>
                  <a:tcPr/>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prstClr val="black"/>
                </a:solidFill>
              </a:rPr>
              <a:t>20</a:t>
            </a:r>
          </a:p>
        </p:txBody>
      </p:sp>
    </p:spTree>
    <p:extLst>
      <p:ext uri="{BB962C8B-B14F-4D97-AF65-F5344CB8AC3E}">
        <p14:creationId xmlns:p14="http://schemas.microsoft.com/office/powerpoint/2010/main" xmlns="" val="226505532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69" y="397768"/>
            <a:ext cx="8229600" cy="504056"/>
          </a:xfrm>
        </p:spPr>
        <p:txBody>
          <a:bodyPr>
            <a:noAutofit/>
          </a:bodyPr>
          <a:lstStyle/>
          <a:p>
            <a:pPr algn="ctr"/>
            <a:r>
              <a:rPr lang="en-US" sz="2800" dirty="0" smtClean="0">
                <a:latin typeface="+mj-lt"/>
                <a:ea typeface="MS PGothic" pitchFamily="34" charset="-128"/>
                <a:cs typeface="Arial" pitchFamily="34" charset="0"/>
              </a:rPr>
              <a:t>INSTITUTIONAL GOVERNANCE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68105224"/>
              </p:ext>
            </p:extLst>
          </p:nvPr>
        </p:nvGraphicFramePr>
        <p:xfrm>
          <a:off x="323528" y="1628800"/>
          <a:ext cx="8496944" cy="2322973"/>
        </p:xfrm>
        <a:graphic>
          <a:graphicData uri="http://schemas.openxmlformats.org/drawingml/2006/table">
            <a:tbl>
              <a:tblPr firstRow="1" bandRow="1">
                <a:tableStyleId>{5C22544A-7EE6-4342-B048-85BDC9FD1C3A}</a:tableStyleId>
              </a:tblPr>
              <a:tblGrid>
                <a:gridCol w="1816822">
                  <a:extLst>
                    <a:ext uri="{9D8B030D-6E8A-4147-A177-3AD203B41FA5}">
                      <a16:colId xmlns="" xmlns:a16="http://schemas.microsoft.com/office/drawing/2014/main" val="20000"/>
                    </a:ext>
                  </a:extLst>
                </a:gridCol>
                <a:gridCol w="1297732">
                  <a:extLst>
                    <a:ext uri="{9D8B030D-6E8A-4147-A177-3AD203B41FA5}">
                      <a16:colId xmlns="" xmlns:a16="http://schemas.microsoft.com/office/drawing/2014/main" val="20001"/>
                    </a:ext>
                  </a:extLst>
                </a:gridCol>
                <a:gridCol w="1297732">
                  <a:extLst>
                    <a:ext uri="{9D8B030D-6E8A-4147-A177-3AD203B41FA5}">
                      <a16:colId xmlns="" xmlns:a16="http://schemas.microsoft.com/office/drawing/2014/main" val="20002"/>
                    </a:ext>
                  </a:extLst>
                </a:gridCol>
                <a:gridCol w="2723107">
                  <a:extLst>
                    <a:ext uri="{9D8B030D-6E8A-4147-A177-3AD203B41FA5}">
                      <a16:colId xmlns="" xmlns:a16="http://schemas.microsoft.com/office/drawing/2014/main" val="20003"/>
                    </a:ext>
                  </a:extLst>
                </a:gridCol>
                <a:gridCol w="1361551">
                  <a:extLst>
                    <a:ext uri="{9D8B030D-6E8A-4147-A177-3AD203B41FA5}">
                      <a16:colId xmlns="" xmlns:a16="http://schemas.microsoft.com/office/drawing/2014/main" val="20004"/>
                    </a:ext>
                  </a:extLst>
                </a:gridCol>
              </a:tblGrid>
              <a:tr h="646573">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1122955">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No. of target-group programmes supported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3</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 1</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1 target group programme was supported (Arts Education and Training) </a:t>
                      </a:r>
                      <a:r>
                        <a:rPr lang="en-ZA" sz="1100" dirty="0" smtClean="0">
                          <a:effectLst/>
                          <a:latin typeface="+mn-lt"/>
                          <a:ea typeface="Calibri"/>
                          <a:cs typeface="Times New Roman"/>
                        </a:rPr>
                        <a:t>through </a:t>
                      </a:r>
                      <a:r>
                        <a:rPr lang="en-ZA" sz="1100" dirty="0">
                          <a:effectLst/>
                          <a:latin typeface="+mn-lt"/>
                          <a:ea typeface="Calibri"/>
                          <a:cs typeface="Times New Roman"/>
                        </a:rPr>
                        <a:t>the following projects:</a:t>
                      </a:r>
                      <a:endParaRPr lang="en-GB" sz="1100" dirty="0">
                        <a:effectLst/>
                        <a:latin typeface="+mn-lt"/>
                        <a:ea typeface="Calibri"/>
                        <a:cs typeface="Times New Roman"/>
                      </a:endParaRPr>
                    </a:p>
                    <a:p>
                      <a:pPr marL="342900" lvl="0" indent="-342900">
                        <a:lnSpc>
                          <a:spcPct val="100000"/>
                        </a:lnSpc>
                        <a:spcAft>
                          <a:spcPts val="0"/>
                        </a:spcAft>
                        <a:buFont typeface="+mj-lt"/>
                        <a:buAutoNum type="arabicParenR"/>
                      </a:pPr>
                      <a:r>
                        <a:rPr lang="en-ZA" sz="1100" dirty="0">
                          <a:effectLst/>
                          <a:latin typeface="+mn-lt"/>
                          <a:ea typeface="Calibri"/>
                          <a:cs typeface="Times New Roman"/>
                        </a:rPr>
                        <a:t>Inner City High Schools </a:t>
                      </a:r>
                      <a:r>
                        <a:rPr lang="en-ZA" sz="1100" dirty="0" smtClean="0">
                          <a:effectLst/>
                          <a:latin typeface="+mn-lt"/>
                          <a:ea typeface="Calibri"/>
                          <a:cs typeface="Times New Roman"/>
                        </a:rPr>
                        <a:t> Drama </a:t>
                      </a:r>
                      <a:r>
                        <a:rPr lang="en-ZA" sz="1100" dirty="0">
                          <a:effectLst/>
                          <a:latin typeface="+mn-lt"/>
                          <a:ea typeface="Calibri"/>
                          <a:cs typeface="Times New Roman"/>
                        </a:rPr>
                        <a:t>Festival </a:t>
                      </a:r>
                      <a:endParaRPr lang="en-GB" sz="1100" dirty="0">
                        <a:effectLst/>
                        <a:latin typeface="+mn-lt"/>
                        <a:ea typeface="Calibri"/>
                        <a:cs typeface="Times New Roman"/>
                      </a:endParaRPr>
                    </a:p>
                    <a:p>
                      <a:pPr marL="342900" lvl="0" indent="-342900">
                        <a:lnSpc>
                          <a:spcPct val="100000"/>
                        </a:lnSpc>
                        <a:spcAft>
                          <a:spcPts val="0"/>
                        </a:spcAft>
                        <a:buFont typeface="+mj-lt"/>
                        <a:buAutoNum type="arabicParenR"/>
                      </a:pPr>
                      <a:r>
                        <a:rPr lang="en-ZA" sz="1100" dirty="0">
                          <a:effectLst/>
                          <a:latin typeface="+mn-lt"/>
                          <a:ea typeface="Calibri"/>
                          <a:cs typeface="Times New Roman"/>
                        </a:rPr>
                        <a:t>Curriculum Assessment Policy Statement </a:t>
                      </a:r>
                      <a:r>
                        <a:rPr lang="en-ZA" sz="1100" dirty="0" smtClean="0">
                          <a:effectLst/>
                          <a:latin typeface="+mn-lt"/>
                          <a:ea typeface="Calibri"/>
                          <a:cs typeface="Times New Roman"/>
                        </a:rPr>
                        <a:t>supported</a:t>
                      </a:r>
                      <a:r>
                        <a:rPr lang="en-ZA" sz="1100" baseline="0" dirty="0" smtClean="0">
                          <a:effectLst/>
                          <a:latin typeface="+mn-lt"/>
                          <a:ea typeface="Calibri"/>
                          <a:cs typeface="Times New Roman"/>
                        </a:rPr>
                        <a:t> </a:t>
                      </a:r>
                      <a:r>
                        <a:rPr lang="en-ZA" sz="1100" dirty="0" smtClean="0">
                          <a:effectLst/>
                          <a:latin typeface="+mn-lt"/>
                          <a:ea typeface="Calibri"/>
                          <a:cs typeface="Times New Roman"/>
                        </a:rPr>
                        <a:t>- </a:t>
                      </a:r>
                      <a:r>
                        <a:rPr lang="en-ZA" sz="1100" dirty="0">
                          <a:effectLst/>
                          <a:latin typeface="+mn-lt"/>
                          <a:ea typeface="Calibri"/>
                          <a:cs typeface="Times New Roman"/>
                        </a:rPr>
                        <a:t>Capacity Building Workshops for Creative Arts subjects </a:t>
                      </a:r>
                      <a:r>
                        <a:rPr lang="en-ZA" sz="1100" dirty="0" smtClean="0">
                          <a:effectLst/>
                          <a:latin typeface="+mn-lt"/>
                          <a:ea typeface="Calibri"/>
                          <a:cs typeface="Times New Roman"/>
                        </a:rPr>
                        <a:t>Teachers</a:t>
                      </a:r>
                    </a:p>
                    <a:p>
                      <a:pPr marL="0" lvl="0" indent="0">
                        <a:lnSpc>
                          <a:spcPct val="100000"/>
                        </a:lnSpc>
                        <a:spcAft>
                          <a:spcPts val="0"/>
                        </a:spcAft>
                        <a:buFont typeface="+mj-lt"/>
                        <a:buNone/>
                      </a:pPr>
                      <a:endParaRPr lang="en-ZA" sz="1100" dirty="0" smtClean="0">
                        <a:effectLst/>
                        <a:latin typeface="+mn-lt"/>
                        <a:ea typeface="Calibri"/>
                        <a:cs typeface="Times New Roman"/>
                      </a:endParaRPr>
                    </a:p>
                    <a:p>
                      <a:pPr marL="0" lvl="0" indent="0">
                        <a:lnSpc>
                          <a:spcPct val="100000"/>
                        </a:lnSpc>
                        <a:spcAft>
                          <a:spcPts val="0"/>
                        </a:spcAft>
                        <a:buFont typeface="+mj-lt"/>
                        <a:buNone/>
                      </a:pP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endParaRPr lang="en-ZA" sz="1100" dirty="0">
                        <a:solidFill>
                          <a:schemeClr val="tx1"/>
                        </a:solidFill>
                        <a:latin typeface="+mn-lt"/>
                      </a:endParaRPr>
                    </a:p>
                  </a:txBody>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prstClr val="black"/>
                </a:solidFill>
              </a:rPr>
              <a:t>21</a:t>
            </a:r>
          </a:p>
        </p:txBody>
      </p:sp>
    </p:spTree>
    <p:extLst>
      <p:ext uri="{BB962C8B-B14F-4D97-AF65-F5344CB8AC3E}">
        <p14:creationId xmlns:p14="http://schemas.microsoft.com/office/powerpoint/2010/main" xmlns="" val="29777804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96945" cy="648072"/>
          </a:xfrm>
        </p:spPr>
        <p:txBody>
          <a:bodyPr>
            <a:noAutofit/>
          </a:bodyPr>
          <a:lstStyle/>
          <a:p>
            <a:pPr algn="ctr"/>
            <a:r>
              <a:rPr lang="en-US" sz="2800" dirty="0" smtClean="0">
                <a:latin typeface="+mj-lt"/>
                <a:ea typeface="MS PGothic" pitchFamily="34" charset="-128"/>
                <a:cs typeface="Arial" pitchFamily="34" charset="0"/>
              </a:rPr>
              <a:t>ARTS AND CULTURE </a:t>
            </a:r>
            <a:r>
              <a:rPr lang="en-US" sz="2800" dirty="0">
                <a:latin typeface="+mj-lt"/>
                <a:ea typeface="MS PGothic" pitchFamily="34" charset="-128"/>
                <a:cs typeface="Arial" pitchFamily="34" charset="0"/>
              </a:rPr>
              <a:t>PROMOTION </a:t>
            </a:r>
            <a:r>
              <a:rPr lang="en-US" sz="2800" dirty="0" smtClean="0">
                <a:latin typeface="+mj-lt"/>
                <a:ea typeface="MS PGothic" pitchFamily="34" charset="-128"/>
                <a:cs typeface="Arial" pitchFamily="34" charset="0"/>
              </a:rPr>
              <a:t>AND DEVELOPMENT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03535505"/>
              </p:ext>
            </p:extLst>
          </p:nvPr>
        </p:nvGraphicFramePr>
        <p:xfrm>
          <a:off x="395536" y="1916832"/>
          <a:ext cx="8496946" cy="3744416"/>
        </p:xfrm>
        <a:graphic>
          <a:graphicData uri="http://schemas.openxmlformats.org/drawingml/2006/table">
            <a:tbl>
              <a:tblPr firstRow="1" bandRow="1">
                <a:tableStyleId>{5C22544A-7EE6-4342-B048-85BDC9FD1C3A}</a:tableStyleId>
              </a:tblPr>
              <a:tblGrid>
                <a:gridCol w="1816822">
                  <a:extLst>
                    <a:ext uri="{9D8B030D-6E8A-4147-A177-3AD203B41FA5}">
                      <a16:colId xmlns="" xmlns:a16="http://schemas.microsoft.com/office/drawing/2014/main" val="20000"/>
                    </a:ext>
                  </a:extLst>
                </a:gridCol>
                <a:gridCol w="1297733">
                  <a:extLst>
                    <a:ext uri="{9D8B030D-6E8A-4147-A177-3AD203B41FA5}">
                      <a16:colId xmlns="" xmlns:a16="http://schemas.microsoft.com/office/drawing/2014/main" val="20001"/>
                    </a:ext>
                  </a:extLst>
                </a:gridCol>
                <a:gridCol w="1297733">
                  <a:extLst>
                    <a:ext uri="{9D8B030D-6E8A-4147-A177-3AD203B41FA5}">
                      <a16:colId xmlns="" xmlns:a16="http://schemas.microsoft.com/office/drawing/2014/main" val="20002"/>
                    </a:ext>
                  </a:extLst>
                </a:gridCol>
                <a:gridCol w="2723107">
                  <a:extLst>
                    <a:ext uri="{9D8B030D-6E8A-4147-A177-3AD203B41FA5}">
                      <a16:colId xmlns="" xmlns:a16="http://schemas.microsoft.com/office/drawing/2014/main" val="20003"/>
                    </a:ext>
                  </a:extLst>
                </a:gridCol>
                <a:gridCol w="1361551">
                  <a:extLst>
                    <a:ext uri="{9D8B030D-6E8A-4147-A177-3AD203B41FA5}">
                      <a16:colId xmlns="" xmlns:a16="http://schemas.microsoft.com/office/drawing/2014/main" val="20004"/>
                    </a:ext>
                  </a:extLst>
                </a:gridCol>
              </a:tblGrid>
              <a:tr h="1125100">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1164140">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flagship projects supported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20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5</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5 flagship projects were </a:t>
                      </a:r>
                      <a:r>
                        <a:rPr lang="en-ZA" sz="1100" dirty="0" smtClean="0">
                          <a:effectLst/>
                          <a:latin typeface="+mn-lt"/>
                          <a:ea typeface="Calibri"/>
                          <a:cs typeface="Times New Roman"/>
                        </a:rPr>
                        <a:t>supported</a:t>
                      </a:r>
                    </a:p>
                    <a:p>
                      <a:pPr>
                        <a:lnSpc>
                          <a:spcPct val="100000"/>
                        </a:lnSpc>
                        <a:spcAft>
                          <a:spcPts val="0"/>
                        </a:spcAft>
                      </a:pPr>
                      <a:endParaRPr lang="en-ZA" sz="1100" dirty="0" smtClean="0">
                        <a:effectLst/>
                        <a:latin typeface="+mn-lt"/>
                        <a:ea typeface="Calibri"/>
                        <a:cs typeface="Times New Roman"/>
                      </a:endParaRPr>
                    </a:p>
                    <a:p>
                      <a:pPr>
                        <a:lnSpc>
                          <a:spcPct val="100000"/>
                        </a:lnSpc>
                        <a:spcAft>
                          <a:spcPts val="0"/>
                        </a:spcAft>
                      </a:pPr>
                      <a:endParaRPr lang="en-ZA" sz="1100" dirty="0" smtClean="0">
                        <a:effectLst/>
                        <a:latin typeface="+mn-lt"/>
                        <a:ea typeface="Calibri"/>
                        <a:cs typeface="Times New Roman"/>
                      </a:endParaRPr>
                    </a:p>
                    <a:p>
                      <a:pPr>
                        <a:lnSpc>
                          <a:spcPct val="100000"/>
                        </a:lnSpc>
                        <a:spcAft>
                          <a:spcPts val="0"/>
                        </a:spcAft>
                      </a:pP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endParaRPr lang="en-ZA" sz="1100" dirty="0">
                        <a:solidFill>
                          <a:schemeClr val="tx1"/>
                        </a:solidFill>
                        <a:latin typeface="+mn-lt"/>
                      </a:endParaRPr>
                    </a:p>
                  </a:txBody>
                  <a:tcPr marL="68580" marR="68580" marT="0" marB="0"/>
                </a:tc>
                <a:extLst>
                  <a:ext uri="{0D108BD9-81ED-4DB2-BD59-A6C34878D82A}">
                    <a16:rowId xmlns="" xmlns:a16="http://schemas.microsoft.com/office/drawing/2014/main" val="10001"/>
                  </a:ext>
                </a:extLst>
              </a:tr>
              <a:tr h="1455176">
                <a:tc>
                  <a:txBody>
                    <a:bodyPr/>
                    <a:lstStyle/>
                    <a:p>
                      <a:pPr>
                        <a:lnSpc>
                          <a:spcPct val="100000"/>
                        </a:lnSpc>
                        <a:spcAft>
                          <a:spcPts val="0"/>
                        </a:spcAft>
                      </a:pPr>
                      <a:r>
                        <a:rPr lang="en-ZA" sz="1100" dirty="0">
                          <a:solidFill>
                            <a:srgbClr val="000000"/>
                          </a:solidFill>
                          <a:effectLst/>
                          <a:latin typeface="+mn-lt"/>
                          <a:ea typeface="Calibri"/>
                          <a:cs typeface="Calibri"/>
                        </a:rPr>
                        <a:t>No. of cultural and creative sector projects supported through MGE work streams</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30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 10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10 cultural and creative sector projects were supported through MGE work </a:t>
                      </a:r>
                      <a:r>
                        <a:rPr lang="en-ZA" sz="1100" dirty="0" smtClean="0">
                          <a:solidFill>
                            <a:srgbClr val="000000"/>
                          </a:solidFill>
                          <a:effectLst/>
                          <a:latin typeface="+mn-lt"/>
                          <a:ea typeface="Calibri"/>
                          <a:cs typeface="Times New Roman"/>
                        </a:rPr>
                        <a:t>streams</a:t>
                      </a:r>
                    </a:p>
                    <a:p>
                      <a:pPr>
                        <a:lnSpc>
                          <a:spcPct val="100000"/>
                        </a:lnSpc>
                        <a:spcAft>
                          <a:spcPts val="0"/>
                        </a:spcAft>
                      </a:pPr>
                      <a:endParaRPr lang="en-ZA" sz="1100" dirty="0" smtClean="0">
                        <a:solidFill>
                          <a:srgbClr val="000000"/>
                        </a:solidFill>
                        <a:effectLst/>
                        <a:latin typeface="+mn-lt"/>
                        <a:ea typeface="Calibri"/>
                        <a:cs typeface="Times New Roman"/>
                      </a:endParaRPr>
                    </a:p>
                    <a:p>
                      <a:pPr>
                        <a:lnSpc>
                          <a:spcPct val="100000"/>
                        </a:lnSpc>
                        <a:spcAft>
                          <a:spcPts val="0"/>
                        </a:spcAft>
                      </a:pPr>
                      <a:endParaRPr lang="en-ZA" sz="1100" dirty="0" smtClean="0">
                        <a:solidFill>
                          <a:srgbClr val="000000"/>
                        </a:solidFill>
                        <a:effectLst/>
                        <a:latin typeface="+mn-lt"/>
                        <a:ea typeface="Calibri"/>
                        <a:cs typeface="Times New Roman"/>
                      </a:endParaRPr>
                    </a:p>
                    <a:p>
                      <a:pPr>
                        <a:lnSpc>
                          <a:spcPct val="100000"/>
                        </a:lnSpc>
                        <a:spcAft>
                          <a:spcPts val="0"/>
                        </a:spcAft>
                      </a:pP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dirty="0" smtClean="0">
                          <a:solidFill>
                            <a:schemeClr val="tx1"/>
                          </a:solidFill>
                          <a:latin typeface="+mn-lt"/>
                        </a:rPr>
                        <a:t>100%</a:t>
                      </a:r>
                    </a:p>
                    <a:p>
                      <a:pPr>
                        <a:lnSpc>
                          <a:spcPct val="100000"/>
                        </a:lnSpc>
                      </a:pPr>
                      <a:endParaRPr lang="en-ZA" sz="1100" dirty="0">
                        <a:solidFill>
                          <a:schemeClr val="tx1"/>
                        </a:solidFill>
                        <a:latin typeface="+mn-lt"/>
                      </a:endParaRPr>
                    </a:p>
                  </a:txBody>
                  <a:tcPr marL="68580" marR="68580" marT="0" marB="0"/>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4"/>
          </p:nvPr>
        </p:nvSpPr>
        <p:spPr>
          <a:xfrm>
            <a:off x="8388424" y="5949280"/>
            <a:ext cx="519175" cy="365125"/>
          </a:xfrm>
        </p:spPr>
        <p:txBody>
          <a:bodyPr/>
          <a:lstStyle/>
          <a:p>
            <a:r>
              <a:rPr lang="en-ZA" sz="1000" b="1" dirty="0" smtClean="0">
                <a:solidFill>
                  <a:prstClr val="black"/>
                </a:solidFill>
              </a:rPr>
              <a:t>22</a:t>
            </a:r>
          </a:p>
        </p:txBody>
      </p:sp>
    </p:spTree>
    <p:extLst>
      <p:ext uri="{BB962C8B-B14F-4D97-AF65-F5344CB8AC3E}">
        <p14:creationId xmlns:p14="http://schemas.microsoft.com/office/powerpoint/2010/main" xmlns="" val="31285353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432048"/>
          </a:xfrm>
        </p:spPr>
        <p:txBody>
          <a:bodyPr>
            <a:noAutofit/>
          </a:bodyPr>
          <a:lstStyle/>
          <a:p>
            <a:pPr algn="ctr"/>
            <a:r>
              <a:rPr lang="en-US" sz="2800" dirty="0" smtClean="0">
                <a:latin typeface="+mj-lt"/>
                <a:ea typeface="MS PGothic" pitchFamily="34" charset="-128"/>
                <a:cs typeface="Arial" pitchFamily="34" charset="0"/>
              </a:rPr>
              <a:t>ARTS AND CULTURE </a:t>
            </a:r>
            <a:r>
              <a:rPr lang="en-US" sz="2800" dirty="0">
                <a:latin typeface="+mj-lt"/>
                <a:ea typeface="MS PGothic" pitchFamily="34" charset="-128"/>
                <a:cs typeface="Arial" pitchFamily="34" charset="0"/>
              </a:rPr>
              <a:t>PROMOTION </a:t>
            </a:r>
            <a:r>
              <a:rPr lang="en-US" sz="2800" dirty="0" smtClean="0">
                <a:latin typeface="+mj-lt"/>
                <a:ea typeface="MS PGothic" pitchFamily="34" charset="-128"/>
                <a:cs typeface="Arial" pitchFamily="34" charset="0"/>
              </a:rPr>
              <a:t>AND DEVELOPMENT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43294386"/>
              </p:ext>
            </p:extLst>
          </p:nvPr>
        </p:nvGraphicFramePr>
        <p:xfrm>
          <a:off x="179512" y="1484784"/>
          <a:ext cx="8856985" cy="4104457"/>
        </p:xfrm>
        <a:graphic>
          <a:graphicData uri="http://schemas.openxmlformats.org/drawingml/2006/table">
            <a:tbl>
              <a:tblPr firstRow="1" bandRow="1">
                <a:tableStyleId>{5C22544A-7EE6-4342-B048-85BDC9FD1C3A}</a:tableStyleId>
              </a:tblPr>
              <a:tblGrid>
                <a:gridCol w="1893806">
                  <a:extLst>
                    <a:ext uri="{9D8B030D-6E8A-4147-A177-3AD203B41FA5}">
                      <a16:colId xmlns="" xmlns:a16="http://schemas.microsoft.com/office/drawing/2014/main" val="20000"/>
                    </a:ext>
                  </a:extLst>
                </a:gridCol>
                <a:gridCol w="1352721">
                  <a:extLst>
                    <a:ext uri="{9D8B030D-6E8A-4147-A177-3AD203B41FA5}">
                      <a16:colId xmlns="" xmlns:a16="http://schemas.microsoft.com/office/drawing/2014/main" val="20001"/>
                    </a:ext>
                  </a:extLst>
                </a:gridCol>
                <a:gridCol w="1866041">
                  <a:extLst>
                    <a:ext uri="{9D8B030D-6E8A-4147-A177-3AD203B41FA5}">
                      <a16:colId xmlns="" xmlns:a16="http://schemas.microsoft.com/office/drawing/2014/main" val="20002"/>
                    </a:ext>
                  </a:extLst>
                </a:gridCol>
                <a:gridCol w="2376264">
                  <a:extLst>
                    <a:ext uri="{9D8B030D-6E8A-4147-A177-3AD203B41FA5}">
                      <a16:colId xmlns="" xmlns:a16="http://schemas.microsoft.com/office/drawing/2014/main" val="20003"/>
                    </a:ext>
                  </a:extLst>
                </a:gridCol>
                <a:gridCol w="1368153">
                  <a:extLst>
                    <a:ext uri="{9D8B030D-6E8A-4147-A177-3AD203B41FA5}">
                      <a16:colId xmlns="" xmlns:a16="http://schemas.microsoft.com/office/drawing/2014/main" val="20004"/>
                    </a:ext>
                  </a:extLst>
                </a:gridCol>
              </a:tblGrid>
              <a:tr h="790758">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828425">
                <a:tc rowSpan="4">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domains in which terminologies are developed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rowSpan="4">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4</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100 Road </a:t>
                      </a:r>
                      <a:r>
                        <a:rPr lang="en-ZA" sz="1100" dirty="0" smtClean="0">
                          <a:effectLst/>
                          <a:latin typeface="+mn-lt"/>
                          <a:ea typeface="Calibri"/>
                          <a:cs typeface="Times New Roman"/>
                        </a:rPr>
                        <a:t>Safety</a:t>
                      </a:r>
                      <a:r>
                        <a:rPr lang="en-GB" sz="1100" baseline="0" dirty="0" smtClean="0">
                          <a:effectLst/>
                          <a:latin typeface="+mn-lt"/>
                          <a:ea typeface="Calibri"/>
                          <a:cs typeface="Times New Roman"/>
                        </a:rPr>
                        <a:t> </a:t>
                      </a:r>
                      <a:r>
                        <a:rPr lang="en-ZA" sz="1100" dirty="0" smtClean="0">
                          <a:effectLst/>
                          <a:latin typeface="+mn-lt"/>
                          <a:ea typeface="Calibri"/>
                          <a:cs typeface="Times New Roman"/>
                        </a:rPr>
                        <a:t>terminologies</a:t>
                      </a:r>
                      <a:r>
                        <a:rPr lang="en-GB" sz="1100" baseline="0" dirty="0" smtClean="0">
                          <a:effectLst/>
                          <a:latin typeface="+mn-lt"/>
                          <a:ea typeface="Calibri"/>
                          <a:cs typeface="Times New Roman"/>
                        </a:rPr>
                        <a:t> </a:t>
                      </a:r>
                      <a:r>
                        <a:rPr lang="en-ZA" sz="1100" dirty="0" smtClean="0">
                          <a:effectLst/>
                          <a:latin typeface="+mn-lt"/>
                          <a:ea typeface="Calibri"/>
                          <a:cs typeface="Times New Roman"/>
                        </a:rPr>
                        <a:t>developed</a:t>
                      </a:r>
                      <a:endParaRPr lang="en-GB" sz="1100" dirty="0">
                        <a:effectLst/>
                        <a:latin typeface="+mn-lt"/>
                        <a:ea typeface="Calibri"/>
                        <a:cs typeface="Times New Roman"/>
                      </a:endParaRPr>
                    </a:p>
                  </a:txBody>
                  <a:tcPr marL="68580" marR="68580" marT="0" marB="0"/>
                </a:tc>
                <a:tc>
                  <a:txBody>
                    <a:bodyPr/>
                    <a:lstStyle/>
                    <a:p>
                      <a:pPr marL="342900" lvl="0" indent="-342900">
                        <a:lnSpc>
                          <a:spcPct val="100000"/>
                        </a:lnSpc>
                        <a:spcAft>
                          <a:spcPts val="0"/>
                        </a:spcAft>
                        <a:buFont typeface="Symbol"/>
                        <a:buChar char=""/>
                      </a:pPr>
                      <a:r>
                        <a:rPr lang="en-ZA" sz="1100" dirty="0" smtClean="0">
                          <a:effectLst/>
                          <a:latin typeface="+mn-lt"/>
                          <a:ea typeface="Calibri"/>
                          <a:cs typeface="Times New Roman"/>
                        </a:rPr>
                        <a:t>100 </a:t>
                      </a:r>
                      <a:r>
                        <a:rPr lang="en-ZA" sz="1100" dirty="0">
                          <a:effectLst/>
                          <a:latin typeface="+mn-lt"/>
                          <a:ea typeface="Calibri"/>
                          <a:cs typeface="Times New Roman"/>
                        </a:rPr>
                        <a:t>Road Safety terminologies</a:t>
                      </a:r>
                      <a:endParaRPr lang="en-GB" sz="1100" dirty="0">
                        <a:effectLst/>
                        <a:latin typeface="+mn-lt"/>
                        <a:ea typeface="Calibri"/>
                        <a:cs typeface="Times New Roman"/>
                      </a:endParaRPr>
                    </a:p>
                  </a:txBody>
                  <a:tcPr marL="68580" marR="68580" marT="0" marB="0">
                    <a:solidFill>
                      <a:srgbClr val="00FF00"/>
                    </a:solidFill>
                  </a:tcPr>
                </a:tc>
                <a:tc rowSpan="4">
                  <a:txBody>
                    <a:bodyPr/>
                    <a:lstStyle/>
                    <a:p>
                      <a:pPr marL="0" algn="l" defTabSz="914400" rtl="0" eaLnBrk="1" latinLnBrk="0" hangingPunct="1">
                        <a:lnSpc>
                          <a:spcPct val="100000"/>
                        </a:lnSpc>
                        <a:spcAft>
                          <a:spcPts val="0"/>
                        </a:spcAft>
                      </a:pPr>
                      <a:r>
                        <a:rPr lang="en-ZA" sz="1100" kern="1200" dirty="0" smtClean="0">
                          <a:solidFill>
                            <a:schemeClr val="tx1"/>
                          </a:solidFill>
                          <a:effectLst/>
                          <a:latin typeface="+mn-lt"/>
                          <a:ea typeface="Calibri"/>
                          <a:cs typeface="Times New Roman"/>
                        </a:rPr>
                        <a:t>100%</a:t>
                      </a:r>
                      <a:endParaRPr lang="en-ZA" sz="1100" kern="1200" dirty="0">
                        <a:solidFill>
                          <a:schemeClr val="tx1"/>
                        </a:solidFill>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552283">
                <a:tc vMerge="1">
                  <a:txBody>
                    <a:bodyPr/>
                    <a:lstStyle/>
                    <a:p>
                      <a:endParaRPr lang="en-ZA"/>
                    </a:p>
                  </a:txBody>
                  <a:tcPr/>
                </a:tc>
                <a:tc vMerge="1">
                  <a:txBody>
                    <a:bodyPr/>
                    <a:lstStyle/>
                    <a:p>
                      <a:endParaRPr lang="en-ZA"/>
                    </a:p>
                  </a:txBody>
                  <a:tcPr/>
                </a:tc>
                <a:tc>
                  <a:txBody>
                    <a:bodyPr/>
                    <a:lstStyle/>
                    <a:p>
                      <a:pPr>
                        <a:lnSpc>
                          <a:spcPct val="100000"/>
                        </a:lnSpc>
                        <a:spcAft>
                          <a:spcPts val="0"/>
                        </a:spcAft>
                      </a:pPr>
                      <a:r>
                        <a:rPr lang="en-ZA" sz="1100" dirty="0">
                          <a:effectLst/>
                          <a:latin typeface="+mn-lt"/>
                          <a:ea typeface="Calibri"/>
                          <a:cs typeface="Times New Roman"/>
                        </a:rPr>
                        <a:t>100 Pharmaceutical</a:t>
                      </a:r>
                      <a:endParaRPr lang="en-GB" sz="1100" dirty="0">
                        <a:effectLst/>
                        <a:latin typeface="+mn-lt"/>
                        <a:ea typeface="Calibri"/>
                        <a:cs typeface="Times New Roman"/>
                      </a:endParaRPr>
                    </a:p>
                    <a:p>
                      <a:pPr>
                        <a:lnSpc>
                          <a:spcPct val="100000"/>
                        </a:lnSpc>
                        <a:spcAft>
                          <a:spcPts val="0"/>
                        </a:spcAft>
                      </a:pPr>
                      <a:r>
                        <a:rPr lang="en-ZA" sz="1100" dirty="0" smtClean="0">
                          <a:effectLst/>
                          <a:latin typeface="+mn-lt"/>
                          <a:ea typeface="Calibri"/>
                          <a:cs typeface="Times New Roman"/>
                        </a:rPr>
                        <a:t>terminologies</a:t>
                      </a:r>
                      <a:r>
                        <a:rPr lang="en-GB" sz="1100" baseline="0" dirty="0" smtClean="0">
                          <a:effectLst/>
                          <a:latin typeface="+mn-lt"/>
                          <a:ea typeface="Calibri"/>
                          <a:cs typeface="Times New Roman"/>
                        </a:rPr>
                        <a:t> </a:t>
                      </a:r>
                      <a:r>
                        <a:rPr lang="en-ZA" sz="1100" dirty="0" smtClean="0">
                          <a:effectLst/>
                          <a:latin typeface="+mn-lt"/>
                          <a:ea typeface="Calibri"/>
                          <a:cs typeface="Times New Roman"/>
                        </a:rPr>
                        <a:t>developed</a:t>
                      </a:r>
                      <a:endParaRPr lang="en-GB" sz="1100" dirty="0">
                        <a:effectLst/>
                        <a:latin typeface="+mn-lt"/>
                        <a:ea typeface="Calibri"/>
                        <a:cs typeface="Times New Roman"/>
                      </a:endParaRPr>
                    </a:p>
                  </a:txBody>
                  <a:tcPr marL="68580" marR="68580" marT="0" marB="0"/>
                </a:tc>
                <a:tc>
                  <a:txBody>
                    <a:bodyPr/>
                    <a:lstStyle/>
                    <a:p>
                      <a:pPr marL="342900" lvl="0" indent="-342900">
                        <a:lnSpc>
                          <a:spcPct val="100000"/>
                        </a:lnSpc>
                        <a:spcAft>
                          <a:spcPts val="0"/>
                        </a:spcAft>
                        <a:buFont typeface="Symbol"/>
                        <a:buChar char=""/>
                      </a:pPr>
                      <a:r>
                        <a:rPr lang="en-ZA" sz="1100" dirty="0">
                          <a:effectLst/>
                          <a:latin typeface="+mn-lt"/>
                          <a:ea typeface="Calibri"/>
                          <a:cs typeface="Times New Roman"/>
                        </a:rPr>
                        <a:t>100 Pharmaceutical terminologies</a:t>
                      </a:r>
                      <a:endParaRPr lang="en-GB" sz="1100" dirty="0">
                        <a:effectLst/>
                        <a:latin typeface="+mn-lt"/>
                        <a:ea typeface="Calibri"/>
                        <a:cs typeface="Times New Roman"/>
                      </a:endParaRPr>
                    </a:p>
                    <a:p>
                      <a:pPr>
                        <a:lnSpc>
                          <a:spcPct val="100000"/>
                        </a:lnSpc>
                        <a:spcAft>
                          <a:spcPts val="0"/>
                        </a:spcAft>
                      </a:pPr>
                      <a:r>
                        <a:rPr lang="en-ZA" sz="1100" dirty="0">
                          <a:effectLst/>
                          <a:latin typeface="+mn-lt"/>
                          <a:ea typeface="Calibri"/>
                          <a:cs typeface="Times New Roman"/>
                        </a:rPr>
                        <a:t> </a:t>
                      </a:r>
                      <a:endParaRPr lang="en-GB" sz="1100" dirty="0">
                        <a:effectLst/>
                        <a:latin typeface="+mn-lt"/>
                        <a:ea typeface="Calibri"/>
                        <a:cs typeface="Times New Roman"/>
                      </a:endParaRPr>
                    </a:p>
                  </a:txBody>
                  <a:tcPr marL="68580" marR="68580" marT="0" marB="0">
                    <a:solidFill>
                      <a:srgbClr val="00FF00"/>
                    </a:solidFill>
                  </a:tcPr>
                </a:tc>
                <a:tc vMerge="1">
                  <a:txBody>
                    <a:bodyPr/>
                    <a:lstStyle/>
                    <a:p>
                      <a:endParaRPr lang="en-ZA"/>
                    </a:p>
                  </a:txBody>
                  <a:tcPr/>
                </a:tc>
                <a:extLst>
                  <a:ext uri="{0D108BD9-81ED-4DB2-BD59-A6C34878D82A}">
                    <a16:rowId xmlns="" xmlns:a16="http://schemas.microsoft.com/office/drawing/2014/main" val="10002"/>
                  </a:ext>
                </a:extLst>
              </a:tr>
              <a:tr h="828425">
                <a:tc vMerge="1">
                  <a:txBody>
                    <a:bodyPr/>
                    <a:lstStyle/>
                    <a:p>
                      <a:endParaRPr lang="en-ZA"/>
                    </a:p>
                  </a:txBody>
                  <a:tcPr/>
                </a:tc>
                <a:tc vMerge="1">
                  <a:txBody>
                    <a:bodyPr/>
                    <a:lstStyle/>
                    <a:p>
                      <a:endParaRPr lang="en-ZA"/>
                    </a:p>
                  </a:txBody>
                  <a:tcPr/>
                </a:tc>
                <a:tc>
                  <a:txBody>
                    <a:bodyPr/>
                    <a:lstStyle/>
                    <a:p>
                      <a:pPr>
                        <a:lnSpc>
                          <a:spcPct val="100000"/>
                        </a:lnSpc>
                        <a:spcAft>
                          <a:spcPts val="0"/>
                        </a:spcAft>
                      </a:pPr>
                      <a:r>
                        <a:rPr lang="en-ZA" sz="1100" dirty="0">
                          <a:effectLst/>
                          <a:latin typeface="+mn-lt"/>
                          <a:ea typeface="Calibri"/>
                          <a:cs typeface="Times New Roman"/>
                        </a:rPr>
                        <a:t>100 Engineering and </a:t>
                      </a:r>
                      <a:r>
                        <a:rPr lang="en-ZA" sz="1100" dirty="0" smtClean="0">
                          <a:effectLst/>
                          <a:latin typeface="+mn-lt"/>
                          <a:ea typeface="Calibri"/>
                          <a:cs typeface="Times New Roman"/>
                        </a:rPr>
                        <a:t>Construction</a:t>
                      </a:r>
                      <a:r>
                        <a:rPr lang="en-GB" sz="1100" baseline="0" dirty="0" smtClean="0">
                          <a:effectLst/>
                          <a:latin typeface="+mn-lt"/>
                          <a:ea typeface="Calibri"/>
                          <a:cs typeface="Times New Roman"/>
                        </a:rPr>
                        <a:t> </a:t>
                      </a:r>
                      <a:r>
                        <a:rPr lang="en-ZA" sz="1100" dirty="0" smtClean="0">
                          <a:effectLst/>
                          <a:latin typeface="+mn-lt"/>
                          <a:ea typeface="Calibri"/>
                          <a:cs typeface="Times New Roman"/>
                        </a:rPr>
                        <a:t>terminologies</a:t>
                      </a:r>
                      <a:endParaRPr lang="en-GB" sz="1100" dirty="0">
                        <a:effectLst/>
                        <a:latin typeface="+mn-lt"/>
                        <a:ea typeface="Calibri"/>
                        <a:cs typeface="Times New Roman"/>
                      </a:endParaRPr>
                    </a:p>
                    <a:p>
                      <a:pPr>
                        <a:lnSpc>
                          <a:spcPct val="100000"/>
                        </a:lnSpc>
                        <a:spcAft>
                          <a:spcPts val="0"/>
                        </a:spcAft>
                      </a:pPr>
                      <a:r>
                        <a:rPr lang="en-ZA" sz="1100" dirty="0" smtClean="0">
                          <a:effectLst/>
                          <a:latin typeface="+mn-lt"/>
                          <a:ea typeface="Calibri"/>
                          <a:cs typeface="Times New Roman"/>
                        </a:rPr>
                        <a:t>developed</a:t>
                      </a:r>
                      <a:endParaRPr lang="en-GB" sz="1100" dirty="0">
                        <a:effectLst/>
                        <a:latin typeface="+mn-lt"/>
                        <a:ea typeface="Calibri"/>
                        <a:cs typeface="Times New Roman"/>
                      </a:endParaRPr>
                    </a:p>
                  </a:txBody>
                  <a:tcPr marL="68580" marR="68580" marT="0" marB="0"/>
                </a:tc>
                <a:tc>
                  <a:txBody>
                    <a:bodyPr/>
                    <a:lstStyle/>
                    <a:p>
                      <a:pPr marL="342900" lvl="0" indent="-342900">
                        <a:lnSpc>
                          <a:spcPct val="100000"/>
                        </a:lnSpc>
                        <a:spcAft>
                          <a:spcPts val="0"/>
                        </a:spcAft>
                        <a:buFont typeface="Symbol"/>
                        <a:buChar char=""/>
                      </a:pPr>
                      <a:r>
                        <a:rPr lang="en-ZA" sz="1100" dirty="0">
                          <a:effectLst/>
                          <a:latin typeface="+mn-lt"/>
                          <a:ea typeface="Calibri"/>
                          <a:cs typeface="Times New Roman"/>
                        </a:rPr>
                        <a:t>100 Engineering and Construction terminologies </a:t>
                      </a:r>
                      <a:endParaRPr lang="en-GB" sz="1100" dirty="0">
                        <a:effectLst/>
                        <a:latin typeface="+mn-lt"/>
                        <a:ea typeface="Calibri"/>
                        <a:cs typeface="Times New Roman"/>
                      </a:endParaRPr>
                    </a:p>
                    <a:p>
                      <a:pPr>
                        <a:lnSpc>
                          <a:spcPct val="100000"/>
                        </a:lnSpc>
                        <a:spcAft>
                          <a:spcPts val="0"/>
                        </a:spcAft>
                      </a:pPr>
                      <a:r>
                        <a:rPr lang="en-ZA" sz="1100" dirty="0">
                          <a:effectLst/>
                          <a:latin typeface="+mn-lt"/>
                          <a:ea typeface="Calibri"/>
                          <a:cs typeface="Times New Roman"/>
                        </a:rPr>
                        <a:t> </a:t>
                      </a:r>
                      <a:endParaRPr lang="en-GB" sz="1100" dirty="0">
                        <a:effectLst/>
                        <a:latin typeface="+mn-lt"/>
                        <a:ea typeface="Calibri"/>
                        <a:cs typeface="Times New Roman"/>
                      </a:endParaRPr>
                    </a:p>
                  </a:txBody>
                  <a:tcPr marL="68580" marR="68580" marT="0" marB="0">
                    <a:solidFill>
                      <a:srgbClr val="00FF00"/>
                    </a:solidFill>
                  </a:tcPr>
                </a:tc>
                <a:tc vMerge="1">
                  <a:txBody>
                    <a:bodyPr/>
                    <a:lstStyle/>
                    <a:p>
                      <a:endParaRPr lang="en-ZA"/>
                    </a:p>
                  </a:txBody>
                  <a:tcPr/>
                </a:tc>
                <a:extLst>
                  <a:ext uri="{0D108BD9-81ED-4DB2-BD59-A6C34878D82A}">
                    <a16:rowId xmlns="" xmlns:a16="http://schemas.microsoft.com/office/drawing/2014/main" val="10003"/>
                  </a:ext>
                </a:extLst>
              </a:tr>
              <a:tr h="1104566">
                <a:tc vMerge="1">
                  <a:txBody>
                    <a:bodyPr/>
                    <a:lstStyle/>
                    <a:p>
                      <a:pPr>
                        <a:lnSpc>
                          <a:spcPct val="115000"/>
                        </a:lnSpc>
                        <a:spcAft>
                          <a:spcPts val="0"/>
                        </a:spcAft>
                      </a:pP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vMerge="1">
                  <a:txBody>
                    <a:bodyPr/>
                    <a:lstStyle/>
                    <a:p>
                      <a:pPr>
                        <a:lnSpc>
                          <a:spcPct val="115000"/>
                        </a:lnSpc>
                        <a:spcAft>
                          <a:spcPts val="0"/>
                        </a:spcAft>
                      </a:pP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100 </a:t>
                      </a:r>
                      <a:r>
                        <a:rPr lang="en-ZA" sz="1100" dirty="0" smtClean="0">
                          <a:effectLst/>
                          <a:latin typeface="+mn-lt"/>
                          <a:ea typeface="Calibri"/>
                          <a:cs typeface="Times New Roman"/>
                        </a:rPr>
                        <a:t>Indigenous</a:t>
                      </a:r>
                      <a:r>
                        <a:rPr lang="en-GB" sz="1100" baseline="0" dirty="0" smtClean="0">
                          <a:effectLst/>
                          <a:latin typeface="+mn-lt"/>
                          <a:ea typeface="Calibri"/>
                          <a:cs typeface="Times New Roman"/>
                        </a:rPr>
                        <a:t> </a:t>
                      </a:r>
                      <a:r>
                        <a:rPr lang="en-ZA" sz="1100" dirty="0" smtClean="0">
                          <a:effectLst/>
                          <a:latin typeface="+mn-lt"/>
                          <a:ea typeface="Calibri"/>
                          <a:cs typeface="Times New Roman"/>
                        </a:rPr>
                        <a:t>Plants </a:t>
                      </a:r>
                      <a:r>
                        <a:rPr lang="en-ZA" sz="1100" dirty="0">
                          <a:effectLst/>
                          <a:latin typeface="+mn-lt"/>
                          <a:ea typeface="Calibri"/>
                          <a:cs typeface="Times New Roman"/>
                        </a:rPr>
                        <a:t>and </a:t>
                      </a:r>
                      <a:r>
                        <a:rPr lang="en-ZA" sz="1100" dirty="0" smtClean="0">
                          <a:effectLst/>
                          <a:latin typeface="+mn-lt"/>
                          <a:ea typeface="Calibri"/>
                          <a:cs typeface="Times New Roman"/>
                        </a:rPr>
                        <a:t>Animals</a:t>
                      </a:r>
                      <a:r>
                        <a:rPr lang="en-GB" sz="1100" baseline="0" dirty="0" smtClean="0">
                          <a:effectLst/>
                          <a:latin typeface="+mn-lt"/>
                          <a:ea typeface="Calibri"/>
                          <a:cs typeface="Times New Roman"/>
                        </a:rPr>
                        <a:t> </a:t>
                      </a:r>
                      <a:r>
                        <a:rPr lang="en-ZA" sz="1100" dirty="0" smtClean="0">
                          <a:effectLst/>
                          <a:latin typeface="+mn-lt"/>
                          <a:ea typeface="Calibri"/>
                          <a:cs typeface="Times New Roman"/>
                        </a:rPr>
                        <a:t>Terminologies </a:t>
                      </a:r>
                      <a:r>
                        <a:rPr lang="en-ZA" sz="1100" dirty="0">
                          <a:effectLst/>
                          <a:latin typeface="+mn-lt"/>
                          <a:ea typeface="Calibri"/>
                          <a:cs typeface="Times New Roman"/>
                        </a:rPr>
                        <a:t>developed</a:t>
                      </a:r>
                      <a:endParaRPr lang="en-GB" sz="1100" dirty="0">
                        <a:effectLst/>
                        <a:latin typeface="+mn-lt"/>
                        <a:ea typeface="Calibri"/>
                        <a:cs typeface="Times New Roman"/>
                      </a:endParaRPr>
                    </a:p>
                    <a:p>
                      <a:pPr>
                        <a:lnSpc>
                          <a:spcPct val="100000"/>
                        </a:lnSpc>
                        <a:spcAft>
                          <a:spcPts val="0"/>
                        </a:spcAft>
                      </a:pPr>
                      <a:r>
                        <a:rPr lang="en-ZA" sz="1100" dirty="0">
                          <a:effectLst/>
                          <a:latin typeface="+mn-lt"/>
                          <a:ea typeface="Calibri"/>
                          <a:cs typeface="Times New Roman"/>
                        </a:rPr>
                        <a:t> </a:t>
                      </a:r>
                      <a:endParaRPr lang="en-GB" sz="1100" dirty="0">
                        <a:effectLst/>
                        <a:latin typeface="+mn-lt"/>
                        <a:ea typeface="Calibri"/>
                        <a:cs typeface="Times New Roman"/>
                      </a:endParaRPr>
                    </a:p>
                  </a:txBody>
                  <a:tcPr marL="68580" marR="68580" marT="0" marB="0"/>
                </a:tc>
                <a:tc>
                  <a:txBody>
                    <a:bodyPr/>
                    <a:lstStyle/>
                    <a:p>
                      <a:pPr marL="342900" lvl="0" indent="-342900">
                        <a:lnSpc>
                          <a:spcPct val="100000"/>
                        </a:lnSpc>
                        <a:spcAft>
                          <a:spcPts val="0"/>
                        </a:spcAft>
                        <a:buFont typeface="Symbol"/>
                        <a:buChar char=""/>
                      </a:pPr>
                      <a:r>
                        <a:rPr lang="en-ZA" sz="1100" dirty="0">
                          <a:effectLst/>
                          <a:latin typeface="+mn-lt"/>
                          <a:ea typeface="Calibri"/>
                          <a:cs typeface="Times New Roman"/>
                        </a:rPr>
                        <a:t>100 Indigenous Plants and Animals terminologies</a:t>
                      </a:r>
                      <a:endParaRPr lang="en-GB" sz="1100" dirty="0">
                        <a:effectLst/>
                        <a:latin typeface="+mn-lt"/>
                        <a:ea typeface="Calibri"/>
                        <a:cs typeface="Times New Roman"/>
                      </a:endParaRPr>
                    </a:p>
                  </a:txBody>
                  <a:tcPr marL="68580" marR="68580" marT="0" marB="0">
                    <a:solidFill>
                      <a:srgbClr val="00FF00"/>
                    </a:solidFill>
                  </a:tcPr>
                </a:tc>
                <a:tc vMerge="1">
                  <a:txBody>
                    <a:bodyPr/>
                    <a:lstStyle/>
                    <a:p>
                      <a:pPr marL="0" algn="l" defTabSz="914400" rtl="0" eaLnBrk="1" latinLnBrk="0" hangingPunct="1">
                        <a:lnSpc>
                          <a:spcPct val="115000"/>
                        </a:lnSpc>
                        <a:spcAft>
                          <a:spcPts val="0"/>
                        </a:spcAft>
                      </a:pPr>
                      <a:endParaRPr lang="en-ZA" sz="1100" kern="1200" dirty="0">
                        <a:solidFill>
                          <a:schemeClr val="tx1"/>
                        </a:solidFill>
                        <a:effectLst/>
                        <a:latin typeface="+mj-lt"/>
                        <a:ea typeface="Calibri"/>
                        <a:cs typeface="Times New Roman"/>
                      </a:endParaRPr>
                    </a:p>
                  </a:txBody>
                  <a:tcPr marL="68580" marR="68580" marT="0" marB="0"/>
                </a:tc>
                <a:extLst>
                  <a:ext uri="{0D108BD9-81ED-4DB2-BD59-A6C34878D82A}">
                    <a16:rowId xmlns="" xmlns:a16="http://schemas.microsoft.com/office/drawing/2014/main" val="10004"/>
                  </a:ext>
                </a:extLst>
              </a:tr>
            </a:tbl>
          </a:graphicData>
        </a:graphic>
      </p:graphicFrame>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prstClr val="black"/>
                </a:solidFill>
              </a:rPr>
              <a:t>23</a:t>
            </a:r>
          </a:p>
        </p:txBody>
      </p:sp>
    </p:spTree>
    <p:extLst>
      <p:ext uri="{BB962C8B-B14F-4D97-AF65-F5344CB8AC3E}">
        <p14:creationId xmlns:p14="http://schemas.microsoft.com/office/powerpoint/2010/main" xmlns="" val="322920529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432048"/>
          </a:xfrm>
        </p:spPr>
        <p:txBody>
          <a:bodyPr>
            <a:noAutofit/>
          </a:bodyPr>
          <a:lstStyle/>
          <a:p>
            <a:pPr algn="ctr"/>
            <a:r>
              <a:rPr lang="en-US" sz="2800" dirty="0" smtClean="0">
                <a:latin typeface="+mj-lt"/>
                <a:ea typeface="MS PGothic" pitchFamily="34" charset="-128"/>
                <a:cs typeface="Arial" pitchFamily="34" charset="0"/>
              </a:rPr>
              <a:t>ARTS AND CULTURE </a:t>
            </a:r>
            <a:r>
              <a:rPr lang="en-US" sz="2800" dirty="0">
                <a:latin typeface="+mj-lt"/>
                <a:ea typeface="MS PGothic" pitchFamily="34" charset="-128"/>
                <a:cs typeface="Arial" pitchFamily="34" charset="0"/>
              </a:rPr>
              <a:t>PROMOTION </a:t>
            </a:r>
            <a:r>
              <a:rPr lang="en-US" sz="2800" dirty="0" smtClean="0">
                <a:latin typeface="+mj-lt"/>
                <a:ea typeface="MS PGothic" pitchFamily="34" charset="-128"/>
                <a:cs typeface="Arial" pitchFamily="34" charset="0"/>
              </a:rPr>
              <a:t>AND DEVELOPMENT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42393247"/>
              </p:ext>
            </p:extLst>
          </p:nvPr>
        </p:nvGraphicFramePr>
        <p:xfrm>
          <a:off x="107504" y="1484784"/>
          <a:ext cx="8856984" cy="3827513"/>
        </p:xfrm>
        <a:graphic>
          <a:graphicData uri="http://schemas.openxmlformats.org/drawingml/2006/table">
            <a:tbl>
              <a:tblPr firstRow="1" bandRow="1">
                <a:tableStyleId>{5C22544A-7EE6-4342-B048-85BDC9FD1C3A}</a:tableStyleId>
              </a:tblPr>
              <a:tblGrid>
                <a:gridCol w="1893806">
                  <a:extLst>
                    <a:ext uri="{9D8B030D-6E8A-4147-A177-3AD203B41FA5}">
                      <a16:colId xmlns="" xmlns:a16="http://schemas.microsoft.com/office/drawing/2014/main" val="20000"/>
                    </a:ext>
                  </a:extLst>
                </a:gridCol>
                <a:gridCol w="1058522">
                  <a:extLst>
                    <a:ext uri="{9D8B030D-6E8A-4147-A177-3AD203B41FA5}">
                      <a16:colId xmlns="" xmlns:a16="http://schemas.microsoft.com/office/drawing/2014/main" val="20001"/>
                    </a:ext>
                  </a:extLst>
                </a:gridCol>
                <a:gridCol w="1646919">
                  <a:extLst>
                    <a:ext uri="{9D8B030D-6E8A-4147-A177-3AD203B41FA5}">
                      <a16:colId xmlns="" xmlns:a16="http://schemas.microsoft.com/office/drawing/2014/main" val="20002"/>
                    </a:ext>
                  </a:extLst>
                </a:gridCol>
                <a:gridCol w="2889585">
                  <a:extLst>
                    <a:ext uri="{9D8B030D-6E8A-4147-A177-3AD203B41FA5}">
                      <a16:colId xmlns="" xmlns:a16="http://schemas.microsoft.com/office/drawing/2014/main" val="20003"/>
                    </a:ext>
                  </a:extLst>
                </a:gridCol>
                <a:gridCol w="1368152">
                  <a:extLst>
                    <a:ext uri="{9D8B030D-6E8A-4147-A177-3AD203B41FA5}">
                      <a16:colId xmlns="" xmlns:a16="http://schemas.microsoft.com/office/drawing/2014/main" val="20004"/>
                    </a:ext>
                  </a:extLst>
                </a:gridCol>
              </a:tblGrid>
              <a:tr h="802270">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524678">
                <a:tc>
                  <a:txBody>
                    <a:bodyPr/>
                    <a:lstStyle/>
                    <a:p>
                      <a:pPr>
                        <a:lnSpc>
                          <a:spcPct val="100000"/>
                        </a:lnSpc>
                        <a:spcAft>
                          <a:spcPts val="0"/>
                        </a:spcAft>
                      </a:pPr>
                      <a:r>
                        <a:rPr lang="en-ZA" sz="1100" dirty="0">
                          <a:solidFill>
                            <a:srgbClr val="000000"/>
                          </a:solidFill>
                          <a:effectLst/>
                          <a:latin typeface="+mn-lt"/>
                          <a:ea typeface="Calibri"/>
                          <a:cs typeface="Calibri"/>
                        </a:rPr>
                        <a:t>No. of multi-year HLT projects supported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6</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6 HLT </a:t>
                      </a:r>
                      <a:r>
                        <a:rPr lang="en-ZA" sz="1100" dirty="0" smtClean="0">
                          <a:effectLst/>
                          <a:latin typeface="+mn-lt"/>
                          <a:ea typeface="Calibri"/>
                          <a:cs typeface="Times New Roman"/>
                        </a:rPr>
                        <a:t>projects</a:t>
                      </a:r>
                      <a:r>
                        <a:rPr lang="en-GB" sz="1100" baseline="0" dirty="0" smtClean="0">
                          <a:effectLst/>
                          <a:latin typeface="+mn-lt"/>
                          <a:ea typeface="Calibri"/>
                          <a:cs typeface="Times New Roman"/>
                        </a:rPr>
                        <a:t> </a:t>
                      </a:r>
                      <a:r>
                        <a:rPr lang="en-ZA" sz="1100" dirty="0" smtClean="0">
                          <a:effectLst/>
                          <a:latin typeface="+mn-lt"/>
                          <a:ea typeface="Calibri"/>
                          <a:cs typeface="Times New Roman"/>
                        </a:rPr>
                        <a:t>support </a:t>
                      </a:r>
                      <a:r>
                        <a:rPr lang="en-ZA" sz="1100" dirty="0">
                          <a:effectLst/>
                          <a:latin typeface="+mn-lt"/>
                          <a:ea typeface="Calibri"/>
                          <a:cs typeface="Times New Roman"/>
                        </a:rPr>
                        <a:t>continued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Support to 6 Multi-year HLT projects </a:t>
                      </a:r>
                      <a:r>
                        <a:rPr lang="en-ZA" sz="1100" dirty="0" smtClean="0">
                          <a:effectLst/>
                          <a:latin typeface="+mn-lt"/>
                          <a:ea typeface="Calibri"/>
                          <a:cs typeface="Times New Roman"/>
                        </a:rPr>
                        <a:t>was</a:t>
                      </a:r>
                      <a:r>
                        <a:rPr lang="en-ZA" sz="1100" baseline="0" dirty="0" smtClean="0">
                          <a:effectLst/>
                          <a:latin typeface="+mn-lt"/>
                          <a:ea typeface="Calibri"/>
                          <a:cs typeface="Times New Roman"/>
                        </a:rPr>
                        <a:t> </a:t>
                      </a:r>
                      <a:r>
                        <a:rPr lang="en-ZA" sz="1100" dirty="0" smtClean="0">
                          <a:effectLst/>
                          <a:latin typeface="+mn-lt"/>
                          <a:ea typeface="Calibri"/>
                          <a:cs typeface="Times New Roman"/>
                        </a:rPr>
                        <a:t>continued</a:t>
                      </a:r>
                      <a:endParaRPr lang="en-GB" sz="1100" dirty="0">
                        <a:effectLst/>
                        <a:latin typeface="+mn-lt"/>
                        <a:ea typeface="Calibri"/>
                        <a:cs typeface="Times New Roman"/>
                      </a:endParaRPr>
                    </a:p>
                  </a:txBody>
                  <a:tcPr marL="68580" marR="68580" marT="0" marB="0">
                    <a:solidFill>
                      <a:srgbClr val="00FF00"/>
                    </a:solidFill>
                  </a:tcPr>
                </a:tc>
                <a:tc>
                  <a:txBody>
                    <a:bodyPr/>
                    <a:lstStyle/>
                    <a:p>
                      <a:pPr marL="0" algn="l" defTabSz="914400" rtl="0" eaLnBrk="1" latinLnBrk="0" hangingPunct="1">
                        <a:lnSpc>
                          <a:spcPct val="100000"/>
                        </a:lnSpc>
                        <a:spcAft>
                          <a:spcPts val="0"/>
                        </a:spcAft>
                      </a:pPr>
                      <a:r>
                        <a:rPr lang="en-ZA" sz="1100" kern="1200" dirty="0" smtClean="0">
                          <a:solidFill>
                            <a:schemeClr val="tx1"/>
                          </a:solidFill>
                          <a:effectLst/>
                          <a:latin typeface="+mn-lt"/>
                          <a:ea typeface="Calibri"/>
                          <a:cs typeface="Times New Roman"/>
                        </a:rPr>
                        <a:t>100%</a:t>
                      </a:r>
                    </a:p>
                    <a:p>
                      <a:pPr marL="0" algn="l" defTabSz="914400" rtl="0" eaLnBrk="1" latinLnBrk="0" hangingPunct="1">
                        <a:lnSpc>
                          <a:spcPct val="100000"/>
                        </a:lnSpc>
                        <a:spcAft>
                          <a:spcPts val="0"/>
                        </a:spcAft>
                      </a:pPr>
                      <a:endParaRPr lang="en-ZA" sz="1100" kern="1200" dirty="0">
                        <a:solidFill>
                          <a:schemeClr val="tx1"/>
                        </a:solidFill>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576064">
                <a:tc>
                  <a:txBody>
                    <a:bodyPr/>
                    <a:lstStyle/>
                    <a:p>
                      <a:pPr>
                        <a:lnSpc>
                          <a:spcPct val="100000"/>
                        </a:lnSpc>
                        <a:spcAft>
                          <a:spcPts val="0"/>
                        </a:spcAft>
                      </a:pPr>
                      <a:r>
                        <a:rPr lang="en-ZA" sz="1100" dirty="0">
                          <a:solidFill>
                            <a:srgbClr val="000000"/>
                          </a:solidFill>
                          <a:effectLst/>
                          <a:latin typeface="+mn-lt"/>
                          <a:ea typeface="Calibri"/>
                          <a:cs typeface="Calibri"/>
                        </a:rPr>
                        <a:t>No. of market access platforms supported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13</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 3</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3  market access platforms were supported</a:t>
                      </a:r>
                      <a:endParaRPr lang="en-GB" sz="1100" dirty="0">
                        <a:effectLst/>
                        <a:latin typeface="+mn-lt"/>
                        <a:ea typeface="Calibri"/>
                        <a:cs typeface="Times New Roman"/>
                      </a:endParaRPr>
                    </a:p>
                  </a:txBody>
                  <a:tcPr marL="68580" marR="68580" marT="0" marB="0">
                    <a:solidFill>
                      <a:srgbClr val="00FF00"/>
                    </a:solidFill>
                  </a:tcPr>
                </a:tc>
                <a:tc>
                  <a:txBody>
                    <a:bodyPr/>
                    <a:lstStyle/>
                    <a:p>
                      <a:pPr marL="0" algn="l" defTabSz="914400" rtl="0" eaLnBrk="1" latinLnBrk="0" hangingPunct="1">
                        <a:lnSpc>
                          <a:spcPct val="100000"/>
                        </a:lnSpc>
                        <a:spcAft>
                          <a:spcPts val="0"/>
                        </a:spcAft>
                      </a:pPr>
                      <a:r>
                        <a:rPr lang="en-ZA" sz="1100" kern="1200" dirty="0" smtClean="0">
                          <a:solidFill>
                            <a:schemeClr val="tx1"/>
                          </a:solidFill>
                          <a:effectLst/>
                          <a:latin typeface="+mn-lt"/>
                          <a:ea typeface="Calibri"/>
                          <a:cs typeface="Times New Roman"/>
                        </a:rPr>
                        <a:t>100%</a:t>
                      </a:r>
                    </a:p>
                    <a:p>
                      <a:pPr marL="0" algn="l" defTabSz="914400" rtl="0" eaLnBrk="1" latinLnBrk="0" hangingPunct="1">
                        <a:lnSpc>
                          <a:spcPct val="100000"/>
                        </a:lnSpc>
                        <a:spcAft>
                          <a:spcPts val="0"/>
                        </a:spcAft>
                      </a:pPr>
                      <a:endParaRPr lang="en-ZA" sz="1100" kern="1200" dirty="0">
                        <a:solidFill>
                          <a:schemeClr val="tx1"/>
                        </a:solidFill>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703642">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 of documents received and accepted </a:t>
                      </a:r>
                      <a:r>
                        <a:rPr lang="en-ZA" sz="1100" dirty="0" smtClean="0">
                          <a:solidFill>
                            <a:srgbClr val="000000"/>
                          </a:solidFill>
                          <a:effectLst/>
                          <a:latin typeface="+mn-lt"/>
                          <a:ea typeface="Calibri" panose="020F0502020204030204" pitchFamily="34" charset="0"/>
                          <a:cs typeface="Calibri" panose="020F0502020204030204" pitchFamily="34" charset="0"/>
                        </a:rPr>
                        <a:t>that</a:t>
                      </a:r>
                      <a:r>
                        <a:rPr lang="en-ZA" sz="1100" baseline="0" dirty="0">
                          <a:solidFill>
                            <a:schemeClr val="dk1"/>
                          </a:solidFill>
                          <a:effectLst/>
                          <a:latin typeface="+mn-lt"/>
                          <a:ea typeface="Calibri" panose="020F0502020204030204" pitchFamily="34" charset="0"/>
                          <a:cs typeface="Times New Roman" panose="02020603050405020304" pitchFamily="18" charset="0"/>
                        </a:rPr>
                        <a:t> </a:t>
                      </a:r>
                      <a:r>
                        <a:rPr lang="en-ZA" sz="1100" dirty="0" smtClean="0">
                          <a:solidFill>
                            <a:srgbClr val="000000"/>
                          </a:solidFill>
                          <a:effectLst/>
                          <a:latin typeface="+mn-lt"/>
                          <a:ea typeface="Calibri" panose="020F0502020204030204" pitchFamily="34" charset="0"/>
                          <a:cs typeface="Calibri" panose="020F0502020204030204" pitchFamily="34" charset="0"/>
                        </a:rPr>
                        <a:t>are </a:t>
                      </a:r>
                      <a:r>
                        <a:rPr lang="en-ZA" sz="1100" dirty="0">
                          <a:solidFill>
                            <a:srgbClr val="000000"/>
                          </a:solidFill>
                          <a:effectLst/>
                          <a:latin typeface="+mn-lt"/>
                          <a:ea typeface="Calibri" panose="020F0502020204030204" pitchFamily="34" charset="0"/>
                          <a:cs typeface="Calibri" panose="020F0502020204030204" pitchFamily="34" charset="0"/>
                        </a:rPr>
                        <a:t>translated and/or edited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100%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 100%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1000"/>
                        </a:spcAft>
                      </a:pPr>
                      <a:r>
                        <a:rPr lang="en-ZA" sz="1100" dirty="0" smtClean="0">
                          <a:solidFill>
                            <a:srgbClr val="000000"/>
                          </a:solidFill>
                          <a:effectLst/>
                          <a:latin typeface="+mn-lt"/>
                          <a:ea typeface="Calibri"/>
                          <a:cs typeface="Times New Roman"/>
                        </a:rPr>
                        <a:t>100% of documents (210) that were received and accepted were translated and/or edited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00000"/>
                        </a:lnSpc>
                        <a:spcAft>
                          <a:spcPts val="0"/>
                        </a:spcAft>
                      </a:pPr>
                      <a:r>
                        <a:rPr lang="en-ZA" sz="1100" kern="1200" dirty="0" smtClean="0">
                          <a:solidFill>
                            <a:schemeClr val="tx1"/>
                          </a:solidFill>
                          <a:effectLst/>
                          <a:latin typeface="+mn-lt"/>
                          <a:ea typeface="Calibri"/>
                          <a:cs typeface="Times New Roman"/>
                        </a:rPr>
                        <a:t>100%</a:t>
                      </a:r>
                    </a:p>
                    <a:p>
                      <a:pPr marL="0" algn="l" defTabSz="914400" rtl="0" eaLnBrk="1" latinLnBrk="0" hangingPunct="1">
                        <a:lnSpc>
                          <a:spcPct val="100000"/>
                        </a:lnSpc>
                        <a:spcAft>
                          <a:spcPts val="0"/>
                        </a:spcAft>
                      </a:pPr>
                      <a:endParaRPr lang="en-ZA" sz="1100" kern="1200" dirty="0">
                        <a:solidFill>
                          <a:schemeClr val="tx1"/>
                        </a:solidFill>
                        <a:effectLst/>
                        <a:latin typeface="+mn-lt"/>
                        <a:ea typeface="Calibri"/>
                        <a:cs typeface="Times New Roman"/>
                      </a:endParaRPr>
                    </a:p>
                  </a:txBody>
                  <a:tcPr marL="68580" marR="68580" marT="0" marB="0"/>
                </a:tc>
                <a:extLst>
                  <a:ext uri="{0D108BD9-81ED-4DB2-BD59-A6C34878D82A}">
                    <a16:rowId xmlns="" xmlns:a16="http://schemas.microsoft.com/office/drawing/2014/main" val="10007"/>
                  </a:ext>
                </a:extLst>
              </a:tr>
              <a:tr h="501984">
                <a:tc>
                  <a:txBody>
                    <a:bodyPr/>
                    <a:lstStyle/>
                    <a:p>
                      <a:pPr>
                        <a:lnSpc>
                          <a:spcPct val="100000"/>
                        </a:lnSpc>
                        <a:spcAft>
                          <a:spcPts val="0"/>
                        </a:spcAft>
                      </a:pPr>
                      <a:r>
                        <a:rPr lang="en-ZA" sz="1100" dirty="0">
                          <a:solidFill>
                            <a:srgbClr val="000000"/>
                          </a:solidFill>
                          <a:effectLst/>
                          <a:latin typeface="+mn-lt"/>
                          <a:ea typeface="Calibri"/>
                          <a:cs typeface="Calibri"/>
                        </a:rPr>
                        <a:t>No. of community arts projects supported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150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  25</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25 community arts projects  were supported</a:t>
                      </a:r>
                      <a:endParaRPr lang="en-GB" sz="1100" dirty="0">
                        <a:effectLst/>
                        <a:latin typeface="+mn-lt"/>
                        <a:ea typeface="Calibri"/>
                        <a:cs typeface="Times New Roman"/>
                      </a:endParaRPr>
                    </a:p>
                  </a:txBody>
                  <a:tcPr marL="68580" marR="68580" marT="0" marB="0">
                    <a:solidFill>
                      <a:srgbClr val="00FF00"/>
                    </a:solidFill>
                  </a:tcPr>
                </a:tc>
                <a:tc>
                  <a:txBody>
                    <a:bodyPr/>
                    <a:lstStyle/>
                    <a:p>
                      <a:pPr marL="0" algn="l" defTabSz="914400" rtl="0" eaLnBrk="1" latinLnBrk="0" hangingPunct="1">
                        <a:lnSpc>
                          <a:spcPct val="100000"/>
                        </a:lnSpc>
                        <a:spcAft>
                          <a:spcPts val="0"/>
                        </a:spcAft>
                      </a:pPr>
                      <a:r>
                        <a:rPr lang="en-ZA" sz="1100" kern="1200" dirty="0" smtClean="0">
                          <a:solidFill>
                            <a:schemeClr val="tx1"/>
                          </a:solidFill>
                          <a:effectLst/>
                          <a:latin typeface="+mn-lt"/>
                          <a:ea typeface="Calibri"/>
                          <a:cs typeface="Times New Roman"/>
                        </a:rPr>
                        <a:t>100%</a:t>
                      </a:r>
                    </a:p>
                    <a:p>
                      <a:pPr marL="0" algn="l" defTabSz="914400" rtl="0" eaLnBrk="1" latinLnBrk="0" hangingPunct="1">
                        <a:lnSpc>
                          <a:spcPct val="100000"/>
                        </a:lnSpc>
                        <a:spcAft>
                          <a:spcPts val="0"/>
                        </a:spcAft>
                      </a:pPr>
                      <a:endParaRPr lang="en-ZA" sz="1100" kern="1200" dirty="0">
                        <a:solidFill>
                          <a:schemeClr val="tx1"/>
                        </a:solidFill>
                        <a:effectLst/>
                        <a:latin typeface="+mn-lt"/>
                        <a:ea typeface="Calibri"/>
                        <a:cs typeface="Times New Roman"/>
                      </a:endParaRPr>
                    </a:p>
                  </a:txBody>
                  <a:tcPr marL="68580" marR="68580" marT="0" marB="0"/>
                </a:tc>
                <a:extLst>
                  <a:ext uri="{0D108BD9-81ED-4DB2-BD59-A6C34878D82A}">
                    <a16:rowId xmlns="" xmlns:a16="http://schemas.microsoft.com/office/drawing/2014/main" val="10004"/>
                  </a:ext>
                </a:extLst>
              </a:tr>
              <a:tr h="703642">
                <a:tc>
                  <a:txBody>
                    <a:bodyPr/>
                    <a:lstStyle/>
                    <a:p>
                      <a:pPr>
                        <a:lnSpc>
                          <a:spcPct val="100000"/>
                        </a:lnSpc>
                        <a:spcAft>
                          <a:spcPts val="1000"/>
                        </a:spcAft>
                      </a:pPr>
                      <a:r>
                        <a:rPr lang="en-ZA" sz="1100" dirty="0">
                          <a:solidFill>
                            <a:srgbClr val="000000"/>
                          </a:solidFill>
                          <a:effectLst/>
                          <a:latin typeface="+mn-lt"/>
                          <a:ea typeface="Calibri" panose="020F0502020204030204" pitchFamily="34" charset="0"/>
                          <a:cs typeface="Calibri" panose="020F0502020204030204" pitchFamily="34" charset="0"/>
                        </a:rPr>
                        <a:t>No. of sector organisations supported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10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4</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4 sector organisations were supported</a:t>
                      </a:r>
                      <a:endParaRPr lang="en-GB" sz="1100" dirty="0">
                        <a:effectLst/>
                        <a:latin typeface="+mn-lt"/>
                        <a:ea typeface="Calibri"/>
                        <a:cs typeface="Times New Roman"/>
                      </a:endParaRPr>
                    </a:p>
                  </a:txBody>
                  <a:tcPr marL="68580" marR="68580" marT="0" marB="0">
                    <a:solidFill>
                      <a:srgbClr val="00FF00"/>
                    </a:solidFill>
                  </a:tcPr>
                </a:tc>
                <a:tc>
                  <a:txBody>
                    <a:bodyPr/>
                    <a:lstStyle/>
                    <a:p>
                      <a:pPr marL="0" algn="l" defTabSz="914400" rtl="0" eaLnBrk="1" latinLnBrk="0" hangingPunct="1">
                        <a:lnSpc>
                          <a:spcPct val="100000"/>
                        </a:lnSpc>
                        <a:spcAft>
                          <a:spcPts val="0"/>
                        </a:spcAft>
                      </a:pPr>
                      <a:r>
                        <a:rPr lang="en-ZA" sz="1100" kern="1200" dirty="0" smtClean="0">
                          <a:solidFill>
                            <a:schemeClr val="tx1"/>
                          </a:solidFill>
                          <a:effectLst/>
                          <a:latin typeface="+mn-lt"/>
                          <a:ea typeface="Calibri"/>
                          <a:cs typeface="Times New Roman"/>
                        </a:rPr>
                        <a:t>100%</a:t>
                      </a:r>
                      <a:endParaRPr lang="en-ZA" sz="1100" kern="1200" dirty="0">
                        <a:solidFill>
                          <a:schemeClr val="tx1"/>
                        </a:solidFill>
                        <a:effectLst/>
                        <a:latin typeface="+mn-lt"/>
                        <a:ea typeface="Calibri"/>
                        <a:cs typeface="Times New Roman"/>
                      </a:endParaRPr>
                    </a:p>
                  </a:txBody>
                  <a:tcPr marL="68580" marR="68580" marT="0" marB="0"/>
                </a:tc>
                <a:extLst>
                  <a:ext uri="{0D108BD9-81ED-4DB2-BD59-A6C34878D82A}">
                    <a16:rowId xmlns="" xmlns:a16="http://schemas.microsoft.com/office/drawing/2014/main" val="857771774"/>
                  </a:ext>
                </a:extLst>
              </a:tr>
            </a:tbl>
          </a:graphicData>
        </a:graphic>
      </p:graphicFrame>
      <p:sp>
        <p:nvSpPr>
          <p:cNvPr id="4" name="Slide Number Placeholder 3"/>
          <p:cNvSpPr>
            <a:spLocks noGrp="1"/>
          </p:cNvSpPr>
          <p:nvPr>
            <p:ph type="sldNum" sz="quarter" idx="4"/>
          </p:nvPr>
        </p:nvSpPr>
        <p:spPr>
          <a:xfrm>
            <a:off x="8460432" y="5949280"/>
            <a:ext cx="447167" cy="365125"/>
          </a:xfrm>
        </p:spPr>
        <p:txBody>
          <a:bodyPr/>
          <a:lstStyle/>
          <a:p>
            <a:r>
              <a:rPr lang="en-ZA" sz="1000" b="1" dirty="0" smtClean="0">
                <a:solidFill>
                  <a:prstClr val="black"/>
                </a:solidFill>
              </a:rPr>
              <a:t>24</a:t>
            </a:r>
          </a:p>
        </p:txBody>
      </p:sp>
    </p:spTree>
    <p:extLst>
      <p:ext uri="{BB962C8B-B14F-4D97-AF65-F5344CB8AC3E}">
        <p14:creationId xmlns:p14="http://schemas.microsoft.com/office/powerpoint/2010/main" xmlns="" val="24465135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3" y="245870"/>
            <a:ext cx="8229600" cy="447809"/>
          </a:xfrm>
        </p:spPr>
        <p:txBody>
          <a:bodyPr>
            <a:noAutofit/>
          </a:bodyPr>
          <a:lstStyle/>
          <a:p>
            <a:pPr algn="ctr"/>
            <a:r>
              <a:rPr lang="en-US" sz="2800" dirty="0" smtClean="0">
                <a:latin typeface="+mj-lt"/>
                <a:ea typeface="MS PGothic" pitchFamily="34" charset="-128"/>
                <a:cs typeface="Arial" pitchFamily="34" charset="0"/>
              </a:rPr>
              <a:t>HERITAGE PRESERVATION AND PROMOTION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70387532"/>
              </p:ext>
            </p:extLst>
          </p:nvPr>
        </p:nvGraphicFramePr>
        <p:xfrm>
          <a:off x="395536" y="1484784"/>
          <a:ext cx="8568953" cy="3749246"/>
        </p:xfrm>
        <a:graphic>
          <a:graphicData uri="http://schemas.openxmlformats.org/drawingml/2006/table">
            <a:tbl>
              <a:tblPr firstRow="1" bandRow="1">
                <a:tableStyleId>{5C22544A-7EE6-4342-B048-85BDC9FD1C3A}</a:tableStyleId>
              </a:tblPr>
              <a:tblGrid>
                <a:gridCol w="1628809">
                  <a:extLst>
                    <a:ext uri="{9D8B030D-6E8A-4147-A177-3AD203B41FA5}">
                      <a16:colId xmlns="" xmlns:a16="http://schemas.microsoft.com/office/drawing/2014/main" val="20000"/>
                    </a:ext>
                  </a:extLst>
                </a:gridCol>
                <a:gridCol w="1512139">
                  <a:extLst>
                    <a:ext uri="{9D8B030D-6E8A-4147-A177-3AD203B41FA5}">
                      <a16:colId xmlns="" xmlns:a16="http://schemas.microsoft.com/office/drawing/2014/main" val="20001"/>
                    </a:ext>
                  </a:extLst>
                </a:gridCol>
                <a:gridCol w="1674662">
                  <a:extLst>
                    <a:ext uri="{9D8B030D-6E8A-4147-A177-3AD203B41FA5}">
                      <a16:colId xmlns="" xmlns:a16="http://schemas.microsoft.com/office/drawing/2014/main" val="20002"/>
                    </a:ext>
                  </a:extLst>
                </a:gridCol>
                <a:gridCol w="2380253">
                  <a:extLst>
                    <a:ext uri="{9D8B030D-6E8A-4147-A177-3AD203B41FA5}">
                      <a16:colId xmlns="" xmlns:a16="http://schemas.microsoft.com/office/drawing/2014/main" val="20003"/>
                    </a:ext>
                  </a:extLst>
                </a:gridCol>
                <a:gridCol w="1373090">
                  <a:extLst>
                    <a:ext uri="{9D8B030D-6E8A-4147-A177-3AD203B41FA5}">
                      <a16:colId xmlns="" xmlns:a16="http://schemas.microsoft.com/office/drawing/2014/main" val="20004"/>
                    </a:ext>
                  </a:extLst>
                </a:gridCol>
              </a:tblGrid>
              <a:tr h="591319">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1157653">
                <a:tc>
                  <a:txBody>
                    <a:bodyPr/>
                    <a:lstStyle/>
                    <a:p>
                      <a:pPr>
                        <a:lnSpc>
                          <a:spcPct val="100000"/>
                        </a:lnSpc>
                        <a:spcAft>
                          <a:spcPts val="0"/>
                        </a:spcAft>
                      </a:pPr>
                      <a:r>
                        <a:rPr lang="en-ZA" sz="1100" dirty="0">
                          <a:solidFill>
                            <a:srgbClr val="000000"/>
                          </a:solidFill>
                          <a:effectLst/>
                          <a:latin typeface="+mn-lt"/>
                          <a:ea typeface="Times New Roman"/>
                          <a:cs typeface="Calibri"/>
                        </a:rPr>
                        <a:t>No. of Gazette notices on standardisation of</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geographical names published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3</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 1</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1 Government notice on standardisation of geographical names was published on 27 September 2018</a:t>
                      </a:r>
                      <a:endParaRPr lang="en-GB" sz="1100" dirty="0">
                        <a:effectLst/>
                        <a:latin typeface="+mn-lt"/>
                        <a:ea typeface="Calibri"/>
                        <a:cs typeface="Times New Roman"/>
                      </a:endParaRPr>
                    </a:p>
                  </a:txBody>
                  <a:tcPr marL="68580" marR="68580" marT="0" marB="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100%</a:t>
                      </a:r>
                    </a:p>
                    <a:p>
                      <a:pPr>
                        <a:lnSpc>
                          <a:spcPct val="100000"/>
                        </a:lnSpc>
                      </a:pPr>
                      <a:endParaRPr lang="en-ZA" sz="1100" b="0" i="0" u="none" strike="noStrike" baseline="0" dirty="0" smtClean="0">
                        <a:solidFill>
                          <a:schemeClr val="tx1"/>
                        </a:solidFill>
                        <a:latin typeface="+mn-lt"/>
                      </a:endParaRPr>
                    </a:p>
                  </a:txBody>
                  <a:tcPr/>
                </a:tc>
                <a:extLst>
                  <a:ext uri="{0D108BD9-81ED-4DB2-BD59-A6C34878D82A}">
                    <a16:rowId xmlns="" xmlns:a16="http://schemas.microsoft.com/office/drawing/2014/main" val="10001"/>
                  </a:ext>
                </a:extLst>
              </a:tr>
              <a:tr h="842621">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No. of </a:t>
                      </a:r>
                      <a:r>
                        <a:rPr lang="en-ZA" sz="1100" dirty="0" smtClean="0">
                          <a:solidFill>
                            <a:srgbClr val="000000"/>
                          </a:solidFill>
                          <a:effectLst/>
                          <a:latin typeface="+mn-lt"/>
                          <a:ea typeface="Times New Roman" panose="02020603050405020304" pitchFamily="18" charset="0"/>
                          <a:cs typeface="Calibri" panose="020F0502020204030204" pitchFamily="34" charset="0"/>
                        </a:rPr>
                        <a:t>heritage</a:t>
                      </a:r>
                      <a:r>
                        <a:rPr lang="en-ZA" sz="1100" baseline="0" dirty="0" smtClean="0">
                          <a:solidFill>
                            <a:srgbClr val="000000"/>
                          </a:solidFill>
                          <a:effectLst/>
                          <a:latin typeface="+mn-lt"/>
                          <a:ea typeface="Times New Roman" panose="02020603050405020304" pitchFamily="18" charset="0"/>
                          <a:cs typeface="Calibri" panose="020F0502020204030204" pitchFamily="34" charset="0"/>
                        </a:rPr>
                        <a:t> </a:t>
                      </a:r>
                      <a:r>
                        <a:rPr lang="en-ZA" sz="1100" dirty="0" smtClean="0">
                          <a:solidFill>
                            <a:srgbClr val="000000"/>
                          </a:solidFill>
                          <a:effectLst/>
                          <a:latin typeface="+mn-lt"/>
                          <a:ea typeface="Times New Roman" panose="02020603050405020304" pitchFamily="18" charset="0"/>
                          <a:cs typeface="Calibri" panose="020F0502020204030204" pitchFamily="34" charset="0"/>
                        </a:rPr>
                        <a:t>infrastructure </a:t>
                      </a:r>
                      <a:r>
                        <a:rPr lang="en-ZA" sz="1100" dirty="0">
                          <a:solidFill>
                            <a:srgbClr val="000000"/>
                          </a:solidFill>
                          <a:effectLst/>
                          <a:latin typeface="+mn-lt"/>
                          <a:ea typeface="Times New Roman" panose="02020603050405020304" pitchFamily="18" charset="0"/>
                          <a:cs typeface="Calibri" panose="020F0502020204030204" pitchFamily="34" charset="0"/>
                        </a:rPr>
                        <a:t>projects</a:t>
                      </a:r>
                      <a:endParaRPr lang="en-ZA" sz="1100" dirty="0">
                        <a:effectLst/>
                        <a:latin typeface="+mn-lt"/>
                        <a:ea typeface="Calibri" panose="020F0502020204030204" pitchFamily="34" charset="0"/>
                        <a:cs typeface="Times New Roman" panose="02020603050405020304" pitchFamily="18" charset="0"/>
                      </a:endParaRPr>
                    </a:p>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financially supported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4</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Progress </a:t>
                      </a:r>
                      <a:r>
                        <a:rPr lang="en-ZA" sz="1100" dirty="0" smtClean="0">
                          <a:effectLst/>
                          <a:latin typeface="+mn-lt"/>
                          <a:ea typeface="Calibri"/>
                          <a:cs typeface="Times New Roman"/>
                        </a:rPr>
                        <a:t>report</a:t>
                      </a:r>
                      <a:r>
                        <a:rPr lang="en-GB" sz="1100" baseline="0" dirty="0" smtClean="0">
                          <a:effectLst/>
                          <a:latin typeface="+mn-lt"/>
                          <a:ea typeface="Calibri"/>
                          <a:cs typeface="Times New Roman"/>
                        </a:rPr>
                        <a:t> </a:t>
                      </a:r>
                      <a:r>
                        <a:rPr lang="en-ZA" sz="1100" dirty="0" smtClean="0">
                          <a:effectLst/>
                          <a:latin typeface="+mn-lt"/>
                          <a:ea typeface="Calibri"/>
                          <a:cs typeface="Times New Roman"/>
                        </a:rPr>
                        <a:t>developed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One progress </a:t>
                      </a:r>
                      <a:r>
                        <a:rPr lang="en-ZA" sz="1100" dirty="0" smtClean="0">
                          <a:effectLst/>
                          <a:latin typeface="+mn-lt"/>
                          <a:ea typeface="Calibri"/>
                          <a:cs typeface="Times New Roman"/>
                        </a:rPr>
                        <a:t> report </a:t>
                      </a:r>
                      <a:r>
                        <a:rPr lang="en-ZA" sz="1100" dirty="0">
                          <a:effectLst/>
                          <a:latin typeface="+mn-lt"/>
                          <a:ea typeface="Calibri"/>
                          <a:cs typeface="Times New Roman"/>
                        </a:rPr>
                        <a:t>was developed on heritage infrastructure projects that were financially supported</a:t>
                      </a: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b="0" i="0" u="none" strike="noStrike" baseline="0" dirty="0" smtClean="0">
                          <a:solidFill>
                            <a:schemeClr val="tx1"/>
                          </a:solidFill>
                          <a:latin typeface="+mn-lt"/>
                        </a:rPr>
                        <a:t>100%</a:t>
                      </a:r>
                    </a:p>
                  </a:txBody>
                  <a:tcPr/>
                </a:tc>
                <a:extLst>
                  <a:ext uri="{0D108BD9-81ED-4DB2-BD59-A6C34878D82A}">
                    <a16:rowId xmlns="" xmlns:a16="http://schemas.microsoft.com/office/drawing/2014/main" val="10003"/>
                  </a:ext>
                </a:extLst>
              </a:tr>
              <a:tr h="1157653">
                <a:tc>
                  <a:txBody>
                    <a:bodyPr/>
                    <a:lstStyle/>
                    <a:p>
                      <a:pPr>
                        <a:lnSpc>
                          <a:spcPct val="100000"/>
                        </a:lnSpc>
                        <a:spcAft>
                          <a:spcPts val="0"/>
                        </a:spcAft>
                      </a:pPr>
                      <a:r>
                        <a:rPr lang="en-ZA" sz="1100" dirty="0">
                          <a:solidFill>
                            <a:srgbClr val="000000"/>
                          </a:solidFill>
                          <a:effectLst/>
                          <a:latin typeface="+mn-lt"/>
                          <a:ea typeface="Times New Roman"/>
                          <a:cs typeface="Calibri"/>
                        </a:rPr>
                        <a:t>Feasibility study report on Resistance </a:t>
                      </a:r>
                      <a:r>
                        <a:rPr lang="en-ZA" sz="1100" dirty="0" smtClean="0">
                          <a:solidFill>
                            <a:srgbClr val="000000"/>
                          </a:solidFill>
                          <a:effectLst/>
                          <a:latin typeface="+mn-lt"/>
                          <a:ea typeface="Times New Roman"/>
                          <a:cs typeface="Calibri"/>
                        </a:rPr>
                        <a:t>and</a:t>
                      </a:r>
                      <a:r>
                        <a:rPr lang="en-GB" sz="1100" baseline="0" dirty="0" smtClean="0">
                          <a:solidFill>
                            <a:schemeClr val="dk1"/>
                          </a:solidFill>
                          <a:effectLst/>
                          <a:latin typeface="+mn-lt"/>
                          <a:ea typeface="Times New Roman"/>
                          <a:cs typeface="Times New Roman"/>
                        </a:rPr>
                        <a:t> </a:t>
                      </a:r>
                      <a:r>
                        <a:rPr lang="en-ZA" sz="1100" dirty="0" smtClean="0">
                          <a:solidFill>
                            <a:srgbClr val="000000"/>
                          </a:solidFill>
                          <a:effectLst/>
                          <a:latin typeface="+mn-lt"/>
                          <a:ea typeface="Times New Roman"/>
                          <a:cs typeface="Calibri"/>
                        </a:rPr>
                        <a:t>Liberation </a:t>
                      </a:r>
                      <a:r>
                        <a:rPr lang="en-ZA" sz="1100" dirty="0">
                          <a:solidFill>
                            <a:srgbClr val="000000"/>
                          </a:solidFill>
                          <a:effectLst/>
                          <a:latin typeface="+mn-lt"/>
                          <a:ea typeface="Times New Roman"/>
                          <a:cs typeface="Calibri"/>
                        </a:rPr>
                        <a:t>Movements Museum completed</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Draft feasibility study </a:t>
                      </a:r>
                      <a:r>
                        <a:rPr lang="en-ZA" sz="1100" dirty="0" smtClean="0">
                          <a:solidFill>
                            <a:srgbClr val="000000"/>
                          </a:solidFill>
                          <a:effectLst/>
                          <a:latin typeface="+mn-lt"/>
                          <a:ea typeface="Times New Roman"/>
                          <a:cs typeface="Calibri"/>
                        </a:rPr>
                        <a:t>report</a:t>
                      </a:r>
                      <a:r>
                        <a:rPr lang="en-GB" sz="1100" baseline="0" dirty="0" smtClean="0">
                          <a:solidFill>
                            <a:schemeClr val="dk1"/>
                          </a:solidFill>
                          <a:effectLst/>
                          <a:latin typeface="+mn-lt"/>
                          <a:ea typeface="Times New Roman"/>
                          <a:cs typeface="Times New Roman"/>
                        </a:rPr>
                        <a:t> </a:t>
                      </a:r>
                      <a:r>
                        <a:rPr lang="en-ZA" sz="1100" dirty="0" smtClean="0">
                          <a:solidFill>
                            <a:srgbClr val="000000"/>
                          </a:solidFill>
                          <a:effectLst/>
                          <a:latin typeface="+mn-lt"/>
                          <a:ea typeface="Times New Roman"/>
                          <a:cs typeface="Calibri"/>
                        </a:rPr>
                        <a:t>on </a:t>
                      </a:r>
                      <a:r>
                        <a:rPr lang="en-ZA" sz="1100" dirty="0">
                          <a:solidFill>
                            <a:srgbClr val="000000"/>
                          </a:solidFill>
                          <a:effectLst/>
                          <a:latin typeface="+mn-lt"/>
                          <a:ea typeface="Times New Roman"/>
                          <a:cs typeface="Calibri"/>
                        </a:rPr>
                        <a:t>Resistance and Liberation</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Movements Museum</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Selection </a:t>
                      </a:r>
                      <a:r>
                        <a:rPr lang="en-ZA" sz="1100" dirty="0" smtClean="0">
                          <a:effectLst/>
                          <a:latin typeface="+mn-lt"/>
                          <a:ea typeface="Calibri"/>
                          <a:cs typeface="Times New Roman"/>
                        </a:rPr>
                        <a:t>and</a:t>
                      </a:r>
                      <a:r>
                        <a:rPr lang="en-GB" sz="1100" baseline="0" dirty="0" smtClean="0">
                          <a:effectLst/>
                          <a:latin typeface="+mn-lt"/>
                          <a:ea typeface="Calibri"/>
                          <a:cs typeface="Times New Roman"/>
                        </a:rPr>
                        <a:t> </a:t>
                      </a:r>
                      <a:r>
                        <a:rPr lang="en-ZA" sz="1100" dirty="0" smtClean="0">
                          <a:effectLst/>
                          <a:latin typeface="+mn-lt"/>
                          <a:ea typeface="Calibri"/>
                          <a:cs typeface="Times New Roman"/>
                        </a:rPr>
                        <a:t>appointment of</a:t>
                      </a:r>
                      <a:r>
                        <a:rPr lang="en-GB" sz="1100" baseline="0" dirty="0" smtClean="0">
                          <a:effectLst/>
                          <a:latin typeface="+mn-lt"/>
                          <a:ea typeface="Calibri"/>
                          <a:cs typeface="Times New Roman"/>
                        </a:rPr>
                        <a:t> </a:t>
                      </a:r>
                      <a:r>
                        <a:rPr lang="en-ZA" sz="1100" dirty="0" smtClean="0">
                          <a:effectLst/>
                          <a:latin typeface="+mn-lt"/>
                          <a:ea typeface="Calibri"/>
                          <a:cs typeface="Times New Roman"/>
                        </a:rPr>
                        <a:t>service </a:t>
                      </a:r>
                      <a:r>
                        <a:rPr lang="en-ZA" sz="1100" dirty="0">
                          <a:effectLst/>
                          <a:latin typeface="+mn-lt"/>
                          <a:ea typeface="Calibri"/>
                          <a:cs typeface="Times New Roman"/>
                        </a:rPr>
                        <a:t>provider</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The service provider to conduct the Feasibility study on Resistance and Liberation Movements Museum was selected and appointed</a:t>
                      </a:r>
                      <a:endParaRPr lang="en-GB" sz="1100" dirty="0">
                        <a:effectLst/>
                        <a:latin typeface="+mn-lt"/>
                        <a:ea typeface="Calibri"/>
                        <a:cs typeface="Times New Roman"/>
                      </a:endParaRPr>
                    </a:p>
                  </a:txBody>
                  <a:tcPr marL="68580" marR="68580" marT="0" marB="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100%</a:t>
                      </a:r>
                    </a:p>
                    <a:p>
                      <a:pPr>
                        <a:lnSpc>
                          <a:spcPct val="100000"/>
                        </a:lnSpc>
                      </a:pPr>
                      <a:endParaRPr lang="en-ZA" sz="1100" b="0" i="0" u="none" strike="noStrike" baseline="0" dirty="0" smtClean="0">
                        <a:solidFill>
                          <a:schemeClr val="tx1"/>
                        </a:solidFill>
                        <a:latin typeface="+mn-lt"/>
                      </a:endParaRPr>
                    </a:p>
                  </a:txBody>
                  <a:tcPr/>
                </a:tc>
                <a:extLst>
                  <a:ext uri="{0D108BD9-81ED-4DB2-BD59-A6C34878D82A}">
                    <a16:rowId xmlns="" xmlns:a16="http://schemas.microsoft.com/office/drawing/2014/main" val="10004"/>
                  </a:ext>
                </a:extLst>
              </a:tr>
            </a:tbl>
          </a:graphicData>
        </a:graphic>
      </p:graphicFrame>
      <p:sp>
        <p:nvSpPr>
          <p:cNvPr id="4" name="Slide Number Placeholder 3"/>
          <p:cNvSpPr>
            <a:spLocks noGrp="1"/>
          </p:cNvSpPr>
          <p:nvPr>
            <p:ph type="sldNum" sz="quarter" idx="4"/>
          </p:nvPr>
        </p:nvSpPr>
        <p:spPr>
          <a:xfrm>
            <a:off x="8388424" y="5949280"/>
            <a:ext cx="519175" cy="365125"/>
          </a:xfrm>
        </p:spPr>
        <p:txBody>
          <a:bodyPr/>
          <a:lstStyle/>
          <a:p>
            <a:r>
              <a:rPr lang="en-ZA" sz="1000" b="1" dirty="0" smtClean="0">
                <a:solidFill>
                  <a:prstClr val="black"/>
                </a:solidFill>
              </a:rPr>
              <a:t>25</a:t>
            </a:r>
          </a:p>
        </p:txBody>
      </p:sp>
    </p:spTree>
    <p:extLst>
      <p:ext uri="{BB962C8B-B14F-4D97-AF65-F5344CB8AC3E}">
        <p14:creationId xmlns:p14="http://schemas.microsoft.com/office/powerpoint/2010/main" xmlns="" val="1471740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3" y="245870"/>
            <a:ext cx="8229600" cy="447809"/>
          </a:xfrm>
        </p:spPr>
        <p:txBody>
          <a:bodyPr>
            <a:noAutofit/>
          </a:bodyPr>
          <a:lstStyle/>
          <a:p>
            <a:pPr algn="ctr"/>
            <a:r>
              <a:rPr lang="en-US" sz="2800" dirty="0" smtClean="0">
                <a:latin typeface="+mj-lt"/>
                <a:ea typeface="MS PGothic" pitchFamily="34" charset="-128"/>
                <a:cs typeface="Arial" pitchFamily="34" charset="0"/>
              </a:rPr>
              <a:t>HERITAGE PRESERVATION AND PROMOTION </a:t>
            </a:r>
            <a:endParaRPr lang="en-ZA" sz="2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58414787"/>
              </p:ext>
            </p:extLst>
          </p:nvPr>
        </p:nvGraphicFramePr>
        <p:xfrm>
          <a:off x="395536" y="1484784"/>
          <a:ext cx="8568953" cy="4284798"/>
        </p:xfrm>
        <a:graphic>
          <a:graphicData uri="http://schemas.openxmlformats.org/drawingml/2006/table">
            <a:tbl>
              <a:tblPr firstRow="1" bandRow="1">
                <a:tableStyleId>{5C22544A-7EE6-4342-B048-85BDC9FD1C3A}</a:tableStyleId>
              </a:tblPr>
              <a:tblGrid>
                <a:gridCol w="1628809">
                  <a:extLst>
                    <a:ext uri="{9D8B030D-6E8A-4147-A177-3AD203B41FA5}">
                      <a16:colId xmlns="" xmlns:a16="http://schemas.microsoft.com/office/drawing/2014/main" val="20000"/>
                    </a:ext>
                  </a:extLst>
                </a:gridCol>
                <a:gridCol w="1512139">
                  <a:extLst>
                    <a:ext uri="{9D8B030D-6E8A-4147-A177-3AD203B41FA5}">
                      <a16:colId xmlns="" xmlns:a16="http://schemas.microsoft.com/office/drawing/2014/main" val="20001"/>
                    </a:ext>
                  </a:extLst>
                </a:gridCol>
                <a:gridCol w="1674662">
                  <a:extLst>
                    <a:ext uri="{9D8B030D-6E8A-4147-A177-3AD203B41FA5}">
                      <a16:colId xmlns="" xmlns:a16="http://schemas.microsoft.com/office/drawing/2014/main" val="20002"/>
                    </a:ext>
                  </a:extLst>
                </a:gridCol>
                <a:gridCol w="2380253">
                  <a:extLst>
                    <a:ext uri="{9D8B030D-6E8A-4147-A177-3AD203B41FA5}">
                      <a16:colId xmlns="" xmlns:a16="http://schemas.microsoft.com/office/drawing/2014/main" val="20003"/>
                    </a:ext>
                  </a:extLst>
                </a:gridCol>
                <a:gridCol w="1373090">
                  <a:extLst>
                    <a:ext uri="{9D8B030D-6E8A-4147-A177-3AD203B41FA5}">
                      <a16:colId xmlns="" xmlns:a16="http://schemas.microsoft.com/office/drawing/2014/main" val="20004"/>
                    </a:ext>
                  </a:extLst>
                </a:gridCol>
              </a:tblGrid>
              <a:tr h="591319">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416793">
                <a:tc>
                  <a:txBody>
                    <a:bodyPr/>
                    <a:lstStyle/>
                    <a:p>
                      <a:pPr>
                        <a:lnSpc>
                          <a:spcPct val="100000"/>
                        </a:lnSpc>
                        <a:spcAft>
                          <a:spcPts val="0"/>
                        </a:spcAft>
                      </a:pPr>
                      <a:r>
                        <a:rPr lang="en-ZA" sz="1100" dirty="0">
                          <a:solidFill>
                            <a:srgbClr val="000000"/>
                          </a:solidFill>
                          <a:effectLst/>
                          <a:latin typeface="+mn-lt"/>
                          <a:ea typeface="Times New Roman"/>
                          <a:cs typeface="Calibri"/>
                        </a:rPr>
                        <a:t>No. of flags installed in schools</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1 000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400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effectLst/>
                          <a:latin typeface="+mn-lt"/>
                          <a:ea typeface="Calibri"/>
                          <a:cs typeface="Times New Roman"/>
                        </a:rPr>
                        <a:t>439 flags </a:t>
                      </a:r>
                      <a:r>
                        <a:rPr lang="en-ZA" sz="1100" dirty="0">
                          <a:effectLst/>
                          <a:latin typeface="+mn-lt"/>
                          <a:ea typeface="Calibri"/>
                          <a:cs typeface="Times New Roman"/>
                        </a:rPr>
                        <a:t>were </a:t>
                      </a:r>
                      <a:r>
                        <a:rPr lang="en-ZA" sz="1100" dirty="0" smtClean="0">
                          <a:effectLst/>
                          <a:latin typeface="+mn-lt"/>
                          <a:ea typeface="Calibri"/>
                          <a:cs typeface="Times New Roman"/>
                        </a:rPr>
                        <a:t>installed  </a:t>
                      </a:r>
                      <a:r>
                        <a:rPr lang="en-ZA" sz="1100" dirty="0">
                          <a:effectLst/>
                          <a:latin typeface="+mn-lt"/>
                          <a:ea typeface="Calibri"/>
                          <a:cs typeface="Times New Roman"/>
                        </a:rPr>
                        <a:t>in schools</a:t>
                      </a:r>
                      <a:endParaRPr lang="en-GB" sz="1100" dirty="0">
                        <a:effectLst/>
                        <a:latin typeface="+mn-lt"/>
                        <a:ea typeface="Calibri"/>
                        <a:cs typeface="Times New Roman"/>
                      </a:endParaRPr>
                    </a:p>
                  </a:txBody>
                  <a:tcPr marL="68580" marR="68580" marT="0" marB="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noProof="0" dirty="0" smtClean="0">
                          <a:solidFill>
                            <a:schemeClr val="dk1"/>
                          </a:solidFill>
                          <a:effectLst/>
                          <a:latin typeface="+mn-lt"/>
                          <a:ea typeface="Calibri"/>
                          <a:cs typeface="Times New Roman"/>
                        </a:rPr>
                        <a:t>Over achieved by 10%</a:t>
                      </a:r>
                    </a:p>
                    <a:p>
                      <a:pPr>
                        <a:lnSpc>
                          <a:spcPct val="100000"/>
                        </a:lnSpc>
                      </a:pPr>
                      <a:endParaRPr lang="en-ZA" sz="1100" b="0" i="0" u="none" strike="noStrike" baseline="0" dirty="0" smtClean="0">
                        <a:solidFill>
                          <a:schemeClr val="tx1"/>
                        </a:solidFill>
                        <a:latin typeface="+mn-lt"/>
                      </a:endParaRPr>
                    </a:p>
                  </a:txBody>
                  <a:tcPr/>
                </a:tc>
                <a:extLst>
                  <a:ext uri="{0D108BD9-81ED-4DB2-BD59-A6C34878D82A}">
                    <a16:rowId xmlns="" xmlns:a16="http://schemas.microsoft.com/office/drawing/2014/main" val="10001"/>
                  </a:ext>
                </a:extLst>
              </a:tr>
              <a:tr h="783813">
                <a:tc>
                  <a:txBody>
                    <a:bodyPr/>
                    <a:lstStyle/>
                    <a:p>
                      <a:pPr>
                        <a:lnSpc>
                          <a:spcPct val="100000"/>
                        </a:lnSpc>
                        <a:spcAft>
                          <a:spcPts val="0"/>
                        </a:spcAft>
                      </a:pPr>
                      <a:r>
                        <a:rPr lang="en-ZA" sz="1100" dirty="0">
                          <a:solidFill>
                            <a:srgbClr val="000000"/>
                          </a:solidFill>
                          <a:effectLst/>
                          <a:latin typeface="+mn-lt"/>
                          <a:ea typeface="Times New Roman"/>
                          <a:cs typeface="Calibri"/>
                        </a:rPr>
                        <a:t>No. of newly built and/or modular libraries</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supported financially</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29</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29 newly built and/</a:t>
                      </a:r>
                      <a:endParaRPr lang="en-GB" sz="1100" dirty="0">
                        <a:effectLst/>
                        <a:latin typeface="+mn-lt"/>
                        <a:ea typeface="Calibri"/>
                        <a:cs typeface="Times New Roman"/>
                      </a:endParaRPr>
                    </a:p>
                    <a:p>
                      <a:pPr>
                        <a:lnSpc>
                          <a:spcPct val="100000"/>
                        </a:lnSpc>
                        <a:spcAft>
                          <a:spcPts val="0"/>
                        </a:spcAft>
                      </a:pPr>
                      <a:r>
                        <a:rPr lang="en-ZA" sz="1100" dirty="0">
                          <a:effectLst/>
                          <a:latin typeface="+mn-lt"/>
                          <a:ea typeface="Calibri"/>
                          <a:cs typeface="Times New Roman"/>
                        </a:rPr>
                        <a:t>or modular libraries</a:t>
                      </a:r>
                      <a:endParaRPr lang="en-GB" sz="1100" dirty="0">
                        <a:effectLst/>
                        <a:latin typeface="+mn-lt"/>
                        <a:ea typeface="Calibri"/>
                        <a:cs typeface="Times New Roman"/>
                      </a:endParaRPr>
                    </a:p>
                    <a:p>
                      <a:pPr>
                        <a:lnSpc>
                          <a:spcPct val="100000"/>
                        </a:lnSpc>
                        <a:spcAft>
                          <a:spcPts val="0"/>
                        </a:spcAft>
                      </a:pPr>
                      <a:r>
                        <a:rPr lang="en-ZA" sz="1100" dirty="0">
                          <a:effectLst/>
                          <a:latin typeface="+mn-lt"/>
                          <a:ea typeface="Calibri"/>
                          <a:cs typeface="Times New Roman"/>
                        </a:rPr>
                        <a:t>support continued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29 newly built and /or modular libraries were financially supported</a:t>
                      </a: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b="0" i="0" u="none" strike="noStrike" baseline="0" dirty="0" smtClean="0">
                          <a:solidFill>
                            <a:schemeClr val="tx1"/>
                          </a:solidFill>
                          <a:latin typeface="+mn-lt"/>
                        </a:rPr>
                        <a:t>100%</a:t>
                      </a:r>
                    </a:p>
                  </a:txBody>
                  <a:tcPr/>
                </a:tc>
                <a:extLst>
                  <a:ext uri="{0D108BD9-81ED-4DB2-BD59-A6C34878D82A}">
                    <a16:rowId xmlns="" xmlns:a16="http://schemas.microsoft.com/office/drawing/2014/main" val="10003"/>
                  </a:ext>
                </a:extLst>
              </a:tr>
              <a:tr h="1157653">
                <a:tc>
                  <a:txBody>
                    <a:bodyPr/>
                    <a:lstStyle/>
                    <a:p>
                      <a:pPr>
                        <a:lnSpc>
                          <a:spcPct val="100000"/>
                        </a:lnSpc>
                        <a:spcAft>
                          <a:spcPts val="0"/>
                        </a:spcAft>
                      </a:pPr>
                      <a:r>
                        <a:rPr lang="en-ZA" sz="1100" dirty="0">
                          <a:solidFill>
                            <a:srgbClr val="000000"/>
                          </a:solidFill>
                          <a:effectLst/>
                          <a:latin typeface="+mn-lt"/>
                          <a:ea typeface="Times New Roman"/>
                          <a:cs typeface="Calibri"/>
                        </a:rPr>
                        <a:t>Legislative framework (SALIS Bill)  developed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SALIS Bill submitted to</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Cabinet for approval</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SALIS Bill presented to the SPCHD cluster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The South African Public Library and Information Services (</a:t>
                      </a:r>
                      <a:r>
                        <a:rPr lang="en-ZA" sz="1100" dirty="0" smtClean="0">
                          <a:effectLst/>
                          <a:latin typeface="+mn-lt"/>
                          <a:ea typeface="Calibri"/>
                          <a:cs typeface="Times New Roman"/>
                        </a:rPr>
                        <a:t>SALIS</a:t>
                      </a:r>
                      <a:r>
                        <a:rPr lang="en-ZA" sz="1100" dirty="0">
                          <a:effectLst/>
                          <a:latin typeface="+mn-lt"/>
                          <a:ea typeface="Calibri"/>
                          <a:cs typeface="Times New Roman"/>
                        </a:rPr>
                        <a:t>) Bill was presented to the SPCHD Cluster on 15 August 2018</a:t>
                      </a:r>
                      <a:endParaRPr lang="en-GB" sz="1100" dirty="0">
                        <a:effectLst/>
                        <a:latin typeface="+mn-lt"/>
                        <a:ea typeface="Calibri"/>
                        <a:cs typeface="Times New Roman"/>
                      </a:endParaRPr>
                    </a:p>
                  </a:txBody>
                  <a:tcPr marL="68580" marR="68580" marT="0" marB="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100%</a:t>
                      </a:r>
                    </a:p>
                    <a:p>
                      <a:pPr>
                        <a:lnSpc>
                          <a:spcPct val="100000"/>
                        </a:lnSpc>
                      </a:pPr>
                      <a:endParaRPr lang="en-ZA" sz="1100" b="0" i="0" u="none" strike="noStrike" baseline="0" dirty="0" smtClean="0">
                        <a:solidFill>
                          <a:schemeClr val="tx1"/>
                        </a:solidFill>
                        <a:latin typeface="+mn-lt"/>
                      </a:endParaRPr>
                    </a:p>
                  </a:txBody>
                  <a:tcPr/>
                </a:tc>
                <a:extLst>
                  <a:ext uri="{0D108BD9-81ED-4DB2-BD59-A6C34878D82A}">
                    <a16:rowId xmlns="" xmlns:a16="http://schemas.microsoft.com/office/drawing/2014/main" val="10004"/>
                  </a:ext>
                </a:extLst>
              </a:tr>
              <a:tr h="1157653">
                <a:tc>
                  <a:txBody>
                    <a:bodyPr/>
                    <a:lstStyle/>
                    <a:p>
                      <a:pPr>
                        <a:lnSpc>
                          <a:spcPct val="100000"/>
                        </a:lnSpc>
                        <a:spcAft>
                          <a:spcPts val="0"/>
                        </a:spcAft>
                      </a:pPr>
                      <a:r>
                        <a:rPr lang="en-ZA" sz="1100" dirty="0">
                          <a:solidFill>
                            <a:srgbClr val="000000"/>
                          </a:solidFill>
                          <a:effectLst/>
                          <a:latin typeface="+mn-lt"/>
                          <a:ea typeface="Times New Roman"/>
                          <a:cs typeface="Calibri"/>
                        </a:rPr>
                        <a:t>No. of policies developed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1 policy on Underwater</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cultural heritage developed</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Inputs from the SPCHD cluster consolidated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The inputs from the SPCHD Cluster on the Underwater Cultural Heritage Policy  were consolidated and </a:t>
                      </a:r>
                      <a:r>
                        <a:rPr lang="en-ZA" sz="1100" dirty="0" smtClean="0">
                          <a:effectLst/>
                          <a:latin typeface="+mn-lt"/>
                          <a:ea typeface="Calibri"/>
                          <a:cs typeface="Times New Roman"/>
                        </a:rPr>
                        <a:t> the policy</a:t>
                      </a:r>
                      <a:r>
                        <a:rPr lang="en-ZA" sz="1100" baseline="0" dirty="0" smtClean="0">
                          <a:effectLst/>
                          <a:latin typeface="+mn-lt"/>
                          <a:ea typeface="Calibri"/>
                          <a:cs typeface="Times New Roman"/>
                        </a:rPr>
                        <a:t> was  presented </a:t>
                      </a:r>
                      <a:r>
                        <a:rPr lang="en-ZA" sz="1100" dirty="0" smtClean="0">
                          <a:effectLst/>
                          <a:latin typeface="+mn-lt"/>
                          <a:ea typeface="Calibri"/>
                          <a:cs typeface="Times New Roman"/>
                        </a:rPr>
                        <a:t>to </a:t>
                      </a:r>
                      <a:r>
                        <a:rPr lang="en-ZA" sz="1100" dirty="0">
                          <a:effectLst/>
                          <a:latin typeface="+mn-lt"/>
                          <a:ea typeface="Calibri"/>
                          <a:cs typeface="Times New Roman"/>
                        </a:rPr>
                        <a:t>Cabinet</a:t>
                      </a:r>
                      <a:endParaRPr lang="en-GB" sz="1100" dirty="0">
                        <a:effectLst/>
                        <a:latin typeface="+mn-lt"/>
                        <a:ea typeface="Calibri"/>
                        <a:cs typeface="Times New Roman"/>
                      </a:endParaRPr>
                    </a:p>
                  </a:txBody>
                  <a:tcPr marL="68580" marR="68580" marT="0" marB="0">
                    <a:solidFill>
                      <a:srgbClr val="00FF00"/>
                    </a:solidFill>
                  </a:tcPr>
                </a:tc>
                <a:tc>
                  <a:txBody>
                    <a:bodyPr/>
                    <a:lstStyle/>
                    <a:p>
                      <a:pPr>
                        <a:lnSpc>
                          <a:spcPct val="100000"/>
                        </a:lnSpc>
                      </a:pPr>
                      <a:r>
                        <a:rPr lang="en-ZA" sz="1100" b="0" i="0" u="none" strike="noStrike" baseline="0" dirty="0" smtClean="0">
                          <a:solidFill>
                            <a:schemeClr val="tx1"/>
                          </a:solidFill>
                          <a:latin typeface="+mn-lt"/>
                        </a:rPr>
                        <a:t>100%</a:t>
                      </a:r>
                    </a:p>
                  </a:txBody>
                  <a:tcPr/>
                </a:tc>
                <a:extLst>
                  <a:ext uri="{0D108BD9-81ED-4DB2-BD59-A6C34878D82A}">
                    <a16:rowId xmlns="" xmlns:a16="http://schemas.microsoft.com/office/drawing/2014/main" val="10005"/>
                  </a:ext>
                </a:extLst>
              </a:tr>
            </a:tbl>
          </a:graphicData>
        </a:graphic>
      </p:graphicFrame>
      <p:sp>
        <p:nvSpPr>
          <p:cNvPr id="4" name="Slide Number Placeholder 3"/>
          <p:cNvSpPr>
            <a:spLocks noGrp="1"/>
          </p:cNvSpPr>
          <p:nvPr>
            <p:ph type="sldNum" sz="quarter" idx="4"/>
          </p:nvPr>
        </p:nvSpPr>
        <p:spPr>
          <a:xfrm>
            <a:off x="8388424" y="5949280"/>
            <a:ext cx="519175" cy="365125"/>
          </a:xfrm>
        </p:spPr>
        <p:txBody>
          <a:bodyPr/>
          <a:lstStyle/>
          <a:p>
            <a:r>
              <a:rPr lang="en-ZA" sz="1000" b="1" dirty="0" smtClean="0">
                <a:solidFill>
                  <a:prstClr val="black"/>
                </a:solidFill>
              </a:rPr>
              <a:t>26</a:t>
            </a:r>
          </a:p>
        </p:txBody>
      </p:sp>
    </p:spTree>
    <p:extLst>
      <p:ext uri="{BB962C8B-B14F-4D97-AF65-F5344CB8AC3E}">
        <p14:creationId xmlns:p14="http://schemas.microsoft.com/office/powerpoint/2010/main" xmlns="" val="34724883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276872"/>
            <a:ext cx="7626424" cy="1512168"/>
          </a:xfrm>
        </p:spPr>
        <p:txBody>
          <a:bodyPr>
            <a:noAutofit/>
          </a:bodyPr>
          <a:lstStyle/>
          <a:p>
            <a:pPr marL="0" indent="0" algn="ctr">
              <a:lnSpc>
                <a:spcPct val="150000"/>
              </a:lnSpc>
              <a:buNone/>
            </a:pPr>
            <a:r>
              <a:rPr lang="en-ZA" sz="3200" cap="all" dirty="0" smtClean="0">
                <a:solidFill>
                  <a:srgbClr val="F79646">
                    <a:lumMod val="50000"/>
                  </a:srgbClr>
                </a:solidFill>
                <a:latin typeface="+mj-lt"/>
              </a:rPr>
              <a:t>Performance TARGETS which WERE not ACHIEVED </a:t>
            </a:r>
            <a:r>
              <a:rPr lang="en-ZA" sz="3200" cap="all" dirty="0">
                <a:solidFill>
                  <a:srgbClr val="F79646">
                    <a:lumMod val="50000"/>
                  </a:srgbClr>
                </a:solidFill>
                <a:latin typeface="+mj-lt"/>
              </a:rPr>
              <a:t> </a:t>
            </a:r>
            <a:r>
              <a:rPr lang="en-ZA" sz="3200" cap="all" dirty="0" smtClean="0">
                <a:solidFill>
                  <a:srgbClr val="F79646">
                    <a:lumMod val="50000"/>
                  </a:srgbClr>
                </a:solidFill>
                <a:latin typeface="+mj-lt"/>
              </a:rPr>
              <a:t>in the SECOND QUARTER </a:t>
            </a:r>
            <a:r>
              <a:rPr lang="en-ZA" sz="3200" dirty="0">
                <a:solidFill>
                  <a:srgbClr val="F79646">
                    <a:lumMod val="50000"/>
                  </a:srgbClr>
                </a:solidFill>
                <a:latin typeface="+mj-lt"/>
              </a:rPr>
              <a:t/>
            </a:r>
            <a:br>
              <a:rPr lang="en-ZA" sz="3200" dirty="0">
                <a:solidFill>
                  <a:srgbClr val="F79646">
                    <a:lumMod val="50000"/>
                  </a:srgbClr>
                </a:solidFill>
                <a:latin typeface="+mj-lt"/>
              </a:rPr>
            </a:br>
            <a:endParaRPr lang="en-ZA" sz="3200" dirty="0">
              <a:latin typeface="+mj-lt"/>
            </a:endParaRPr>
          </a:p>
        </p:txBody>
      </p:sp>
    </p:spTree>
    <p:extLst>
      <p:ext uri="{BB962C8B-B14F-4D97-AF65-F5344CB8AC3E}">
        <p14:creationId xmlns:p14="http://schemas.microsoft.com/office/powerpoint/2010/main" xmlns="" val="16434849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7664" y="1556792"/>
            <a:ext cx="6934200" cy="4343400"/>
          </a:xfrm>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sp>
        <p:nvSpPr>
          <p:cNvPr id="5" name="Slide Number Placeholder 4"/>
          <p:cNvSpPr>
            <a:spLocks noGrp="1"/>
          </p:cNvSpPr>
          <p:nvPr>
            <p:ph type="sldNum" sz="quarter" idx="4"/>
          </p:nvPr>
        </p:nvSpPr>
        <p:spPr>
          <a:xfrm>
            <a:off x="8172400" y="6381328"/>
            <a:ext cx="609600" cy="365125"/>
          </a:xfrm>
        </p:spPr>
        <p:txBody>
          <a:bodyPr/>
          <a:lstStyle/>
          <a:p>
            <a:r>
              <a:rPr lang="en-US" sz="1000" b="1" dirty="0" smtClean="0">
                <a:solidFill>
                  <a:schemeClr val="tx1"/>
                </a:solidFill>
              </a:rPr>
              <a:t>28</a:t>
            </a:r>
            <a:endParaRPr lang="en-ZA" sz="1000" b="1" dirty="0" smtClean="0">
              <a:solidFill>
                <a:schemeClr val="tx1"/>
              </a:solidFill>
            </a:endParaRPr>
          </a:p>
        </p:txBody>
      </p:sp>
      <p:sp>
        <p:nvSpPr>
          <p:cNvPr id="4" name="Rectangle 3"/>
          <p:cNvSpPr/>
          <p:nvPr/>
        </p:nvSpPr>
        <p:spPr>
          <a:xfrm>
            <a:off x="351771" y="350349"/>
            <a:ext cx="8568952" cy="523220"/>
          </a:xfrm>
          <a:prstGeom prst="rect">
            <a:avLst/>
          </a:prstGeom>
        </p:spPr>
        <p:txBody>
          <a:bodyPr wrap="square">
            <a:spAutoFit/>
          </a:bodyPr>
          <a:lstStyle/>
          <a:p>
            <a:pPr algn="ctr"/>
            <a:r>
              <a:rPr lang="en-US" sz="2800" b="1" dirty="0">
                <a:solidFill>
                  <a:srgbClr val="800000"/>
                </a:solidFill>
                <a:ea typeface="MS PGothic" pitchFamily="34" charset="-128"/>
                <a:cs typeface="Arial" pitchFamily="34" charset="0"/>
              </a:rPr>
              <a:t>INSTITUTIONAL GOVERNANCE </a:t>
            </a:r>
            <a:endParaRPr lang="en-ZA" sz="2800" dirty="0"/>
          </a:p>
        </p:txBody>
      </p:sp>
      <p:graphicFrame>
        <p:nvGraphicFramePr>
          <p:cNvPr id="7" name="Content Placeholder 4"/>
          <p:cNvGraphicFramePr>
            <a:graphicFrameLocks/>
          </p:cNvGraphicFramePr>
          <p:nvPr>
            <p:extLst>
              <p:ext uri="{D42A27DB-BD31-4B8C-83A1-F6EECF244321}">
                <p14:modId xmlns:p14="http://schemas.microsoft.com/office/powerpoint/2010/main" xmlns="" val="75758036"/>
              </p:ext>
            </p:extLst>
          </p:nvPr>
        </p:nvGraphicFramePr>
        <p:xfrm>
          <a:off x="351771" y="1406738"/>
          <a:ext cx="8458473" cy="4389072"/>
        </p:xfrm>
        <a:graphic>
          <a:graphicData uri="http://schemas.openxmlformats.org/drawingml/2006/table">
            <a:tbl>
              <a:tblPr firstRow="1" bandRow="1">
                <a:tableStyleId>{5C22544A-7EE6-4342-B048-85BDC9FD1C3A}</a:tableStyleId>
              </a:tblPr>
              <a:tblGrid>
                <a:gridCol w="1274445">
                  <a:extLst>
                    <a:ext uri="{9D8B030D-6E8A-4147-A177-3AD203B41FA5}">
                      <a16:colId xmlns="" xmlns:a16="http://schemas.microsoft.com/office/drawing/2014/main" val="20000"/>
                    </a:ext>
                  </a:extLst>
                </a:gridCol>
                <a:gridCol w="1274445">
                  <a:extLst>
                    <a:ext uri="{9D8B030D-6E8A-4147-A177-3AD203B41FA5}">
                      <a16:colId xmlns="" xmlns:a16="http://schemas.microsoft.com/office/drawing/2014/main" val="20001"/>
                    </a:ext>
                  </a:extLst>
                </a:gridCol>
                <a:gridCol w="1147250">
                  <a:extLst>
                    <a:ext uri="{9D8B030D-6E8A-4147-A177-3AD203B41FA5}">
                      <a16:colId xmlns="" xmlns:a16="http://schemas.microsoft.com/office/drawing/2014/main" val="20002"/>
                    </a:ext>
                  </a:extLst>
                </a:gridCol>
                <a:gridCol w="1897258">
                  <a:extLst>
                    <a:ext uri="{9D8B030D-6E8A-4147-A177-3AD203B41FA5}">
                      <a16:colId xmlns="" xmlns:a16="http://schemas.microsoft.com/office/drawing/2014/main" val="20003"/>
                    </a:ext>
                  </a:extLst>
                </a:gridCol>
                <a:gridCol w="1656722">
                  <a:extLst>
                    <a:ext uri="{9D8B030D-6E8A-4147-A177-3AD203B41FA5}">
                      <a16:colId xmlns="" xmlns:a16="http://schemas.microsoft.com/office/drawing/2014/main" val="20004"/>
                    </a:ext>
                  </a:extLst>
                </a:gridCol>
                <a:gridCol w="1208353">
                  <a:extLst>
                    <a:ext uri="{9D8B030D-6E8A-4147-A177-3AD203B41FA5}">
                      <a16:colId xmlns="" xmlns:a16="http://schemas.microsoft.com/office/drawing/2014/main" val="20005"/>
                    </a:ext>
                  </a:extLst>
                </a:gridCol>
              </a:tblGrid>
              <a:tr h="514017">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effectLst/>
                          <a:latin typeface="+mn-lt"/>
                        </a:rPr>
                        <a:t>REASON FOR DEVIATION</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effectLst/>
                          <a:latin typeface="+mn-lt"/>
                        </a:rPr>
                        <a:t>CORRECTIVE ACTIONS</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2435712">
                <a:tc>
                  <a:txBody>
                    <a:bodyPr/>
                    <a:lstStyle/>
                    <a:p>
                      <a:pPr>
                        <a:lnSpc>
                          <a:spcPct val="100000"/>
                        </a:lnSpc>
                        <a:spcAft>
                          <a:spcPts val="0"/>
                        </a:spcAft>
                      </a:pPr>
                      <a:r>
                        <a:rPr lang="en-ZA" sz="1100" dirty="0">
                          <a:solidFill>
                            <a:srgbClr val="000000"/>
                          </a:solidFill>
                          <a:effectLst/>
                          <a:latin typeface="+mn-lt"/>
                          <a:ea typeface="Times New Roman"/>
                          <a:cs typeface="Calibri"/>
                        </a:rPr>
                        <a:t>Approved feasibility and due diligence reports on amalgamation of DAC public</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entities</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Approved Feasibility and due</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diligence report on</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amalgamation DAC public</a:t>
                      </a:r>
                      <a:endParaRPr lang="en-GB" sz="1100" dirty="0">
                        <a:effectLst/>
                        <a:latin typeface="+mn-lt"/>
                        <a:ea typeface="Calibri"/>
                        <a:cs typeface="Times New Roman"/>
                      </a:endParaRPr>
                    </a:p>
                    <a:p>
                      <a:pPr>
                        <a:lnSpc>
                          <a:spcPct val="100000"/>
                        </a:lnSpc>
                        <a:spcAft>
                          <a:spcPts val="0"/>
                        </a:spcAft>
                      </a:pPr>
                      <a:r>
                        <a:rPr lang="en-ZA" sz="1100" dirty="0">
                          <a:solidFill>
                            <a:srgbClr val="000000"/>
                          </a:solidFill>
                          <a:effectLst/>
                          <a:latin typeface="+mn-lt"/>
                          <a:ea typeface="Times New Roman"/>
                          <a:cs typeface="Calibri"/>
                        </a:rPr>
                        <a:t>entities</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Draft feasibility </a:t>
                      </a:r>
                      <a:r>
                        <a:rPr lang="en-ZA" sz="1100" dirty="0" smtClean="0">
                          <a:effectLst/>
                          <a:latin typeface="+mn-lt"/>
                          <a:ea typeface="Calibri"/>
                          <a:cs typeface="Times New Roman"/>
                        </a:rPr>
                        <a:t>and</a:t>
                      </a:r>
                      <a:r>
                        <a:rPr lang="en-GB" sz="1100" baseline="0" dirty="0" smtClean="0">
                          <a:effectLst/>
                          <a:latin typeface="+mn-lt"/>
                          <a:ea typeface="Calibri"/>
                          <a:cs typeface="Times New Roman"/>
                        </a:rPr>
                        <a:t> </a:t>
                      </a:r>
                      <a:r>
                        <a:rPr lang="en-ZA" sz="1100" dirty="0" smtClean="0">
                          <a:effectLst/>
                          <a:latin typeface="+mn-lt"/>
                          <a:ea typeface="Calibri"/>
                          <a:cs typeface="Times New Roman"/>
                        </a:rPr>
                        <a:t>due </a:t>
                      </a:r>
                      <a:r>
                        <a:rPr lang="en-ZA" sz="1100" dirty="0">
                          <a:effectLst/>
                          <a:latin typeface="+mn-lt"/>
                          <a:ea typeface="Calibri"/>
                          <a:cs typeface="Times New Roman"/>
                        </a:rPr>
                        <a:t>diligence</a:t>
                      </a:r>
                      <a:endParaRPr lang="en-GB" sz="1100" dirty="0">
                        <a:effectLst/>
                        <a:latin typeface="+mn-lt"/>
                        <a:ea typeface="Calibri"/>
                        <a:cs typeface="Times New Roman"/>
                      </a:endParaRPr>
                    </a:p>
                    <a:p>
                      <a:pPr>
                        <a:lnSpc>
                          <a:spcPct val="100000"/>
                        </a:lnSpc>
                        <a:spcAft>
                          <a:spcPts val="0"/>
                        </a:spcAft>
                      </a:pPr>
                      <a:r>
                        <a:rPr lang="en-ZA" sz="1100" dirty="0" smtClean="0">
                          <a:effectLst/>
                          <a:latin typeface="+mn-lt"/>
                          <a:ea typeface="Calibri"/>
                          <a:cs typeface="Times New Roman"/>
                        </a:rPr>
                        <a:t>Reports</a:t>
                      </a:r>
                      <a:r>
                        <a:rPr lang="en-ZA" sz="1100" baseline="0" dirty="0" smtClean="0">
                          <a:effectLst/>
                          <a:latin typeface="+mn-lt"/>
                          <a:ea typeface="Calibri"/>
                          <a:cs typeface="Times New Roman"/>
                        </a:rPr>
                        <a:t> </a:t>
                      </a:r>
                      <a:r>
                        <a:rPr lang="en-ZA" sz="1100" dirty="0" smtClean="0">
                          <a:effectLst/>
                          <a:latin typeface="+mn-lt"/>
                          <a:ea typeface="Calibri"/>
                          <a:cs typeface="Times New Roman"/>
                        </a:rPr>
                        <a:t>developed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DG submission to advertise for a tender approved, log one signed, procurement plan approved, advert </a:t>
                      </a:r>
                      <a:r>
                        <a:rPr lang="en-ZA" sz="1100" dirty="0" smtClean="0">
                          <a:effectLst/>
                          <a:latin typeface="+mn-lt"/>
                          <a:ea typeface="Calibri"/>
                          <a:cs typeface="Times New Roman"/>
                        </a:rPr>
                        <a:t>sent </a:t>
                      </a:r>
                      <a:r>
                        <a:rPr lang="en-ZA" sz="1100" dirty="0">
                          <a:effectLst/>
                          <a:latin typeface="+mn-lt"/>
                          <a:ea typeface="Calibri"/>
                          <a:cs typeface="Times New Roman"/>
                        </a:rPr>
                        <a:t>for </a:t>
                      </a:r>
                      <a:r>
                        <a:rPr lang="en-ZA" sz="1100" dirty="0" smtClean="0">
                          <a:effectLst/>
                          <a:latin typeface="+mn-lt"/>
                          <a:ea typeface="Calibri"/>
                          <a:cs typeface="Times New Roman"/>
                        </a:rPr>
                        <a:t>publishing in</a:t>
                      </a:r>
                      <a:r>
                        <a:rPr lang="en-ZA" sz="1100" baseline="0" dirty="0" smtClean="0">
                          <a:effectLst/>
                          <a:latin typeface="+mn-lt"/>
                          <a:ea typeface="Calibri"/>
                          <a:cs typeface="Times New Roman"/>
                        </a:rPr>
                        <a:t> the government gazette</a:t>
                      </a:r>
                      <a:endParaRPr lang="en-GB" sz="1100" dirty="0">
                        <a:effectLst/>
                        <a:latin typeface="+mn-lt"/>
                        <a:ea typeface="Calibri"/>
                        <a:cs typeface="Times New Roman"/>
                      </a:endParaRPr>
                    </a:p>
                  </a:txBody>
                  <a:tcPr marL="68580" marR="68580" marT="0" marB="0">
                    <a:solidFill>
                      <a:srgbClr val="FF0000"/>
                    </a:solidFill>
                  </a:tcPr>
                </a:tc>
                <a:tc>
                  <a:txBody>
                    <a:bodyPr/>
                    <a:lstStyle/>
                    <a:p>
                      <a:pPr>
                        <a:lnSpc>
                          <a:spcPct val="100000"/>
                        </a:lnSpc>
                        <a:spcAft>
                          <a:spcPts val="0"/>
                        </a:spcAft>
                      </a:pPr>
                      <a:r>
                        <a:rPr lang="en-ZA" sz="1100" dirty="0">
                          <a:effectLst/>
                          <a:latin typeface="+mn-lt"/>
                          <a:ea typeface="Calibri"/>
                          <a:cs typeface="Times New Roman"/>
                        </a:rPr>
                        <a:t>No suitable service providers were </a:t>
                      </a:r>
                      <a:r>
                        <a:rPr lang="en-ZA" sz="1100" dirty="0" smtClean="0">
                          <a:effectLst/>
                          <a:latin typeface="+mn-lt"/>
                          <a:ea typeface="Calibri"/>
                          <a:cs typeface="Times New Roman"/>
                        </a:rPr>
                        <a:t>appointable</a:t>
                      </a:r>
                      <a:r>
                        <a:rPr lang="en-ZA" sz="1100" baseline="0" dirty="0" smtClean="0">
                          <a:effectLst/>
                          <a:latin typeface="+mn-lt"/>
                          <a:ea typeface="Calibri"/>
                          <a:cs typeface="Times New Roman"/>
                        </a:rPr>
                        <a:t> when the first call of proposals was issues i.e. the quotations received were above the R500K threshold for the call of proposal route. Thus, an open tender route was pursued.</a:t>
                      </a:r>
                      <a:endParaRPr lang="en-GB" sz="1100" dirty="0">
                        <a:effectLst/>
                        <a:latin typeface="+mn-lt"/>
                        <a:ea typeface="Calibri"/>
                        <a:cs typeface="Times New Roman"/>
                      </a:endParaRPr>
                    </a:p>
                    <a:p>
                      <a:pPr>
                        <a:lnSpc>
                          <a:spcPct val="100000"/>
                        </a:lnSpc>
                        <a:spcAft>
                          <a:spcPts val="0"/>
                        </a:spcAft>
                      </a:pPr>
                      <a:r>
                        <a:rPr lang="en-ZA" sz="1100" dirty="0">
                          <a:solidFill>
                            <a:srgbClr val="FF0000"/>
                          </a:solidFill>
                          <a:effectLst/>
                          <a:latin typeface="+mn-lt"/>
                          <a:ea typeface="Times New Roman"/>
                          <a:cs typeface="Calibri"/>
                        </a:rPr>
                        <a:t>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A DG submission was generated that approved </a:t>
                      </a:r>
                      <a:r>
                        <a:rPr lang="en-ZA" sz="1100" dirty="0" smtClean="0">
                          <a:effectLst/>
                          <a:latin typeface="+mn-lt"/>
                          <a:ea typeface="Calibri"/>
                          <a:cs typeface="Times New Roman"/>
                        </a:rPr>
                        <a:t>that </a:t>
                      </a:r>
                      <a:r>
                        <a:rPr lang="en-ZA" sz="1100" dirty="0">
                          <a:effectLst/>
                          <a:latin typeface="+mn-lt"/>
                          <a:ea typeface="Calibri"/>
                          <a:cs typeface="Times New Roman"/>
                        </a:rPr>
                        <a:t>an open </a:t>
                      </a:r>
                      <a:r>
                        <a:rPr lang="en-ZA" sz="1100" dirty="0" smtClean="0">
                          <a:effectLst/>
                          <a:latin typeface="+mn-lt"/>
                          <a:ea typeface="Calibri"/>
                          <a:cs typeface="Times New Roman"/>
                        </a:rPr>
                        <a:t>tender</a:t>
                      </a:r>
                      <a:r>
                        <a:rPr lang="en-ZA" sz="1100" baseline="0" dirty="0" smtClean="0">
                          <a:effectLst/>
                          <a:latin typeface="+mn-lt"/>
                          <a:ea typeface="Calibri"/>
                          <a:cs typeface="Times New Roman"/>
                        </a:rPr>
                        <a:t> route be pursued.</a:t>
                      </a:r>
                      <a:r>
                        <a:rPr lang="en-ZA" sz="1100" dirty="0" smtClean="0">
                          <a:effectLst/>
                          <a:latin typeface="+mn-lt"/>
                          <a:ea typeface="Calibri"/>
                          <a:cs typeface="Times New Roman"/>
                        </a:rPr>
                        <a:t> </a:t>
                      </a:r>
                      <a:r>
                        <a:rPr lang="en-ZA" sz="1100" dirty="0">
                          <a:effectLst/>
                          <a:latin typeface="+mn-lt"/>
                          <a:ea typeface="Calibri"/>
                          <a:cs typeface="Times New Roman"/>
                        </a:rPr>
                        <a:t>The BAC has adjudicated, a log </a:t>
                      </a:r>
                      <a:r>
                        <a:rPr lang="en-ZA" sz="1100" dirty="0" smtClean="0">
                          <a:effectLst/>
                          <a:latin typeface="+mn-lt"/>
                          <a:ea typeface="Calibri"/>
                          <a:cs typeface="Times New Roman"/>
                        </a:rPr>
                        <a:t>one form </a:t>
                      </a:r>
                      <a:r>
                        <a:rPr lang="en-ZA" sz="1100" dirty="0">
                          <a:effectLst/>
                          <a:latin typeface="+mn-lt"/>
                          <a:ea typeface="Calibri"/>
                          <a:cs typeface="Times New Roman"/>
                        </a:rPr>
                        <a:t>and procurement plan has been approved. A </a:t>
                      </a:r>
                      <a:r>
                        <a:rPr lang="en-ZA" sz="1100" dirty="0" smtClean="0">
                          <a:effectLst/>
                          <a:latin typeface="+mn-lt"/>
                          <a:ea typeface="Calibri"/>
                          <a:cs typeface="Times New Roman"/>
                        </a:rPr>
                        <a:t>revised </a:t>
                      </a:r>
                      <a:r>
                        <a:rPr lang="en-ZA" sz="1100" dirty="0">
                          <a:effectLst/>
                          <a:latin typeface="+mn-lt"/>
                          <a:ea typeface="Calibri"/>
                          <a:cs typeface="Times New Roman"/>
                        </a:rPr>
                        <a:t>work </a:t>
                      </a:r>
                      <a:r>
                        <a:rPr lang="en-ZA" sz="1100" dirty="0" smtClean="0">
                          <a:effectLst/>
                          <a:latin typeface="+mn-lt"/>
                          <a:ea typeface="Calibri"/>
                          <a:cs typeface="Times New Roman"/>
                        </a:rPr>
                        <a:t>plan for the project </a:t>
                      </a:r>
                      <a:r>
                        <a:rPr lang="en-ZA" sz="1100" dirty="0">
                          <a:effectLst/>
                          <a:latin typeface="+mn-lt"/>
                          <a:ea typeface="Calibri"/>
                          <a:cs typeface="Times New Roman"/>
                        </a:rPr>
                        <a:t>has been </a:t>
                      </a:r>
                      <a:r>
                        <a:rPr lang="en-ZA" sz="1100" dirty="0" smtClean="0">
                          <a:effectLst/>
                          <a:latin typeface="+mn-lt"/>
                          <a:ea typeface="Calibri"/>
                          <a:cs typeface="Times New Roman"/>
                        </a:rPr>
                        <a:t>drafted to fast track the project.</a:t>
                      </a:r>
                      <a:endParaRPr lang="en-GB" sz="1100"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1140789">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effectLst/>
                          <a:latin typeface="+mn-lt"/>
                          <a:ea typeface="Calibri"/>
                          <a:cs typeface="Times New Roman"/>
                        </a:rPr>
                        <a:t>Progress</a:t>
                      </a:r>
                      <a:r>
                        <a:rPr lang="en-GB" sz="1800" b="1" baseline="0" dirty="0" smtClean="0">
                          <a:effectLst/>
                          <a:latin typeface="+mn-lt"/>
                          <a:ea typeface="Calibri"/>
                          <a:cs typeface="Times New Roman"/>
                        </a:rPr>
                        <a:t> to date: </a:t>
                      </a:r>
                      <a:r>
                        <a:rPr lang="en-GB" sz="1600" b="0" dirty="0" smtClean="0">
                          <a:solidFill>
                            <a:schemeClr val="tx1"/>
                          </a:solidFill>
                          <a:effectLst/>
                          <a:latin typeface="+mn-lt"/>
                          <a:ea typeface="Calibri"/>
                          <a:cs typeface="Times New Roman"/>
                        </a:rPr>
                        <a:t>A tender was advertised</a:t>
                      </a:r>
                      <a:r>
                        <a:rPr lang="en-GB" sz="1600" b="0" baseline="0" dirty="0" smtClean="0">
                          <a:solidFill>
                            <a:schemeClr val="tx1"/>
                          </a:solidFill>
                          <a:effectLst/>
                          <a:latin typeface="+mn-lt"/>
                          <a:ea typeface="Calibri"/>
                          <a:cs typeface="Times New Roman"/>
                        </a:rPr>
                        <a:t>. The  DAC received bidders who were evaluated on 14 November 2018. Bid Adjudication Committee met to adjudicate the bids on 19 November 2018. A submission to the DG to appoint the successful bidder has been generated for approval. </a:t>
                      </a:r>
                      <a:endParaRPr lang="en-GB" sz="1600" b="0" dirty="0" smtClean="0">
                        <a:solidFill>
                          <a:schemeClr val="tx1"/>
                        </a:solidFill>
                        <a:effectLst/>
                        <a:latin typeface="+mn-lt"/>
                        <a:ea typeface="Calibri"/>
                        <a:cs typeface="Times New Roman"/>
                      </a:endParaRPr>
                    </a:p>
                  </a:txBody>
                  <a:tcPr marL="68580" marR="68580" marT="0" marB="0">
                    <a:noFill/>
                  </a:tcPr>
                </a:tc>
                <a:tc hMerge="1">
                  <a:txBody>
                    <a:bodyPr/>
                    <a:lstStyle/>
                    <a:p>
                      <a:pPr>
                        <a:lnSpc>
                          <a:spcPct val="100000"/>
                        </a:lnSpc>
                        <a:spcAft>
                          <a:spcPts val="0"/>
                        </a:spcAft>
                      </a:pPr>
                      <a:endParaRPr lang="en-GB" sz="1100" dirty="0">
                        <a:effectLst/>
                        <a:latin typeface="+mn-lt"/>
                        <a:ea typeface="Calibri"/>
                        <a:cs typeface="Times New Roman"/>
                      </a:endParaRPr>
                    </a:p>
                  </a:txBody>
                  <a:tcPr marL="68580" marR="68580" marT="0" marB="0">
                    <a:noFill/>
                  </a:tcPr>
                </a:tc>
                <a:tc hMerge="1">
                  <a:txBody>
                    <a:bodyPr/>
                    <a:lstStyle/>
                    <a:p>
                      <a:pPr>
                        <a:lnSpc>
                          <a:spcPct val="100000"/>
                        </a:lnSpc>
                        <a:spcAft>
                          <a:spcPts val="0"/>
                        </a:spcAft>
                      </a:pPr>
                      <a:endParaRPr lang="en-GB" sz="1100" dirty="0">
                        <a:effectLst/>
                        <a:latin typeface="+mn-lt"/>
                        <a:ea typeface="Calibri"/>
                        <a:cs typeface="Times New Roman"/>
                      </a:endParaRPr>
                    </a:p>
                  </a:txBody>
                  <a:tcPr marL="68580" marR="68580" marT="0" marB="0">
                    <a:noFill/>
                  </a:tcPr>
                </a:tc>
                <a:tc hMerge="1">
                  <a:txBody>
                    <a:bodyPr/>
                    <a:lstStyle/>
                    <a:p>
                      <a:pPr>
                        <a:lnSpc>
                          <a:spcPct val="100000"/>
                        </a:lnSpc>
                        <a:spcAft>
                          <a:spcPts val="0"/>
                        </a:spcAft>
                      </a:pPr>
                      <a:endParaRPr lang="en-GB" sz="1100" dirty="0">
                        <a:effectLst/>
                        <a:latin typeface="+mn-lt"/>
                        <a:ea typeface="Calibri"/>
                        <a:cs typeface="Times New Roman"/>
                      </a:endParaRPr>
                    </a:p>
                  </a:txBody>
                  <a:tcPr marL="68580" marR="68580" marT="0" marB="0">
                    <a:noFill/>
                  </a:tcPr>
                </a:tc>
                <a:tc hMerge="1">
                  <a:txBody>
                    <a:bodyPr/>
                    <a:lstStyle/>
                    <a:p>
                      <a:pPr>
                        <a:lnSpc>
                          <a:spcPct val="100000"/>
                        </a:lnSpc>
                        <a:spcAft>
                          <a:spcPts val="0"/>
                        </a:spcAft>
                      </a:pPr>
                      <a:endParaRPr lang="en-GB" sz="1100" dirty="0">
                        <a:effectLst/>
                        <a:latin typeface="+mn-lt"/>
                        <a:ea typeface="Calibri"/>
                        <a:cs typeface="Times New Roman"/>
                      </a:endParaRPr>
                    </a:p>
                  </a:txBody>
                  <a:tcPr marL="68580" marR="68580" marT="0" marB="0">
                    <a:noFill/>
                  </a:tcPr>
                </a:tc>
                <a:tc hMerge="1">
                  <a:txBody>
                    <a:bodyPr/>
                    <a:lstStyle/>
                    <a:p>
                      <a:pPr>
                        <a:lnSpc>
                          <a:spcPct val="100000"/>
                        </a:lnSpc>
                        <a:spcAft>
                          <a:spcPts val="0"/>
                        </a:spcAft>
                      </a:pPr>
                      <a:endParaRPr lang="en-GB" sz="1100" dirty="0">
                        <a:effectLst/>
                        <a:latin typeface="+mn-lt"/>
                        <a:ea typeface="Calibri"/>
                        <a:cs typeface="Times New Roman"/>
                      </a:endParaRPr>
                    </a:p>
                  </a:txBody>
                  <a:tcPr marL="68580" marR="68580" marT="0" marB="0">
                    <a:noFill/>
                  </a:tcPr>
                </a:tc>
                <a:extLst>
                  <a:ext uri="{0D108BD9-81ED-4DB2-BD59-A6C34878D82A}">
                    <a16:rowId xmlns="" xmlns:a16="http://schemas.microsoft.com/office/drawing/2014/main" val="1201042231"/>
                  </a:ext>
                </a:extLst>
              </a:tr>
            </a:tbl>
          </a:graphicData>
        </a:graphic>
      </p:graphicFrame>
    </p:spTree>
    <p:extLst>
      <p:ext uri="{BB962C8B-B14F-4D97-AF65-F5344CB8AC3E}">
        <p14:creationId xmlns:p14="http://schemas.microsoft.com/office/powerpoint/2010/main" xmlns="" val="393971882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7664" y="1556792"/>
            <a:ext cx="6934200" cy="4343400"/>
          </a:xfrm>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sp>
        <p:nvSpPr>
          <p:cNvPr id="5" name="Slide Number Placeholder 4"/>
          <p:cNvSpPr>
            <a:spLocks noGrp="1"/>
          </p:cNvSpPr>
          <p:nvPr>
            <p:ph type="sldNum" sz="quarter" idx="4"/>
          </p:nvPr>
        </p:nvSpPr>
        <p:spPr>
          <a:xfrm>
            <a:off x="8172400" y="6381328"/>
            <a:ext cx="609600" cy="365125"/>
          </a:xfrm>
        </p:spPr>
        <p:txBody>
          <a:bodyPr/>
          <a:lstStyle/>
          <a:p>
            <a:r>
              <a:rPr lang="en-US" sz="1000" b="1" dirty="0" smtClean="0">
                <a:solidFill>
                  <a:schemeClr val="tx1"/>
                </a:solidFill>
              </a:rPr>
              <a:t>29</a:t>
            </a:r>
            <a:endParaRPr lang="en-ZA" sz="1000" b="1" dirty="0" smtClean="0">
              <a:solidFill>
                <a:schemeClr val="tx1"/>
              </a:solidFill>
            </a:endParaRPr>
          </a:p>
        </p:txBody>
      </p:sp>
      <p:sp>
        <p:nvSpPr>
          <p:cNvPr id="4" name="Rectangle 3"/>
          <p:cNvSpPr/>
          <p:nvPr/>
        </p:nvSpPr>
        <p:spPr>
          <a:xfrm>
            <a:off x="351771" y="350349"/>
            <a:ext cx="8568952" cy="523220"/>
          </a:xfrm>
          <a:prstGeom prst="rect">
            <a:avLst/>
          </a:prstGeom>
        </p:spPr>
        <p:txBody>
          <a:bodyPr wrap="square">
            <a:spAutoFit/>
          </a:bodyPr>
          <a:lstStyle/>
          <a:p>
            <a:pPr algn="ctr"/>
            <a:r>
              <a:rPr lang="en-ZA" sz="2800" b="1" dirty="0">
                <a:solidFill>
                  <a:srgbClr val="800000"/>
                </a:solidFill>
                <a:ea typeface="MS PGothic" pitchFamily="34" charset="-128"/>
                <a:cs typeface="Arial" pitchFamily="34" charset="0"/>
              </a:rPr>
              <a:t>ARTS AND CULTURE PROMOTION AND DEVELOPMENT </a:t>
            </a:r>
            <a:endParaRPr lang="en-ZA" sz="2800" dirty="0"/>
          </a:p>
        </p:txBody>
      </p:sp>
      <p:graphicFrame>
        <p:nvGraphicFramePr>
          <p:cNvPr id="7" name="Content Placeholder 4"/>
          <p:cNvGraphicFramePr>
            <a:graphicFrameLocks/>
          </p:cNvGraphicFramePr>
          <p:nvPr>
            <p:extLst>
              <p:ext uri="{D42A27DB-BD31-4B8C-83A1-F6EECF244321}">
                <p14:modId xmlns:p14="http://schemas.microsoft.com/office/powerpoint/2010/main" xmlns="" val="3579296300"/>
              </p:ext>
            </p:extLst>
          </p:nvPr>
        </p:nvGraphicFramePr>
        <p:xfrm>
          <a:off x="179512" y="1556793"/>
          <a:ext cx="8741209" cy="2888972"/>
        </p:xfrm>
        <a:graphic>
          <a:graphicData uri="http://schemas.openxmlformats.org/drawingml/2006/table">
            <a:tbl>
              <a:tblPr firstRow="1" bandRow="1">
                <a:tableStyleId>{5C22544A-7EE6-4342-B048-85BDC9FD1C3A}</a:tableStyleId>
              </a:tblPr>
              <a:tblGrid>
                <a:gridCol w="1317045">
                  <a:extLst>
                    <a:ext uri="{9D8B030D-6E8A-4147-A177-3AD203B41FA5}">
                      <a16:colId xmlns="" xmlns:a16="http://schemas.microsoft.com/office/drawing/2014/main" val="20000"/>
                    </a:ext>
                  </a:extLst>
                </a:gridCol>
                <a:gridCol w="1317045">
                  <a:extLst>
                    <a:ext uri="{9D8B030D-6E8A-4147-A177-3AD203B41FA5}">
                      <a16:colId xmlns="" xmlns:a16="http://schemas.microsoft.com/office/drawing/2014/main" val="20001"/>
                    </a:ext>
                  </a:extLst>
                </a:gridCol>
                <a:gridCol w="1185598">
                  <a:extLst>
                    <a:ext uri="{9D8B030D-6E8A-4147-A177-3AD203B41FA5}">
                      <a16:colId xmlns="" xmlns:a16="http://schemas.microsoft.com/office/drawing/2014/main" val="20002"/>
                    </a:ext>
                  </a:extLst>
                </a:gridCol>
                <a:gridCol w="1960677">
                  <a:extLst>
                    <a:ext uri="{9D8B030D-6E8A-4147-A177-3AD203B41FA5}">
                      <a16:colId xmlns="" xmlns:a16="http://schemas.microsoft.com/office/drawing/2014/main" val="20003"/>
                    </a:ext>
                  </a:extLst>
                </a:gridCol>
                <a:gridCol w="1712100">
                  <a:extLst>
                    <a:ext uri="{9D8B030D-6E8A-4147-A177-3AD203B41FA5}">
                      <a16:colId xmlns="" xmlns:a16="http://schemas.microsoft.com/office/drawing/2014/main" val="20004"/>
                    </a:ext>
                  </a:extLst>
                </a:gridCol>
                <a:gridCol w="1248744">
                  <a:extLst>
                    <a:ext uri="{9D8B030D-6E8A-4147-A177-3AD203B41FA5}">
                      <a16:colId xmlns="" xmlns:a16="http://schemas.microsoft.com/office/drawing/2014/main" val="20005"/>
                    </a:ext>
                  </a:extLst>
                </a:gridCol>
              </a:tblGrid>
              <a:tr h="617144">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2</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ND</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30 SEPTEMBER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effectLst/>
                          <a:latin typeface="+mn-lt"/>
                        </a:rPr>
                        <a:t>REASON FOR DEVIATION</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sz="1100" u="none" strike="noStrike" cap="none" normalizeH="0" baseline="0" dirty="0" smtClean="0">
                          <a:ln>
                            <a:noFill/>
                          </a:ln>
                          <a:effectLst/>
                          <a:latin typeface="+mn-lt"/>
                        </a:rPr>
                        <a:t>CORRECTIVE ACTIONS</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1223292">
                <a:tc>
                  <a:txBody>
                    <a:bodyPr/>
                    <a:lstStyle/>
                    <a:p>
                      <a:pPr>
                        <a:lnSpc>
                          <a:spcPct val="100000"/>
                        </a:lnSpc>
                        <a:spcAft>
                          <a:spcPts val="1000"/>
                        </a:spcAft>
                      </a:pPr>
                      <a:r>
                        <a:rPr lang="en-ZA" sz="1100" dirty="0">
                          <a:solidFill>
                            <a:srgbClr val="000000"/>
                          </a:solidFill>
                          <a:effectLst/>
                          <a:latin typeface="+mn-lt"/>
                          <a:ea typeface="Calibri"/>
                          <a:cs typeface="Calibri"/>
                        </a:rPr>
                        <a:t>No. of professional artists' projects supported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6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New targeted call for proposals initiated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Engagements with Professional artists are still in progress</a:t>
                      </a:r>
                      <a:endParaRPr lang="en-GB" sz="1100" dirty="0">
                        <a:effectLst/>
                        <a:latin typeface="+mn-lt"/>
                        <a:ea typeface="Calibri"/>
                        <a:cs typeface="Times New Roman"/>
                      </a:endParaRPr>
                    </a:p>
                  </a:txBody>
                  <a:tcPr marL="68580" marR="68580" marT="0" marB="0">
                    <a:solidFill>
                      <a:srgbClr val="FF0000"/>
                    </a:solidFill>
                  </a:tcPr>
                </a:tc>
                <a:tc>
                  <a:txBody>
                    <a:bodyPr/>
                    <a:lstStyle/>
                    <a:p>
                      <a:pPr>
                        <a:lnSpc>
                          <a:spcPct val="100000"/>
                        </a:lnSpc>
                        <a:spcAft>
                          <a:spcPts val="0"/>
                        </a:spcAft>
                      </a:pPr>
                      <a:r>
                        <a:rPr lang="en-ZA" sz="1100" dirty="0">
                          <a:effectLst/>
                          <a:latin typeface="+mn-lt"/>
                          <a:ea typeface="Calibri"/>
                          <a:cs typeface="Times New Roman"/>
                        </a:rPr>
                        <a:t>The engagement process with professional artists to be funded has not been completed</a:t>
                      </a:r>
                      <a:endParaRPr lang="en-GB" sz="1100" dirty="0">
                        <a:effectLst/>
                        <a:latin typeface="+mn-lt"/>
                        <a:ea typeface="Calibri"/>
                        <a:cs typeface="Times New Roman"/>
                      </a:endParaRPr>
                    </a:p>
                    <a:p>
                      <a:pPr>
                        <a:lnSpc>
                          <a:spcPct val="100000"/>
                        </a:lnSpc>
                        <a:spcAft>
                          <a:spcPts val="0"/>
                        </a:spcAft>
                      </a:pPr>
                      <a:r>
                        <a:rPr lang="en-ZA" sz="1100" dirty="0">
                          <a:solidFill>
                            <a:srgbClr val="FF0000"/>
                          </a:solidFill>
                          <a:effectLst/>
                          <a:latin typeface="+mn-lt"/>
                          <a:ea typeface="Times New Roman"/>
                          <a:cs typeface="Calibri"/>
                        </a:rPr>
                        <a:t>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The engagement process will be fast tracked to  identify professional artists to be funded in the 1</a:t>
                      </a:r>
                      <a:r>
                        <a:rPr lang="en-ZA" sz="1100" baseline="30000" dirty="0">
                          <a:effectLst/>
                          <a:latin typeface="+mn-lt"/>
                          <a:ea typeface="Calibri"/>
                          <a:cs typeface="Times New Roman"/>
                        </a:rPr>
                        <a:t>st</a:t>
                      </a:r>
                      <a:r>
                        <a:rPr lang="en-ZA" sz="1100" dirty="0">
                          <a:effectLst/>
                          <a:latin typeface="+mn-lt"/>
                          <a:ea typeface="Calibri"/>
                          <a:cs typeface="Times New Roman"/>
                        </a:rPr>
                        <a:t> week of  the 3</a:t>
                      </a:r>
                      <a:r>
                        <a:rPr lang="en-ZA" sz="1100" baseline="30000" dirty="0">
                          <a:effectLst/>
                          <a:latin typeface="+mn-lt"/>
                          <a:ea typeface="Calibri"/>
                          <a:cs typeface="Times New Roman"/>
                        </a:rPr>
                        <a:t>rd</a:t>
                      </a:r>
                      <a:r>
                        <a:rPr lang="en-ZA" sz="1100" dirty="0">
                          <a:effectLst/>
                          <a:latin typeface="+mn-lt"/>
                          <a:ea typeface="Calibri"/>
                          <a:cs typeface="Times New Roman"/>
                        </a:rPr>
                        <a:t> quarter</a:t>
                      </a:r>
                      <a:endParaRPr lang="en-GB" sz="1100"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1048536">
                <a:tc>
                  <a:txBody>
                    <a:bodyPr/>
                    <a:lstStyle/>
                    <a:p>
                      <a:pPr>
                        <a:lnSpc>
                          <a:spcPct val="100000"/>
                        </a:lnSpc>
                        <a:spcAft>
                          <a:spcPts val="1000"/>
                        </a:spcAft>
                      </a:pPr>
                      <a:r>
                        <a:rPr lang="en-ZA" sz="1100" dirty="0">
                          <a:solidFill>
                            <a:srgbClr val="000000"/>
                          </a:solidFill>
                          <a:effectLst/>
                          <a:latin typeface="+mn-lt"/>
                          <a:ea typeface="Calibri"/>
                          <a:cs typeface="Calibri"/>
                        </a:rPr>
                        <a:t>No. of </a:t>
                      </a:r>
                      <a:r>
                        <a:rPr lang="en-ZA" sz="1100" dirty="0" smtClean="0">
                          <a:solidFill>
                            <a:srgbClr val="000000"/>
                          </a:solidFill>
                          <a:effectLst/>
                          <a:latin typeface="+mn-lt"/>
                          <a:ea typeface="Calibri"/>
                          <a:cs typeface="Calibri"/>
                        </a:rPr>
                        <a:t>capacity-building</a:t>
                      </a:r>
                      <a:r>
                        <a:rPr lang="en-ZA" sz="1100" baseline="0" dirty="0" smtClean="0">
                          <a:solidFill>
                            <a:srgbClr val="000000"/>
                          </a:solidFill>
                          <a:effectLst/>
                          <a:latin typeface="+mn-lt"/>
                          <a:ea typeface="Calibri"/>
                          <a:cs typeface="Calibri"/>
                        </a:rPr>
                        <a:t> </a:t>
                      </a:r>
                      <a:r>
                        <a:rPr lang="en-ZA" sz="1100" dirty="0" smtClean="0">
                          <a:solidFill>
                            <a:srgbClr val="000000"/>
                          </a:solidFill>
                          <a:effectLst/>
                          <a:latin typeface="+mn-lt"/>
                          <a:ea typeface="Calibri"/>
                          <a:cs typeface="Calibri"/>
                        </a:rPr>
                        <a:t>programmes </a:t>
                      </a:r>
                      <a:r>
                        <a:rPr lang="en-ZA" sz="1100" dirty="0">
                          <a:solidFill>
                            <a:srgbClr val="000000"/>
                          </a:solidFill>
                          <a:effectLst/>
                          <a:latin typeface="+mn-lt"/>
                          <a:ea typeface="Calibri"/>
                          <a:cs typeface="Calibri"/>
                        </a:rPr>
                        <a:t>supported</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Times New Roman"/>
                          <a:cs typeface="Calibri"/>
                        </a:rPr>
                        <a:t>23</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 10</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solidFill>
                            <a:srgbClr val="000000"/>
                          </a:solidFill>
                          <a:effectLst/>
                          <a:latin typeface="+mn-lt"/>
                          <a:ea typeface="Calibri"/>
                          <a:cs typeface="Times New Roman"/>
                        </a:rPr>
                        <a:t>6 capacity-building programmes were supported</a:t>
                      </a:r>
                      <a:endParaRPr lang="en-GB" sz="1100" dirty="0">
                        <a:effectLst/>
                        <a:latin typeface="+mn-lt"/>
                        <a:ea typeface="Calibri"/>
                        <a:cs typeface="Times New Roman"/>
                      </a:endParaRPr>
                    </a:p>
                  </a:txBody>
                  <a:tcPr marL="68580" marR="68580" marT="0" marB="0">
                    <a:solidFill>
                      <a:srgbClr val="FF0000"/>
                    </a:solidFill>
                  </a:tcPr>
                </a:tc>
                <a:tc>
                  <a:txBody>
                    <a:bodyPr/>
                    <a:lstStyle/>
                    <a:p>
                      <a:pPr>
                        <a:lnSpc>
                          <a:spcPct val="100000"/>
                        </a:lnSpc>
                        <a:spcAft>
                          <a:spcPts val="0"/>
                        </a:spcAft>
                      </a:pPr>
                      <a:r>
                        <a:rPr lang="en-ZA" sz="1100" dirty="0">
                          <a:effectLst/>
                          <a:latin typeface="+mn-lt"/>
                          <a:ea typeface="Calibri"/>
                          <a:cs typeface="Times New Roman"/>
                        </a:rPr>
                        <a:t>Due to budget constraints, the training programmes could not be funded in time</a:t>
                      </a:r>
                      <a:r>
                        <a:rPr lang="en-ZA" sz="1100" dirty="0">
                          <a:solidFill>
                            <a:srgbClr val="FF0000"/>
                          </a:solidFill>
                          <a:effectLst/>
                          <a:latin typeface="+mn-lt"/>
                          <a:ea typeface="Times New Roman"/>
                          <a:cs typeface="Calibri"/>
                        </a:rPr>
                        <a:t> </a:t>
                      </a:r>
                      <a:endParaRPr lang="en-GB" sz="1100" dirty="0">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a:effectLst/>
                          <a:latin typeface="+mn-lt"/>
                          <a:ea typeface="Calibri"/>
                          <a:cs typeface="Times New Roman"/>
                        </a:rPr>
                        <a:t>Budgets will be reprioritized during AENE process and will be funded in the 3rd quarter</a:t>
                      </a:r>
                      <a:endParaRPr lang="en-GB" sz="1100" dirty="0">
                        <a:effectLst/>
                        <a:latin typeface="+mn-lt"/>
                        <a:ea typeface="Calibri"/>
                        <a:cs typeface="Times New Roman"/>
                      </a:endParaRPr>
                    </a:p>
                    <a:p>
                      <a:pPr>
                        <a:lnSpc>
                          <a:spcPct val="100000"/>
                        </a:lnSpc>
                        <a:spcAft>
                          <a:spcPts val="0"/>
                        </a:spcAft>
                      </a:pPr>
                      <a:r>
                        <a:rPr lang="en-ZA" sz="1100" dirty="0">
                          <a:solidFill>
                            <a:srgbClr val="FF0000"/>
                          </a:solidFill>
                          <a:effectLst/>
                          <a:latin typeface="+mn-lt"/>
                          <a:ea typeface="Times New Roman"/>
                          <a:cs typeface="Calibri"/>
                        </a:rPr>
                        <a:t> </a:t>
                      </a:r>
                      <a:endParaRPr lang="en-GB" sz="1100" dirty="0">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3" name="TextBox 2"/>
          <p:cNvSpPr txBox="1"/>
          <p:nvPr/>
        </p:nvSpPr>
        <p:spPr>
          <a:xfrm>
            <a:off x="179512" y="4509120"/>
            <a:ext cx="8741211" cy="1754326"/>
          </a:xfrm>
          <a:prstGeom prst="rect">
            <a:avLst/>
          </a:prstGeom>
          <a:noFill/>
        </p:spPr>
        <p:txBody>
          <a:bodyPr wrap="square" rtlCol="0">
            <a:spAutoFit/>
          </a:bodyPr>
          <a:lstStyle/>
          <a:p>
            <a:r>
              <a:rPr lang="en-US" b="1" dirty="0">
                <a:solidFill>
                  <a:schemeClr val="dk1"/>
                </a:solidFill>
              </a:rPr>
              <a:t>Progress to date</a:t>
            </a:r>
            <a:r>
              <a:rPr lang="en-US" dirty="0">
                <a:solidFill>
                  <a:schemeClr val="dk1"/>
                </a:solidFill>
              </a:rPr>
              <a:t>:  </a:t>
            </a:r>
            <a:endParaRPr lang="en-US" dirty="0" smtClean="0">
              <a:solidFill>
                <a:schemeClr val="dk1"/>
              </a:solidFill>
            </a:endParaRPr>
          </a:p>
          <a:p>
            <a:pPr marL="285750" indent="-285750">
              <a:buFont typeface="Arial" panose="020B0604020202020204" pitchFamily="34" charset="0"/>
              <a:buChar char="•"/>
            </a:pPr>
            <a:r>
              <a:rPr lang="en-US" dirty="0" smtClean="0">
                <a:solidFill>
                  <a:schemeClr val="dk1"/>
                </a:solidFill>
              </a:rPr>
              <a:t>The </a:t>
            </a:r>
            <a:r>
              <a:rPr lang="en-US" dirty="0">
                <a:solidFill>
                  <a:schemeClr val="dk1"/>
                </a:solidFill>
              </a:rPr>
              <a:t>Programme received 3 proposals from professional Artists and have funded the three remaining projects in the 3</a:t>
            </a:r>
            <a:r>
              <a:rPr lang="en-US" baseline="30000" dirty="0">
                <a:solidFill>
                  <a:schemeClr val="dk1"/>
                </a:solidFill>
              </a:rPr>
              <a:t>rd</a:t>
            </a:r>
            <a:r>
              <a:rPr lang="en-US" dirty="0">
                <a:solidFill>
                  <a:schemeClr val="dk1"/>
                </a:solidFill>
              </a:rPr>
              <a:t> quarter.  </a:t>
            </a:r>
            <a:endParaRPr lang="en-GB" sz="1100" dirty="0">
              <a:ea typeface="Calibri"/>
              <a:cs typeface="Times New Roman"/>
            </a:endParaRPr>
          </a:p>
          <a:p>
            <a:pPr marL="285750" indent="-285750">
              <a:buFont typeface="Arial" panose="020B0604020202020204" pitchFamily="34" charset="0"/>
              <a:buChar char="•"/>
            </a:pPr>
            <a:r>
              <a:rPr lang="en-US" dirty="0" smtClean="0">
                <a:solidFill>
                  <a:schemeClr val="dk1"/>
                </a:solidFill>
              </a:rPr>
              <a:t>The </a:t>
            </a:r>
            <a:r>
              <a:rPr lang="en-US" dirty="0">
                <a:solidFill>
                  <a:schemeClr val="dk1"/>
                </a:solidFill>
              </a:rPr>
              <a:t>programme has since completed 2 more incubators . The 2 outstanding capacity building projects will be funded in the 4th quarter.</a:t>
            </a:r>
          </a:p>
          <a:p>
            <a:endParaRPr lang="en-ZA" dirty="0"/>
          </a:p>
        </p:txBody>
      </p:sp>
    </p:spTree>
    <p:extLst>
      <p:ext uri="{BB962C8B-B14F-4D97-AF65-F5344CB8AC3E}">
        <p14:creationId xmlns:p14="http://schemas.microsoft.com/office/powerpoint/2010/main" xmlns="" val="28143208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4343400"/>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a:solidFill>
                  <a:schemeClr val="accent6">
                    <a:lumMod val="50000"/>
                  </a:schemeClr>
                </a:solidFill>
                <a:latin typeface="+mj-lt"/>
                <a:ea typeface="+mj-ea"/>
              </a:rPr>
              <a:t>Performance </a:t>
            </a:r>
            <a:r>
              <a:rPr lang="en-ZA" sz="3200" cap="all" dirty="0" smtClean="0">
                <a:solidFill>
                  <a:schemeClr val="accent6">
                    <a:lumMod val="50000"/>
                  </a:schemeClr>
                </a:solidFill>
                <a:latin typeface="+mj-lt"/>
                <a:ea typeface="+mj-ea"/>
              </a:rPr>
              <a:t>overview</a:t>
            </a:r>
            <a:endParaRPr lang="en-ZA" sz="3200" cap="all" dirty="0">
              <a:solidFill>
                <a:schemeClr val="accent6">
                  <a:lumMod val="50000"/>
                </a:schemeClr>
              </a:solidFill>
              <a:latin typeface="+mj-lt"/>
              <a:ea typeface="+mj-ea"/>
            </a:endParaRPr>
          </a:p>
        </p:txBody>
      </p:sp>
    </p:spTree>
    <p:extLst>
      <p:ext uri="{BB962C8B-B14F-4D97-AF65-F5344CB8AC3E}">
        <p14:creationId xmlns:p14="http://schemas.microsoft.com/office/powerpoint/2010/main" xmlns="" val="238208622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276872"/>
            <a:ext cx="6934200" cy="1584176"/>
          </a:xfrm>
        </p:spPr>
        <p:txBody>
          <a:bodyPr anchor="ctr">
            <a:noAutofit/>
          </a:bodyPr>
          <a:lstStyle/>
          <a:p>
            <a:pPr marL="0" indent="0" algn="ctr">
              <a:buNone/>
            </a:pPr>
            <a:endParaRPr lang="en-ZA" sz="3200" cap="all" dirty="0" smtClean="0">
              <a:solidFill>
                <a:srgbClr val="F79646">
                  <a:lumMod val="50000"/>
                </a:srgbClr>
              </a:solidFill>
              <a:latin typeface="+mj-lt"/>
            </a:endParaRPr>
          </a:p>
          <a:p>
            <a:pPr marL="0" indent="0" algn="ctr">
              <a:buNone/>
            </a:pPr>
            <a:endParaRPr lang="en-ZA" sz="3200" cap="all" dirty="0" smtClean="0">
              <a:solidFill>
                <a:srgbClr val="F79646">
                  <a:lumMod val="50000"/>
                </a:srgbClr>
              </a:solidFill>
              <a:latin typeface="+mj-lt"/>
            </a:endParaRPr>
          </a:p>
          <a:p>
            <a:pPr marL="0" indent="0" algn="ctr">
              <a:buNone/>
            </a:pPr>
            <a:r>
              <a:rPr lang="en-ZA" sz="3200" cap="all" dirty="0" smtClean="0">
                <a:solidFill>
                  <a:srgbClr val="F79646">
                    <a:lumMod val="50000"/>
                  </a:srgbClr>
                </a:solidFill>
                <a:latin typeface="+mj-lt"/>
              </a:rPr>
              <a:t>EXPENDITURE </a:t>
            </a:r>
            <a:r>
              <a:rPr lang="en-ZA" sz="3200" cap="all" dirty="0">
                <a:solidFill>
                  <a:srgbClr val="F79646">
                    <a:lumMod val="50000"/>
                  </a:srgbClr>
                </a:solidFill>
                <a:latin typeface="+mj-lt"/>
              </a:rPr>
              <a:t>REPORT</a:t>
            </a:r>
          </a:p>
          <a:p>
            <a:pPr marL="0" indent="0" algn="ctr">
              <a:buNone/>
            </a:pPr>
            <a:r>
              <a:rPr lang="en-ZA" sz="3200" dirty="0">
                <a:solidFill>
                  <a:srgbClr val="F79646">
                    <a:lumMod val="50000"/>
                  </a:srgbClr>
                </a:solidFill>
                <a:latin typeface="+mj-lt"/>
              </a:rPr>
              <a:t/>
            </a:r>
            <a:br>
              <a:rPr lang="en-ZA" sz="3200" dirty="0">
                <a:solidFill>
                  <a:srgbClr val="F79646">
                    <a:lumMod val="50000"/>
                  </a:srgbClr>
                </a:solidFill>
                <a:latin typeface="+mj-lt"/>
              </a:rPr>
            </a:br>
            <a:endParaRPr lang="en-ZA" sz="3200" dirty="0">
              <a:latin typeface="+mj-lt"/>
            </a:endParaRPr>
          </a:p>
        </p:txBody>
      </p:sp>
    </p:spTree>
    <p:extLst>
      <p:ext uri="{BB962C8B-B14F-4D97-AF65-F5344CB8AC3E}">
        <p14:creationId xmlns:p14="http://schemas.microsoft.com/office/powerpoint/2010/main" xmlns="" val="32386610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388424" y="5949280"/>
            <a:ext cx="519175" cy="365125"/>
          </a:xfrm>
        </p:spPr>
        <p:txBody>
          <a:bodyPr/>
          <a:lstStyle/>
          <a:p>
            <a:r>
              <a:rPr lang="en-US" sz="1000" b="1" dirty="0" smtClean="0">
                <a:solidFill>
                  <a:schemeClr val="tx1"/>
                </a:solidFill>
              </a:rPr>
              <a:t>31</a:t>
            </a:r>
            <a:endParaRPr lang="en-ZA" sz="1000" b="1" dirty="0" smtClean="0">
              <a:solidFill>
                <a:schemeClr val="tx1"/>
              </a:solidFill>
            </a:endParaRPr>
          </a:p>
        </p:txBody>
      </p:sp>
      <p:sp>
        <p:nvSpPr>
          <p:cNvPr id="5" name="Content Placeholder 4"/>
          <p:cNvSpPr>
            <a:spLocks noGrp="1"/>
          </p:cNvSpPr>
          <p:nvPr>
            <p:ph idx="1"/>
          </p:nvPr>
        </p:nvSpPr>
        <p:spPr>
          <a:xfrm>
            <a:off x="611560" y="2276873"/>
            <a:ext cx="7922840" cy="2016223"/>
          </a:xfrm>
        </p:spPr>
        <p:txBody>
          <a:bodyPr>
            <a:normAutofit fontScale="92500"/>
          </a:bodyPr>
          <a:lstStyle/>
          <a:p>
            <a:pPr marL="0" indent="0" algn="ctr">
              <a:lnSpc>
                <a:spcPct val="160000"/>
              </a:lnSpc>
              <a:buNone/>
            </a:pPr>
            <a:r>
              <a:rPr lang="en-US" sz="2400" dirty="0" smtClean="0">
                <a:solidFill>
                  <a:srgbClr val="B77727"/>
                </a:solidFill>
              </a:rPr>
              <a:t>SUMMARY OF MAIN APPROPRIATION VS EXPENDITURE </a:t>
            </a:r>
          </a:p>
          <a:p>
            <a:pPr marL="0" indent="0" algn="ctr">
              <a:lnSpc>
                <a:spcPct val="160000"/>
              </a:lnSpc>
              <a:buNone/>
            </a:pPr>
            <a:r>
              <a:rPr lang="en-US" sz="2400" dirty="0" smtClean="0">
                <a:solidFill>
                  <a:srgbClr val="B77727"/>
                </a:solidFill>
              </a:rPr>
              <a:t>&amp; </a:t>
            </a:r>
          </a:p>
          <a:p>
            <a:pPr marL="0" indent="0" algn="ctr">
              <a:lnSpc>
                <a:spcPct val="160000"/>
              </a:lnSpc>
              <a:buNone/>
            </a:pPr>
            <a:r>
              <a:rPr lang="en-US" sz="2400" dirty="0" smtClean="0">
                <a:solidFill>
                  <a:srgbClr val="B77727"/>
                </a:solidFill>
              </a:rPr>
              <a:t>QUARTERLY PROJECTED BUDGET VS EXPENDITURE</a:t>
            </a:r>
            <a:endParaRPr lang="en-ZA" sz="2400" dirty="0">
              <a:solidFill>
                <a:srgbClr val="B77727"/>
              </a:solidFill>
            </a:endParaRPr>
          </a:p>
        </p:txBody>
      </p:sp>
    </p:spTree>
    <p:extLst>
      <p:ext uri="{BB962C8B-B14F-4D97-AF65-F5344CB8AC3E}">
        <p14:creationId xmlns:p14="http://schemas.microsoft.com/office/powerpoint/2010/main" xmlns="" val="3497897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028384" y="6165304"/>
            <a:ext cx="609600" cy="365125"/>
          </a:xfrm>
        </p:spPr>
        <p:txBody>
          <a:bodyPr/>
          <a:lstStyle>
            <a:lvl1pPr algn="r">
              <a:defRPr sz="800" b="0" u="none">
                <a:solidFill>
                  <a:srgbClr val="660066"/>
                </a:solidFill>
                <a:latin typeface="Verdana" pitchFamily="34" charset="0"/>
              </a:defRPr>
            </a:lvl1pPr>
          </a:lstStyle>
          <a:p>
            <a:r>
              <a:rPr lang="en-US" sz="1000" b="1" dirty="0" smtClean="0">
                <a:solidFill>
                  <a:schemeClr val="tx1"/>
                </a:solidFill>
              </a:rPr>
              <a:t>32</a:t>
            </a:r>
            <a:endParaRPr lang="en-ZA" sz="1000" b="1" dirty="0" smtClean="0">
              <a:solidFill>
                <a:schemeClr val="tx1"/>
              </a:solidFill>
            </a:endParaRPr>
          </a:p>
        </p:txBody>
      </p:sp>
      <p:sp>
        <p:nvSpPr>
          <p:cNvPr id="7" name="Title 1"/>
          <p:cNvSpPr txBox="1">
            <a:spLocks/>
          </p:cNvSpPr>
          <p:nvPr/>
        </p:nvSpPr>
        <p:spPr>
          <a:xfrm>
            <a:off x="251520" y="188640"/>
            <a:ext cx="8640960" cy="864096"/>
          </a:xfrm>
          <a:prstGeom prst="rect">
            <a:avLst/>
          </a:prstGeom>
          <a:noFill/>
          <a:ln>
            <a:solidFill>
              <a:srgbClr val="B77727"/>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400" dirty="0" smtClean="0">
                <a:solidFill>
                  <a:srgbClr val="F79646">
                    <a:lumMod val="50000"/>
                  </a:srgbClr>
                </a:solidFill>
              </a:rPr>
              <a:t>Summary of Main Appropriation &amp; Quarterly Projected Budget versus Expenditure </a:t>
            </a:r>
          </a:p>
          <a:p>
            <a:pPr algn="ctr"/>
            <a:endParaRPr lang="en-ZA" sz="1500" dirty="0" smtClean="0">
              <a:solidFill>
                <a:srgbClr val="F79646">
                  <a:lumMod val="50000"/>
                </a:srgbClr>
              </a:solidFill>
            </a:endParaRPr>
          </a:p>
          <a:p>
            <a:pPr algn="ctr"/>
            <a:r>
              <a:rPr lang="en-ZA" sz="1500" dirty="0" smtClean="0">
                <a:solidFill>
                  <a:srgbClr val="F79646">
                    <a:lumMod val="50000"/>
                  </a:srgbClr>
                </a:solidFill>
              </a:rPr>
              <a:t>Per Programme</a:t>
            </a:r>
          </a:p>
          <a:p>
            <a:pPr algn="ctr"/>
            <a:r>
              <a:rPr lang="en-US" sz="1400" dirty="0" smtClean="0">
                <a:solidFill>
                  <a:srgbClr val="F79646">
                    <a:lumMod val="50000"/>
                  </a:srgbClr>
                </a:solidFill>
                <a:latin typeface="Arial" pitchFamily="34" charset="0"/>
                <a:cs typeface="Arial" pitchFamily="34" charset="0"/>
              </a:rPr>
              <a:t> </a:t>
            </a:r>
            <a:endParaRPr lang="en-ZA" sz="1400" dirty="0">
              <a:solidFill>
                <a:srgbClr val="F79646">
                  <a:lumMod val="50000"/>
                </a:srgbClr>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354371110"/>
              </p:ext>
            </p:extLst>
          </p:nvPr>
        </p:nvGraphicFramePr>
        <p:xfrm>
          <a:off x="251520" y="1393223"/>
          <a:ext cx="8640961" cy="4430249"/>
        </p:xfrm>
        <a:graphic>
          <a:graphicData uri="http://schemas.openxmlformats.org/drawingml/2006/table">
            <a:tbl>
              <a:tblPr firstRow="1" bandRow="1"/>
              <a:tblGrid>
                <a:gridCol w="1152128">
                  <a:extLst>
                    <a:ext uri="{9D8B030D-6E8A-4147-A177-3AD203B41FA5}">
                      <a16:colId xmlns="" xmlns:a16="http://schemas.microsoft.com/office/drawing/2014/main" val="20000"/>
                    </a:ext>
                  </a:extLst>
                </a:gridCol>
                <a:gridCol w="1080120">
                  <a:extLst>
                    <a:ext uri="{9D8B030D-6E8A-4147-A177-3AD203B41FA5}">
                      <a16:colId xmlns="" xmlns:a16="http://schemas.microsoft.com/office/drawing/2014/main" val="20001"/>
                    </a:ext>
                  </a:extLst>
                </a:gridCol>
                <a:gridCol w="1152128">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gridCol w="648072">
                  <a:extLst>
                    <a:ext uri="{9D8B030D-6E8A-4147-A177-3AD203B41FA5}">
                      <a16:colId xmlns="" xmlns:a16="http://schemas.microsoft.com/office/drawing/2014/main" val="20004"/>
                    </a:ext>
                  </a:extLst>
                </a:gridCol>
                <a:gridCol w="1012575">
                  <a:extLst>
                    <a:ext uri="{9D8B030D-6E8A-4147-A177-3AD203B41FA5}">
                      <a16:colId xmlns="" xmlns:a16="http://schemas.microsoft.com/office/drawing/2014/main" val="20005"/>
                    </a:ext>
                  </a:extLst>
                </a:gridCol>
                <a:gridCol w="1147665">
                  <a:extLst>
                    <a:ext uri="{9D8B030D-6E8A-4147-A177-3AD203B41FA5}">
                      <a16:colId xmlns="" xmlns:a16="http://schemas.microsoft.com/office/drawing/2014/main" val="20006"/>
                    </a:ext>
                  </a:extLst>
                </a:gridCol>
                <a:gridCol w="1080120">
                  <a:extLst>
                    <a:ext uri="{9D8B030D-6E8A-4147-A177-3AD203B41FA5}">
                      <a16:colId xmlns="" xmlns:a16="http://schemas.microsoft.com/office/drawing/2014/main" val="20007"/>
                    </a:ext>
                  </a:extLst>
                </a:gridCol>
                <a:gridCol w="576065">
                  <a:extLst>
                    <a:ext uri="{9D8B030D-6E8A-4147-A177-3AD203B41FA5}">
                      <a16:colId xmlns="" xmlns:a16="http://schemas.microsoft.com/office/drawing/2014/main" val="20008"/>
                    </a:ext>
                  </a:extLst>
                </a:gridCol>
              </a:tblGrid>
              <a:tr h="819889">
                <a:tc>
                  <a:txBody>
                    <a:bodyPr/>
                    <a:lstStyle/>
                    <a:p>
                      <a:pPr algn="l" rtl="0" fontAlgn="ctr"/>
                      <a:r>
                        <a:rPr lang="en-ZA" sz="1400" b="1" i="0" u="none" strike="noStrike" dirty="0">
                          <a:solidFill>
                            <a:srgbClr val="FFFFFF"/>
                          </a:solidFill>
                          <a:effectLst/>
                          <a:latin typeface="+mn-lt"/>
                          <a:cs typeface="Arial" pitchFamily="34" charset="0"/>
                        </a:rPr>
                        <a:t>Programmes</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 Main</a:t>
                      </a:r>
                      <a:endParaRPr lang="en-US" sz="1400" b="1" i="0" u="none" strike="noStrike" dirty="0" smtClean="0">
                        <a:solidFill>
                          <a:srgbClr val="FFFFFF"/>
                        </a:solidFill>
                        <a:effectLst/>
                        <a:latin typeface="+mn-lt"/>
                        <a:cs typeface="Arial" pitchFamily="34" charset="0"/>
                      </a:endParaRPr>
                    </a:p>
                    <a:p>
                      <a:pPr algn="ctr" rtl="0" fontAlgn="ctr"/>
                      <a:r>
                        <a:rPr lang="en-US" sz="1400" b="1" i="0" u="none" strike="noStrike" dirty="0" smtClean="0">
                          <a:solidFill>
                            <a:srgbClr val="FFFFFF"/>
                          </a:solidFill>
                          <a:effectLst/>
                          <a:latin typeface="+mn-lt"/>
                          <a:cs typeface="Arial" pitchFamily="34" charset="0"/>
                        </a:rPr>
                        <a:t>Appropriation</a:t>
                      </a:r>
                    </a:p>
                    <a:p>
                      <a:pPr algn="ctr" rtl="0" fontAlgn="ctr"/>
                      <a:r>
                        <a:rPr lang="en-US" sz="1400" b="1" i="0" u="none" strike="noStrike" dirty="0" smtClean="0">
                          <a:solidFill>
                            <a:srgbClr val="FFFFFF"/>
                          </a:solidFill>
                          <a:effectLst/>
                          <a:latin typeface="+mn-lt"/>
                          <a:cs typeface="Arial" pitchFamily="34" charset="0"/>
                        </a:rPr>
                        <a:t>2018/19</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Expenditure</a:t>
                      </a:r>
                    </a:p>
                    <a:p>
                      <a:pPr algn="ctr" rtl="0" fontAlgn="ctr"/>
                      <a:r>
                        <a:rPr lang="en-ZA" sz="1400" b="1" i="0" u="none" strike="noStrike" baseline="0" dirty="0" smtClean="0">
                          <a:solidFill>
                            <a:srgbClr val="FFFFFF"/>
                          </a:solidFill>
                          <a:effectLst/>
                          <a:latin typeface="+mn-lt"/>
                          <a:cs typeface="Arial" pitchFamily="34" charset="0"/>
                        </a:rPr>
                        <a:t>April-Sept </a:t>
                      </a:r>
                    </a:p>
                    <a:p>
                      <a:pPr algn="ctr" rtl="0" fontAlgn="ctr"/>
                      <a:r>
                        <a:rPr lang="en-ZA" sz="1400" b="1" i="0" u="none" strike="noStrike" baseline="0" dirty="0" smtClean="0">
                          <a:solidFill>
                            <a:srgbClr val="FFFFFF"/>
                          </a:solidFill>
                          <a:effectLst/>
                          <a:latin typeface="+mn-lt"/>
                          <a:cs typeface="Arial" pitchFamily="34" charset="0"/>
                        </a:rPr>
                        <a:t>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Total </a:t>
                      </a:r>
                    </a:p>
                    <a:p>
                      <a:pPr algn="ctr" rtl="0" fontAlgn="ctr"/>
                      <a:r>
                        <a:rPr lang="en-ZA" sz="1400" b="1" i="0" u="none" strike="noStrike" baseline="0" dirty="0" smtClean="0">
                          <a:solidFill>
                            <a:srgbClr val="FFFFFF"/>
                          </a:solidFill>
                          <a:effectLst/>
                          <a:latin typeface="+mn-lt"/>
                          <a:cs typeface="Arial" pitchFamily="34" charset="0"/>
                        </a:rPr>
                        <a:t>Available</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 </a:t>
                      </a:r>
                    </a:p>
                    <a:p>
                      <a:pPr algn="ctr" rtl="0" fontAlgn="ctr"/>
                      <a:r>
                        <a:rPr lang="en-ZA" sz="1400" b="1" i="0" u="none" strike="noStrike" baseline="0" dirty="0" smtClean="0">
                          <a:solidFill>
                            <a:srgbClr val="FFFFFF"/>
                          </a:solidFill>
                          <a:effectLst/>
                          <a:latin typeface="+mn-lt"/>
                          <a:cs typeface="Arial" pitchFamily="34" charset="0"/>
                        </a:rPr>
                        <a:t>Spent</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Projected Budget </a:t>
                      </a:r>
                    </a:p>
                    <a:p>
                      <a:pPr algn="ctr" rtl="0" fontAlgn="ctr"/>
                      <a:r>
                        <a:rPr lang="en-ZA" sz="1400" b="1" i="0" u="none" strike="noStrike" baseline="0" dirty="0" smtClean="0">
                          <a:solidFill>
                            <a:srgbClr val="FFFFFF"/>
                          </a:solidFill>
                          <a:effectLst/>
                          <a:latin typeface="+mn-lt"/>
                          <a:cs typeface="Arial" pitchFamily="34" charset="0"/>
                        </a:rPr>
                        <a:t>July-Sept 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 Expenditure  July-Sept </a:t>
                      </a:r>
                    </a:p>
                    <a:p>
                      <a:pPr algn="ctr" rtl="0" fontAlgn="ctr"/>
                      <a:r>
                        <a:rPr lang="en-US" sz="1400" b="1" i="0" u="none" strike="noStrike" baseline="0" dirty="0" smtClean="0">
                          <a:solidFill>
                            <a:srgbClr val="FFFFFF"/>
                          </a:solidFill>
                          <a:effectLst/>
                          <a:latin typeface="+mn-lt"/>
                          <a:cs typeface="Arial" pitchFamily="34" charset="0"/>
                        </a:rPr>
                        <a:t>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(Over)/Under</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 </a:t>
                      </a:r>
                    </a:p>
                    <a:p>
                      <a:pPr algn="ctr" rtl="0" fontAlgn="ctr"/>
                      <a:r>
                        <a:rPr lang="en-ZA" sz="1400" b="1" i="0" u="none" strike="noStrike" dirty="0" smtClean="0">
                          <a:solidFill>
                            <a:srgbClr val="FFFFFF"/>
                          </a:solidFill>
                          <a:effectLst/>
                          <a:latin typeface="+mn-lt"/>
                          <a:cs typeface="Arial" pitchFamily="34" charset="0"/>
                        </a:rPr>
                        <a:t>Spent</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extLst>
                  <a:ext uri="{0D108BD9-81ED-4DB2-BD59-A6C34878D82A}">
                    <a16:rowId xmlns="" xmlns:a16="http://schemas.microsoft.com/office/drawing/2014/main" val="10000"/>
                  </a:ext>
                </a:extLst>
              </a:tr>
              <a:tr h="364014">
                <a:tc>
                  <a:txBody>
                    <a:bodyPr/>
                    <a:lstStyle/>
                    <a:p>
                      <a:pPr algn="l" fontAlgn="t"/>
                      <a:r>
                        <a:rPr lang="en-ZA" sz="1400" b="0" i="0" u="none" strike="noStrike" dirty="0">
                          <a:solidFill>
                            <a:schemeClr val="tx1"/>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400" b="1" i="0" u="none" strike="noStrike" dirty="0" smtClean="0">
                          <a:solidFill>
                            <a:schemeClr val="tx1"/>
                          </a:solidFill>
                          <a:effectLst/>
                          <a:latin typeface="+mn-lt"/>
                          <a:cs typeface="Arial" pitchFamily="34" charset="0"/>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6607" marR="59465"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l" fontAlgn="t"/>
                      <a:r>
                        <a:rPr lang="en-ZA" sz="1400" b="0" i="0" u="none" strike="noStrike" dirty="0">
                          <a:solidFill>
                            <a:schemeClr val="tx1"/>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 xmlns:a16="http://schemas.microsoft.com/office/drawing/2014/main" val="10001"/>
                  </a:ext>
                </a:extLst>
              </a:tr>
              <a:tr h="524170">
                <a:tc>
                  <a:txBody>
                    <a:bodyPr/>
                    <a:lstStyle/>
                    <a:p>
                      <a:pPr algn="l" rtl="0" fontAlgn="ctr"/>
                      <a:r>
                        <a:rPr lang="en-ZA" sz="1400" b="0" i="0" u="none" strike="noStrike" dirty="0">
                          <a:solidFill>
                            <a:schemeClr val="tx1"/>
                          </a:solidFill>
                          <a:effectLst/>
                          <a:latin typeface="+mn-lt"/>
                          <a:cs typeface="Arial" pitchFamily="34" charset="0"/>
                        </a:rPr>
                        <a:t>Administration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300 844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146</a:t>
                      </a:r>
                      <a:r>
                        <a:rPr lang="en-US" sz="1400" b="0" i="0" u="none" strike="noStrike" baseline="0" dirty="0" smtClean="0">
                          <a:solidFill>
                            <a:schemeClr val="tx1"/>
                          </a:solidFill>
                          <a:effectLst/>
                          <a:latin typeface="+mn-lt"/>
                          <a:cs typeface="Arial" pitchFamily="34" charset="0"/>
                        </a:rPr>
                        <a:t> 628</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154 216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49%</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80 092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84 714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(4 622)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106%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2"/>
                  </a:ext>
                </a:extLst>
              </a:tr>
              <a:tr h="517497">
                <a:tc>
                  <a:txBody>
                    <a:bodyPr/>
                    <a:lstStyle/>
                    <a:p>
                      <a:pPr algn="l" rtl="0" fontAlgn="ctr"/>
                      <a:r>
                        <a:rPr lang="en-ZA" sz="1400" b="0" i="0" u="none" strike="noStrike" dirty="0">
                          <a:solidFill>
                            <a:schemeClr val="tx1"/>
                          </a:solidFill>
                          <a:effectLst/>
                          <a:latin typeface="+mn-lt"/>
                          <a:cs typeface="Arial" pitchFamily="34" charset="0"/>
                        </a:rPr>
                        <a:t>Institutional Governance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416 027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59 471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356 556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14%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102 396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32 869</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69 527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32%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 xmlns:a16="http://schemas.microsoft.com/office/drawing/2014/main" val="10003"/>
                  </a:ext>
                </a:extLst>
              </a:tr>
              <a:tr h="629880">
                <a:tc>
                  <a:txBody>
                    <a:bodyPr/>
                    <a:lstStyle/>
                    <a:p>
                      <a:pPr algn="l" rtl="0" fontAlgn="ctr"/>
                      <a:r>
                        <a:rPr lang="en-ZA" sz="1400" b="0" i="0" u="none" strike="noStrike" dirty="0">
                          <a:solidFill>
                            <a:schemeClr val="tx1"/>
                          </a:solidFill>
                          <a:effectLst/>
                          <a:latin typeface="+mn-lt"/>
                          <a:cs typeface="Arial" pitchFamily="34" charset="0"/>
                        </a:rPr>
                        <a:t>Arts </a:t>
                      </a:r>
                      <a:r>
                        <a:rPr lang="en-ZA" sz="1400" b="0" i="0" u="none" strike="noStrike" dirty="0" smtClean="0">
                          <a:solidFill>
                            <a:schemeClr val="tx1"/>
                          </a:solidFill>
                          <a:effectLst/>
                          <a:latin typeface="+mn-lt"/>
                          <a:cs typeface="Arial" pitchFamily="34" charset="0"/>
                        </a:rPr>
                        <a:t>&amp; </a:t>
                      </a:r>
                      <a:r>
                        <a:rPr lang="en-ZA" sz="1400" b="0" i="0" u="none" strike="noStrike" dirty="0">
                          <a:solidFill>
                            <a:schemeClr val="tx1"/>
                          </a:solidFill>
                          <a:effectLst/>
                          <a:latin typeface="+mn-lt"/>
                          <a:cs typeface="Arial" pitchFamily="34" charset="0"/>
                        </a:rPr>
                        <a:t>Culture Promotion &amp; Development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1 184 413</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606 306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578 107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51%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296 877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308 234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(11 357)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104%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4"/>
                  </a:ext>
                </a:extLst>
              </a:tr>
              <a:tr h="619273">
                <a:tc>
                  <a:txBody>
                    <a:bodyPr/>
                    <a:lstStyle/>
                    <a:p>
                      <a:pPr algn="l" rtl="0" fontAlgn="ctr"/>
                      <a:r>
                        <a:rPr lang="en-ZA" sz="1400" b="0" i="0" u="none" strike="noStrike" dirty="0">
                          <a:solidFill>
                            <a:schemeClr val="tx1"/>
                          </a:solidFill>
                          <a:effectLst/>
                          <a:latin typeface="+mn-lt"/>
                          <a:cs typeface="Arial" pitchFamily="34" charset="0"/>
                        </a:rPr>
                        <a:t>Heritage Promotion </a:t>
                      </a:r>
                      <a:endParaRPr lang="en-ZA" sz="1400" b="0" i="0" u="none" strike="noStrike" dirty="0" smtClean="0">
                        <a:solidFill>
                          <a:schemeClr val="tx1"/>
                        </a:solidFill>
                        <a:effectLst/>
                        <a:latin typeface="+mn-lt"/>
                        <a:cs typeface="Arial" pitchFamily="34" charset="0"/>
                      </a:endParaRPr>
                    </a:p>
                    <a:p>
                      <a:pPr algn="l" rtl="0" fontAlgn="ctr"/>
                      <a:r>
                        <a:rPr lang="en-ZA" sz="1400" b="0" i="0" u="none" strike="noStrike" dirty="0" smtClean="0">
                          <a:solidFill>
                            <a:schemeClr val="tx1"/>
                          </a:solidFill>
                          <a:effectLst/>
                          <a:latin typeface="+mn-lt"/>
                          <a:cs typeface="Arial" pitchFamily="34" charset="0"/>
                        </a:rPr>
                        <a:t>&amp; </a:t>
                      </a:r>
                      <a:r>
                        <a:rPr lang="en-ZA" sz="1400" b="0" i="0" u="none" strike="noStrike" dirty="0">
                          <a:solidFill>
                            <a:schemeClr val="tx1"/>
                          </a:solidFill>
                          <a:effectLst/>
                          <a:latin typeface="+mn-lt"/>
                          <a:cs typeface="Arial" pitchFamily="34" charset="0"/>
                        </a:rPr>
                        <a:t>Preservation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2 470</a:t>
                      </a:r>
                      <a:r>
                        <a:rPr lang="en-US" sz="1400" b="0" i="0" u="none" strike="noStrike" baseline="0" dirty="0" smtClean="0">
                          <a:solidFill>
                            <a:schemeClr val="tx1"/>
                          </a:solidFill>
                          <a:effectLst/>
                          <a:latin typeface="+mn-lt"/>
                          <a:cs typeface="Arial" pitchFamily="34" charset="0"/>
                        </a:rPr>
                        <a:t> 980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1 236 066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1 234 914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50%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699 449</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703 531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baseline="0" dirty="0" smtClean="0">
                          <a:solidFill>
                            <a:schemeClr val="tx1"/>
                          </a:solidFill>
                          <a:effectLst/>
                          <a:latin typeface="+mn-lt"/>
                          <a:cs typeface="Arial" pitchFamily="34" charset="0"/>
                        </a:rPr>
                        <a:t>(4 082)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101%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 xmlns:a16="http://schemas.microsoft.com/office/drawing/2014/main" val="10005"/>
                  </a:ext>
                </a:extLst>
              </a:tr>
              <a:tr h="865311">
                <a:tc>
                  <a:txBody>
                    <a:bodyPr/>
                    <a:lstStyle/>
                    <a:p>
                      <a:pPr algn="l" rtl="0" fontAlgn="ctr"/>
                      <a:r>
                        <a:rPr lang="en-ZA" sz="1400" b="1" i="0" u="none" strike="noStrike" dirty="0">
                          <a:solidFill>
                            <a:schemeClr val="tx1"/>
                          </a:solidFill>
                          <a:effectLst/>
                          <a:latin typeface="+mn-lt"/>
                          <a:cs typeface="Arial"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4 372 264</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2 048 471</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2 323 793</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1" i="0" u="none" strike="noStrike" dirty="0" smtClean="0">
                          <a:solidFill>
                            <a:schemeClr val="tx1"/>
                          </a:solidFill>
                          <a:effectLst/>
                          <a:latin typeface="+mn-lt"/>
                          <a:cs typeface="Arial" pitchFamily="34" charset="0"/>
                        </a:rPr>
                        <a:t>47%</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1 178 814</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1 129 348</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49 466</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1" i="0" u="none" strike="noStrike" dirty="0" smtClean="0">
                          <a:solidFill>
                            <a:schemeClr val="tx1"/>
                          </a:solidFill>
                          <a:effectLst/>
                          <a:latin typeface="+mn-lt"/>
                          <a:cs typeface="Arial" pitchFamily="34" charset="0"/>
                        </a:rPr>
                        <a:t>96%</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6"/>
                  </a:ext>
                </a:extLst>
              </a:tr>
            </a:tbl>
          </a:graphicData>
        </a:graphic>
      </p:graphicFrame>
      <p:sp>
        <p:nvSpPr>
          <p:cNvPr id="4" name="Up-Down Arrow 3"/>
          <p:cNvSpPr/>
          <p:nvPr/>
        </p:nvSpPr>
        <p:spPr>
          <a:xfrm>
            <a:off x="5004048" y="1416224"/>
            <a:ext cx="72008" cy="43924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Tree>
    <p:extLst>
      <p:ext uri="{BB962C8B-B14F-4D97-AF65-F5344CB8AC3E}">
        <p14:creationId xmlns:p14="http://schemas.microsoft.com/office/powerpoint/2010/main" xmlns="" val="814103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640960" cy="648072"/>
          </a:xfrm>
          <a:ln>
            <a:solidFill>
              <a:srgbClr val="CAA53B"/>
            </a:solidFill>
          </a:ln>
        </p:spPr>
        <p:txBody>
          <a:bodyPr>
            <a:normAutofit fontScale="25000" lnSpcReduction="20000"/>
          </a:bodyPr>
          <a:lstStyle/>
          <a:p>
            <a:pPr marL="0" lvl="0" indent="0" algn="ctr" defTabSz="457200" eaLnBrk="0" fontAlgn="base" hangingPunct="0">
              <a:spcAft>
                <a:spcPct val="0"/>
              </a:spcAft>
              <a:buNone/>
              <a:defRPr/>
            </a:pPr>
            <a:endParaRPr lang="en-ZA" sz="24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r>
              <a:rPr lang="en-ZA" sz="6400" dirty="0" smtClean="0">
                <a:solidFill>
                  <a:schemeClr val="accent6">
                    <a:lumMod val="50000"/>
                  </a:schemeClr>
                </a:solidFill>
                <a:latin typeface="Arial" pitchFamily="34" charset="0"/>
                <a:ea typeface="Gill Sans"/>
                <a:cs typeface="Arial" pitchFamily="34" charset="0"/>
              </a:rPr>
              <a:t>Quarterly Projected Budget versus Expenditure per Programme depicted on a graph</a:t>
            </a:r>
            <a:endParaRPr lang="en-US" sz="6400" dirty="0">
              <a:solidFill>
                <a:schemeClr val="accent6">
                  <a:lumMod val="50000"/>
                </a:schemeClr>
              </a:solidFill>
              <a:latin typeface="Arial" pitchFamily="34" charset="0"/>
              <a:ea typeface="Gill Sans"/>
              <a:cs typeface="Arial" pitchFamily="34" charset="0"/>
            </a:endParaRPr>
          </a:p>
          <a:p>
            <a:pPr marL="0" indent="0" algn="ctr">
              <a:buNone/>
            </a:pPr>
            <a:endParaRPr lang="en-ZA" sz="8000" dirty="0">
              <a:solidFill>
                <a:srgbClr val="B77727"/>
              </a:solidFill>
              <a:latin typeface="Arial" pitchFamily="34" charset="0"/>
              <a:cs typeface="Arial"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US" sz="1000" b="1" dirty="0" smtClean="0">
                <a:solidFill>
                  <a:schemeClr val="tx1"/>
                </a:solidFill>
              </a:rPr>
              <a:t>33</a:t>
            </a:r>
            <a:endParaRPr lang="en-ZA" sz="1000" b="1" dirty="0" smtClean="0">
              <a:solidFill>
                <a:schemeClr val="tx1"/>
              </a:solidFill>
            </a:endParaRPr>
          </a:p>
        </p:txBody>
      </p:sp>
      <p:graphicFrame>
        <p:nvGraphicFramePr>
          <p:cNvPr id="6" name="Chart 5"/>
          <p:cNvGraphicFramePr>
            <a:graphicFrameLocks/>
          </p:cNvGraphicFramePr>
          <p:nvPr>
            <p:extLst>
              <p:ext uri="{D42A27DB-BD31-4B8C-83A1-F6EECF244321}">
                <p14:modId xmlns:p14="http://schemas.microsoft.com/office/powerpoint/2010/main" xmlns="" val="2057496592"/>
              </p:ext>
            </p:extLst>
          </p:nvPr>
        </p:nvGraphicFramePr>
        <p:xfrm>
          <a:off x="395536" y="1052736"/>
          <a:ext cx="8568952"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3221337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16632"/>
            <a:ext cx="8147248" cy="61947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6" name="Slide Number Placeholder 5"/>
          <p:cNvSpPr>
            <a:spLocks noGrp="1"/>
          </p:cNvSpPr>
          <p:nvPr>
            <p:ph type="sldNum" sz="quarter" idx="4"/>
          </p:nvPr>
        </p:nvSpPr>
        <p:spPr>
          <a:xfrm>
            <a:off x="8100392" y="6381328"/>
            <a:ext cx="586408" cy="321096"/>
          </a:xfrm>
        </p:spPr>
        <p:txBody>
          <a:bodyPr/>
          <a:lstStyle>
            <a:lvl1pPr algn="r">
              <a:defRPr sz="800" b="0" u="none">
                <a:solidFill>
                  <a:srgbClr val="660066"/>
                </a:solidFill>
                <a:latin typeface="Verdana" pitchFamily="34" charset="0"/>
              </a:defRPr>
            </a:lvl1pPr>
          </a:lstStyle>
          <a:p>
            <a:r>
              <a:rPr lang="en-US" sz="1000" b="1" dirty="0" smtClean="0">
                <a:solidFill>
                  <a:schemeClr val="tx1"/>
                </a:solidFill>
              </a:rPr>
              <a:t>34</a:t>
            </a:r>
            <a:endParaRPr lang="en-ZA" sz="1000" b="1" dirty="0" smtClean="0">
              <a:solidFill>
                <a:schemeClr val="tx1"/>
              </a:solidFill>
            </a:endParaRPr>
          </a:p>
        </p:txBody>
      </p:sp>
      <p:sp>
        <p:nvSpPr>
          <p:cNvPr id="7" name="Title 1"/>
          <p:cNvSpPr txBox="1">
            <a:spLocks/>
          </p:cNvSpPr>
          <p:nvPr/>
        </p:nvSpPr>
        <p:spPr>
          <a:xfrm>
            <a:off x="179512" y="26691"/>
            <a:ext cx="8767972" cy="709413"/>
          </a:xfrm>
          <a:prstGeom prst="rect">
            <a:avLst/>
          </a:prstGeom>
          <a:ln>
            <a:solidFill>
              <a:srgbClr val="F5E7C3"/>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600" dirty="0" smtClean="0">
                <a:solidFill>
                  <a:srgbClr val="F79646">
                    <a:lumMod val="50000"/>
                  </a:srgbClr>
                </a:solidFill>
              </a:rPr>
              <a:t>Summary of Main Appropriation &amp; Quarterly Projected Budget versus Expenditure Per Economic Classification</a:t>
            </a:r>
          </a:p>
          <a:p>
            <a:pPr algn="ctr"/>
            <a:endParaRPr lang="en-ZA" sz="1800" dirty="0">
              <a:solidFill>
                <a:srgbClr val="F79646">
                  <a:lumMod val="50000"/>
                </a:srgbClr>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315825316"/>
              </p:ext>
            </p:extLst>
          </p:nvPr>
        </p:nvGraphicFramePr>
        <p:xfrm>
          <a:off x="179512" y="736105"/>
          <a:ext cx="8767972" cy="5259837"/>
        </p:xfrm>
        <a:graphic>
          <a:graphicData uri="http://schemas.openxmlformats.org/drawingml/2006/table">
            <a:tbl>
              <a:tblPr firstRow="1" bandRow="1"/>
              <a:tblGrid>
                <a:gridCol w="2160240">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758121">
                  <a:extLst>
                    <a:ext uri="{9D8B030D-6E8A-4147-A177-3AD203B41FA5}">
                      <a16:colId xmlns="" xmlns:a16="http://schemas.microsoft.com/office/drawing/2014/main" val="20003"/>
                    </a:ext>
                  </a:extLst>
                </a:gridCol>
                <a:gridCol w="589752">
                  <a:extLst>
                    <a:ext uri="{9D8B030D-6E8A-4147-A177-3AD203B41FA5}">
                      <a16:colId xmlns="" xmlns:a16="http://schemas.microsoft.com/office/drawing/2014/main" val="20004"/>
                    </a:ext>
                  </a:extLst>
                </a:gridCol>
                <a:gridCol w="812367">
                  <a:extLst>
                    <a:ext uri="{9D8B030D-6E8A-4147-A177-3AD203B41FA5}">
                      <a16:colId xmlns="" xmlns:a16="http://schemas.microsoft.com/office/drawing/2014/main" val="20005"/>
                    </a:ext>
                  </a:extLst>
                </a:gridCol>
                <a:gridCol w="1008112">
                  <a:extLst>
                    <a:ext uri="{9D8B030D-6E8A-4147-A177-3AD203B41FA5}">
                      <a16:colId xmlns="" xmlns:a16="http://schemas.microsoft.com/office/drawing/2014/main" val="20006"/>
                    </a:ext>
                  </a:extLst>
                </a:gridCol>
                <a:gridCol w="936104">
                  <a:extLst>
                    <a:ext uri="{9D8B030D-6E8A-4147-A177-3AD203B41FA5}">
                      <a16:colId xmlns="" xmlns:a16="http://schemas.microsoft.com/office/drawing/2014/main" val="20007"/>
                    </a:ext>
                  </a:extLst>
                </a:gridCol>
                <a:gridCol w="487052">
                  <a:extLst>
                    <a:ext uri="{9D8B030D-6E8A-4147-A177-3AD203B41FA5}">
                      <a16:colId xmlns="" xmlns:a16="http://schemas.microsoft.com/office/drawing/2014/main" val="20008"/>
                    </a:ext>
                  </a:extLst>
                </a:gridCol>
              </a:tblGrid>
              <a:tr h="532655">
                <a:tc>
                  <a:txBody>
                    <a:bodyPr/>
                    <a:lstStyle/>
                    <a:p>
                      <a:pPr algn="ctr" rtl="0" fontAlgn="ctr"/>
                      <a:r>
                        <a:rPr lang="en-ZA" sz="1200" b="1" i="0" u="none" strike="noStrike" dirty="0">
                          <a:solidFill>
                            <a:srgbClr val="FFFFFF"/>
                          </a:solidFill>
                          <a:effectLst/>
                          <a:latin typeface="+mn-lt"/>
                          <a:cs typeface="Arial" pitchFamily="34" charset="0"/>
                        </a:rPr>
                        <a:t>Economic Classification</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Main</a:t>
                      </a:r>
                      <a:endParaRPr lang="en-US" sz="1200" b="1" i="0" u="none" strike="noStrike" dirty="0" smtClean="0">
                        <a:solidFill>
                          <a:srgbClr val="FFFFFF"/>
                        </a:solidFill>
                        <a:effectLst/>
                        <a:latin typeface="+mn-lt"/>
                        <a:cs typeface="Arial" pitchFamily="34" charset="0"/>
                      </a:endParaRPr>
                    </a:p>
                    <a:p>
                      <a:pPr algn="ctr" rtl="0" fontAlgn="ctr"/>
                      <a:r>
                        <a:rPr lang="en-US" sz="1200" b="1" i="0" u="none" strike="noStrike" dirty="0" smtClean="0">
                          <a:solidFill>
                            <a:srgbClr val="FFFFFF"/>
                          </a:solidFill>
                          <a:effectLst/>
                          <a:latin typeface="+mn-lt"/>
                          <a:cs typeface="Arial" pitchFamily="34" charset="0"/>
                        </a:rPr>
                        <a:t>Appropriation</a:t>
                      </a:r>
                    </a:p>
                    <a:p>
                      <a:pPr algn="ctr" rtl="0" fontAlgn="ctr"/>
                      <a:r>
                        <a:rPr lang="en-US" sz="1200" b="1" i="0" u="none" strike="noStrike" dirty="0" smtClean="0">
                          <a:solidFill>
                            <a:srgbClr val="FFFFFF"/>
                          </a:solidFill>
                          <a:effectLst/>
                          <a:latin typeface="+mn-lt"/>
                          <a:cs typeface="Arial" pitchFamily="34" charset="0"/>
                        </a:rPr>
                        <a:t>2018/19</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Expenditure</a:t>
                      </a:r>
                    </a:p>
                    <a:p>
                      <a:pPr algn="ctr" rtl="0" fontAlgn="ctr"/>
                      <a:r>
                        <a:rPr lang="en-US" sz="1200" b="1" i="0" u="none" strike="noStrike" baseline="0" dirty="0" smtClean="0">
                          <a:solidFill>
                            <a:srgbClr val="FFFFFF"/>
                          </a:solidFill>
                          <a:effectLst/>
                          <a:latin typeface="+mn-lt"/>
                          <a:cs typeface="Arial" pitchFamily="34" charset="0"/>
                        </a:rPr>
                        <a:t>April-Sept</a:t>
                      </a:r>
                    </a:p>
                    <a:p>
                      <a:pPr algn="ctr" rtl="0" fontAlgn="ctr"/>
                      <a:r>
                        <a:rPr lang="en-US" sz="1200" b="1" i="0" u="none" strike="noStrike" baseline="0" dirty="0" smtClean="0">
                          <a:solidFill>
                            <a:srgbClr val="FFFFFF"/>
                          </a:solidFill>
                          <a:effectLst/>
                          <a:latin typeface="+mn-lt"/>
                          <a:cs typeface="Arial" pitchFamily="34" charset="0"/>
                        </a:rPr>
                        <a:t>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dirty="0" smtClean="0">
                          <a:solidFill>
                            <a:srgbClr val="FFFFFF"/>
                          </a:solidFill>
                          <a:effectLst/>
                          <a:latin typeface="+mn-lt"/>
                          <a:cs typeface="Arial" pitchFamily="34" charset="0"/>
                        </a:rPr>
                        <a:t>Total</a:t>
                      </a:r>
                      <a:r>
                        <a:rPr lang="en-US" sz="1200" b="1" i="0" u="none" strike="noStrike" baseline="0" dirty="0" smtClean="0">
                          <a:solidFill>
                            <a:srgbClr val="FFFFFF"/>
                          </a:solidFill>
                          <a:effectLst/>
                          <a:latin typeface="+mn-lt"/>
                          <a:cs typeface="Arial" pitchFamily="34" charset="0"/>
                        </a:rPr>
                        <a:t> </a:t>
                      </a:r>
                    </a:p>
                    <a:p>
                      <a:pPr algn="ctr" rtl="0" fontAlgn="ctr"/>
                      <a:r>
                        <a:rPr lang="en-US" sz="1200" b="1" i="0" u="none" strike="noStrike" baseline="0" dirty="0" smtClean="0">
                          <a:solidFill>
                            <a:srgbClr val="FFFFFF"/>
                          </a:solidFill>
                          <a:effectLst/>
                          <a:latin typeface="+mn-lt"/>
                          <a:cs typeface="Arial" pitchFamily="34" charset="0"/>
                        </a:rPr>
                        <a:t>Available</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 </a:t>
                      </a:r>
                    </a:p>
                    <a:p>
                      <a:pPr algn="ctr" rtl="0" fontAlgn="ctr"/>
                      <a:r>
                        <a:rPr lang="en-ZA" sz="1200" b="1" i="0" u="none" strike="noStrike" dirty="0" smtClean="0">
                          <a:solidFill>
                            <a:srgbClr val="FFFFFF"/>
                          </a:solidFill>
                          <a:effectLst/>
                          <a:latin typeface="+mn-lt"/>
                          <a:cs typeface="Arial" pitchFamily="34" charset="0"/>
                        </a:rPr>
                        <a:t>Spent</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baseline="0" dirty="0" smtClean="0">
                          <a:solidFill>
                            <a:srgbClr val="FFFFFF"/>
                          </a:solidFill>
                          <a:effectLst/>
                          <a:latin typeface="+mn-lt"/>
                          <a:cs typeface="Arial" pitchFamily="34" charset="0"/>
                        </a:rPr>
                        <a:t>Projected Budget</a:t>
                      </a:r>
                    </a:p>
                    <a:p>
                      <a:pPr algn="ctr" rtl="0" fontAlgn="ctr"/>
                      <a:r>
                        <a:rPr lang="en-ZA" sz="1200" b="1" i="0" u="none" strike="noStrike" baseline="0" dirty="0" smtClean="0">
                          <a:solidFill>
                            <a:srgbClr val="FFFFFF"/>
                          </a:solidFill>
                          <a:effectLst/>
                          <a:latin typeface="+mn-lt"/>
                          <a:cs typeface="Arial" pitchFamily="34" charset="0"/>
                        </a:rPr>
                        <a:t>July-Sept</a:t>
                      </a:r>
                    </a:p>
                    <a:p>
                      <a:pPr algn="ctr" rtl="0" fontAlgn="ctr"/>
                      <a:r>
                        <a:rPr lang="en-ZA" sz="1200" b="1" i="0" u="none" strike="noStrike" baseline="0" dirty="0" smtClean="0">
                          <a:solidFill>
                            <a:srgbClr val="FFFFFF"/>
                          </a:solidFill>
                          <a:effectLst/>
                          <a:latin typeface="+mn-lt"/>
                          <a:cs typeface="Arial" pitchFamily="34" charset="0"/>
                        </a:rPr>
                        <a:t>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Expenditure</a:t>
                      </a:r>
                    </a:p>
                    <a:p>
                      <a:pPr algn="ctr" rtl="0" fontAlgn="ctr"/>
                      <a:r>
                        <a:rPr lang="en-US" sz="1200" b="1" i="0" u="none" strike="noStrike" baseline="0" dirty="0" smtClean="0">
                          <a:solidFill>
                            <a:srgbClr val="FFFFFF"/>
                          </a:solidFill>
                          <a:effectLst/>
                          <a:latin typeface="+mn-lt"/>
                          <a:cs typeface="Arial" pitchFamily="34" charset="0"/>
                        </a:rPr>
                        <a:t>July-Sept</a:t>
                      </a:r>
                    </a:p>
                    <a:p>
                      <a:pPr algn="ctr" rtl="0" fontAlgn="ctr"/>
                      <a:r>
                        <a:rPr lang="en-US" sz="1200" b="1" i="0" u="none" strike="noStrike" baseline="0" dirty="0" smtClean="0">
                          <a:solidFill>
                            <a:srgbClr val="FFFFFF"/>
                          </a:solidFill>
                          <a:effectLst/>
                          <a:latin typeface="+mn-lt"/>
                          <a:cs typeface="Arial" pitchFamily="34" charset="0"/>
                        </a:rPr>
                        <a:t>2018</a:t>
                      </a:r>
                      <a:endParaRPr lang="en-ZA" sz="12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(Over)/Under</a:t>
                      </a:r>
                    </a:p>
                    <a:p>
                      <a:pPr algn="ctr" rtl="0" fontAlgn="ctr"/>
                      <a:endParaRPr lang="en-ZA" sz="1200" b="1" i="0" u="none" strike="noStrike" dirty="0" smtClean="0">
                        <a:solidFill>
                          <a:srgbClr val="FFFFFF"/>
                        </a:solidFill>
                        <a:effectLst/>
                        <a:latin typeface="+mn-lt"/>
                        <a:cs typeface="Arial" pitchFamily="34" charset="0"/>
                      </a:endParaRPr>
                    </a:p>
                    <a:p>
                      <a:pPr algn="ctr" rtl="0" fontAlgn="ct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 </a:t>
                      </a:r>
                    </a:p>
                    <a:p>
                      <a:pPr algn="ctr" rtl="0" fontAlgn="ctr"/>
                      <a:r>
                        <a:rPr lang="en-ZA" sz="1200" b="1" i="0" u="none" strike="noStrike" dirty="0" smtClean="0">
                          <a:solidFill>
                            <a:srgbClr val="FFFFFF"/>
                          </a:solidFill>
                          <a:effectLst/>
                          <a:latin typeface="+mn-lt"/>
                          <a:cs typeface="Arial" pitchFamily="34" charset="0"/>
                        </a:rPr>
                        <a:t>Spent</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extLst>
                  <a:ext uri="{0D108BD9-81ED-4DB2-BD59-A6C34878D82A}">
                    <a16:rowId xmlns="" xmlns:a16="http://schemas.microsoft.com/office/drawing/2014/main" val="10000"/>
                  </a:ext>
                </a:extLst>
              </a:tr>
              <a:tr h="226576">
                <a:tc>
                  <a:txBody>
                    <a:bodyPr/>
                    <a:lstStyle/>
                    <a:p>
                      <a:pPr algn="l" fontAlgn="t"/>
                      <a:r>
                        <a:rPr lang="en-ZA" sz="1400" b="0" i="0" u="none" strike="noStrike" dirty="0">
                          <a:solidFill>
                            <a:schemeClr val="tx1"/>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chemeClr val="tx1"/>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chemeClr val="tx1"/>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chemeClr val="tx1"/>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chemeClr val="tx1"/>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chemeClr val="tx1"/>
                          </a:solidFill>
                          <a:effectLst/>
                          <a:latin typeface="+mn-lt"/>
                          <a:cs typeface="Arial" pitchFamily="34" charset="0"/>
                        </a:rPr>
                        <a:t>R’000</a:t>
                      </a:r>
                      <a:endParaRPr lang="en-ZA" sz="1400" b="1" i="0" u="none" strike="noStrike" dirty="0">
                        <a:solidFill>
                          <a:schemeClr val="tx1"/>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chemeClr val="tx1"/>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235428">
                <a:tc>
                  <a:txBody>
                    <a:bodyPr/>
                    <a:lstStyle/>
                    <a:p>
                      <a:pPr algn="l" rtl="0" fontAlgn="ctr"/>
                      <a:r>
                        <a:rPr lang="en-ZA" sz="1200" b="0" i="0" u="none" strike="noStrike" dirty="0">
                          <a:solidFill>
                            <a:schemeClr val="tx1"/>
                          </a:solidFill>
                          <a:effectLst/>
                          <a:latin typeface="+mn-lt"/>
                          <a:cs typeface="Arial" pitchFamily="34" charset="0"/>
                        </a:rPr>
                        <a:t>Compensation </a:t>
                      </a:r>
                      <a:r>
                        <a:rPr lang="en-ZA" sz="1200" b="0" i="0" u="none" strike="noStrike" dirty="0" smtClean="0">
                          <a:solidFill>
                            <a:schemeClr val="tx1"/>
                          </a:solidFill>
                          <a:effectLst/>
                          <a:latin typeface="+mn-lt"/>
                          <a:cs typeface="Arial" pitchFamily="34" charset="0"/>
                        </a:rPr>
                        <a:t> of Employees</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253 530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117 807</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135 723</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46%</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66 911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62 769</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4 142</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94%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2"/>
                  </a:ext>
                </a:extLst>
              </a:tr>
              <a:tr h="256691">
                <a:tc>
                  <a:txBody>
                    <a:bodyPr/>
                    <a:lstStyle/>
                    <a:p>
                      <a:pPr algn="l" rtl="0" fontAlgn="ctr"/>
                      <a:r>
                        <a:rPr lang="en-ZA" sz="1200" b="0" i="0" u="none" strike="noStrike" dirty="0">
                          <a:solidFill>
                            <a:schemeClr val="tx1"/>
                          </a:solidFill>
                          <a:effectLst/>
                          <a:latin typeface="+mn-lt"/>
                          <a:cs typeface="Arial" pitchFamily="34" charset="0"/>
                        </a:rPr>
                        <a:t>Goods &amp; Services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387 112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180 009</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207 103</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47%</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106 813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101 104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5 709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95%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3"/>
                  </a:ext>
                </a:extLst>
              </a:tr>
              <a:tr h="235428">
                <a:tc>
                  <a:txBody>
                    <a:bodyPr/>
                    <a:lstStyle/>
                    <a:p>
                      <a:pPr algn="l" rtl="0" fontAlgn="ctr"/>
                      <a:r>
                        <a:rPr lang="en-ZA" sz="1200" b="0" i="0" u="none" strike="noStrike" dirty="0" smtClean="0">
                          <a:solidFill>
                            <a:schemeClr val="tx1"/>
                          </a:solidFill>
                          <a:effectLst/>
                          <a:latin typeface="+mn-lt"/>
                          <a:cs typeface="Arial" pitchFamily="34" charset="0"/>
                        </a:rPr>
                        <a:t>Provinces</a:t>
                      </a:r>
                      <a:r>
                        <a:rPr lang="en-ZA" sz="1200" b="0" i="0" u="none" strike="noStrike" baseline="0" dirty="0" smtClean="0">
                          <a:solidFill>
                            <a:schemeClr val="tx1"/>
                          </a:solidFill>
                          <a:effectLst/>
                          <a:latin typeface="+mn-lt"/>
                          <a:cs typeface="Arial" pitchFamily="34" charset="0"/>
                        </a:rPr>
                        <a:t> </a:t>
                      </a:r>
                      <a:r>
                        <a:rPr lang="en-ZA" sz="1200" b="0" i="0" u="none" strike="noStrike" dirty="0" smtClean="0">
                          <a:solidFill>
                            <a:schemeClr val="tx1"/>
                          </a:solidFill>
                          <a:effectLst/>
                          <a:latin typeface="+mn-lt"/>
                          <a:cs typeface="Arial" pitchFamily="34" charset="0"/>
                        </a:rPr>
                        <a:t>&amp; </a:t>
                      </a:r>
                      <a:r>
                        <a:rPr lang="en-ZA" sz="1200" b="0" i="0" u="none" strike="noStrike" dirty="0">
                          <a:solidFill>
                            <a:schemeClr val="tx1"/>
                          </a:solidFill>
                          <a:effectLst/>
                          <a:latin typeface="+mn-lt"/>
                          <a:cs typeface="Arial" pitchFamily="34" charset="0"/>
                        </a:rPr>
                        <a:t>Municipalities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1 423 684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704 051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719 633</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49%</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452 052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452 052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100%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4"/>
                  </a:ext>
                </a:extLst>
              </a:tr>
              <a:tr h="23542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mn-lt"/>
                          <a:cs typeface="Arial" pitchFamily="34" charset="0"/>
                        </a:rPr>
                        <a:t>Interest &amp; Rent on Land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8 887</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(8 887)</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a:r>
                        <a:rPr lang="en-ZA" sz="1200" dirty="0" smtClean="0">
                          <a:solidFill>
                            <a:schemeClr val="tx1"/>
                          </a:solidFill>
                        </a:rPr>
                        <a:t>     -  </a:t>
                      </a:r>
                      <a:endParaRPr lang="en-ZA" sz="1200" dirty="0">
                        <a:solidFill>
                          <a:schemeClr val="tx1"/>
                        </a:solidFil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200" b="0" i="0" u="none" strike="noStrike" dirty="0" smtClean="0">
                          <a:solidFill>
                            <a:schemeClr val="tx1"/>
                          </a:solidFill>
                          <a:effectLst/>
                          <a:latin typeface="+mn-lt"/>
                          <a:cs typeface="Arial" pitchFamily="34" charset="0"/>
                        </a:rPr>
                        <a:t>    -</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5"/>
                  </a:ext>
                </a:extLst>
              </a:tr>
              <a:tr h="235428">
                <a:tc>
                  <a:txBody>
                    <a:bodyPr/>
                    <a:lstStyle/>
                    <a:p>
                      <a:pPr algn="l" rtl="0" fontAlgn="ctr"/>
                      <a:r>
                        <a:rPr lang="en-ZA" sz="1200" b="0" i="0" u="none" strike="noStrike" dirty="0" smtClean="0">
                          <a:solidFill>
                            <a:schemeClr val="tx1"/>
                          </a:solidFill>
                          <a:effectLst/>
                          <a:latin typeface="+mn-lt"/>
                          <a:cs typeface="Arial" pitchFamily="34" charset="0"/>
                        </a:rPr>
                        <a:t>Dept </a:t>
                      </a:r>
                      <a:r>
                        <a:rPr lang="en-ZA" sz="1200" b="0" i="0" u="none" strike="noStrike" dirty="0">
                          <a:solidFill>
                            <a:schemeClr val="tx1"/>
                          </a:solidFill>
                          <a:effectLst/>
                          <a:latin typeface="+mn-lt"/>
                          <a:cs typeface="Arial" pitchFamily="34" charset="0"/>
                        </a:rPr>
                        <a:t>Agencies &amp; Accounts </a:t>
                      </a:r>
                      <a:r>
                        <a:rPr lang="en-ZA" sz="1200" b="0" i="0" u="none" strike="noStrike" dirty="0" smtClean="0">
                          <a:solidFill>
                            <a:schemeClr val="tx1"/>
                          </a:solidFill>
                          <a:effectLst/>
                          <a:latin typeface="+mn-lt"/>
                          <a:cs typeface="Arial" pitchFamily="34" charset="0"/>
                        </a:rPr>
                        <a:t>(Cur)</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1 502 525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739 645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762 880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49%</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337 321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329 443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7 878</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98%</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6"/>
                  </a:ext>
                </a:extLst>
              </a:tr>
              <a:tr h="220828">
                <a:tc>
                  <a:txBody>
                    <a:bodyPr/>
                    <a:lstStyle/>
                    <a:p>
                      <a:pPr algn="l" rtl="0" fontAlgn="ctr"/>
                      <a:r>
                        <a:rPr lang="en-ZA" sz="1200" b="0" i="0" u="none" strike="noStrike" dirty="0" smtClean="0">
                          <a:solidFill>
                            <a:schemeClr val="tx1"/>
                          </a:solidFill>
                          <a:effectLst/>
                          <a:latin typeface="+mn-lt"/>
                          <a:cs typeface="Arial" pitchFamily="34" charset="0"/>
                        </a:rPr>
                        <a:t>Dept</a:t>
                      </a:r>
                      <a:r>
                        <a:rPr lang="en-ZA" sz="1200" b="0" i="0" u="none" strike="noStrike" baseline="0" dirty="0" smtClean="0">
                          <a:solidFill>
                            <a:schemeClr val="tx1"/>
                          </a:solidFill>
                          <a:effectLst/>
                          <a:latin typeface="+mn-lt"/>
                          <a:cs typeface="Arial" pitchFamily="34" charset="0"/>
                        </a:rPr>
                        <a:t> </a:t>
                      </a:r>
                      <a:r>
                        <a:rPr lang="en-ZA" sz="1200" b="0" i="0" u="none" strike="noStrike" dirty="0" smtClean="0">
                          <a:solidFill>
                            <a:schemeClr val="tx1"/>
                          </a:solidFill>
                          <a:effectLst/>
                          <a:latin typeface="+mn-lt"/>
                          <a:cs typeface="Arial" pitchFamily="34" charset="0"/>
                        </a:rPr>
                        <a:t>Agencies </a:t>
                      </a:r>
                      <a:r>
                        <a:rPr lang="en-ZA" sz="1200" b="0" i="0" u="none" strike="noStrike" dirty="0">
                          <a:solidFill>
                            <a:schemeClr val="tx1"/>
                          </a:solidFill>
                          <a:effectLst/>
                          <a:latin typeface="+mn-lt"/>
                          <a:cs typeface="Arial" pitchFamily="34" charset="0"/>
                        </a:rPr>
                        <a:t>&amp; Accounts (</a:t>
                      </a:r>
                      <a:r>
                        <a:rPr lang="en-ZA" sz="1200" b="0" i="0" u="none" strike="noStrike" dirty="0" smtClean="0">
                          <a:solidFill>
                            <a:schemeClr val="tx1"/>
                          </a:solidFill>
                          <a:effectLst/>
                          <a:latin typeface="+mn-lt"/>
                          <a:cs typeface="Arial" pitchFamily="34" charset="0"/>
                        </a:rPr>
                        <a:t>Cap)</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204 564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83 995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120 569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41%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63 300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83 695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(20 395)</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132%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7"/>
                  </a:ext>
                </a:extLst>
              </a:tr>
              <a:tr h="235428">
                <a:tc>
                  <a:txBody>
                    <a:bodyPr/>
                    <a:lstStyle/>
                    <a:p>
                      <a:pPr algn="l" rtl="0" fontAlgn="ctr"/>
                      <a:r>
                        <a:rPr lang="en-ZA" sz="1200" b="0" i="0" u="none" strike="noStrike" dirty="0">
                          <a:solidFill>
                            <a:schemeClr val="tx1"/>
                          </a:solidFill>
                          <a:effectLst/>
                          <a:latin typeface="+mn-lt"/>
                          <a:cs typeface="Arial" pitchFamily="34" charset="0"/>
                        </a:rPr>
                        <a:t>Non Profit </a:t>
                      </a:r>
                      <a:r>
                        <a:rPr lang="en-ZA" sz="1200" b="0" i="0" u="none" strike="noStrike" dirty="0" smtClean="0">
                          <a:solidFill>
                            <a:schemeClr val="tx1"/>
                          </a:solidFill>
                          <a:effectLst/>
                          <a:latin typeface="+mn-lt"/>
                          <a:cs typeface="Arial" pitchFamily="34" charset="0"/>
                        </a:rPr>
                        <a:t>Org (Cur)</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167 875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115 034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52 841</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69%</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36 423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60 074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(23 651)</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165%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8"/>
                  </a:ext>
                </a:extLst>
              </a:tr>
              <a:tr h="235428">
                <a:tc>
                  <a:txBody>
                    <a:bodyPr/>
                    <a:lstStyle/>
                    <a:p>
                      <a:pPr algn="l" rtl="0" fontAlgn="ctr"/>
                      <a:r>
                        <a:rPr lang="en-US" sz="1200" b="0" i="0" u="none" strike="noStrike" dirty="0" smtClean="0">
                          <a:solidFill>
                            <a:schemeClr val="tx1"/>
                          </a:solidFill>
                          <a:effectLst/>
                          <a:latin typeface="+mn-lt"/>
                          <a:cs typeface="Arial" pitchFamily="34" charset="0"/>
                        </a:rPr>
                        <a:t>Non</a:t>
                      </a:r>
                      <a:r>
                        <a:rPr lang="en-US" sz="1200" b="0" i="0" u="none" strike="noStrike" baseline="0" dirty="0" smtClean="0">
                          <a:solidFill>
                            <a:schemeClr val="tx1"/>
                          </a:solidFill>
                          <a:effectLst/>
                          <a:latin typeface="+mn-lt"/>
                          <a:cs typeface="Arial" pitchFamily="34" charset="0"/>
                        </a:rPr>
                        <a:t> Profit Org (Cap)</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11 050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2 509</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8 541</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23%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5 650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5 650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9"/>
                  </a:ext>
                </a:extLst>
              </a:tr>
              <a:tr h="235428">
                <a:tc>
                  <a:txBody>
                    <a:bodyPr/>
                    <a:lstStyle/>
                    <a:p>
                      <a:pPr algn="l" rtl="0" fontAlgn="ctr"/>
                      <a:r>
                        <a:rPr lang="en-ZA" sz="1200" b="0" i="0" u="none" strike="noStrike" dirty="0">
                          <a:solidFill>
                            <a:schemeClr val="tx1"/>
                          </a:solidFill>
                          <a:effectLst/>
                          <a:latin typeface="+mn-lt"/>
                          <a:cs typeface="Arial" pitchFamily="34" charset="0"/>
                        </a:rPr>
                        <a:t>Households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20 708</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15 753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4 955</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76%</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887</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7 277</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(6 390)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820%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0"/>
                  </a:ext>
                </a:extLst>
              </a:tr>
              <a:tr h="235428">
                <a:tc>
                  <a:txBody>
                    <a:bodyPr/>
                    <a:lstStyle/>
                    <a:p>
                      <a:pPr algn="l" rtl="0" fontAlgn="ctr"/>
                      <a:r>
                        <a:rPr lang="en-ZA" sz="1200" b="0" i="0" u="none" strike="noStrike" dirty="0">
                          <a:solidFill>
                            <a:schemeClr val="tx1"/>
                          </a:solidFill>
                          <a:effectLst/>
                          <a:latin typeface="+mn-lt"/>
                          <a:cs typeface="Arial" pitchFamily="34" charset="0"/>
                        </a:rPr>
                        <a:t>Public </a:t>
                      </a:r>
                      <a:r>
                        <a:rPr lang="en-ZA" sz="1200" b="0" i="0" u="none" strike="noStrike" dirty="0" smtClean="0">
                          <a:solidFill>
                            <a:schemeClr val="tx1"/>
                          </a:solidFill>
                          <a:effectLst/>
                          <a:latin typeface="+mn-lt"/>
                          <a:cs typeface="Arial" pitchFamily="34" charset="0"/>
                        </a:rPr>
                        <a:t>Corporations (Cur)</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93 816</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59</a:t>
                      </a:r>
                      <a:r>
                        <a:rPr lang="en-US" sz="1200" b="0" i="0" u="none" strike="noStrike" baseline="0" dirty="0" smtClean="0">
                          <a:solidFill>
                            <a:schemeClr val="tx1"/>
                          </a:solidFill>
                          <a:effectLst/>
                          <a:latin typeface="+mn-lt"/>
                          <a:cs typeface="Arial" pitchFamily="34" charset="0"/>
                        </a:rPr>
                        <a:t> 977</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33 839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64%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20 423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27 424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(7 001)</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134%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1"/>
                  </a:ext>
                </a:extLst>
              </a:tr>
              <a:tr h="235428">
                <a:tc>
                  <a:txBody>
                    <a:bodyPr/>
                    <a:lstStyle/>
                    <a:p>
                      <a:pPr algn="l" rtl="0" fontAlgn="ctr"/>
                      <a:r>
                        <a:rPr lang="en-US" sz="1200" b="0" i="0" u="none" strike="noStrike" dirty="0" smtClean="0">
                          <a:solidFill>
                            <a:schemeClr val="tx1"/>
                          </a:solidFill>
                          <a:effectLst/>
                          <a:latin typeface="+mn-lt"/>
                          <a:cs typeface="Arial" pitchFamily="34" charset="0"/>
                        </a:rPr>
                        <a:t>Public Corporations (Cap)</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62 541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8 461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54 080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14%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18 882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18 882</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0%</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2"/>
                  </a:ext>
                </a:extLst>
              </a:tr>
              <a:tr h="286468">
                <a:tc>
                  <a:txBody>
                    <a:bodyPr/>
                    <a:lstStyle/>
                    <a:p>
                      <a:pPr algn="l" rtl="0" fontAlgn="ctr"/>
                      <a:r>
                        <a:rPr lang="en-US" sz="1200" b="0" i="0" u="none" strike="noStrike" dirty="0" smtClean="0">
                          <a:solidFill>
                            <a:schemeClr val="tx1"/>
                          </a:solidFill>
                          <a:effectLst/>
                          <a:latin typeface="+mn-lt"/>
                          <a:cs typeface="Arial" pitchFamily="34" charset="0"/>
                        </a:rPr>
                        <a:t>Foreign Gov &amp; International Org</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  4 809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lvl="0" algn="r" rtl="0" fontAlgn="ctr"/>
                      <a:r>
                        <a:rPr lang="en-US" sz="1200" b="0" i="0" u="none" strike="noStrike" dirty="0" smtClean="0">
                          <a:solidFill>
                            <a:schemeClr val="tx1"/>
                          </a:solidFill>
                          <a:effectLst/>
                          <a:latin typeface="+mn-lt"/>
                          <a:cs typeface="Arial" pitchFamily="34" charset="0"/>
                        </a:rPr>
                        <a:t>1 000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3 809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21%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2 865</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lvl="1" algn="r" rtl="0" fontAlgn="ctr"/>
                      <a:r>
                        <a:rPr lang="en-US" sz="1200" b="0" i="0" u="none" strike="noStrike" dirty="0" smtClean="0">
                          <a:solidFill>
                            <a:schemeClr val="tx1"/>
                          </a:solidFill>
                          <a:effectLst/>
                          <a:latin typeface="+mn-lt"/>
                          <a:cs typeface="Arial" pitchFamily="34" charset="0"/>
                        </a:rPr>
                        <a:t>1 000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1 865</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35%</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3"/>
                  </a:ext>
                </a:extLst>
              </a:tr>
              <a:tr h="235428">
                <a:tc>
                  <a:txBody>
                    <a:bodyPr/>
                    <a:lstStyle/>
                    <a:p>
                      <a:pPr algn="l" rtl="0" fontAlgn="ctr"/>
                      <a:r>
                        <a:rPr lang="en-ZA" sz="1200" b="0" i="0" u="none" strike="noStrike" dirty="0" smtClean="0">
                          <a:solidFill>
                            <a:schemeClr val="tx1"/>
                          </a:solidFill>
                          <a:effectLst/>
                          <a:latin typeface="+mn-lt"/>
                          <a:cs typeface="Arial" pitchFamily="34" charset="0"/>
                        </a:rPr>
                        <a:t>Heritage</a:t>
                      </a:r>
                      <a:r>
                        <a:rPr lang="en-ZA" sz="1200" b="0" i="0" u="none" strike="noStrike" baseline="0" dirty="0" smtClean="0">
                          <a:solidFill>
                            <a:schemeClr val="tx1"/>
                          </a:solidFill>
                          <a:effectLst/>
                          <a:latin typeface="+mn-lt"/>
                          <a:cs typeface="Arial" pitchFamily="34" charset="0"/>
                        </a:rPr>
                        <a:t> Assets</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218 478</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2 409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216 069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60 696</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2 409</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58 287</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4"/>
                  </a:ext>
                </a:extLst>
              </a:tr>
              <a:tr h="25467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smtClean="0">
                          <a:solidFill>
                            <a:schemeClr val="tx1"/>
                          </a:solidFill>
                          <a:effectLst/>
                          <a:latin typeface="+mn-lt"/>
                          <a:cs typeface="Arial" pitchFamily="34" charset="0"/>
                        </a:rPr>
                        <a:t>Machinery and equipment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8 177</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5 905</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2 272</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72%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2 044</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50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mn-lt"/>
                          <a:cs typeface="Arial" pitchFamily="34" charset="0"/>
                        </a:rPr>
                        <a:t>1 994</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mn-lt"/>
                          <a:cs typeface="Arial" pitchFamily="34" charset="0"/>
                        </a:rPr>
                        <a:t>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5"/>
                  </a:ext>
                </a:extLst>
              </a:tr>
              <a:tr h="2274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cs typeface="Arial" pitchFamily="34" charset="0"/>
                        </a:rPr>
                        <a:t>Software and other intangible</a:t>
                      </a:r>
                      <a:endParaRPr kumimoji="0" lang="en-ZA" sz="1200" b="0" i="0" u="none" strike="noStrike" kern="1200" cap="none" spc="0" normalizeH="0" baseline="0" noProof="0" dirty="0" smtClean="0">
                        <a:ln>
                          <a:noFill/>
                        </a:ln>
                        <a:solidFill>
                          <a:schemeClr val="tx1"/>
                        </a:solidFill>
                        <a:effectLst/>
                        <a:uLnTx/>
                        <a:uFillTx/>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6 267</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1 436</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4 831</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23%</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2 000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488</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1 512</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24%</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6"/>
                  </a:ext>
                </a:extLst>
              </a:tr>
              <a:tr h="24335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mn-lt"/>
                          <a:cs typeface="Arial" pitchFamily="34" charset="0"/>
                        </a:rPr>
                        <a:t>Higher Education Institutions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7 128</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1 563</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5 565</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22%</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2 547</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1 563</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0" i="0" u="none" strike="noStrike" dirty="0" smtClean="0">
                          <a:solidFill>
                            <a:schemeClr val="tx1"/>
                          </a:solidFill>
                          <a:effectLst/>
                          <a:latin typeface="+mn-lt"/>
                          <a:cs typeface="Arial" pitchFamily="34" charset="0"/>
                        </a:rPr>
                        <a:t>984</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0" i="0" u="none" strike="noStrike" dirty="0" smtClean="0">
                          <a:solidFill>
                            <a:schemeClr val="tx1"/>
                          </a:solidFill>
                          <a:effectLst/>
                          <a:latin typeface="+mn-lt"/>
                          <a:cs typeface="Arial" pitchFamily="34" charset="0"/>
                        </a:rPr>
                        <a:t>61%</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7"/>
                  </a:ext>
                </a:extLst>
              </a:tr>
              <a:tr h="2132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mn-lt"/>
                          <a:cs typeface="Arial" pitchFamily="34" charset="0"/>
                        </a:rPr>
                        <a:t>Payments for Financial Assets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0" i="0" u="none" strike="noStrike" dirty="0" smtClean="0">
                          <a:solidFill>
                            <a:schemeClr val="tx1"/>
                          </a:solidFill>
                          <a:effectLst/>
                          <a:latin typeface="+mn-lt"/>
                          <a:cs typeface="Arial" pitchFamily="34" charset="0"/>
                        </a:rPr>
                        <a:t>30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0" i="0" u="none" strike="noStrike" dirty="0" smtClean="0">
                          <a:solidFill>
                            <a:schemeClr val="tx1"/>
                          </a:solidFill>
                          <a:effectLst/>
                          <a:latin typeface="+mn-lt"/>
                          <a:cs typeface="Arial" pitchFamily="34" charset="0"/>
                        </a:rPr>
                        <a:t>(30)</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0" i="0" u="none" strike="noStrike" dirty="0" smtClean="0">
                          <a:solidFill>
                            <a:schemeClr val="tx1"/>
                          </a:solidFill>
                          <a:effectLst/>
                          <a:latin typeface="+mn-lt"/>
                          <a:cs typeface="Arial" pitchFamily="34" charset="0"/>
                        </a:rPr>
                        <a:t>-</a:t>
                      </a:r>
                      <a:endParaRPr lang="en-ZA" sz="12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ZA" sz="1200" b="0" i="0" u="none" strike="noStrike" dirty="0" smtClean="0">
                          <a:solidFill>
                            <a:schemeClr val="tx1"/>
                          </a:solidFill>
                          <a:effectLst/>
                          <a:latin typeface="+mn-lt"/>
                          <a:cs typeface="Arial" pitchFamily="34" charset="0"/>
                        </a:rPr>
                        <a:t>  -</a:t>
                      </a:r>
                      <a:endParaRPr lang="en-ZA" sz="12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8"/>
                  </a:ext>
                </a:extLst>
              </a:tr>
              <a:tr h="238093">
                <a:tc>
                  <a:txBody>
                    <a:bodyPr/>
                    <a:lstStyle/>
                    <a:p>
                      <a:pPr algn="l" rtl="0" fontAlgn="ctr"/>
                      <a:r>
                        <a:rPr lang="en-US" sz="1200" b="1" i="0" u="none" strike="noStrike" dirty="0" smtClean="0">
                          <a:solidFill>
                            <a:schemeClr val="tx1"/>
                          </a:solidFill>
                          <a:effectLst/>
                          <a:latin typeface="+mn-lt"/>
                          <a:cs typeface="Arial" pitchFamily="34" charset="0"/>
                        </a:rPr>
                        <a:t>Total</a:t>
                      </a:r>
                      <a:endParaRPr lang="en-ZA" sz="12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1" i="0" u="none" strike="noStrike" dirty="0" smtClean="0">
                          <a:solidFill>
                            <a:schemeClr val="tx1"/>
                          </a:solidFill>
                          <a:effectLst/>
                          <a:latin typeface="+mn-lt"/>
                          <a:cs typeface="Arial" pitchFamily="34" charset="0"/>
                        </a:rPr>
                        <a:t>4 372 264</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1" i="0" u="none" strike="noStrike" dirty="0" smtClean="0">
                          <a:solidFill>
                            <a:schemeClr val="tx1"/>
                          </a:solidFill>
                          <a:effectLst/>
                          <a:latin typeface="+mn-lt"/>
                          <a:cs typeface="Arial" pitchFamily="34" charset="0"/>
                        </a:rPr>
                        <a:t>2 048 471</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1" i="0" u="none" strike="noStrike" dirty="0" smtClean="0">
                          <a:solidFill>
                            <a:schemeClr val="tx1"/>
                          </a:solidFill>
                          <a:effectLst/>
                          <a:latin typeface="+mn-lt"/>
                          <a:cs typeface="Arial" pitchFamily="34" charset="0"/>
                        </a:rPr>
                        <a:t>2 323 793</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1" i="0" u="none" strike="noStrike" dirty="0" smtClean="0">
                          <a:solidFill>
                            <a:schemeClr val="tx1"/>
                          </a:solidFill>
                          <a:effectLst/>
                          <a:latin typeface="+mn-lt"/>
                          <a:cs typeface="Arial" pitchFamily="34" charset="0"/>
                        </a:rPr>
                        <a:t>47%</a:t>
                      </a:r>
                      <a:endParaRPr lang="en-ZA" sz="12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1" i="0" u="none" strike="noStrike" dirty="0" smtClean="0">
                          <a:solidFill>
                            <a:schemeClr val="tx1"/>
                          </a:solidFill>
                          <a:effectLst/>
                          <a:latin typeface="+mn-lt"/>
                          <a:cs typeface="Arial" pitchFamily="34" charset="0"/>
                        </a:rPr>
                        <a:t>1 178 814</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1" i="0" u="none" strike="noStrike" dirty="0" smtClean="0">
                          <a:solidFill>
                            <a:schemeClr val="tx1"/>
                          </a:solidFill>
                          <a:effectLst/>
                          <a:latin typeface="+mn-lt"/>
                          <a:cs typeface="Arial" pitchFamily="34" charset="0"/>
                        </a:rPr>
                        <a:t>1 129 348</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1" i="0" u="none" strike="noStrike" dirty="0" smtClean="0">
                          <a:solidFill>
                            <a:schemeClr val="tx1"/>
                          </a:solidFill>
                          <a:effectLst/>
                          <a:latin typeface="+mn-lt"/>
                          <a:cs typeface="Arial" pitchFamily="34" charset="0"/>
                        </a:rPr>
                        <a:t>49 466</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1" i="0" u="none" strike="noStrike" dirty="0" smtClean="0">
                          <a:solidFill>
                            <a:schemeClr val="tx1"/>
                          </a:solidFill>
                          <a:effectLst/>
                          <a:latin typeface="+mn-lt"/>
                          <a:cs typeface="Arial" pitchFamily="34" charset="0"/>
                        </a:rPr>
                        <a:t>96%</a:t>
                      </a:r>
                      <a:endParaRPr lang="en-ZA" sz="12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9"/>
                  </a:ext>
                </a:extLst>
              </a:tr>
            </a:tbl>
          </a:graphicData>
        </a:graphic>
      </p:graphicFrame>
      <p:sp>
        <p:nvSpPr>
          <p:cNvPr id="8" name="Slide Number Placeholder 5"/>
          <p:cNvSpPr txBox="1">
            <a:spLocks/>
          </p:cNvSpPr>
          <p:nvPr/>
        </p:nvSpPr>
        <p:spPr>
          <a:xfrm>
            <a:off x="8642684" y="5589240"/>
            <a:ext cx="3048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dirty="0" smtClean="0"/>
          </a:p>
        </p:txBody>
      </p:sp>
      <p:sp>
        <p:nvSpPr>
          <p:cNvPr id="4" name="Up-Down Arrow 3"/>
          <p:cNvSpPr/>
          <p:nvPr/>
        </p:nvSpPr>
        <p:spPr>
          <a:xfrm>
            <a:off x="5652120" y="736104"/>
            <a:ext cx="72008" cy="521826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Tree>
    <p:extLst>
      <p:ext uri="{BB962C8B-B14F-4D97-AF65-F5344CB8AC3E}">
        <p14:creationId xmlns:p14="http://schemas.microsoft.com/office/powerpoint/2010/main" xmlns="" val="1622179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496944" cy="504056"/>
          </a:xfrm>
          <a:ln>
            <a:solidFill>
              <a:srgbClr val="F5E7C3"/>
            </a:solidFill>
          </a:ln>
        </p:spPr>
        <p:txBody>
          <a:bodyPr>
            <a:noAutofit/>
          </a:bodyPr>
          <a:lstStyle/>
          <a:p>
            <a:pPr marL="0" lvl="0" indent="0" algn="ctr" defTabSz="457200" eaLnBrk="0" fontAlgn="base" hangingPunct="0">
              <a:spcAft>
                <a:spcPct val="0"/>
              </a:spcAft>
              <a:buNone/>
              <a:defRPr/>
            </a:pPr>
            <a:r>
              <a:rPr lang="en-ZA" sz="1500" dirty="0" smtClean="0">
                <a:solidFill>
                  <a:schemeClr val="accent6">
                    <a:lumMod val="50000"/>
                  </a:schemeClr>
                </a:solidFill>
                <a:latin typeface="Arial" pitchFamily="34" charset="0"/>
                <a:ea typeface="Gill Sans"/>
                <a:cs typeface="Arial" pitchFamily="34" charset="0"/>
              </a:rPr>
              <a:t>Quarterly Projected Budget versus Expenditure per Economic Classification depicted on a </a:t>
            </a:r>
            <a:r>
              <a:rPr lang="en-ZA" dirty="0" smtClean="0">
                <a:solidFill>
                  <a:schemeClr val="accent6">
                    <a:lumMod val="50000"/>
                  </a:schemeClr>
                </a:solidFill>
                <a:latin typeface="Arial" pitchFamily="34" charset="0"/>
                <a:ea typeface="Gill Sans"/>
                <a:cs typeface="Arial" pitchFamily="34" charset="0"/>
              </a:rPr>
              <a:t>graph</a:t>
            </a:r>
            <a:endParaRPr lang="en-US" dirty="0" smtClean="0">
              <a:solidFill>
                <a:schemeClr val="accent6">
                  <a:lumMod val="50000"/>
                </a:schemeClr>
              </a:solidFill>
              <a:latin typeface="Arial" pitchFamily="34" charset="0"/>
              <a:ea typeface="Gill Sans"/>
              <a:cs typeface="Arial" pitchFamily="34" charset="0"/>
            </a:endParaRPr>
          </a:p>
          <a:p>
            <a:pPr marL="0" indent="0" algn="ctr">
              <a:buNone/>
            </a:pPr>
            <a:endParaRPr lang="en-ZA" dirty="0">
              <a:latin typeface="Arial" pitchFamily="34" charset="0"/>
              <a:cs typeface="Arial"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US" sz="1000" b="1" dirty="0" smtClean="0">
                <a:solidFill>
                  <a:schemeClr val="tx1"/>
                </a:solidFill>
              </a:rPr>
              <a:t>35</a:t>
            </a:r>
            <a:endParaRPr lang="en-ZA" sz="1000" b="1" dirty="0" smtClean="0">
              <a:solidFill>
                <a:schemeClr val="tx1"/>
              </a:solidFill>
            </a:endParaRPr>
          </a:p>
        </p:txBody>
      </p:sp>
      <p:graphicFrame>
        <p:nvGraphicFramePr>
          <p:cNvPr id="5" name="Chart 4"/>
          <p:cNvGraphicFramePr>
            <a:graphicFrameLocks/>
          </p:cNvGraphicFramePr>
          <p:nvPr>
            <p:extLst>
              <p:ext uri="{D42A27DB-BD31-4B8C-83A1-F6EECF244321}">
                <p14:modId xmlns:p14="http://schemas.microsoft.com/office/powerpoint/2010/main" xmlns="" val="233565949"/>
              </p:ext>
            </p:extLst>
          </p:nvPr>
        </p:nvGraphicFramePr>
        <p:xfrm>
          <a:off x="251520" y="836712"/>
          <a:ext cx="8568952"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35447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31640" y="2636913"/>
            <a:ext cx="7202760" cy="3306688"/>
          </a:xfrm>
        </p:spPr>
        <p:txBody>
          <a:bodyPr>
            <a:normAutofit/>
          </a:bodyPr>
          <a:lstStyle/>
          <a:p>
            <a:pPr marL="0" indent="0" algn="ctr">
              <a:buNone/>
            </a:pPr>
            <a:r>
              <a:rPr lang="en-US" sz="2400" dirty="0" smtClean="0">
                <a:solidFill>
                  <a:srgbClr val="B77727"/>
                </a:solidFill>
              </a:rPr>
              <a:t>EXPLANATION OF EXPENDITURE VARIANCE ON QUARTERLY PROJECTED BUDGET</a:t>
            </a:r>
          </a:p>
          <a:p>
            <a:pPr marL="0" indent="0" algn="ctr">
              <a:buNone/>
            </a:pPr>
            <a:r>
              <a:rPr lang="en-US" sz="2400" dirty="0" smtClean="0">
                <a:solidFill>
                  <a:srgbClr val="B77727"/>
                </a:solidFill>
              </a:rPr>
              <a:t> PER ECONOMIC CLASSIFICATION</a:t>
            </a:r>
            <a:endParaRPr lang="en-ZA" sz="2400" dirty="0">
              <a:solidFill>
                <a:srgbClr val="B77727"/>
              </a:solidFill>
            </a:endParaRPr>
          </a:p>
        </p:txBody>
      </p:sp>
    </p:spTree>
    <p:extLst>
      <p:ext uri="{BB962C8B-B14F-4D97-AF65-F5344CB8AC3E}">
        <p14:creationId xmlns:p14="http://schemas.microsoft.com/office/powerpoint/2010/main" xmlns="" val="1159813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229607372"/>
              </p:ext>
            </p:extLst>
          </p:nvPr>
        </p:nvGraphicFramePr>
        <p:xfrm>
          <a:off x="179512" y="832688"/>
          <a:ext cx="8640960" cy="5044584"/>
        </p:xfrm>
        <a:graphic>
          <a:graphicData uri="http://schemas.openxmlformats.org/drawingml/2006/table">
            <a:tbl>
              <a:tblPr firstRow="1" bandRow="1">
                <a:tableStyleId>{5C22544A-7EE6-4342-B048-85BDC9FD1C3A}</a:tableStyleId>
              </a:tblPr>
              <a:tblGrid>
                <a:gridCol w="1629999">
                  <a:extLst>
                    <a:ext uri="{9D8B030D-6E8A-4147-A177-3AD203B41FA5}">
                      <a16:colId xmlns="" xmlns:a16="http://schemas.microsoft.com/office/drawing/2014/main" val="20000"/>
                    </a:ext>
                  </a:extLst>
                </a:gridCol>
                <a:gridCol w="2690481">
                  <a:extLst>
                    <a:ext uri="{9D8B030D-6E8A-4147-A177-3AD203B41FA5}">
                      <a16:colId xmlns="" xmlns:a16="http://schemas.microsoft.com/office/drawing/2014/main" val="20001"/>
                    </a:ext>
                  </a:extLst>
                </a:gridCol>
                <a:gridCol w="4320480">
                  <a:extLst>
                    <a:ext uri="{9D8B030D-6E8A-4147-A177-3AD203B41FA5}">
                      <a16:colId xmlns="" xmlns:a16="http://schemas.microsoft.com/office/drawing/2014/main" val="20002"/>
                    </a:ext>
                  </a:extLst>
                </a:gridCol>
              </a:tblGrid>
              <a:tr h="1013975">
                <a:tc>
                  <a:txBody>
                    <a:bodyPr/>
                    <a:lstStyle/>
                    <a:p>
                      <a:r>
                        <a:rPr lang="en-US" sz="1700" dirty="0" smtClean="0">
                          <a:latin typeface="+mn-lt"/>
                          <a:cs typeface="Arial" pitchFamily="34" charset="0"/>
                        </a:rPr>
                        <a:t>Economic classification </a:t>
                      </a:r>
                    </a:p>
                  </a:txBody>
                  <a:tcPr marL="91446" marR="91446" marT="45714" marB="45714">
                    <a:solidFill>
                      <a:srgbClr val="B77727"/>
                    </a:solidFill>
                  </a:tcPr>
                </a:tc>
                <a:tc>
                  <a:txBody>
                    <a:bodyPr/>
                    <a:lstStyle/>
                    <a:p>
                      <a:pPr algn="l"/>
                      <a:r>
                        <a:rPr lang="en-US" sz="1700" dirty="0" smtClean="0">
                          <a:latin typeface="+mn-lt"/>
                          <a:cs typeface="Arial" pitchFamily="34" charset="0"/>
                        </a:rPr>
                        <a:t>Description</a:t>
                      </a:r>
                      <a:r>
                        <a:rPr lang="en-US" sz="1700" baseline="0" dirty="0" smtClean="0">
                          <a:latin typeface="+mn-lt"/>
                          <a:cs typeface="Arial" pitchFamily="34" charset="0"/>
                        </a:rPr>
                        <a:t> of the line item</a:t>
                      </a:r>
                      <a:endParaRPr lang="en-US" sz="1700" dirty="0" smtClean="0">
                        <a:latin typeface="+mn-lt"/>
                        <a:cs typeface="Arial" pitchFamily="34" charset="0"/>
                      </a:endParaRPr>
                    </a:p>
                  </a:txBody>
                  <a:tcPr marL="91446" marR="91446" marT="45714" marB="45714">
                    <a:solidFill>
                      <a:srgbClr val="B77727"/>
                    </a:solidFill>
                  </a:tcPr>
                </a:tc>
                <a:tc>
                  <a:txBody>
                    <a:bodyPr/>
                    <a:lstStyle/>
                    <a:p>
                      <a:pPr algn="ctr"/>
                      <a:r>
                        <a:rPr lang="en-US" sz="1700" dirty="0" smtClean="0">
                          <a:latin typeface="+mn-lt"/>
                          <a:cs typeface="Arial" pitchFamily="34" charset="0"/>
                        </a:rPr>
                        <a:t>Remarks</a:t>
                      </a:r>
                    </a:p>
                  </a:txBody>
                  <a:tcPr marL="91446" marR="91446" marT="45714" marB="45714">
                    <a:solidFill>
                      <a:srgbClr val="B77727"/>
                    </a:solidFill>
                  </a:tcPr>
                </a:tc>
                <a:extLst>
                  <a:ext uri="{0D108BD9-81ED-4DB2-BD59-A6C34878D82A}">
                    <a16:rowId xmlns="" xmlns:a16="http://schemas.microsoft.com/office/drawing/2014/main" val="10000"/>
                  </a:ext>
                </a:extLst>
              </a:tr>
              <a:tr h="4030609">
                <a:tc>
                  <a:txBody>
                    <a:bodyPr/>
                    <a:lstStyle/>
                    <a:p>
                      <a:pPr>
                        <a:lnSpc>
                          <a:spcPct val="100000"/>
                        </a:lnSpc>
                      </a:pPr>
                      <a:r>
                        <a:rPr lang="en-US" sz="1700" b="1" dirty="0" smtClean="0">
                          <a:latin typeface="+mn-lt"/>
                          <a:cs typeface="Arial" pitchFamily="34" charset="0"/>
                        </a:rPr>
                        <a:t>Compensation of Employees</a:t>
                      </a:r>
                      <a:endParaRPr lang="en-ZA" sz="1700" b="1" dirty="0">
                        <a:latin typeface="+mn-lt"/>
                        <a:cs typeface="Arial" pitchFamily="34" charset="0"/>
                      </a:endParaRPr>
                    </a:p>
                  </a:txBody>
                  <a:tcPr marL="91446" marR="91446" marT="45714" marB="45714">
                    <a:solidFill>
                      <a:srgbClr val="F6F3E8"/>
                    </a:solidFill>
                  </a:tcPr>
                </a:tc>
                <a:tc>
                  <a:txBody>
                    <a:bodyPr/>
                    <a:lstStyle/>
                    <a:p>
                      <a:pPr algn="l"/>
                      <a:r>
                        <a:rPr lang="en-US" sz="1700" b="0" dirty="0" smtClean="0">
                          <a:latin typeface="+mn-lt"/>
                          <a:cs typeface="Arial" pitchFamily="34" charset="0"/>
                        </a:rPr>
                        <a:t>The</a:t>
                      </a:r>
                      <a:r>
                        <a:rPr lang="en-US" sz="1700" b="0" baseline="0" dirty="0" smtClean="0">
                          <a:latin typeface="+mn-lt"/>
                          <a:cs typeface="Arial" pitchFamily="34" charset="0"/>
                        </a:rPr>
                        <a:t> line item includes remuneration in cash,  social contributions  by the employer, basic wages and salaries, overtime, remuneration of nightshift, cost of living allowances, house allowances, bonuses, pension, medical aid etc.</a:t>
                      </a:r>
                      <a:endParaRPr lang="en-ZA" sz="1700" b="0" dirty="0">
                        <a:latin typeface="+mn-lt"/>
                        <a:cs typeface="Arial" pitchFamily="34" charset="0"/>
                      </a:endParaRPr>
                    </a:p>
                  </a:txBody>
                  <a:tcPr marL="91446" marR="91446" marT="45714" marB="45714">
                    <a:solidFill>
                      <a:srgbClr val="F6F3E8"/>
                    </a:solidFill>
                  </a:tcPr>
                </a:tc>
                <a:tc>
                  <a:txBody>
                    <a:bodyPr/>
                    <a:lstStyle/>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dirty="0" smtClean="0">
                          <a:solidFill>
                            <a:schemeClr val="tx1"/>
                          </a:solidFill>
                          <a:latin typeface="+mn-lt"/>
                          <a:ea typeface="Times New Roman"/>
                          <a:cs typeface="Arial" pitchFamily="34" charset="0"/>
                        </a:rPr>
                        <a:t>An</a:t>
                      </a:r>
                      <a:r>
                        <a:rPr lang="en-ZA" sz="1700" b="0" baseline="0" dirty="0" smtClean="0">
                          <a:solidFill>
                            <a:schemeClr val="tx1"/>
                          </a:solidFill>
                          <a:latin typeface="+mn-lt"/>
                          <a:ea typeface="Times New Roman"/>
                          <a:cs typeface="Arial" pitchFamily="34" charset="0"/>
                        </a:rPr>
                        <a:t> </a:t>
                      </a:r>
                      <a:r>
                        <a:rPr lang="en-ZA" sz="1700" b="0" dirty="0" smtClean="0">
                          <a:solidFill>
                            <a:schemeClr val="tx1"/>
                          </a:solidFill>
                          <a:latin typeface="+mn-lt"/>
                          <a:ea typeface="Times New Roman"/>
                          <a:cs typeface="Arial" pitchFamily="34" charset="0"/>
                        </a:rPr>
                        <a:t>actual expenditure of R62.8 </a:t>
                      </a:r>
                      <a:r>
                        <a:rPr lang="en-ZA" sz="1700" b="0" baseline="0" dirty="0" smtClean="0">
                          <a:solidFill>
                            <a:schemeClr val="tx1"/>
                          </a:solidFill>
                          <a:latin typeface="+mn-lt"/>
                          <a:ea typeface="Times New Roman"/>
                          <a:cs typeface="Arial" pitchFamily="34" charset="0"/>
                        </a:rPr>
                        <a:t>million</a:t>
                      </a:r>
                      <a:r>
                        <a:rPr lang="en-ZA" sz="1700" b="0" dirty="0" smtClean="0">
                          <a:solidFill>
                            <a:schemeClr val="tx1"/>
                          </a:solidFill>
                          <a:latin typeface="+mn-lt"/>
                          <a:ea typeface="Times New Roman"/>
                          <a:cs typeface="Arial" pitchFamily="34" charset="0"/>
                        </a:rPr>
                        <a:t> (94%) versus a quarterly projected</a:t>
                      </a:r>
                      <a:r>
                        <a:rPr lang="en-ZA" sz="1700" b="0" baseline="0" dirty="0" smtClean="0">
                          <a:solidFill>
                            <a:schemeClr val="tx1"/>
                          </a:solidFill>
                          <a:latin typeface="+mn-lt"/>
                          <a:ea typeface="Times New Roman"/>
                          <a:cs typeface="Arial" pitchFamily="34" charset="0"/>
                        </a:rPr>
                        <a:t> budget of R66.9 million, </a:t>
                      </a:r>
                      <a:r>
                        <a:rPr lang="en-ZA" sz="1700" b="0" dirty="0" smtClean="0">
                          <a:solidFill>
                            <a:schemeClr val="tx1"/>
                          </a:solidFill>
                          <a:latin typeface="+mn-lt"/>
                          <a:ea typeface="Times New Roman"/>
                          <a:cs typeface="Arial" pitchFamily="34" charset="0"/>
                        </a:rPr>
                        <a:t>was incurred</a:t>
                      </a:r>
                      <a:r>
                        <a:rPr lang="en-ZA" sz="1700" b="0" baseline="0" dirty="0" smtClean="0">
                          <a:solidFill>
                            <a:schemeClr val="tx1"/>
                          </a:solidFill>
                          <a:latin typeface="+mn-lt"/>
                          <a:ea typeface="Times New Roman"/>
                          <a:cs typeface="Arial" pitchFamily="34" charset="0"/>
                        </a:rPr>
                        <a:t> </a:t>
                      </a:r>
                      <a:r>
                        <a:rPr lang="en-ZA" sz="1700" b="0" dirty="0" smtClean="0">
                          <a:solidFill>
                            <a:schemeClr val="tx1"/>
                          </a:solidFill>
                          <a:latin typeface="+mn-lt"/>
                          <a:ea typeface="Times New Roman"/>
                          <a:cs typeface="Arial" pitchFamily="34" charset="0"/>
                        </a:rPr>
                        <a:t>in the 2</a:t>
                      </a:r>
                      <a:r>
                        <a:rPr lang="en-ZA" sz="1700" b="0" baseline="30000" dirty="0" smtClean="0">
                          <a:solidFill>
                            <a:schemeClr val="tx1"/>
                          </a:solidFill>
                          <a:latin typeface="+mn-lt"/>
                          <a:ea typeface="Times New Roman"/>
                          <a:cs typeface="Arial" pitchFamily="34" charset="0"/>
                        </a:rPr>
                        <a:t>nd</a:t>
                      </a:r>
                      <a:r>
                        <a:rPr lang="en-ZA" sz="1700" b="0" dirty="0" smtClean="0">
                          <a:solidFill>
                            <a:schemeClr val="tx1"/>
                          </a:solidFill>
                          <a:latin typeface="+mn-lt"/>
                          <a:ea typeface="Times New Roman"/>
                          <a:cs typeface="Arial" pitchFamily="34" charset="0"/>
                        </a:rPr>
                        <a:t> quarter</a:t>
                      </a:r>
                      <a:r>
                        <a:rPr lang="en-ZA" sz="1700" b="0" baseline="0" dirty="0" smtClean="0">
                          <a:solidFill>
                            <a:schemeClr val="tx1"/>
                          </a:solidFill>
                          <a:latin typeface="+mn-lt"/>
                          <a:ea typeface="Times New Roman"/>
                          <a:cs typeface="Arial" pitchFamily="34" charset="0"/>
                        </a:rPr>
                        <a:t>.</a:t>
                      </a:r>
                      <a:r>
                        <a:rPr lang="en-ZA" sz="1700" b="0" dirty="0" smtClean="0">
                          <a:solidFill>
                            <a:schemeClr val="tx1"/>
                          </a:solidFill>
                          <a:latin typeface="+mn-lt"/>
                          <a:ea typeface="Times New Roman"/>
                          <a:cs typeface="Arial" pitchFamily="34" charset="0"/>
                        </a:rPr>
                        <a:t> </a:t>
                      </a: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0" dirty="0" smtClean="0">
                        <a:solidFill>
                          <a:schemeClr val="tx1"/>
                        </a:solidFill>
                        <a:latin typeface="+mn-lt"/>
                        <a:ea typeface="Times New Roman"/>
                        <a:cs typeface="Arial" pitchFamily="34" charset="0"/>
                      </a:endParaRP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dirty="0" smtClean="0">
                          <a:solidFill>
                            <a:schemeClr val="tx1"/>
                          </a:solidFill>
                          <a:latin typeface="+mn-lt"/>
                          <a:ea typeface="Times New Roman"/>
                          <a:cs typeface="Arial" pitchFamily="34" charset="0"/>
                        </a:rPr>
                        <a:t>The variance is caused by vacant posts in the process of being filled.</a:t>
                      </a: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0" dirty="0" smtClean="0">
                        <a:solidFill>
                          <a:srgbClr val="FF0000"/>
                        </a:solidFill>
                        <a:latin typeface="+mn-lt"/>
                        <a:ea typeface="Times New Roman"/>
                        <a:cs typeface="Arial" pitchFamily="34" charset="0"/>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0" dirty="0" smtClean="0">
                        <a:solidFill>
                          <a:schemeClr val="tx1"/>
                        </a:solidFill>
                        <a:latin typeface="+mn-lt"/>
                        <a:ea typeface="Times New Roman"/>
                        <a:cs typeface="Arial" pitchFamily="34" charset="0"/>
                      </a:endParaRPr>
                    </a:p>
                    <a:p>
                      <a:pPr marL="342900" marR="0" lvl="0" indent="-342900"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700" b="0" i="0" u="none" strike="noStrike" kern="1200" cap="none" spc="0" normalizeH="0" baseline="0" noProof="0" dirty="0" smtClean="0">
                        <a:ln>
                          <a:noFill/>
                        </a:ln>
                        <a:solidFill>
                          <a:schemeClr val="tx1"/>
                        </a:solidFill>
                        <a:effectLst/>
                        <a:uLnTx/>
                        <a:uFillTx/>
                        <a:latin typeface="+mn-lt"/>
                        <a:ea typeface="Times New Roman"/>
                        <a:cs typeface="Arial" pitchFamily="34" charset="0"/>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700" b="0" dirty="0" smtClean="0">
                          <a:solidFill>
                            <a:srgbClr val="FF0000"/>
                          </a:solidFill>
                          <a:latin typeface="+mn-lt"/>
                          <a:ea typeface="Times New Roman"/>
                          <a:cs typeface="Arial" pitchFamily="34" charset="0"/>
                        </a:rPr>
                        <a:t> </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a typeface="Times New Roman"/>
                        <a:cs typeface="Arial" pitchFamily="34" charset="0"/>
                      </a:endParaRPr>
                    </a:p>
                  </a:txBody>
                  <a:tcPr marL="91446" marR="91446" marT="45714" marB="45714">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77200" y="6309320"/>
            <a:ext cx="609600" cy="228005"/>
          </a:xfrm>
        </p:spPr>
        <p:txBody>
          <a:bodyPr/>
          <a:lstStyle/>
          <a:p>
            <a:r>
              <a:rPr lang="en-US" sz="1000" b="1" dirty="0" smtClean="0">
                <a:solidFill>
                  <a:schemeClr val="tx1"/>
                </a:solidFill>
              </a:rPr>
              <a:t>37</a:t>
            </a:r>
            <a:endParaRPr lang="en-ZA" sz="1000" b="1" dirty="0" smtClean="0">
              <a:solidFill>
                <a:schemeClr val="tx1"/>
              </a:solidFill>
            </a:endParaRPr>
          </a:p>
        </p:txBody>
      </p:sp>
      <p:sp>
        <p:nvSpPr>
          <p:cNvPr id="5" name="Title 1"/>
          <p:cNvSpPr txBox="1">
            <a:spLocks/>
          </p:cNvSpPr>
          <p:nvPr/>
        </p:nvSpPr>
        <p:spPr>
          <a:xfrm>
            <a:off x="179512" y="172564"/>
            <a:ext cx="8640960" cy="520132"/>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a:t>
            </a:r>
          </a:p>
          <a:p>
            <a:pPr algn="ctr"/>
            <a:endParaRPr lang="en-ZA" sz="2000" dirty="0">
              <a:latin typeface="Arial" pitchFamily="34" charset="0"/>
              <a:cs typeface="Arial" pitchFamily="34" charset="0"/>
            </a:endParaRPr>
          </a:p>
        </p:txBody>
      </p:sp>
    </p:spTree>
    <p:extLst>
      <p:ext uri="{BB962C8B-B14F-4D97-AF65-F5344CB8AC3E}">
        <p14:creationId xmlns:p14="http://schemas.microsoft.com/office/powerpoint/2010/main" xmlns="" val="4242492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970051752"/>
              </p:ext>
            </p:extLst>
          </p:nvPr>
        </p:nvGraphicFramePr>
        <p:xfrm>
          <a:off x="179512" y="676734"/>
          <a:ext cx="8712968" cy="5410574"/>
        </p:xfrm>
        <a:graphic>
          <a:graphicData uri="http://schemas.openxmlformats.org/drawingml/2006/table">
            <a:tbl>
              <a:tblPr firstRow="1" bandRow="1">
                <a:tableStyleId>{5C22544A-7EE6-4342-B048-85BDC9FD1C3A}</a:tableStyleId>
              </a:tblPr>
              <a:tblGrid>
                <a:gridCol w="1285520">
                  <a:extLst>
                    <a:ext uri="{9D8B030D-6E8A-4147-A177-3AD203B41FA5}">
                      <a16:colId xmlns="" xmlns:a16="http://schemas.microsoft.com/office/drawing/2014/main" val="20000"/>
                    </a:ext>
                  </a:extLst>
                </a:gridCol>
                <a:gridCol w="2142533">
                  <a:extLst>
                    <a:ext uri="{9D8B030D-6E8A-4147-A177-3AD203B41FA5}">
                      <a16:colId xmlns="" xmlns:a16="http://schemas.microsoft.com/office/drawing/2014/main" val="20001"/>
                    </a:ext>
                  </a:extLst>
                </a:gridCol>
                <a:gridCol w="5284915">
                  <a:extLst>
                    <a:ext uri="{9D8B030D-6E8A-4147-A177-3AD203B41FA5}">
                      <a16:colId xmlns="" xmlns:a16="http://schemas.microsoft.com/office/drawing/2014/main" val="20002"/>
                    </a:ext>
                  </a:extLst>
                </a:gridCol>
              </a:tblGrid>
              <a:tr h="547327">
                <a:tc>
                  <a:txBody>
                    <a:bodyPr/>
                    <a:lstStyle/>
                    <a:p>
                      <a:r>
                        <a:rPr lang="en-US" sz="1500" b="1" dirty="0" smtClean="0">
                          <a:latin typeface="+mn-lt"/>
                        </a:rPr>
                        <a:t>Economic classification </a:t>
                      </a:r>
                    </a:p>
                  </a:txBody>
                  <a:tcPr marL="91446" marR="91446" marT="45714" marB="45714">
                    <a:solidFill>
                      <a:srgbClr val="B77727"/>
                    </a:solidFill>
                  </a:tcPr>
                </a:tc>
                <a:tc>
                  <a:txBody>
                    <a:bodyPr/>
                    <a:lstStyle/>
                    <a:p>
                      <a:pPr algn="l"/>
                      <a:r>
                        <a:rPr lang="en-US" sz="1500" b="1" dirty="0" smtClean="0">
                          <a:latin typeface="+mn-lt"/>
                        </a:rPr>
                        <a:t>Description</a:t>
                      </a:r>
                      <a:r>
                        <a:rPr lang="en-US" sz="1500" b="1" baseline="0" dirty="0" smtClean="0">
                          <a:latin typeface="+mn-lt"/>
                        </a:rPr>
                        <a:t> of the line item</a:t>
                      </a:r>
                      <a:endParaRPr lang="en-US" sz="1500" b="1" dirty="0" smtClean="0">
                        <a:latin typeface="+mn-lt"/>
                      </a:endParaRPr>
                    </a:p>
                  </a:txBody>
                  <a:tcPr marL="91446" marR="91446" marT="45714" marB="45714">
                    <a:solidFill>
                      <a:srgbClr val="B77727"/>
                    </a:solidFill>
                  </a:tcPr>
                </a:tc>
                <a:tc>
                  <a:txBody>
                    <a:bodyPr/>
                    <a:lstStyle/>
                    <a:p>
                      <a:pPr algn="ctr"/>
                      <a:r>
                        <a:rPr lang="en-US" sz="1500" b="1" dirty="0" smtClean="0">
                          <a:solidFill>
                            <a:schemeClr val="tx1"/>
                          </a:solidFill>
                          <a:latin typeface="+mn-lt"/>
                        </a:rPr>
                        <a:t>Remarks</a:t>
                      </a:r>
                    </a:p>
                  </a:txBody>
                  <a:tcPr marL="91446" marR="91446" marT="45714" marB="45714">
                    <a:solidFill>
                      <a:srgbClr val="B77727"/>
                    </a:solidFill>
                  </a:tcPr>
                </a:tc>
                <a:extLst>
                  <a:ext uri="{0D108BD9-81ED-4DB2-BD59-A6C34878D82A}">
                    <a16:rowId xmlns="" xmlns:a16="http://schemas.microsoft.com/office/drawing/2014/main" val="10000"/>
                  </a:ext>
                </a:extLst>
              </a:tr>
              <a:tr h="4861946">
                <a:tc>
                  <a:txBody>
                    <a:bodyPr/>
                    <a:lstStyle/>
                    <a:p>
                      <a:r>
                        <a:rPr lang="en-US" sz="1500" b="1" dirty="0" smtClean="0">
                          <a:latin typeface="+mn-lt"/>
                        </a:rPr>
                        <a:t>Goods</a:t>
                      </a:r>
                      <a:r>
                        <a:rPr lang="en-US" sz="1500" b="1" baseline="0" dirty="0" smtClean="0">
                          <a:latin typeface="+mn-lt"/>
                        </a:rPr>
                        <a:t> and Services  </a:t>
                      </a:r>
                      <a:endParaRPr lang="en-ZA" sz="1500" b="1" dirty="0">
                        <a:latin typeface="+mn-lt"/>
                      </a:endParaRPr>
                    </a:p>
                  </a:txBody>
                  <a:tcPr marL="91446" marR="91446" marT="45715" marB="45715">
                    <a:solidFill>
                      <a:srgbClr val="F6F3E8"/>
                    </a:solidFill>
                  </a:tcPr>
                </a:tc>
                <a:tc>
                  <a:txBody>
                    <a:bodyPr/>
                    <a:lstStyle/>
                    <a:p>
                      <a:pPr algn="l"/>
                      <a:r>
                        <a:rPr lang="en-US" sz="1500" b="0" dirty="0" smtClean="0">
                          <a:latin typeface="+mn-lt"/>
                        </a:rPr>
                        <a:t>The</a:t>
                      </a:r>
                      <a:r>
                        <a:rPr lang="en-US" sz="1500" b="0" baseline="0" dirty="0" smtClean="0">
                          <a:latin typeface="+mn-lt"/>
                        </a:rPr>
                        <a:t> item includes payments for all goods and services to be used by a government unit i.e. goods or services of a current nature, excluding purchases of capital assets. </a:t>
                      </a:r>
                      <a:endParaRPr lang="en-ZA" sz="1500" b="0" dirty="0">
                        <a:latin typeface="+mn-lt"/>
                      </a:endParaRPr>
                    </a:p>
                  </a:txBody>
                  <a:tcPr marL="91446" marR="91446" marT="45715" marB="45715">
                    <a:solidFill>
                      <a:srgbClr val="F6F3E8"/>
                    </a:solidFill>
                  </a:tcPr>
                </a:tc>
                <a:tc>
                  <a:txBody>
                    <a:bodyPr/>
                    <a:lstStyle/>
                    <a:p>
                      <a:pPr marL="285750" indent="-285750" algn="just">
                        <a:lnSpc>
                          <a:spcPct val="100000"/>
                        </a:lnSpc>
                        <a:buFont typeface="Arial" pitchFamily="34" charset="0"/>
                        <a:buChar char="•"/>
                        <a:defRPr/>
                      </a:pPr>
                      <a:r>
                        <a:rPr lang="en-ZA" sz="1500" b="0" baseline="0" dirty="0" smtClean="0">
                          <a:solidFill>
                            <a:schemeClr val="tx1"/>
                          </a:solidFill>
                          <a:latin typeface="+mn-lt"/>
                          <a:cs typeface="Arial" pitchFamily="34" charset="0"/>
                        </a:rPr>
                        <a:t>An </a:t>
                      </a:r>
                      <a:r>
                        <a:rPr lang="en-US" sz="1500" baseline="0" dirty="0" smtClean="0">
                          <a:solidFill>
                            <a:schemeClr val="tx1"/>
                          </a:solidFill>
                          <a:latin typeface="+mn-lt"/>
                        </a:rPr>
                        <a:t>actual expenditure of</a:t>
                      </a:r>
                      <a:r>
                        <a:rPr lang="en-US" sz="1500" dirty="0" smtClean="0">
                          <a:solidFill>
                            <a:schemeClr val="tx1"/>
                          </a:solidFill>
                          <a:latin typeface="+mn-lt"/>
                        </a:rPr>
                        <a:t> R101.1</a:t>
                      </a:r>
                      <a:r>
                        <a:rPr lang="en-US" sz="1500" baseline="0" dirty="0" smtClean="0">
                          <a:solidFill>
                            <a:schemeClr val="tx1"/>
                          </a:solidFill>
                          <a:latin typeface="+mn-lt"/>
                        </a:rPr>
                        <a:t> </a:t>
                      </a:r>
                      <a:r>
                        <a:rPr lang="en-US" sz="1500" dirty="0" smtClean="0">
                          <a:solidFill>
                            <a:schemeClr val="tx1"/>
                          </a:solidFill>
                          <a:latin typeface="+mn-lt"/>
                        </a:rPr>
                        <a:t>million (95%) versus a quarterly projected</a:t>
                      </a:r>
                      <a:r>
                        <a:rPr lang="en-US" sz="1500" baseline="0" dirty="0" smtClean="0">
                          <a:solidFill>
                            <a:schemeClr val="tx1"/>
                          </a:solidFill>
                          <a:latin typeface="+mn-lt"/>
                        </a:rPr>
                        <a:t> budget of R106.8 million, </a:t>
                      </a:r>
                      <a:r>
                        <a:rPr lang="en-US" sz="1500" dirty="0" smtClean="0">
                          <a:solidFill>
                            <a:schemeClr val="tx1"/>
                          </a:solidFill>
                          <a:latin typeface="+mn-lt"/>
                        </a:rPr>
                        <a:t>was incurred in the 2nd quarter.  The under expenditure is due to the following:</a:t>
                      </a:r>
                    </a:p>
                    <a:p>
                      <a:pPr marL="285750" indent="-285750" algn="just">
                        <a:lnSpc>
                          <a:spcPct val="100000"/>
                        </a:lnSpc>
                        <a:buFont typeface="Arial" pitchFamily="34" charset="0"/>
                        <a:buChar char="•"/>
                        <a:defRPr/>
                      </a:pPr>
                      <a:endParaRPr lang="en-US" sz="1500" dirty="0" smtClean="0">
                        <a:solidFill>
                          <a:schemeClr val="tx1"/>
                        </a:solidFill>
                        <a:latin typeface="+mn-lt"/>
                      </a:endParaRPr>
                    </a:p>
                    <a:p>
                      <a:pPr marL="285750" indent="-285750" algn="just">
                        <a:lnSpc>
                          <a:spcPct val="100000"/>
                        </a:lnSpc>
                        <a:buFont typeface="Wingdings" panose="05000000000000000000" pitchFamily="2" charset="2"/>
                        <a:buChar char="Ø"/>
                        <a:defRPr/>
                      </a:pPr>
                      <a:r>
                        <a:rPr lang="en-ZA" sz="1500" dirty="0" smtClean="0">
                          <a:solidFill>
                            <a:schemeClr val="tx1"/>
                          </a:solidFill>
                          <a:latin typeface="+mn-lt"/>
                        </a:rPr>
                        <a:t>Cultural seasons (i.e.</a:t>
                      </a:r>
                      <a:r>
                        <a:rPr lang="en-ZA" sz="1500" baseline="0" dirty="0" smtClean="0">
                          <a:solidFill>
                            <a:schemeClr val="tx1"/>
                          </a:solidFill>
                          <a:latin typeface="+mn-lt"/>
                        </a:rPr>
                        <a:t> </a:t>
                      </a:r>
                      <a:r>
                        <a:rPr lang="en-ZA" sz="1500" dirty="0" smtClean="0">
                          <a:solidFill>
                            <a:schemeClr val="tx1"/>
                          </a:solidFill>
                          <a:latin typeface="+mn-lt"/>
                        </a:rPr>
                        <a:t>SA/Russia, Brazil Cultural week, SA/Argentina week) were rescheduled for later dates in the year due to</a:t>
                      </a:r>
                      <a:r>
                        <a:rPr lang="en-ZA" sz="1500" baseline="0" dirty="0" smtClean="0">
                          <a:solidFill>
                            <a:schemeClr val="tx1"/>
                          </a:solidFill>
                          <a:latin typeface="+mn-lt"/>
                        </a:rPr>
                        <a:t> rescheduled</a:t>
                      </a:r>
                      <a:r>
                        <a:rPr lang="en-ZA" sz="1500" dirty="0" smtClean="0">
                          <a:solidFill>
                            <a:schemeClr val="tx1"/>
                          </a:solidFill>
                          <a:latin typeface="+mn-lt"/>
                        </a:rPr>
                        <a:t> dates with the countries.</a:t>
                      </a:r>
                    </a:p>
                    <a:p>
                      <a:pPr marL="285750" indent="-285750" algn="just">
                        <a:lnSpc>
                          <a:spcPct val="100000"/>
                        </a:lnSpc>
                        <a:buFont typeface="Wingdings" panose="05000000000000000000" pitchFamily="2" charset="2"/>
                        <a:buChar char="Ø"/>
                        <a:defRPr/>
                      </a:pPr>
                      <a:r>
                        <a:rPr lang="en-ZA" sz="1500" dirty="0" smtClean="0">
                          <a:solidFill>
                            <a:schemeClr val="tx1"/>
                          </a:solidFill>
                          <a:latin typeface="+mn-lt"/>
                        </a:rPr>
                        <a:t>The service provider appointed to implement the Women’s day only invoiced the Department at</a:t>
                      </a:r>
                      <a:r>
                        <a:rPr lang="en-ZA" sz="1500" baseline="0" dirty="0" smtClean="0">
                          <a:solidFill>
                            <a:schemeClr val="tx1"/>
                          </a:solidFill>
                          <a:latin typeface="+mn-lt"/>
                        </a:rPr>
                        <a:t> the end of</a:t>
                      </a:r>
                      <a:r>
                        <a:rPr lang="en-ZA" sz="1500" dirty="0" smtClean="0">
                          <a:solidFill>
                            <a:schemeClr val="tx1"/>
                          </a:solidFill>
                          <a:latin typeface="+mn-lt"/>
                        </a:rPr>
                        <a:t> September.</a:t>
                      </a:r>
                    </a:p>
                    <a:p>
                      <a:pPr marL="285750" indent="-285750" algn="just">
                        <a:lnSpc>
                          <a:spcPct val="100000"/>
                        </a:lnSpc>
                        <a:buFont typeface="Wingdings" panose="05000000000000000000" pitchFamily="2" charset="2"/>
                        <a:buChar char="Ø"/>
                        <a:defRPr/>
                      </a:pPr>
                      <a:r>
                        <a:rPr lang="en-ZA" sz="1500" dirty="0" smtClean="0">
                          <a:solidFill>
                            <a:schemeClr val="tx1"/>
                          </a:solidFill>
                          <a:latin typeface="+mn-lt"/>
                        </a:rPr>
                        <a:t>Slow progress on procurement of a</a:t>
                      </a:r>
                      <a:r>
                        <a:rPr lang="en-ZA" sz="1500" baseline="0" dirty="0" smtClean="0">
                          <a:solidFill>
                            <a:schemeClr val="tx1"/>
                          </a:solidFill>
                          <a:latin typeface="+mn-lt"/>
                        </a:rPr>
                        <a:t> service provider for</a:t>
                      </a:r>
                      <a:r>
                        <a:rPr lang="en-ZA" sz="1500" dirty="0" smtClean="0">
                          <a:solidFill>
                            <a:schemeClr val="tx1"/>
                          </a:solidFill>
                          <a:latin typeface="+mn-lt"/>
                        </a:rPr>
                        <a:t> Condition Assessment and User Asset Management</a:t>
                      </a:r>
                      <a:r>
                        <a:rPr lang="en-ZA" sz="1500" baseline="0" dirty="0" smtClean="0">
                          <a:solidFill>
                            <a:schemeClr val="tx1"/>
                          </a:solidFill>
                          <a:latin typeface="+mn-lt"/>
                        </a:rPr>
                        <a:t> at DAC and its entities. </a:t>
                      </a:r>
                      <a:endParaRPr lang="en-ZA" sz="1500" dirty="0" smtClean="0">
                        <a:solidFill>
                          <a:srgbClr val="FF0000"/>
                        </a:solidFill>
                        <a:latin typeface="+mn-lt"/>
                      </a:endParaRPr>
                    </a:p>
                    <a:p>
                      <a:pPr marL="0" indent="0" algn="just">
                        <a:lnSpc>
                          <a:spcPct val="100000"/>
                        </a:lnSpc>
                        <a:buFont typeface="Wingdings" panose="05000000000000000000" pitchFamily="2" charset="2"/>
                        <a:buNone/>
                        <a:defRPr/>
                      </a:pPr>
                      <a:endParaRPr lang="en-ZA" sz="1500" dirty="0" smtClean="0">
                        <a:solidFill>
                          <a:schemeClr val="tx1"/>
                        </a:solidFill>
                        <a:latin typeface="+mn-lt"/>
                      </a:endParaRPr>
                    </a:p>
                    <a:p>
                      <a:pPr marL="285750" indent="-285750" algn="just">
                        <a:lnSpc>
                          <a:spcPct val="100000"/>
                        </a:lnSpc>
                        <a:buFont typeface="Arial" pitchFamily="34" charset="0"/>
                        <a:buChar char="•"/>
                        <a:defRPr/>
                      </a:pPr>
                      <a:endParaRPr lang="en-US" sz="1500" dirty="0" smtClean="0">
                        <a:solidFill>
                          <a:schemeClr val="tx1"/>
                        </a:solidFill>
                        <a:latin typeface="+mn-lt"/>
                      </a:endParaRPr>
                    </a:p>
                  </a:txBody>
                  <a:tcPr marL="91446" marR="91446" marT="45715" marB="45715">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100392" y="6381328"/>
            <a:ext cx="586408" cy="288032"/>
          </a:xfrm>
        </p:spPr>
        <p:txBody>
          <a:bodyPr/>
          <a:lstStyle/>
          <a:p>
            <a:r>
              <a:rPr lang="en-US" sz="1000" b="1" dirty="0" smtClean="0">
                <a:solidFill>
                  <a:schemeClr val="tx1"/>
                </a:solidFill>
              </a:rPr>
              <a:t>38</a:t>
            </a:r>
            <a:endParaRPr lang="en-ZA" sz="1000" b="1" dirty="0" smtClean="0">
              <a:solidFill>
                <a:schemeClr val="tx1"/>
              </a:solidFill>
            </a:endParaRPr>
          </a:p>
        </p:txBody>
      </p:sp>
      <p:sp>
        <p:nvSpPr>
          <p:cNvPr id="5" name="Title 1"/>
          <p:cNvSpPr txBox="1">
            <a:spLocks/>
          </p:cNvSpPr>
          <p:nvPr/>
        </p:nvSpPr>
        <p:spPr>
          <a:xfrm>
            <a:off x="179512" y="188640"/>
            <a:ext cx="8712968" cy="36004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2213254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030651262"/>
              </p:ext>
            </p:extLst>
          </p:nvPr>
        </p:nvGraphicFramePr>
        <p:xfrm>
          <a:off x="283270" y="836712"/>
          <a:ext cx="8609210" cy="4891805"/>
        </p:xfrm>
        <a:graphic>
          <a:graphicData uri="http://schemas.openxmlformats.org/drawingml/2006/table">
            <a:tbl>
              <a:tblPr firstRow="1" bandRow="1">
                <a:tableStyleId>{5C22544A-7EE6-4342-B048-85BDC9FD1C3A}</a:tableStyleId>
              </a:tblPr>
              <a:tblGrid>
                <a:gridCol w="1632066">
                  <a:extLst>
                    <a:ext uri="{9D8B030D-6E8A-4147-A177-3AD203B41FA5}">
                      <a16:colId xmlns="" xmlns:a16="http://schemas.microsoft.com/office/drawing/2014/main" val="20000"/>
                    </a:ext>
                  </a:extLst>
                </a:gridCol>
                <a:gridCol w="2672539">
                  <a:extLst>
                    <a:ext uri="{9D8B030D-6E8A-4147-A177-3AD203B41FA5}">
                      <a16:colId xmlns="" xmlns:a16="http://schemas.microsoft.com/office/drawing/2014/main" val="20001"/>
                    </a:ext>
                  </a:extLst>
                </a:gridCol>
                <a:gridCol w="4304605">
                  <a:extLst>
                    <a:ext uri="{9D8B030D-6E8A-4147-A177-3AD203B41FA5}">
                      <a16:colId xmlns="" xmlns:a16="http://schemas.microsoft.com/office/drawing/2014/main" val="20002"/>
                    </a:ext>
                  </a:extLst>
                </a:gridCol>
              </a:tblGrid>
              <a:tr h="574782">
                <a:tc>
                  <a:txBody>
                    <a:bodyPr/>
                    <a:lstStyle/>
                    <a:p>
                      <a:r>
                        <a:rPr lang="en-US" sz="1700" b="1" dirty="0" smtClean="0">
                          <a:latin typeface="+mn-lt"/>
                        </a:rPr>
                        <a:t>Economic</a:t>
                      </a:r>
                      <a:r>
                        <a:rPr lang="en-US" sz="1700" b="1" baseline="0" dirty="0" smtClean="0">
                          <a:latin typeface="+mn-lt"/>
                        </a:rPr>
                        <a:t>  Classification</a:t>
                      </a:r>
                      <a:endParaRPr lang="en-US" sz="1700" b="1"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282229">
                <a:tc>
                  <a:txBody>
                    <a:bodyPr/>
                    <a:lstStyle/>
                    <a:p>
                      <a:pPr algn="l"/>
                      <a:r>
                        <a:rPr lang="en-US" sz="1700" b="1" dirty="0" smtClean="0">
                          <a:latin typeface="+mn-lt"/>
                        </a:rPr>
                        <a:t>Provinces</a:t>
                      </a:r>
                      <a:r>
                        <a:rPr lang="en-US" sz="1700" b="1" baseline="0" dirty="0" smtClean="0">
                          <a:latin typeface="+mn-lt"/>
                        </a:rPr>
                        <a:t> and Municipalities (Conditional Grant on Community Libraries)</a:t>
                      </a: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ZA" sz="17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b="0" dirty="0" smtClean="0">
                          <a:latin typeface="+mn-lt"/>
                        </a:rPr>
                        <a:t>The expenditure relates to transfers for the Conditional Grant on Community Libraries and funds are transferred to various Provinces on a quarterly basis,</a:t>
                      </a:r>
                      <a:r>
                        <a:rPr lang="en-US" sz="1700" b="0" baseline="0" dirty="0" smtClean="0">
                          <a:latin typeface="+mn-lt"/>
                        </a:rPr>
                        <a:t> including MGE projects.</a:t>
                      </a:r>
                      <a:endParaRPr lang="en-US" sz="1700" b="0" dirty="0" smtClean="0">
                        <a:latin typeface="+mn-lt"/>
                      </a:endParaRPr>
                    </a:p>
                  </a:txBody>
                  <a:tcPr marL="91446" marR="91446" marT="45708" marB="45708">
                    <a:solidFill>
                      <a:srgbClr val="F6F3E8"/>
                    </a:solidFill>
                  </a:tcPr>
                </a:tc>
                <a:tc>
                  <a:txBody>
                    <a:bodyPr/>
                    <a:lstStyle/>
                    <a:p>
                      <a:pPr marL="342900" marR="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0" baseline="0" dirty="0" smtClean="0">
                          <a:solidFill>
                            <a:schemeClr val="tx1"/>
                          </a:solidFill>
                          <a:latin typeface="+mn-lt"/>
                        </a:rPr>
                        <a:t>An amount of R452.1 million (100%) has been transferred versus a quarterly projected budget of R452.1 million in the 2nd quarter.  </a:t>
                      </a:r>
                      <a:r>
                        <a:rPr lang="en-ZA" sz="1700" b="0" baseline="0" dirty="0" smtClean="0">
                          <a:solidFill>
                            <a:schemeClr val="tx1"/>
                          </a:solidFill>
                          <a:latin typeface="+mn-lt"/>
                        </a:rPr>
                        <a:t>This is in line with the projected expenditure. </a:t>
                      </a:r>
                      <a:endParaRPr lang="en-US" sz="1700" b="0" baseline="0" dirty="0" smtClean="0">
                        <a:solidFill>
                          <a:schemeClr val="tx1"/>
                        </a:solidFill>
                        <a:latin typeface="+mn-lt"/>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ndParaRPr>
                    </a:p>
                    <a:p>
                      <a:pPr marL="342900" marR="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0" baseline="0" dirty="0" smtClean="0">
                          <a:solidFill>
                            <a:schemeClr val="tx1"/>
                          </a:solidFill>
                          <a:latin typeface="+mn-lt"/>
                        </a:rPr>
                        <a:t>The spending per Province is outlined in the next slide.</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US" sz="1700" b="0" baseline="0" dirty="0" smtClean="0">
                          <a:solidFill>
                            <a:schemeClr val="tx1"/>
                          </a:solidFill>
                          <a:latin typeface="+mn-lt"/>
                        </a:rPr>
                        <a:t>  </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rgbClr val="FF0000"/>
                        </a:solidFill>
                        <a:latin typeface="+mn-lt"/>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700" b="0" baseline="0" dirty="0" smtClean="0">
                          <a:solidFill>
                            <a:srgbClr val="FF0000"/>
                          </a:solidFill>
                          <a:latin typeface="+mn-lt"/>
                        </a:rPr>
                        <a:t> </a:t>
                      </a:r>
                      <a:endParaRPr lang="en-US" sz="1700" b="0" baseline="0" dirty="0" smtClean="0">
                        <a:solidFill>
                          <a:srgbClr val="FF0000"/>
                        </a:solidFill>
                        <a:latin typeface="+mn-lt"/>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rgbClr val="FF0000"/>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ndParaRPr>
                    </a:p>
                  </a:txBody>
                  <a:tcPr marL="91446" marR="91446" marT="45708" marB="45708">
                    <a:solidFill>
                      <a:srgbClr val="F6F3E8"/>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165304"/>
            <a:ext cx="576064" cy="432048"/>
          </a:xfrm>
        </p:spPr>
        <p:txBody>
          <a:bodyPr/>
          <a:lstStyle/>
          <a:p>
            <a:endParaRPr lang="en-US" sz="1000" dirty="0" smtClean="0"/>
          </a:p>
          <a:p>
            <a:r>
              <a:rPr lang="en-US" sz="1000" b="1" dirty="0" smtClean="0">
                <a:solidFill>
                  <a:schemeClr val="tx1"/>
                </a:solidFill>
              </a:rPr>
              <a:t>39</a:t>
            </a:r>
            <a:endParaRPr lang="en-ZA" sz="1000" b="1" dirty="0" smtClean="0">
              <a:solidFill>
                <a:schemeClr val="tx1"/>
              </a:solidFill>
            </a:endParaRPr>
          </a:p>
        </p:txBody>
      </p:sp>
      <p:sp>
        <p:nvSpPr>
          <p:cNvPr id="5" name="Title 1"/>
          <p:cNvSpPr txBox="1">
            <a:spLocks/>
          </p:cNvSpPr>
          <p:nvPr/>
        </p:nvSpPr>
        <p:spPr>
          <a:xfrm>
            <a:off x="251520" y="116632"/>
            <a:ext cx="8640960"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1173585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474"/>
            <a:ext cx="8229600" cy="710952"/>
          </a:xfrm>
        </p:spPr>
        <p:txBody>
          <a:bodyPr>
            <a:normAutofit/>
          </a:bodyPr>
          <a:lstStyle/>
          <a:p>
            <a:pPr algn="ctr"/>
            <a:r>
              <a:rPr lang="en-ZA" sz="2800" dirty="0">
                <a:latin typeface="+mj-lt"/>
              </a:rPr>
              <a:t>PERFORMANCE </a:t>
            </a:r>
            <a:r>
              <a:rPr lang="en-ZA" sz="2800" dirty="0" smtClean="0">
                <a:latin typeface="+mj-lt"/>
              </a:rPr>
              <a:t>OVERVIEW</a:t>
            </a:r>
            <a:endParaRPr lang="en-US" sz="2800" dirty="0">
              <a:latin typeface="+mj-lt"/>
            </a:endParaRPr>
          </a:p>
        </p:txBody>
      </p:sp>
      <p:sp>
        <p:nvSpPr>
          <p:cNvPr id="3" name="Content Placeholder 2"/>
          <p:cNvSpPr>
            <a:spLocks noGrp="1"/>
          </p:cNvSpPr>
          <p:nvPr>
            <p:ph idx="1"/>
          </p:nvPr>
        </p:nvSpPr>
        <p:spPr>
          <a:xfrm>
            <a:off x="179512" y="908720"/>
            <a:ext cx="8712968" cy="4968552"/>
          </a:xfrm>
        </p:spPr>
        <p:txBody>
          <a:bodyPr>
            <a:normAutofit/>
          </a:bodyPr>
          <a:lstStyle/>
          <a:p>
            <a:pPr algn="just">
              <a:lnSpc>
                <a:spcPct val="150000"/>
              </a:lnSpc>
              <a:buFont typeface="Wingdings" panose="05000000000000000000" pitchFamily="2" charset="2"/>
              <a:buChar char="§"/>
            </a:pPr>
            <a:endParaRPr lang="en-ZA" sz="1800" b="0" dirty="0" smtClean="0">
              <a:solidFill>
                <a:srgbClr val="000000"/>
              </a:solidFill>
              <a:latin typeface="+mn-lt"/>
              <a:ea typeface="Times New Roman" panose="02020603050405020304" pitchFamily="18" charset="0"/>
              <a:cs typeface="Calibri" panose="020F0502020204030204" pitchFamily="34" charset="0"/>
            </a:endParaRPr>
          </a:p>
          <a:p>
            <a:pPr algn="just">
              <a:lnSpc>
                <a:spcPct val="160000"/>
              </a:lnSpc>
              <a:buFont typeface="Wingdings" panose="05000000000000000000" pitchFamily="2" charset="2"/>
              <a:buChar char="§"/>
            </a:pPr>
            <a:r>
              <a:rPr lang="en-ZA" sz="1800" b="0" dirty="0" smtClean="0">
                <a:solidFill>
                  <a:srgbClr val="000000"/>
                </a:solidFill>
                <a:latin typeface="+mn-lt"/>
                <a:ea typeface="Times New Roman" panose="02020603050405020304" pitchFamily="18" charset="0"/>
                <a:cs typeface="Calibri" panose="020F0502020204030204" pitchFamily="34" charset="0"/>
              </a:rPr>
              <a:t>It </a:t>
            </a:r>
            <a:r>
              <a:rPr lang="en-ZA" sz="1800" b="0" dirty="0">
                <a:solidFill>
                  <a:srgbClr val="000000"/>
                </a:solidFill>
                <a:latin typeface="+mn-lt"/>
                <a:ea typeface="Times New Roman" panose="02020603050405020304" pitchFamily="18" charset="0"/>
                <a:cs typeface="Calibri" panose="020F0502020204030204" pitchFamily="34" charset="0"/>
              </a:rPr>
              <a:t>is noteworthy that this is a preliminary report of the </a:t>
            </a:r>
            <a:r>
              <a:rPr lang="en-ZA" sz="1800" b="0" dirty="0" smtClean="0">
                <a:solidFill>
                  <a:srgbClr val="000000"/>
                </a:solidFill>
                <a:latin typeface="+mn-lt"/>
                <a:ea typeface="Times New Roman" panose="02020603050405020304" pitchFamily="18" charset="0"/>
                <a:cs typeface="Calibri" panose="020F0502020204030204" pitchFamily="34" charset="0"/>
              </a:rPr>
              <a:t>second </a:t>
            </a:r>
            <a:r>
              <a:rPr lang="en-ZA" sz="1800" b="0" dirty="0">
                <a:solidFill>
                  <a:srgbClr val="000000"/>
                </a:solidFill>
                <a:latin typeface="+mn-lt"/>
                <a:ea typeface="Times New Roman" panose="02020603050405020304" pitchFamily="18" charset="0"/>
                <a:cs typeface="Calibri" panose="020F0502020204030204" pitchFamily="34" charset="0"/>
              </a:rPr>
              <a:t>quarter, as per </a:t>
            </a:r>
            <a:r>
              <a:rPr lang="en-ZA" sz="1800" b="0" dirty="0" smtClean="0">
                <a:solidFill>
                  <a:srgbClr val="000000"/>
                </a:solidFill>
                <a:latin typeface="+mn-lt"/>
                <a:ea typeface="Times New Roman" panose="02020603050405020304" pitchFamily="18" charset="0"/>
                <a:cs typeface="Calibri" panose="020F0502020204030204" pitchFamily="34" charset="0"/>
              </a:rPr>
              <a:t> Department of Planning, Monitoring and Evaluation(DPME) guidelines</a:t>
            </a:r>
            <a:r>
              <a:rPr lang="en-ZA" sz="1800" b="0" dirty="0">
                <a:solidFill>
                  <a:srgbClr val="000000"/>
                </a:solidFill>
                <a:latin typeface="+mn-lt"/>
                <a:ea typeface="Times New Roman" panose="02020603050405020304" pitchFamily="18" charset="0"/>
                <a:cs typeface="Calibri" panose="020F0502020204030204" pitchFamily="34" charset="0"/>
              </a:rPr>
              <a:t>. The preliminary reports are generated 30 days after the end of the quarter </a:t>
            </a:r>
            <a:r>
              <a:rPr lang="en-ZA" sz="1800" b="0" dirty="0" smtClean="0">
                <a:solidFill>
                  <a:srgbClr val="000000"/>
                </a:solidFill>
                <a:latin typeface="+mn-lt"/>
                <a:ea typeface="Times New Roman" panose="02020603050405020304" pitchFamily="18" charset="0"/>
                <a:cs typeface="Calibri" panose="020F0502020204030204" pitchFamily="34" charset="0"/>
              </a:rPr>
              <a:t>and are submitted to internal </a:t>
            </a:r>
            <a:r>
              <a:rPr lang="en-ZA" sz="1800" b="0" dirty="0">
                <a:solidFill>
                  <a:srgbClr val="000000"/>
                </a:solidFill>
                <a:latin typeface="+mn-lt"/>
                <a:ea typeface="Times New Roman" panose="02020603050405020304" pitchFamily="18" charset="0"/>
                <a:cs typeface="Calibri" panose="020F0502020204030204" pitchFamily="34" charset="0"/>
              </a:rPr>
              <a:t>audit for </a:t>
            </a:r>
            <a:r>
              <a:rPr lang="en-ZA" sz="1800" b="0" dirty="0" smtClean="0">
                <a:solidFill>
                  <a:srgbClr val="000000"/>
                </a:solidFill>
                <a:latin typeface="+mn-lt"/>
                <a:ea typeface="Times New Roman" panose="02020603050405020304" pitchFamily="18" charset="0"/>
                <a:cs typeface="Calibri" panose="020F0502020204030204" pitchFamily="34" charset="0"/>
              </a:rPr>
              <a:t>validation </a:t>
            </a:r>
            <a:r>
              <a:rPr lang="en-ZA" sz="1800" b="0" dirty="0">
                <a:solidFill>
                  <a:srgbClr val="000000"/>
                </a:solidFill>
                <a:latin typeface="+mn-lt"/>
                <a:ea typeface="Times New Roman" panose="02020603050405020304" pitchFamily="18" charset="0"/>
                <a:cs typeface="Calibri" panose="020F0502020204030204" pitchFamily="34" charset="0"/>
              </a:rPr>
              <a:t>before </a:t>
            </a:r>
            <a:r>
              <a:rPr lang="en-ZA" sz="1800" b="0" dirty="0" smtClean="0">
                <a:solidFill>
                  <a:srgbClr val="000000"/>
                </a:solidFill>
                <a:latin typeface="+mn-lt"/>
                <a:ea typeface="Times New Roman" panose="02020603050405020304" pitchFamily="18" charset="0"/>
                <a:cs typeface="Calibri" panose="020F0502020204030204" pitchFamily="34" charset="0"/>
              </a:rPr>
              <a:t>presented  </a:t>
            </a:r>
            <a:r>
              <a:rPr lang="en-ZA" sz="1800" b="0" dirty="0">
                <a:solidFill>
                  <a:srgbClr val="000000"/>
                </a:solidFill>
                <a:latin typeface="+mn-lt"/>
                <a:ea typeface="Times New Roman" panose="02020603050405020304" pitchFamily="18" charset="0"/>
                <a:cs typeface="Calibri" panose="020F0502020204030204" pitchFamily="34" charset="0"/>
              </a:rPr>
              <a:t>to the Audit Committee for final assurance. </a:t>
            </a:r>
          </a:p>
          <a:p>
            <a:pPr marL="0" indent="0" algn="just">
              <a:lnSpc>
                <a:spcPct val="150000"/>
              </a:lnSpc>
              <a:buNone/>
            </a:pPr>
            <a:endParaRPr lang="en-ZA" sz="1800" b="0" dirty="0">
              <a:solidFill>
                <a:srgbClr val="000000"/>
              </a:solidFill>
              <a:latin typeface="+mn-lt"/>
              <a:ea typeface="Times New Roman" panose="02020603050405020304" pitchFamily="18" charset="0"/>
              <a:cs typeface="Calibri" panose="020F0502020204030204" pitchFamily="34" charset="0"/>
            </a:endParaRPr>
          </a:p>
          <a:p>
            <a:pPr algn="just">
              <a:lnSpc>
                <a:spcPct val="160000"/>
              </a:lnSpc>
              <a:buFont typeface="Wingdings" panose="05000000000000000000" pitchFamily="2" charset="2"/>
              <a:buChar char="§"/>
            </a:pPr>
            <a:r>
              <a:rPr lang="en-ZA" sz="1800" b="0" dirty="0" smtClean="0">
                <a:solidFill>
                  <a:schemeClr val="tx1"/>
                </a:solidFill>
                <a:latin typeface="+mn-lt"/>
                <a:cs typeface="Arial" panose="020B0604020202020204" pitchFamily="34" charset="0"/>
              </a:rPr>
              <a:t>The </a:t>
            </a:r>
            <a:r>
              <a:rPr lang="en-ZA" sz="1800" b="0" dirty="0">
                <a:solidFill>
                  <a:schemeClr val="tx1"/>
                </a:solidFill>
                <a:latin typeface="+mn-lt"/>
                <a:cs typeface="Arial" panose="020B0604020202020204" pitchFamily="34" charset="0"/>
              </a:rPr>
              <a:t>final performance report </a:t>
            </a:r>
            <a:r>
              <a:rPr lang="en-ZA" sz="1800" b="0" dirty="0" smtClean="0">
                <a:solidFill>
                  <a:schemeClr val="tx1"/>
                </a:solidFill>
                <a:latin typeface="+mn-lt"/>
                <a:cs typeface="Arial" panose="020B0604020202020204" pitchFamily="34" charset="0"/>
              </a:rPr>
              <a:t>should </a:t>
            </a:r>
            <a:r>
              <a:rPr lang="en-ZA" sz="1800" b="0" dirty="0">
                <a:solidFill>
                  <a:schemeClr val="tx1"/>
                </a:solidFill>
                <a:latin typeface="+mn-lt"/>
                <a:cs typeface="Arial" panose="020B0604020202020204" pitchFamily="34" charset="0"/>
              </a:rPr>
              <a:t>be submitted to </a:t>
            </a:r>
            <a:r>
              <a:rPr lang="en-ZA" sz="1800" b="0" dirty="0" smtClean="0">
                <a:solidFill>
                  <a:schemeClr val="tx1"/>
                </a:solidFill>
                <a:latin typeface="+mn-lt"/>
                <a:cs typeface="Arial" panose="020B0604020202020204" pitchFamily="34" charset="0"/>
              </a:rPr>
              <a:t> DPME and National </a:t>
            </a:r>
            <a:r>
              <a:rPr lang="en-ZA" sz="1800" b="0" dirty="0">
                <a:solidFill>
                  <a:schemeClr val="tx1"/>
                </a:solidFill>
                <a:latin typeface="+mn-lt"/>
                <a:cs typeface="Arial" panose="020B0604020202020204" pitchFamily="34" charset="0"/>
              </a:rPr>
              <a:t>Treasury 120 days </a:t>
            </a:r>
            <a:r>
              <a:rPr lang="en-ZA" sz="1800" b="0" dirty="0" smtClean="0">
                <a:solidFill>
                  <a:schemeClr val="tx1"/>
                </a:solidFill>
                <a:latin typeface="+mn-lt"/>
                <a:cs typeface="Arial" panose="020B0604020202020204" pitchFamily="34" charset="0"/>
              </a:rPr>
              <a:t>after the </a:t>
            </a:r>
            <a:r>
              <a:rPr lang="en-ZA" sz="1800" b="0" dirty="0">
                <a:solidFill>
                  <a:schemeClr val="tx1"/>
                </a:solidFill>
                <a:latin typeface="+mn-lt"/>
                <a:cs typeface="Arial" panose="020B0604020202020204" pitchFamily="34" charset="0"/>
              </a:rPr>
              <a:t>end of each </a:t>
            </a:r>
            <a:r>
              <a:rPr lang="en-ZA" sz="1800" b="0" dirty="0" smtClean="0">
                <a:solidFill>
                  <a:schemeClr val="tx1"/>
                </a:solidFill>
                <a:latin typeface="+mn-lt"/>
                <a:cs typeface="Arial" panose="020B0604020202020204" pitchFamily="34" charset="0"/>
              </a:rPr>
              <a:t>quarter</a:t>
            </a:r>
            <a:r>
              <a:rPr lang="en-ZA" sz="1800" b="0" dirty="0">
                <a:solidFill>
                  <a:schemeClr val="tx1"/>
                </a:solidFill>
                <a:latin typeface="+mn-lt"/>
                <a:cs typeface="Arial" panose="020B0604020202020204" pitchFamily="34" charset="0"/>
              </a:rPr>
              <a:t>. </a:t>
            </a:r>
            <a:r>
              <a:rPr lang="en-ZA" sz="1800" b="0" dirty="0" smtClean="0">
                <a:solidFill>
                  <a:schemeClr val="tx1"/>
                </a:solidFill>
                <a:latin typeface="+mn-lt"/>
                <a:cs typeface="Arial" panose="020B0604020202020204" pitchFamily="34" charset="0"/>
              </a:rPr>
              <a:t>The  Portfolio Committee (PC) </a:t>
            </a:r>
            <a:r>
              <a:rPr lang="en-ZA" sz="1800" b="0" dirty="0">
                <a:solidFill>
                  <a:schemeClr val="tx1"/>
                </a:solidFill>
                <a:latin typeface="+mn-lt"/>
                <a:cs typeface="Arial" panose="020B0604020202020204" pitchFamily="34" charset="0"/>
              </a:rPr>
              <a:t>is therefore requested to note this</a:t>
            </a:r>
            <a:r>
              <a:rPr lang="en-ZA" sz="1800" b="0" dirty="0" smtClean="0">
                <a:solidFill>
                  <a:schemeClr val="tx1"/>
                </a:solidFill>
                <a:latin typeface="+mn-lt"/>
                <a:cs typeface="Arial" panose="020B0604020202020204" pitchFamily="34" charset="0"/>
              </a:rPr>
              <a:t>, and </a:t>
            </a:r>
            <a:r>
              <a:rPr lang="en-ZA" sz="1800" b="0" dirty="0">
                <a:solidFill>
                  <a:schemeClr val="tx1"/>
                </a:solidFill>
                <a:latin typeface="+mn-lt"/>
                <a:cs typeface="Arial" panose="020B0604020202020204" pitchFamily="34" charset="0"/>
              </a:rPr>
              <a:t>that the final score or performance may be different from the scores or performance presented in this </a:t>
            </a:r>
            <a:r>
              <a:rPr lang="en-ZA" sz="1800" b="0" dirty="0" smtClean="0">
                <a:solidFill>
                  <a:schemeClr val="tx1"/>
                </a:solidFill>
                <a:latin typeface="+mn-lt"/>
                <a:cs typeface="Arial" panose="020B0604020202020204" pitchFamily="34" charset="0"/>
              </a:rPr>
              <a:t>preliminary </a:t>
            </a:r>
            <a:r>
              <a:rPr lang="en-ZA" sz="1800" b="0" dirty="0">
                <a:solidFill>
                  <a:schemeClr val="tx1"/>
                </a:solidFill>
                <a:latin typeface="+mn-lt"/>
                <a:cs typeface="Arial" panose="020B0604020202020204" pitchFamily="34" charset="0"/>
              </a:rPr>
              <a:t>report. </a:t>
            </a:r>
          </a:p>
        </p:txBody>
      </p:sp>
      <p:sp>
        <p:nvSpPr>
          <p:cNvPr id="4" name="Slide Number Placeholder 3"/>
          <p:cNvSpPr>
            <a:spLocks noGrp="1"/>
          </p:cNvSpPr>
          <p:nvPr>
            <p:ph type="sldNum" sz="quarter" idx="4"/>
          </p:nvPr>
        </p:nvSpPr>
        <p:spPr/>
        <p:txBody>
          <a:bodyPr/>
          <a:lstStyle/>
          <a:p>
            <a:r>
              <a:rPr lang="en-ZA" sz="1000" b="1" dirty="0">
                <a:solidFill>
                  <a:schemeClr val="tx1"/>
                </a:solidFill>
              </a:rPr>
              <a:t>4</a:t>
            </a:r>
            <a:endParaRPr lang="en-ZA" sz="1000" b="1" dirty="0" smtClean="0">
              <a:solidFill>
                <a:schemeClr val="tx1"/>
              </a:solidFill>
            </a:endParaRPr>
          </a:p>
        </p:txBody>
      </p:sp>
    </p:spTree>
    <p:extLst>
      <p:ext uri="{BB962C8B-B14F-4D97-AF65-F5344CB8AC3E}">
        <p14:creationId xmlns:p14="http://schemas.microsoft.com/office/powerpoint/2010/main" xmlns="" val="15132721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8100392" y="6309320"/>
            <a:ext cx="576064" cy="432048"/>
          </a:xfrm>
        </p:spPr>
        <p:txBody>
          <a:bodyPr/>
          <a:lstStyle/>
          <a:p>
            <a:endParaRPr lang="en-US" sz="1000" dirty="0" smtClean="0"/>
          </a:p>
          <a:p>
            <a:r>
              <a:rPr lang="en-US" sz="1000" b="1" dirty="0" smtClean="0">
                <a:solidFill>
                  <a:schemeClr val="tx1"/>
                </a:solidFill>
              </a:rPr>
              <a:t>40</a:t>
            </a:r>
            <a:endParaRPr lang="en-ZA" sz="1000" b="1" dirty="0" smtClean="0">
              <a:solidFill>
                <a:schemeClr val="tx1"/>
              </a:solidFill>
            </a:endParaRPr>
          </a:p>
        </p:txBody>
      </p:sp>
      <p:sp>
        <p:nvSpPr>
          <p:cNvPr id="5" name="Title 1"/>
          <p:cNvSpPr txBox="1">
            <a:spLocks/>
          </p:cNvSpPr>
          <p:nvPr/>
        </p:nvSpPr>
        <p:spPr>
          <a:xfrm>
            <a:off x="107504" y="0"/>
            <a:ext cx="8856984" cy="648072"/>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Summary of Total Allocation vs Expenditure &amp; Quarterly Projected Budget vs Expenditure </a:t>
            </a:r>
            <a:r>
              <a:rPr lang="en-ZA" sz="1800" dirty="0" smtClean="0">
                <a:solidFill>
                  <a:srgbClr val="F79646">
                    <a:lumMod val="50000"/>
                  </a:srgbClr>
                </a:solidFill>
                <a:latin typeface="Arial" pitchFamily="34" charset="0"/>
                <a:cs typeface="Arial" pitchFamily="34" charset="0"/>
              </a:rPr>
              <a:t>Per Province </a:t>
            </a:r>
            <a:endParaRPr lang="en-ZA" sz="1800" dirty="0">
              <a:solidFill>
                <a:srgbClr val="F79646">
                  <a:lumMod val="50000"/>
                </a:srgbClr>
              </a:soli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647183695"/>
              </p:ext>
            </p:extLst>
          </p:nvPr>
        </p:nvGraphicFramePr>
        <p:xfrm>
          <a:off x="107503" y="764704"/>
          <a:ext cx="8928992" cy="5233445"/>
        </p:xfrm>
        <a:graphic>
          <a:graphicData uri="http://schemas.openxmlformats.org/drawingml/2006/table">
            <a:tbl>
              <a:tblPr firstRow="1" bandRow="1"/>
              <a:tblGrid>
                <a:gridCol w="865339">
                  <a:extLst>
                    <a:ext uri="{9D8B030D-6E8A-4147-A177-3AD203B41FA5}">
                      <a16:colId xmlns="" xmlns:a16="http://schemas.microsoft.com/office/drawing/2014/main" val="20000"/>
                    </a:ext>
                  </a:extLst>
                </a:gridCol>
                <a:gridCol w="862854">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gridCol w="782885">
                  <a:extLst>
                    <a:ext uri="{9D8B030D-6E8A-4147-A177-3AD203B41FA5}">
                      <a16:colId xmlns="" xmlns:a16="http://schemas.microsoft.com/office/drawing/2014/main" val="20004"/>
                    </a:ext>
                  </a:extLst>
                </a:gridCol>
                <a:gridCol w="805623">
                  <a:extLst>
                    <a:ext uri="{9D8B030D-6E8A-4147-A177-3AD203B41FA5}">
                      <a16:colId xmlns="" xmlns:a16="http://schemas.microsoft.com/office/drawing/2014/main" val="20005"/>
                    </a:ext>
                  </a:extLst>
                </a:gridCol>
                <a:gridCol w="787756">
                  <a:extLst>
                    <a:ext uri="{9D8B030D-6E8A-4147-A177-3AD203B41FA5}">
                      <a16:colId xmlns="" xmlns:a16="http://schemas.microsoft.com/office/drawing/2014/main" val="20006"/>
                    </a:ext>
                  </a:extLst>
                </a:gridCol>
                <a:gridCol w="756355">
                  <a:extLst>
                    <a:ext uri="{9D8B030D-6E8A-4147-A177-3AD203B41FA5}">
                      <a16:colId xmlns="" xmlns:a16="http://schemas.microsoft.com/office/drawing/2014/main" val="20007"/>
                    </a:ext>
                  </a:extLst>
                </a:gridCol>
                <a:gridCol w="755813">
                  <a:extLst>
                    <a:ext uri="{9D8B030D-6E8A-4147-A177-3AD203B41FA5}">
                      <a16:colId xmlns="" xmlns:a16="http://schemas.microsoft.com/office/drawing/2014/main" val="20008"/>
                    </a:ext>
                  </a:extLst>
                </a:gridCol>
                <a:gridCol w="792088">
                  <a:extLst>
                    <a:ext uri="{9D8B030D-6E8A-4147-A177-3AD203B41FA5}">
                      <a16:colId xmlns="" xmlns:a16="http://schemas.microsoft.com/office/drawing/2014/main" val="20009"/>
                    </a:ext>
                  </a:extLst>
                </a:gridCol>
                <a:gridCol w="533292">
                  <a:extLst>
                    <a:ext uri="{9D8B030D-6E8A-4147-A177-3AD203B41FA5}">
                      <a16:colId xmlns="" xmlns:a16="http://schemas.microsoft.com/office/drawing/2014/main" val="20010"/>
                    </a:ext>
                  </a:extLst>
                </a:gridCol>
                <a:gridCol w="402811">
                  <a:extLst>
                    <a:ext uri="{9D8B030D-6E8A-4147-A177-3AD203B41FA5}">
                      <a16:colId xmlns="" xmlns:a16="http://schemas.microsoft.com/office/drawing/2014/main" val="20011"/>
                    </a:ext>
                  </a:extLst>
                </a:gridCol>
              </a:tblGrid>
              <a:tr h="1080120">
                <a:tc>
                  <a:txBody>
                    <a:bodyPr/>
                    <a:lstStyle/>
                    <a:p>
                      <a:pPr algn="ctr" rtl="0" fontAlgn="ctr"/>
                      <a:r>
                        <a:rPr lang="en-US" sz="1050" b="1" i="0" u="none" strike="noStrike" dirty="0" smtClean="0">
                          <a:solidFill>
                            <a:srgbClr val="FFFFFF"/>
                          </a:solidFill>
                          <a:effectLst/>
                          <a:latin typeface="Calibri (Body)"/>
                        </a:rPr>
                        <a:t>Per</a:t>
                      </a:r>
                      <a:r>
                        <a:rPr lang="en-US" sz="1050" b="1" i="0" u="none" strike="noStrike" baseline="0" dirty="0" smtClean="0">
                          <a:solidFill>
                            <a:srgbClr val="FFFFFF"/>
                          </a:solidFill>
                          <a:effectLst/>
                          <a:latin typeface="Calibri (Body)"/>
                        </a:rPr>
                        <a:t> </a:t>
                      </a:r>
                    </a:p>
                    <a:p>
                      <a:pPr algn="ctr" rtl="0" fontAlgn="ctr"/>
                      <a:r>
                        <a:rPr lang="en-US" sz="1050" b="1" i="0" u="none" strike="noStrike" baseline="0" dirty="0" smtClean="0">
                          <a:solidFill>
                            <a:srgbClr val="FFFFFF"/>
                          </a:solidFill>
                          <a:effectLst/>
                          <a:latin typeface="Calibri (Body)"/>
                        </a:rPr>
                        <a:t>Province </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baseline="0" dirty="0" smtClean="0">
                          <a:solidFill>
                            <a:srgbClr val="FFFFFF"/>
                          </a:solidFill>
                          <a:effectLst/>
                          <a:latin typeface="Calibri (Body)"/>
                        </a:rPr>
                        <a:t>Division of Revenue Act 2018</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dirty="0" smtClean="0">
                          <a:solidFill>
                            <a:srgbClr val="FFFFFF"/>
                          </a:solidFill>
                          <a:effectLst/>
                          <a:latin typeface="Calibri (Body)"/>
                        </a:rPr>
                        <a:t>Provincial</a:t>
                      </a:r>
                      <a:r>
                        <a:rPr lang="en-US" sz="1050" b="1" i="0" u="none" strike="noStrike" baseline="0" dirty="0" smtClean="0">
                          <a:solidFill>
                            <a:srgbClr val="FFFFFF"/>
                          </a:solidFill>
                          <a:effectLst/>
                          <a:latin typeface="Calibri (Body)"/>
                        </a:rPr>
                        <a:t> Roll-Overs</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dirty="0" smtClean="0">
                          <a:solidFill>
                            <a:srgbClr val="FFFFFF"/>
                          </a:solidFill>
                          <a:effectLst/>
                          <a:latin typeface="Calibri (Body)"/>
                        </a:rPr>
                        <a:t>Total Available</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50" b="1" i="0" u="none" strike="noStrike" kern="1200" cap="none" spc="0" normalizeH="0" baseline="0" noProof="0" dirty="0" smtClean="0">
                          <a:ln>
                            <a:noFill/>
                          </a:ln>
                          <a:solidFill>
                            <a:srgbClr val="FFFFFF"/>
                          </a:solidFill>
                          <a:effectLst/>
                          <a:uLnTx/>
                          <a:uFillTx/>
                          <a:latin typeface="Calibri (Body)"/>
                          <a:ea typeface="+mn-ea"/>
                          <a:cs typeface="+mn-cs"/>
                        </a:rPr>
                        <a:t>Payment Schedule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50" b="1" i="0" u="none" strike="noStrike" kern="1200" cap="none" spc="0" normalizeH="0" baseline="0" noProof="0" dirty="0" smtClean="0">
                          <a:ln>
                            <a:noFill/>
                          </a:ln>
                          <a:solidFill>
                            <a:srgbClr val="FFFFFF"/>
                          </a:solidFill>
                          <a:effectLst/>
                          <a:uLnTx/>
                          <a:uFillTx/>
                          <a:latin typeface="Calibri (Body)"/>
                          <a:ea typeface="+mn-ea"/>
                          <a:cs typeface="+mn-cs"/>
                        </a:rPr>
                        <a:t>April-Sept</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50" b="1" i="0" u="none" strike="noStrike" kern="1200" cap="none" spc="0" normalizeH="0" baseline="0" noProof="0" dirty="0" smtClean="0">
                          <a:ln>
                            <a:noFill/>
                          </a:ln>
                          <a:solidFill>
                            <a:srgbClr val="FFFFFF"/>
                          </a:solidFill>
                          <a:effectLst/>
                          <a:uLnTx/>
                          <a:uFillTx/>
                          <a:latin typeface="Calibri (Body)"/>
                          <a:ea typeface="+mn-ea"/>
                          <a:cs typeface="+mn-cs"/>
                        </a:rPr>
                        <a:t>2018</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050" b="1" i="0" u="none" strike="noStrike" baseline="0" dirty="0" smtClean="0">
                          <a:solidFill>
                            <a:srgbClr val="FFFFFF"/>
                          </a:solidFill>
                          <a:effectLst/>
                          <a:latin typeface="Calibri (Body)"/>
                        </a:rPr>
                        <a:t> Provincial actual</a:t>
                      </a:r>
                    </a:p>
                    <a:p>
                      <a:pPr algn="ctr" rtl="0" fontAlgn="ctr"/>
                      <a:r>
                        <a:rPr lang="en-ZA" sz="1050" b="1" i="0" u="none" strike="noStrike" baseline="0" dirty="0" smtClean="0">
                          <a:solidFill>
                            <a:srgbClr val="FFFFFF"/>
                          </a:solidFill>
                          <a:effectLst/>
                          <a:latin typeface="Calibri (Body)"/>
                        </a:rPr>
                        <a:t>payments </a:t>
                      </a:r>
                    </a:p>
                    <a:p>
                      <a:pPr algn="ctr" rtl="0" fontAlgn="ctr"/>
                      <a:r>
                        <a:rPr lang="en-ZA" sz="1050" b="1" i="0" u="none" strike="noStrike" baseline="0" dirty="0" smtClean="0">
                          <a:solidFill>
                            <a:srgbClr val="FFFFFF"/>
                          </a:solidFill>
                          <a:effectLst/>
                          <a:latin typeface="Calibri (Body)"/>
                        </a:rPr>
                        <a:t>April-Sept</a:t>
                      </a:r>
                    </a:p>
                    <a:p>
                      <a:pPr algn="ctr" rtl="0" fontAlgn="ctr"/>
                      <a:r>
                        <a:rPr lang="en-ZA" sz="1050" b="1" i="0" u="none" strike="noStrike" baseline="0" dirty="0" smtClean="0">
                          <a:solidFill>
                            <a:srgbClr val="FFFFFF"/>
                          </a:solidFill>
                          <a:effectLst/>
                          <a:latin typeface="Calibri (Body)"/>
                        </a:rPr>
                        <a:t>2018</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050" b="1" i="0" u="none" strike="noStrike" dirty="0" smtClean="0">
                          <a:solidFill>
                            <a:srgbClr val="FFFFFF"/>
                          </a:solidFill>
                          <a:effectLst/>
                          <a:latin typeface="Calibri (Body)"/>
                        </a:rPr>
                        <a:t>% </a:t>
                      </a:r>
                    </a:p>
                    <a:p>
                      <a:pPr algn="ctr" rtl="0" fontAlgn="ctr"/>
                      <a:r>
                        <a:rPr lang="en-ZA" sz="1050" b="1" i="0" u="none" strike="noStrike" dirty="0" smtClean="0">
                          <a:solidFill>
                            <a:srgbClr val="FFFFFF"/>
                          </a:solidFill>
                          <a:effectLst/>
                          <a:latin typeface="Calibri (Body)"/>
                        </a:rPr>
                        <a:t>Transferred </a:t>
                      </a:r>
                    </a:p>
                    <a:p>
                      <a:pPr algn="ctr" rtl="0" fontAlgn="ctr"/>
                      <a:r>
                        <a:rPr lang="en-ZA" sz="1050" b="1" i="0" u="none" strike="noStrike" dirty="0" smtClean="0">
                          <a:solidFill>
                            <a:srgbClr val="FFFFFF"/>
                          </a:solidFill>
                          <a:effectLst/>
                          <a:latin typeface="Calibri (Body)"/>
                        </a:rPr>
                        <a:t>of</a:t>
                      </a:r>
                    </a:p>
                    <a:p>
                      <a:pPr algn="ctr" rtl="0" fontAlgn="ctr"/>
                      <a:r>
                        <a:rPr lang="en-ZA" sz="1050" b="1" i="0" u="none" strike="noStrike" dirty="0" smtClean="0">
                          <a:solidFill>
                            <a:srgbClr val="FFFFFF"/>
                          </a:solidFill>
                          <a:effectLst/>
                          <a:latin typeface="Calibri (Body)"/>
                        </a:rPr>
                        <a:t> national </a:t>
                      </a:r>
                    </a:p>
                    <a:p>
                      <a:pPr algn="ctr" rtl="0" fontAlgn="ctr"/>
                      <a:r>
                        <a:rPr lang="en-ZA" sz="1050" b="1" i="0" u="none" strike="noStrike" dirty="0" smtClean="0">
                          <a:solidFill>
                            <a:srgbClr val="FFFFFF"/>
                          </a:solidFill>
                          <a:effectLst/>
                          <a:latin typeface="Calibri (Body)"/>
                        </a:rPr>
                        <a:t>allocation </a:t>
                      </a:r>
                    </a:p>
                    <a:p>
                      <a:pPr algn="ctr" rtl="0" fontAlgn="ctr"/>
                      <a:endParaRPr lang="en-ZA" sz="1050" b="1" i="0" u="none" strike="noStrike" dirty="0" smtClean="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dirty="0" smtClean="0">
                          <a:solidFill>
                            <a:srgbClr val="FFFFFF"/>
                          </a:solidFill>
                          <a:effectLst/>
                          <a:latin typeface="Calibri (Body)"/>
                        </a:rPr>
                        <a:t>%</a:t>
                      </a:r>
                      <a:r>
                        <a:rPr lang="en-US" sz="1050" b="1" i="0" u="none" strike="noStrike" baseline="0" dirty="0" smtClean="0">
                          <a:solidFill>
                            <a:srgbClr val="FFFFFF"/>
                          </a:solidFill>
                          <a:effectLst/>
                          <a:latin typeface="Calibri (Body)"/>
                        </a:rPr>
                        <a:t>  </a:t>
                      </a:r>
                    </a:p>
                    <a:p>
                      <a:pPr algn="ctr" rtl="0" fontAlgn="ctr"/>
                      <a:r>
                        <a:rPr lang="en-US" sz="1050" b="1" i="0" u="none" strike="noStrike" baseline="0" dirty="0" smtClean="0">
                          <a:solidFill>
                            <a:srgbClr val="FFFFFF"/>
                          </a:solidFill>
                          <a:effectLst/>
                          <a:latin typeface="Calibri (Body)"/>
                        </a:rPr>
                        <a:t>Actual payments</a:t>
                      </a:r>
                    </a:p>
                    <a:p>
                      <a:pPr algn="ctr" rtl="0" fontAlgn="ctr"/>
                      <a:r>
                        <a:rPr lang="en-US" sz="1050" b="1" i="0" u="none" strike="noStrike" baseline="0" dirty="0" smtClean="0">
                          <a:solidFill>
                            <a:srgbClr val="FFFFFF"/>
                          </a:solidFill>
                          <a:effectLst/>
                          <a:latin typeface="Calibri (Body)"/>
                        </a:rPr>
                        <a:t> of total available</a:t>
                      </a:r>
                      <a:r>
                        <a:rPr lang="en-US" sz="1050" b="1" i="0" u="none" strike="noStrike" dirty="0" smtClean="0">
                          <a:solidFill>
                            <a:srgbClr val="FFFFFF"/>
                          </a:solidFill>
                          <a:effectLst/>
                          <a:latin typeface="Calibri (Body)"/>
                        </a:rPr>
                        <a:t> </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dirty="0" smtClean="0">
                          <a:solidFill>
                            <a:srgbClr val="FFFFFF"/>
                          </a:solidFill>
                          <a:effectLst/>
                          <a:latin typeface="Calibri (Body)"/>
                        </a:rPr>
                        <a:t>Projected</a:t>
                      </a:r>
                    </a:p>
                    <a:p>
                      <a:pPr algn="ctr" rtl="0" fontAlgn="ctr"/>
                      <a:r>
                        <a:rPr lang="en-US" sz="1050" b="1" i="0" u="none" strike="noStrike" dirty="0" smtClean="0">
                          <a:solidFill>
                            <a:srgbClr val="FFFFFF"/>
                          </a:solidFill>
                          <a:effectLst/>
                          <a:latin typeface="Calibri (Body)"/>
                        </a:rPr>
                        <a:t>Actual</a:t>
                      </a:r>
                      <a:r>
                        <a:rPr lang="en-US" sz="1050" b="1" i="0" u="none" strike="noStrike" baseline="0" dirty="0" smtClean="0">
                          <a:solidFill>
                            <a:srgbClr val="FFFFFF"/>
                          </a:solidFill>
                          <a:effectLst/>
                          <a:latin typeface="Calibri (Body)"/>
                        </a:rPr>
                        <a:t>  transfer </a:t>
                      </a:r>
                    </a:p>
                    <a:p>
                      <a:pPr algn="ctr" rtl="0" fontAlgn="ctr"/>
                      <a:r>
                        <a:rPr lang="en-US" sz="1050" b="1" i="0" u="none" strike="noStrike" baseline="0" dirty="0" smtClean="0">
                          <a:solidFill>
                            <a:srgbClr val="FFFFFF"/>
                          </a:solidFill>
                          <a:effectLst/>
                          <a:latin typeface="Calibri (Body)"/>
                        </a:rPr>
                        <a:t>by </a:t>
                      </a:r>
                      <a:endParaRPr lang="en-ZA" sz="1050" b="1" i="0" u="none" strike="noStrike" dirty="0" smtClean="0">
                        <a:solidFill>
                          <a:srgbClr val="FFFFFF"/>
                        </a:solidFill>
                        <a:effectLst/>
                        <a:latin typeface="Calibri (Body)"/>
                      </a:endParaRPr>
                    </a:p>
                    <a:p>
                      <a:pPr algn="ctr" rtl="0" fontAlgn="ctr"/>
                      <a:r>
                        <a:rPr lang="en-US" sz="1050" b="1" i="0" u="none" strike="noStrike" dirty="0" smtClean="0">
                          <a:solidFill>
                            <a:srgbClr val="FFFFFF"/>
                          </a:solidFill>
                          <a:effectLst/>
                          <a:latin typeface="Calibri (Body)"/>
                        </a:rPr>
                        <a:t>National</a:t>
                      </a:r>
                    </a:p>
                    <a:p>
                      <a:pPr algn="ctr" rtl="0" fontAlgn="ctr"/>
                      <a:r>
                        <a:rPr lang="en-US" sz="1050" b="1" i="0" u="none" strike="noStrike" dirty="0" smtClean="0">
                          <a:solidFill>
                            <a:srgbClr val="FFFFFF"/>
                          </a:solidFill>
                          <a:effectLst/>
                          <a:latin typeface="Calibri (Body)"/>
                        </a:rPr>
                        <a:t>July-Sept</a:t>
                      </a:r>
                      <a:r>
                        <a:rPr lang="en-US" sz="1050" b="1" i="0" u="none" strike="noStrike" baseline="0" dirty="0" smtClean="0">
                          <a:solidFill>
                            <a:srgbClr val="FFFFFF"/>
                          </a:solidFill>
                          <a:effectLst/>
                          <a:latin typeface="Calibri (Body)"/>
                        </a:rPr>
                        <a:t> 2018</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dirty="0" smtClean="0">
                          <a:solidFill>
                            <a:srgbClr val="FFFFFF"/>
                          </a:solidFill>
                          <a:effectLst/>
                          <a:latin typeface="Calibri (Body)"/>
                        </a:rPr>
                        <a:t> Actual</a:t>
                      </a:r>
                    </a:p>
                    <a:p>
                      <a:pPr algn="ctr" rtl="0" fontAlgn="ctr"/>
                      <a:r>
                        <a:rPr lang="en-US" sz="1050" b="1" i="0" u="none" strike="noStrike" dirty="0" smtClean="0">
                          <a:solidFill>
                            <a:srgbClr val="FFFFFF"/>
                          </a:solidFill>
                          <a:effectLst/>
                          <a:latin typeface="Calibri (Body)"/>
                        </a:rPr>
                        <a:t>Expenditure</a:t>
                      </a:r>
                      <a:r>
                        <a:rPr lang="en-US" sz="1050" b="1" i="0" u="none" strike="noStrike" baseline="0" dirty="0" smtClean="0">
                          <a:solidFill>
                            <a:srgbClr val="FFFFFF"/>
                          </a:solidFill>
                          <a:effectLst/>
                          <a:latin typeface="Calibri (Body)"/>
                        </a:rPr>
                        <a:t> by Province</a:t>
                      </a:r>
                      <a:r>
                        <a:rPr lang="en-US" sz="1050" b="1" i="0" u="none" strike="noStrike" dirty="0" smtClean="0">
                          <a:solidFill>
                            <a:srgbClr val="FFFFFF"/>
                          </a:solidFill>
                          <a:effectLst/>
                          <a:latin typeface="Calibri (Body)"/>
                        </a:rPr>
                        <a:t> </a:t>
                      </a:r>
                      <a:endParaRPr lang="en-ZA" sz="1050" b="1" i="0" u="none" strike="noStrike" dirty="0" smtClean="0">
                        <a:solidFill>
                          <a:srgbClr val="FFFFFF"/>
                        </a:solidFill>
                        <a:effectLst/>
                        <a:latin typeface="Calibri (Body)"/>
                      </a:endParaRPr>
                    </a:p>
                    <a:p>
                      <a:pPr algn="ctr" rtl="0" fontAlgn="ctr"/>
                      <a:r>
                        <a:rPr lang="en-ZA" sz="1050" b="1" i="0" u="none" strike="noStrike" dirty="0" smtClean="0">
                          <a:solidFill>
                            <a:srgbClr val="FFFFFF"/>
                          </a:solidFill>
                          <a:effectLst/>
                          <a:latin typeface="Calibri (Body)"/>
                        </a:rPr>
                        <a:t>July-Sept</a:t>
                      </a:r>
                    </a:p>
                    <a:p>
                      <a:pPr algn="ctr" rtl="0" fontAlgn="ctr"/>
                      <a:r>
                        <a:rPr lang="en-ZA" sz="1050" b="1" i="0" u="none" strike="noStrike" dirty="0" smtClean="0">
                          <a:solidFill>
                            <a:srgbClr val="FFFFFF"/>
                          </a:solidFill>
                          <a:effectLst/>
                          <a:latin typeface="Calibri (Body)"/>
                        </a:rPr>
                        <a:t>2018</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050" b="1" i="0" u="none" strike="noStrike" baseline="0" dirty="0" smtClean="0">
                          <a:solidFill>
                            <a:srgbClr val="FFFFFF"/>
                          </a:solidFill>
                          <a:effectLst/>
                          <a:latin typeface="Calibri (Body)"/>
                        </a:rPr>
                        <a:t>(Over) / Under</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050" b="1" i="0" u="none" strike="noStrike" dirty="0" smtClean="0">
                          <a:solidFill>
                            <a:srgbClr val="FFFFFF"/>
                          </a:solidFill>
                          <a:effectLst/>
                          <a:latin typeface="Calibri (Body)"/>
                        </a:rPr>
                        <a:t>% Spent</a:t>
                      </a:r>
                      <a:endParaRPr lang="en-ZA" sz="105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extLst>
                  <a:ext uri="{0D108BD9-81ED-4DB2-BD59-A6C34878D82A}">
                    <a16:rowId xmlns="" xmlns:a16="http://schemas.microsoft.com/office/drawing/2014/main" val="10000"/>
                  </a:ext>
                </a:extLst>
              </a:tr>
              <a:tr h="362635">
                <a:tc>
                  <a:txBody>
                    <a:bodyPr/>
                    <a:lstStyle/>
                    <a:p>
                      <a:pPr algn="l" fontAlgn="t"/>
                      <a:endParaRPr lang="en-ZA" sz="1050" b="0" i="0" u="none" strike="noStrike" dirty="0">
                        <a:solidFill>
                          <a:schemeClr val="tx1"/>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050" b="1" i="0" u="none" strike="noStrike" dirty="0" smtClean="0">
                          <a:solidFill>
                            <a:schemeClr val="tx1"/>
                          </a:solidFill>
                          <a:effectLst/>
                          <a:latin typeface="Calibri (Body)"/>
                        </a:rPr>
                        <a:t>R’000</a:t>
                      </a:r>
                      <a:endParaRPr lang="en-ZA" sz="1050" b="1" i="0" u="none" strike="noStrike" dirty="0">
                        <a:solidFill>
                          <a:schemeClr val="tx1"/>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050" b="1" i="0" u="none" strike="noStrike" dirty="0" smtClean="0">
                          <a:solidFill>
                            <a:schemeClr val="tx1"/>
                          </a:solidFill>
                          <a:effectLst/>
                          <a:latin typeface="Calibri (Body)"/>
                        </a:rPr>
                        <a:t>R’000</a:t>
                      </a:r>
                      <a:endParaRPr lang="en-ZA" sz="1050" b="1" i="0" u="none" strike="noStrike" dirty="0">
                        <a:solidFill>
                          <a:schemeClr val="tx1"/>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050" b="1" i="0" u="none" strike="noStrike" dirty="0" smtClean="0">
                          <a:solidFill>
                            <a:schemeClr val="tx1"/>
                          </a:solidFill>
                          <a:effectLst/>
                          <a:latin typeface="Calibri (Body)"/>
                        </a:rPr>
                        <a:t>R’000</a:t>
                      </a:r>
                      <a:endParaRPr lang="en-ZA" sz="1050" b="1" i="0" u="none" strike="noStrike" dirty="0">
                        <a:solidFill>
                          <a:schemeClr val="tx1"/>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ZA" sz="1050" b="1" i="0" u="none" strike="noStrike" kern="1200" cap="none" spc="0" normalizeH="0" baseline="0" noProof="0" dirty="0" smtClean="0">
                          <a:ln>
                            <a:noFill/>
                          </a:ln>
                          <a:solidFill>
                            <a:schemeClr val="tx1"/>
                          </a:solidFill>
                          <a:effectLst/>
                          <a:uLnTx/>
                          <a:uFillTx/>
                          <a:latin typeface="Calibri (Body)"/>
                          <a:ea typeface="+mn-ea"/>
                          <a:cs typeface="+mn-cs"/>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050" b="1" i="0" u="none" strike="noStrike" dirty="0" smtClean="0">
                          <a:solidFill>
                            <a:schemeClr val="tx1"/>
                          </a:solidFill>
                          <a:effectLst/>
                          <a:latin typeface="Calibri (Body)"/>
                        </a:rPr>
                        <a:t>R’000</a:t>
                      </a:r>
                      <a:endParaRPr lang="en-ZA" sz="1050" b="1" i="0" u="none" strike="noStrike" dirty="0">
                        <a:solidFill>
                          <a:schemeClr val="tx1"/>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ZA" sz="1050" b="1" i="0" u="none" strike="noStrike" dirty="0">
                        <a:solidFill>
                          <a:schemeClr val="tx1"/>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ZA" sz="1050" b="1" i="0" u="none" strike="noStrike" dirty="0">
                        <a:solidFill>
                          <a:srgbClr val="FF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050" b="1" i="0" u="none" strike="noStrike" dirty="0" smtClean="0">
                          <a:solidFill>
                            <a:schemeClr val="tx1"/>
                          </a:solidFill>
                          <a:effectLst/>
                          <a:latin typeface="Calibri (Body)"/>
                        </a:rPr>
                        <a:t>R’000</a:t>
                      </a:r>
                      <a:endParaRPr lang="en-ZA" sz="1050" b="1" i="0" u="none" strike="noStrike" dirty="0">
                        <a:solidFill>
                          <a:schemeClr val="tx1"/>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fontAlgn="t"/>
                      <a:r>
                        <a:rPr lang="en-ZA" sz="1050" b="1" i="0" u="none" strike="noStrike" dirty="0" smtClean="0">
                          <a:solidFill>
                            <a:schemeClr val="tx1"/>
                          </a:solidFill>
                          <a:effectLst/>
                          <a:latin typeface="Calibri (Body)"/>
                        </a:rPr>
                        <a:t>R’000</a:t>
                      </a:r>
                      <a:endParaRPr lang="en-ZA" sz="1050" b="1" i="0" u="none" strike="noStrike" dirty="0">
                        <a:solidFill>
                          <a:schemeClr val="tx1"/>
                        </a:solidFill>
                        <a:effectLst/>
                        <a:latin typeface="Calibri (Body)"/>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ZA" sz="1050" b="1" i="0" u="none" strike="noStrike" dirty="0" smtClean="0">
                          <a:solidFill>
                            <a:schemeClr val="tx1"/>
                          </a:solidFill>
                          <a:effectLst/>
                          <a:latin typeface="Calibri (Body)"/>
                        </a:rPr>
                        <a:t>R’000</a:t>
                      </a: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fontAlgn="t"/>
                      <a:endParaRPr lang="en-ZA" sz="1050" b="0" i="0" u="none" strike="noStrike" dirty="0">
                        <a:solidFill>
                          <a:srgbClr val="FF0000"/>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431197">
                <a:tc>
                  <a:txBody>
                    <a:bodyPr/>
                    <a:lstStyle/>
                    <a:p>
                      <a:pPr algn="l" rtl="0" fontAlgn="ctr"/>
                      <a:r>
                        <a:rPr lang="en-US" sz="1050" b="0" i="0" u="none" strike="noStrike" dirty="0" smtClean="0">
                          <a:solidFill>
                            <a:schemeClr val="tx1"/>
                          </a:solidFill>
                          <a:effectLst/>
                          <a:latin typeface="Calibri (Body)"/>
                        </a:rPr>
                        <a:t>Eastern Cape</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160 584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160 584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68 491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58 520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42.7%</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36.4%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41 591</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36 621</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050" b="0" i="0" u="none" strike="noStrike" dirty="0" smtClean="0">
                          <a:solidFill>
                            <a:schemeClr val="tx1"/>
                          </a:solidFill>
                          <a:effectLst/>
                          <a:latin typeface="Calibri (Body)"/>
                        </a:rPr>
                        <a:t>4 970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fontAlgn="ctr"/>
                      <a:r>
                        <a:rPr lang="en-US" sz="1050" b="0" i="0" u="none" strike="noStrike" dirty="0" smtClean="0">
                          <a:solidFill>
                            <a:schemeClr val="tx1"/>
                          </a:solidFill>
                          <a:effectLst/>
                          <a:latin typeface="Arial"/>
                        </a:rPr>
                        <a:t>88%</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2"/>
                  </a:ext>
                </a:extLst>
              </a:tr>
              <a:tr h="261425">
                <a:tc>
                  <a:txBody>
                    <a:bodyPr/>
                    <a:lstStyle/>
                    <a:p>
                      <a:pPr algn="l" rtl="0" fontAlgn="ctr"/>
                      <a:r>
                        <a:rPr lang="en-US" sz="1050" b="0" i="0" u="none" strike="noStrike" dirty="0" smtClean="0">
                          <a:solidFill>
                            <a:schemeClr val="tx1"/>
                          </a:solidFill>
                          <a:effectLst/>
                          <a:latin typeface="Calibri (Body)"/>
                        </a:rPr>
                        <a:t>Free State</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159 504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14 805</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174</a:t>
                      </a:r>
                      <a:r>
                        <a:rPr lang="en-US" sz="1050" b="0" i="0" u="none" strike="noStrike" baseline="0" dirty="0" smtClean="0">
                          <a:solidFill>
                            <a:schemeClr val="tx1"/>
                          </a:solidFill>
                          <a:effectLst/>
                          <a:latin typeface="Calibri (Body)"/>
                        </a:rPr>
                        <a:t> 309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77 949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60 980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48.9%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35.0%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45 088</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37 837</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7 251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en-US" sz="1050" b="0" i="0" u="none" strike="noStrike" dirty="0" smtClean="0">
                          <a:solidFill>
                            <a:schemeClr val="tx1"/>
                          </a:solidFill>
                          <a:effectLst/>
                          <a:latin typeface="Arial"/>
                        </a:rPr>
                        <a:t>84%</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3"/>
                  </a:ext>
                </a:extLst>
              </a:tr>
              <a:tr h="379563">
                <a:tc>
                  <a:txBody>
                    <a:bodyPr/>
                    <a:lstStyle/>
                    <a:p>
                      <a:pPr algn="l" rtl="0" fontAlgn="ctr"/>
                      <a:r>
                        <a:rPr lang="en-US" sz="1050" b="0" i="0" u="none" strike="noStrike" dirty="0" smtClean="0">
                          <a:solidFill>
                            <a:schemeClr val="tx1"/>
                          </a:solidFill>
                          <a:effectLst/>
                          <a:latin typeface="Calibri (Body)"/>
                        </a:rPr>
                        <a:t>Gauteng</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168 530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45 714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214 244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83 270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67 193</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49.4%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31.4%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73 119</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62 681</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10 438</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fontAlgn="ctr"/>
                      <a:r>
                        <a:rPr lang="en-US" sz="1050" b="0" i="0" u="none" strike="noStrike" dirty="0" smtClean="0">
                          <a:solidFill>
                            <a:schemeClr val="tx1"/>
                          </a:solidFill>
                          <a:effectLst/>
                          <a:latin typeface="Arial"/>
                        </a:rPr>
                        <a:t>86%</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4"/>
                  </a:ext>
                </a:extLst>
              </a:tr>
              <a:tr h="441598">
                <a:tc>
                  <a:txBody>
                    <a:bodyPr/>
                    <a:lstStyle/>
                    <a:p>
                      <a:pPr algn="l" rtl="0" fontAlgn="ctr"/>
                      <a:r>
                        <a:rPr lang="en-US" sz="1050" b="0" i="0" u="none" strike="noStrike" dirty="0" smtClean="0">
                          <a:solidFill>
                            <a:schemeClr val="tx1"/>
                          </a:solidFill>
                          <a:effectLst/>
                          <a:latin typeface="Calibri (Body)"/>
                        </a:rPr>
                        <a:t>KwaZulu-Natal</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174 397</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174 397</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83 581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57 348</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47.9%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32.9%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49 860</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39 231</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ZA" sz="1050" b="0" i="0" u="none" strike="noStrike" dirty="0" smtClean="0">
                          <a:solidFill>
                            <a:schemeClr val="tx1"/>
                          </a:solidFill>
                          <a:effectLst/>
                          <a:latin typeface="Arial" panose="020B0604020202020204" pitchFamily="34" charset="0"/>
                          <a:cs typeface="Arial" panose="020B0604020202020204" pitchFamily="34" charset="0"/>
                        </a:rPr>
                        <a:t>10 629</a:t>
                      </a:r>
                      <a:endParaRPr lang="en-ZA"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en-US" sz="1050" b="0" i="0" u="none" strike="noStrike" dirty="0" smtClean="0">
                          <a:solidFill>
                            <a:schemeClr val="tx1"/>
                          </a:solidFill>
                          <a:effectLst/>
                          <a:latin typeface="Arial"/>
                        </a:rPr>
                        <a:t>79%</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5"/>
                  </a:ext>
                </a:extLst>
              </a:tr>
              <a:tr h="379563">
                <a:tc>
                  <a:txBody>
                    <a:bodyPr/>
                    <a:lstStyle/>
                    <a:p>
                      <a:pPr algn="l" rtl="0" fontAlgn="ctr"/>
                      <a:r>
                        <a:rPr lang="en-US" sz="1050" b="0" i="0" u="none" strike="noStrike" dirty="0" smtClean="0">
                          <a:solidFill>
                            <a:schemeClr val="tx1"/>
                          </a:solidFill>
                          <a:effectLst/>
                          <a:latin typeface="Calibri (Body)"/>
                        </a:rPr>
                        <a:t>Limpopo</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125 643</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3 801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129 444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69 113</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61</a:t>
                      </a:r>
                      <a:r>
                        <a:rPr lang="en-US" sz="1050" b="0" i="0" u="none" strike="noStrike" baseline="0" dirty="0" smtClean="0">
                          <a:solidFill>
                            <a:schemeClr val="tx1"/>
                          </a:solidFill>
                          <a:effectLst/>
                          <a:latin typeface="Calibri (Body)"/>
                        </a:rPr>
                        <a:t> 292</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55.0%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47.4%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40 958</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38 194</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2 764 </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fontAlgn="ctr"/>
                      <a:r>
                        <a:rPr lang="en-US" sz="1050" b="0" i="0" u="none" strike="noStrike" dirty="0" smtClean="0">
                          <a:solidFill>
                            <a:schemeClr val="tx1"/>
                          </a:solidFill>
                          <a:effectLst/>
                          <a:latin typeface="Arial"/>
                        </a:rPr>
                        <a:t>93%</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6"/>
                  </a:ext>
                </a:extLst>
              </a:tr>
              <a:tr h="427178">
                <a:tc>
                  <a:txBody>
                    <a:bodyPr/>
                    <a:lstStyle/>
                    <a:p>
                      <a:pPr algn="l" rtl="0" fontAlgn="ctr"/>
                      <a:r>
                        <a:rPr lang="en-US" sz="1050" b="0" i="0" u="none" strike="noStrike" dirty="0" smtClean="0">
                          <a:solidFill>
                            <a:schemeClr val="tx1"/>
                          </a:solidFill>
                          <a:effectLst/>
                          <a:latin typeface="Calibri (Body)"/>
                        </a:rPr>
                        <a:t>Mpumalanga</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162 479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162 479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81 337</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94 585</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50.1%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58.2%</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42 669</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62 980</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Arial" panose="020B0604020202020204" pitchFamily="34" charset="0"/>
                          <a:cs typeface="Arial" panose="020B0604020202020204" pitchFamily="34" charset="0"/>
                        </a:rPr>
                        <a:t>(20 311)</a:t>
                      </a:r>
                      <a:endParaRPr lang="en-ZA"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en-US" sz="1050" b="0" i="0" u="none" strike="noStrike" dirty="0" smtClean="0">
                          <a:solidFill>
                            <a:schemeClr val="tx1"/>
                          </a:solidFill>
                          <a:effectLst/>
                          <a:latin typeface="Arial"/>
                        </a:rPr>
                        <a:t>148%</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7"/>
                  </a:ext>
                </a:extLst>
              </a:tr>
              <a:tr h="441598">
                <a:tc>
                  <a:txBody>
                    <a:bodyPr/>
                    <a:lstStyle/>
                    <a:p>
                      <a:pPr algn="l" rtl="0" fontAlgn="ctr"/>
                      <a:r>
                        <a:rPr lang="en-US" sz="1050" b="0" i="0" u="none" strike="noStrike" dirty="0" smtClean="0">
                          <a:solidFill>
                            <a:schemeClr val="tx1"/>
                          </a:solidFill>
                          <a:effectLst/>
                          <a:latin typeface="Calibri (Body)"/>
                        </a:rPr>
                        <a:t>Northern Cape</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159 554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29 310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188 864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101 574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73 541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63.7%</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38.9%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52 111</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42 435</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Arial" panose="020B0604020202020204" pitchFamily="34" charset="0"/>
                          <a:cs typeface="Arial" panose="020B0604020202020204" pitchFamily="34" charset="0"/>
                        </a:rPr>
                        <a:t>9 676</a:t>
                      </a:r>
                      <a:endParaRPr lang="en-ZA"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fontAlgn="ctr"/>
                      <a:r>
                        <a:rPr lang="en-US" sz="1050" b="0" i="0" u="none" strike="noStrike" dirty="0" smtClean="0">
                          <a:solidFill>
                            <a:schemeClr val="tx1"/>
                          </a:solidFill>
                          <a:effectLst/>
                          <a:latin typeface="Arial"/>
                        </a:rPr>
                        <a:t>81%</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8"/>
                  </a:ext>
                </a:extLst>
              </a:tr>
              <a:tr h="321594">
                <a:tc>
                  <a:txBody>
                    <a:bodyPr/>
                    <a:lstStyle/>
                    <a:p>
                      <a:pPr algn="l" rtl="0" fontAlgn="ctr"/>
                      <a:r>
                        <a:rPr lang="en-US" sz="1050" b="0" i="0" u="none" strike="noStrike" dirty="0" smtClean="0">
                          <a:solidFill>
                            <a:schemeClr val="tx1"/>
                          </a:solidFill>
                          <a:effectLst/>
                          <a:latin typeface="Calibri (Body)"/>
                        </a:rPr>
                        <a:t>North West</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136 369</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3 572</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139 941</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67 028</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Calibri (Body)"/>
                        </a:rPr>
                        <a:t>48 923</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49.2%</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050" b="0" i="0" u="none" strike="noStrike" dirty="0" smtClean="0">
                          <a:solidFill>
                            <a:schemeClr val="tx1"/>
                          </a:solidFill>
                          <a:effectLst/>
                          <a:latin typeface="Calibri (Body)"/>
                        </a:rPr>
                        <a:t>35.0%</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US" sz="1050" b="0" i="0" u="none" strike="noStrike" dirty="0" smtClean="0">
                          <a:solidFill>
                            <a:schemeClr val="tx1"/>
                          </a:solidFill>
                          <a:effectLst/>
                          <a:latin typeface="Arial"/>
                        </a:rPr>
                        <a:t>38</a:t>
                      </a:r>
                      <a:r>
                        <a:rPr lang="en-US" sz="1050" b="0" i="0" u="none" strike="noStrike" baseline="0" dirty="0" smtClean="0">
                          <a:solidFill>
                            <a:schemeClr val="tx1"/>
                          </a:solidFill>
                          <a:effectLst/>
                          <a:latin typeface="Arial"/>
                        </a:rPr>
                        <a:t> 367</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ZA" sz="1050" b="0" i="0" u="none" strike="noStrike" dirty="0" smtClean="0">
                          <a:solidFill>
                            <a:schemeClr val="tx1"/>
                          </a:solidFill>
                          <a:effectLst/>
                          <a:latin typeface="Arial"/>
                        </a:rPr>
                        <a:t>26 152</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050" b="0" i="0" u="none" strike="noStrike" dirty="0" smtClean="0">
                          <a:solidFill>
                            <a:schemeClr val="tx1"/>
                          </a:solidFill>
                          <a:effectLst/>
                          <a:latin typeface="Arial" panose="020B0604020202020204" pitchFamily="34" charset="0"/>
                          <a:cs typeface="Arial" panose="020B0604020202020204" pitchFamily="34" charset="0"/>
                        </a:rPr>
                        <a:t>12 215</a:t>
                      </a:r>
                      <a:endParaRPr lang="en-ZA"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en-US" sz="1050" b="0" i="0" u="none" strike="noStrike" dirty="0" smtClean="0">
                          <a:solidFill>
                            <a:schemeClr val="tx1"/>
                          </a:solidFill>
                          <a:effectLst/>
                          <a:latin typeface="Arial"/>
                        </a:rPr>
                        <a:t>68%</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9"/>
                  </a:ext>
                </a:extLst>
              </a:tr>
              <a:tr h="431197">
                <a:tc>
                  <a:txBody>
                    <a:bodyPr/>
                    <a:lstStyle/>
                    <a:p>
                      <a:pPr algn="l" rtl="0" fontAlgn="ctr"/>
                      <a:r>
                        <a:rPr lang="en-US" sz="1050" b="0" i="0" u="none" strike="noStrike" dirty="0" smtClean="0">
                          <a:solidFill>
                            <a:schemeClr val="tx1"/>
                          </a:solidFill>
                          <a:effectLst/>
                          <a:latin typeface="Calibri (Body)"/>
                        </a:rPr>
                        <a:t>Western Cape</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176 624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176 624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71 707</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050" b="0" i="0" u="none" strike="noStrike" dirty="0" smtClean="0">
                          <a:solidFill>
                            <a:schemeClr val="tx1"/>
                          </a:solidFill>
                          <a:effectLst/>
                          <a:latin typeface="Calibri (Body)"/>
                        </a:rPr>
                        <a:t>71 454</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40.6%</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050" b="0" i="0" u="none" strike="noStrike" dirty="0" smtClean="0">
                          <a:solidFill>
                            <a:schemeClr val="tx1"/>
                          </a:solidFill>
                          <a:effectLst/>
                          <a:latin typeface="Calibri (Body)"/>
                        </a:rPr>
                        <a:t>40.5%</a:t>
                      </a:r>
                      <a:endParaRPr lang="en-ZA" sz="105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68 289</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fontAlgn="ctr"/>
                      <a:r>
                        <a:rPr lang="en-US" sz="1050" b="0" i="0" u="none" strike="noStrike" dirty="0" smtClean="0">
                          <a:solidFill>
                            <a:schemeClr val="tx1"/>
                          </a:solidFill>
                          <a:effectLst/>
                          <a:latin typeface="Arial"/>
                        </a:rPr>
                        <a:t>67 678</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050" b="0" i="0" u="none" strike="noStrike" dirty="0" smtClean="0">
                          <a:solidFill>
                            <a:schemeClr val="tx1"/>
                          </a:solidFill>
                          <a:effectLst/>
                          <a:latin typeface="Arial" panose="020B0604020202020204" pitchFamily="34" charset="0"/>
                          <a:cs typeface="Arial" panose="020B0604020202020204" pitchFamily="34" charset="0"/>
                        </a:rPr>
                        <a:t>611</a:t>
                      </a:r>
                      <a:endParaRPr lang="en-ZA"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fontAlgn="ctr"/>
                      <a:r>
                        <a:rPr lang="en-US" sz="1050" b="0" i="0" u="none" strike="noStrike" dirty="0" smtClean="0">
                          <a:solidFill>
                            <a:schemeClr val="tx1"/>
                          </a:solidFill>
                          <a:effectLst/>
                          <a:latin typeface="Arial"/>
                        </a:rPr>
                        <a:t>99%</a:t>
                      </a:r>
                      <a:endParaRPr lang="en-ZA" sz="1050" b="0" i="0" u="none" strike="noStrike" dirty="0">
                        <a:solidFill>
                          <a:schemeClr val="tx1"/>
                        </a:solidFill>
                        <a:effectLst/>
                        <a:latin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0"/>
                  </a:ext>
                </a:extLst>
              </a:tr>
              <a:tr h="228951">
                <a:tc>
                  <a:txBody>
                    <a:bodyPr/>
                    <a:lstStyle/>
                    <a:p>
                      <a:pPr algn="l" rtl="0" fontAlgn="ctr"/>
                      <a:r>
                        <a:rPr lang="en-US" sz="1050" b="1" i="0" u="none" strike="noStrike" dirty="0" smtClean="0">
                          <a:solidFill>
                            <a:schemeClr val="tx1"/>
                          </a:solidFill>
                          <a:effectLst/>
                          <a:latin typeface="Arial" pitchFamily="34" charset="0"/>
                          <a:cs typeface="Arial" pitchFamily="34" charset="0"/>
                        </a:rPr>
                        <a:t>Total</a:t>
                      </a:r>
                      <a:endParaRPr lang="en-ZA" sz="105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050" b="1" i="0" u="none" strike="noStrike" dirty="0" smtClean="0">
                          <a:solidFill>
                            <a:schemeClr val="tx1"/>
                          </a:solidFill>
                          <a:effectLst/>
                          <a:latin typeface="Arial" pitchFamily="34" charset="0"/>
                          <a:cs typeface="Arial" pitchFamily="34" charset="0"/>
                        </a:rPr>
                        <a:t>1 423 684</a:t>
                      </a:r>
                      <a:endParaRPr lang="en-ZA" sz="105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050" b="1" i="0" u="none" strike="noStrike" dirty="0" smtClean="0">
                          <a:solidFill>
                            <a:schemeClr val="tx1"/>
                          </a:solidFill>
                          <a:effectLst/>
                          <a:latin typeface="Arial" pitchFamily="34" charset="0"/>
                          <a:cs typeface="Arial" pitchFamily="34" charset="0"/>
                        </a:rPr>
                        <a:t>97 202</a:t>
                      </a:r>
                      <a:endParaRPr lang="en-ZA" sz="1050" b="1" i="0" u="none" strike="noStrike" dirty="0">
                        <a:solidFill>
                          <a:schemeClr val="tx1"/>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050" b="1" i="0" u="none" strike="noStrike" dirty="0" smtClean="0">
                          <a:solidFill>
                            <a:schemeClr val="tx1"/>
                          </a:solidFill>
                          <a:effectLst/>
                          <a:latin typeface="Arial" pitchFamily="34" charset="0"/>
                          <a:cs typeface="Arial" pitchFamily="34" charset="0"/>
                        </a:rPr>
                        <a:t>1 520 886</a:t>
                      </a:r>
                      <a:endParaRPr lang="en-ZA" sz="1050" b="1" i="0" u="none" strike="noStrike" dirty="0">
                        <a:solidFill>
                          <a:schemeClr val="tx1"/>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050" b="1" i="0" u="none" strike="noStrike" dirty="0" smtClean="0">
                          <a:solidFill>
                            <a:schemeClr val="tx1"/>
                          </a:solidFill>
                          <a:effectLst/>
                          <a:latin typeface="Arial" pitchFamily="34" charset="0"/>
                          <a:cs typeface="Arial" pitchFamily="34" charset="0"/>
                        </a:rPr>
                        <a:t>704 050</a:t>
                      </a:r>
                      <a:endParaRPr lang="en-ZA" sz="1050" b="1" i="0" u="none" strike="noStrike" dirty="0">
                        <a:solidFill>
                          <a:schemeClr val="tx1"/>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050" b="1" i="0" u="none" strike="noStrike" dirty="0" smtClean="0">
                          <a:solidFill>
                            <a:schemeClr val="tx1"/>
                          </a:solidFill>
                          <a:effectLst/>
                          <a:latin typeface="Arial" pitchFamily="34" charset="0"/>
                          <a:cs typeface="Arial" pitchFamily="34" charset="0"/>
                        </a:rPr>
                        <a:t>593 836</a:t>
                      </a:r>
                      <a:endParaRPr lang="en-ZA" sz="105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50" b="1" i="0" u="none" strike="noStrike" dirty="0" smtClean="0">
                          <a:solidFill>
                            <a:schemeClr val="tx1"/>
                          </a:solidFill>
                          <a:effectLst/>
                          <a:latin typeface="Arial" pitchFamily="34" charset="0"/>
                          <a:cs typeface="Arial" pitchFamily="34" charset="0"/>
                        </a:rPr>
                        <a:t>49.5%</a:t>
                      </a:r>
                      <a:endParaRPr lang="en-ZA" sz="105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50" b="1" i="0" u="none" strike="noStrike" dirty="0" smtClean="0">
                          <a:solidFill>
                            <a:schemeClr val="tx1"/>
                          </a:solidFill>
                          <a:effectLst/>
                          <a:latin typeface="Arial" pitchFamily="34" charset="0"/>
                          <a:cs typeface="Arial" pitchFamily="34" charset="0"/>
                        </a:rPr>
                        <a:t>39.0%</a:t>
                      </a:r>
                      <a:endParaRPr lang="en-ZA" sz="105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fontAlgn="ctr"/>
                      <a:r>
                        <a:rPr lang="en-US" sz="1050" b="1" i="0" u="none" strike="noStrike" dirty="0" smtClean="0">
                          <a:solidFill>
                            <a:schemeClr val="tx1"/>
                          </a:solidFill>
                          <a:effectLst/>
                          <a:latin typeface="Arial" pitchFamily="34" charset="0"/>
                          <a:cs typeface="Arial" pitchFamily="34" charset="0"/>
                        </a:rPr>
                        <a:t>452 052</a:t>
                      </a:r>
                      <a:endParaRPr lang="en-ZA" sz="1050" b="1" i="0" u="none" strike="noStrike" dirty="0">
                        <a:solidFill>
                          <a:schemeClr val="tx1"/>
                        </a:solidFill>
                        <a:effectLst/>
                        <a:latin typeface="Arial" pitchFamily="34" charset="0"/>
                        <a:cs typeface="Arial" pitchFamily="34"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fontAlgn="ctr"/>
                      <a:r>
                        <a:rPr lang="en-US" sz="1050" b="1" i="0" u="none" strike="noStrike" dirty="0" smtClean="0">
                          <a:solidFill>
                            <a:schemeClr val="tx1"/>
                          </a:solidFill>
                          <a:effectLst/>
                          <a:latin typeface="Arial" pitchFamily="34" charset="0"/>
                          <a:cs typeface="Arial" pitchFamily="34" charset="0"/>
                        </a:rPr>
                        <a:t>413 809</a:t>
                      </a:r>
                      <a:endParaRPr lang="en-ZA" sz="1050" b="1" i="0" u="none" strike="noStrike" dirty="0">
                        <a:solidFill>
                          <a:schemeClr val="tx1"/>
                        </a:solidFill>
                        <a:effectLst/>
                        <a:latin typeface="Arial" pitchFamily="34" charset="0"/>
                        <a:cs typeface="Arial" pitchFamily="34"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050" b="1" i="0" u="none" strike="noStrike" dirty="0" smtClean="0">
                          <a:solidFill>
                            <a:schemeClr val="tx1"/>
                          </a:solidFill>
                          <a:effectLst/>
                          <a:latin typeface="Arial" pitchFamily="34" charset="0"/>
                          <a:cs typeface="Arial" pitchFamily="34" charset="0"/>
                        </a:rPr>
                        <a:t>38 243</a:t>
                      </a:r>
                      <a:endParaRPr lang="en-ZA" sz="105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fontAlgn="ctr"/>
                      <a:r>
                        <a:rPr lang="en-US" sz="1050" b="1" i="0" u="none" strike="noStrike" dirty="0" smtClean="0">
                          <a:solidFill>
                            <a:schemeClr val="tx1"/>
                          </a:solidFill>
                          <a:effectLst/>
                          <a:latin typeface="Arial" pitchFamily="34" charset="0"/>
                          <a:cs typeface="Arial" pitchFamily="34" charset="0"/>
                        </a:rPr>
                        <a:t>92%</a:t>
                      </a:r>
                      <a:endParaRPr lang="en-ZA" sz="1050" b="1" i="0" u="none" strike="noStrike" dirty="0">
                        <a:solidFill>
                          <a:schemeClr val="tx1"/>
                        </a:solidFill>
                        <a:effectLst/>
                        <a:latin typeface="Arial" pitchFamily="34" charset="0"/>
                        <a:cs typeface="Arial" pitchFamily="34"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1"/>
                  </a:ext>
                </a:extLst>
              </a:tr>
            </a:tbl>
          </a:graphicData>
        </a:graphic>
      </p:graphicFrame>
      <p:sp>
        <p:nvSpPr>
          <p:cNvPr id="4" name="Up-Down Arrow 3"/>
          <p:cNvSpPr/>
          <p:nvPr/>
        </p:nvSpPr>
        <p:spPr>
          <a:xfrm>
            <a:off x="6516216" y="764704"/>
            <a:ext cx="72008" cy="51845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Tree>
    <p:extLst>
      <p:ext uri="{BB962C8B-B14F-4D97-AF65-F5344CB8AC3E}">
        <p14:creationId xmlns:p14="http://schemas.microsoft.com/office/powerpoint/2010/main" xmlns="" val="10644472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168329083"/>
              </p:ext>
            </p:extLst>
          </p:nvPr>
        </p:nvGraphicFramePr>
        <p:xfrm>
          <a:off x="179512" y="764704"/>
          <a:ext cx="8712968" cy="5268839"/>
        </p:xfrm>
        <a:graphic>
          <a:graphicData uri="http://schemas.openxmlformats.org/drawingml/2006/table">
            <a:tbl>
              <a:tblPr firstRow="1" bandRow="1">
                <a:tableStyleId>{5C22544A-7EE6-4342-B048-85BDC9FD1C3A}</a:tableStyleId>
              </a:tblPr>
              <a:tblGrid>
                <a:gridCol w="1512168">
                  <a:extLst>
                    <a:ext uri="{9D8B030D-6E8A-4147-A177-3AD203B41FA5}">
                      <a16:colId xmlns="" xmlns:a16="http://schemas.microsoft.com/office/drawing/2014/main" val="20000"/>
                    </a:ext>
                  </a:extLst>
                </a:gridCol>
                <a:gridCol w="2736304">
                  <a:extLst>
                    <a:ext uri="{9D8B030D-6E8A-4147-A177-3AD203B41FA5}">
                      <a16:colId xmlns="" xmlns:a16="http://schemas.microsoft.com/office/drawing/2014/main" val="20001"/>
                    </a:ext>
                  </a:extLst>
                </a:gridCol>
                <a:gridCol w="4464496">
                  <a:extLst>
                    <a:ext uri="{9D8B030D-6E8A-4147-A177-3AD203B41FA5}">
                      <a16:colId xmlns="" xmlns:a16="http://schemas.microsoft.com/office/drawing/2014/main" val="20002"/>
                    </a:ext>
                  </a:extLst>
                </a:gridCol>
              </a:tblGrid>
              <a:tr h="597321">
                <a:tc>
                  <a:txBody>
                    <a:bodyPr/>
                    <a:lstStyle/>
                    <a:p>
                      <a:r>
                        <a:rPr lang="en-US" sz="1700" dirty="0" smtClean="0">
                          <a:latin typeface="+mn-lt"/>
                        </a:rPr>
                        <a:t>Economic</a:t>
                      </a:r>
                      <a:r>
                        <a:rPr lang="en-US" sz="1700" baseline="0" dirty="0" smtClean="0">
                          <a:latin typeface="+mn-lt"/>
                        </a:rPr>
                        <a:t>  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659263">
                <a:tc>
                  <a:txBody>
                    <a:bodyPr/>
                    <a:lstStyle/>
                    <a:p>
                      <a:pPr>
                        <a:lnSpc>
                          <a:spcPct val="100000"/>
                        </a:lnSpc>
                      </a:pPr>
                      <a:r>
                        <a:rPr lang="en-US" sz="1700" b="1" dirty="0" smtClean="0">
                          <a:latin typeface="+mn-lt"/>
                        </a:rPr>
                        <a:t>Departmental</a:t>
                      </a:r>
                      <a:r>
                        <a:rPr lang="en-US" sz="1700" b="1" baseline="0" dirty="0" smtClean="0">
                          <a:latin typeface="+mn-lt"/>
                        </a:rPr>
                        <a:t> Agencies &amp; Accounts </a:t>
                      </a:r>
                    </a:p>
                    <a:p>
                      <a:pPr>
                        <a:lnSpc>
                          <a:spcPct val="100000"/>
                        </a:lnSpc>
                      </a:pPr>
                      <a:r>
                        <a:rPr lang="en-US" sz="1700" b="1" baseline="0" dirty="0" smtClean="0">
                          <a:latin typeface="+mn-lt"/>
                        </a:rPr>
                        <a:t>(Current)</a:t>
                      </a:r>
                      <a:endParaRPr lang="en-ZA" sz="17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subsidies to the Departments’ Public Entities.  The Performing Arts Institutions  transfers are processed quarterly, Libraries and Heritage Institutions on a monthly basis.</a:t>
                      </a:r>
                    </a:p>
                  </a:txBody>
                  <a:tcPr marL="91446" marR="91446" marT="45708" marB="45708">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baseline="0" dirty="0" smtClean="0">
                          <a:solidFill>
                            <a:schemeClr val="tx1"/>
                          </a:solidFill>
                          <a:latin typeface="+mn-lt"/>
                          <a:cs typeface="Arial" pitchFamily="34" charset="0"/>
                        </a:rPr>
                        <a:t>An</a:t>
                      </a:r>
                      <a:r>
                        <a:rPr lang="en-US" sz="1700" baseline="0" dirty="0" smtClean="0">
                          <a:solidFill>
                            <a:schemeClr val="tx1"/>
                          </a:solidFill>
                          <a:latin typeface="+mn-lt"/>
                        </a:rPr>
                        <a:t> actual expenditure of R329.4 million (98%) versus a quarterly projected budget of R337.3 million for subsidies, was transferred to the various entities in the 2nd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The variance is mainly as a result of a transfer to the National Library of South Africa for the community library conditional grant project which was based on the signed MOA. The remaining balance will be transferred in October 2018 in line with the MOA.</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rgbClr val="FF0000"/>
                        </a:solidFill>
                        <a:latin typeface="+mn-lt"/>
                      </a:endParaRPr>
                    </a:p>
                  </a:txBody>
                  <a:tcPr marL="91446" marR="91446" marT="45708" marB="45708">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77200" y="6172200"/>
            <a:ext cx="671264" cy="497160"/>
          </a:xfrm>
        </p:spPr>
        <p:txBody>
          <a:bodyPr/>
          <a:lstStyle/>
          <a:p>
            <a:endParaRPr lang="en-US" sz="1100" b="1" dirty="0" smtClean="0"/>
          </a:p>
          <a:p>
            <a:r>
              <a:rPr lang="en-US" sz="1000" b="1" dirty="0" smtClean="0">
                <a:solidFill>
                  <a:schemeClr val="tx1"/>
                </a:solidFill>
              </a:rPr>
              <a:t>41</a:t>
            </a:r>
            <a:endParaRPr lang="en-ZA" sz="1000" b="1" dirty="0" smtClean="0">
              <a:solidFill>
                <a:schemeClr val="tx1"/>
              </a:solidFill>
            </a:endParaRPr>
          </a:p>
        </p:txBody>
      </p:sp>
      <p:sp>
        <p:nvSpPr>
          <p:cNvPr id="5" name="Title 1"/>
          <p:cNvSpPr txBox="1">
            <a:spLocks/>
          </p:cNvSpPr>
          <p:nvPr/>
        </p:nvSpPr>
        <p:spPr>
          <a:xfrm>
            <a:off x="179512" y="188640"/>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34368674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972611394"/>
              </p:ext>
            </p:extLst>
          </p:nvPr>
        </p:nvGraphicFramePr>
        <p:xfrm>
          <a:off x="127553" y="620688"/>
          <a:ext cx="8712968" cy="5166324"/>
        </p:xfrm>
        <a:graphic>
          <a:graphicData uri="http://schemas.openxmlformats.org/drawingml/2006/table">
            <a:tbl>
              <a:tblPr firstRow="1" bandRow="1">
                <a:tableStyleId>{5C22544A-7EE6-4342-B048-85BDC9FD1C3A}</a:tableStyleId>
              </a:tblPr>
              <a:tblGrid>
                <a:gridCol w="1609561">
                  <a:extLst>
                    <a:ext uri="{9D8B030D-6E8A-4147-A177-3AD203B41FA5}">
                      <a16:colId xmlns="" xmlns:a16="http://schemas.microsoft.com/office/drawing/2014/main" val="20000"/>
                    </a:ext>
                  </a:extLst>
                </a:gridCol>
                <a:gridCol w="2278870">
                  <a:extLst>
                    <a:ext uri="{9D8B030D-6E8A-4147-A177-3AD203B41FA5}">
                      <a16:colId xmlns="" xmlns:a16="http://schemas.microsoft.com/office/drawing/2014/main" val="20001"/>
                    </a:ext>
                  </a:extLst>
                </a:gridCol>
                <a:gridCol w="4824537">
                  <a:extLst>
                    <a:ext uri="{9D8B030D-6E8A-4147-A177-3AD203B41FA5}">
                      <a16:colId xmlns="" xmlns:a16="http://schemas.microsoft.com/office/drawing/2014/main" val="20002"/>
                    </a:ext>
                  </a:extLst>
                </a:gridCol>
              </a:tblGrid>
              <a:tr h="632866">
                <a:tc>
                  <a:txBody>
                    <a:bodyPr/>
                    <a:lstStyle/>
                    <a:p>
                      <a:pPr algn="l"/>
                      <a:r>
                        <a:rPr lang="en-US" sz="1800" dirty="0" smtClean="0">
                          <a:latin typeface="+mn-lt"/>
                        </a:rPr>
                        <a:t>Economic</a:t>
                      </a:r>
                      <a:r>
                        <a:rPr lang="en-US" sz="1800" baseline="0" dirty="0" smtClean="0">
                          <a:latin typeface="+mn-lt"/>
                        </a:rPr>
                        <a:t>  </a:t>
                      </a:r>
                    </a:p>
                    <a:p>
                      <a:pPr algn="l"/>
                      <a:r>
                        <a:rPr lang="en-US" sz="1800" baseline="0" dirty="0" smtClean="0">
                          <a:latin typeface="+mn-lt"/>
                        </a:rPr>
                        <a:t>Classification</a:t>
                      </a:r>
                      <a:endParaRPr lang="en-US" sz="1800" dirty="0" smtClean="0">
                        <a:latin typeface="+mn-lt"/>
                      </a:endParaRPr>
                    </a:p>
                  </a:txBody>
                  <a:tcPr marL="91446" marR="91446" marT="45708" marB="45708">
                    <a:solidFill>
                      <a:srgbClr val="B77727"/>
                    </a:solidFill>
                  </a:tcPr>
                </a:tc>
                <a:tc>
                  <a:txBody>
                    <a:bodyPr/>
                    <a:lstStyle/>
                    <a:p>
                      <a:pPr algn="l"/>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475422">
                <a:tc>
                  <a:txBody>
                    <a:bodyPr/>
                    <a:lstStyle/>
                    <a:p>
                      <a:r>
                        <a:rPr lang="en-US" sz="1700" b="1" dirty="0" smtClean="0">
                          <a:latin typeface="+mn-lt"/>
                        </a:rPr>
                        <a:t>Departmental</a:t>
                      </a:r>
                      <a:r>
                        <a:rPr lang="en-US" sz="1700" b="1" baseline="0" dirty="0" smtClean="0">
                          <a:latin typeface="+mn-lt"/>
                        </a:rPr>
                        <a:t> Agencies &amp; Accounts </a:t>
                      </a:r>
                    </a:p>
                    <a:p>
                      <a:r>
                        <a:rPr lang="en-US" sz="1700" b="1" baseline="0" dirty="0" smtClean="0">
                          <a:latin typeface="+mn-lt"/>
                        </a:rPr>
                        <a:t>(Capital)</a:t>
                      </a:r>
                      <a:endParaRPr lang="en-ZA" sz="1700" b="1" dirty="0">
                        <a:latin typeface="+mn-lt"/>
                      </a:endParaRPr>
                    </a:p>
                  </a:txBody>
                  <a:tcPr marL="91446" marR="91446" marT="45714" marB="45714">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maintenance, upgrade and refurbishment of the Departments’ Playhouses, Museums and Libraries as well as the construction of Legacy Projects.</a:t>
                      </a:r>
                    </a:p>
                  </a:txBody>
                  <a:tcPr marL="91446" marR="91446" marT="45714" marB="45714">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aseline="0" dirty="0" smtClean="0">
                          <a:solidFill>
                            <a:schemeClr val="tx1"/>
                          </a:solidFill>
                          <a:latin typeface="+mn-lt"/>
                        </a:rPr>
                        <a:t>An expenditure of R83.7 million (132%) versus a quarterly projected budget of R63.3 million, was incurred in the 2nd quarter. </a:t>
                      </a:r>
                      <a:r>
                        <a:rPr lang="en-US" sz="1800" dirty="0" smtClean="0">
                          <a:solidFill>
                            <a:schemeClr val="tx1"/>
                          </a:solidFill>
                          <a:latin typeface="+mn-lt"/>
                        </a:rPr>
                        <a:t>The over expenditure is mainly due to the following:</a:t>
                      </a: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ZA" sz="1700" baseline="0" dirty="0" smtClean="0">
                          <a:solidFill>
                            <a:schemeClr val="tx1"/>
                          </a:solidFill>
                          <a:latin typeface="+mn-lt"/>
                        </a:rPr>
                        <a:t>Robben Island Museum urgent transfer required as a result of reprioritisation to priority projects to address issues of Health and Safety.</a:t>
                      </a:r>
                    </a:p>
                    <a:p>
                      <a:pPr marL="0" marR="0" indent="0" algn="just"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ZA" sz="1700" baseline="0" dirty="0" smtClean="0">
                          <a:solidFill>
                            <a:schemeClr val="tx1"/>
                          </a:solidFill>
                          <a:latin typeface="+mn-lt"/>
                        </a:rPr>
                        <a:t>National Library of SA</a:t>
                      </a:r>
                      <a:r>
                        <a:rPr lang="en-ZA" sz="1700" baseline="0" dirty="0" smtClean="0">
                          <a:solidFill>
                            <a:srgbClr val="FF0000"/>
                          </a:solidFill>
                          <a:latin typeface="+mn-lt"/>
                        </a:rPr>
                        <a:t>  </a:t>
                      </a:r>
                      <a:r>
                        <a:rPr lang="en-ZA" sz="1700" baseline="0" dirty="0" smtClean="0">
                          <a:solidFill>
                            <a:schemeClr val="tx1"/>
                          </a:solidFill>
                          <a:latin typeface="+mn-lt"/>
                        </a:rPr>
                        <a:t>submitted a drawdown schedule  different from the previous financial year’s initial projections which was done based on their spending trends on the projects. The allocated projects have since started and the spending has improved hence the variance .</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rgbClr val="FF0000"/>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rgbClr val="FF0000"/>
                        </a:solidFill>
                        <a:latin typeface="+mn-lt"/>
                      </a:endParaRPr>
                    </a:p>
                  </a:txBody>
                  <a:tcPr marL="91446" marR="91446" marT="45714" marB="45714">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90340" y="6093296"/>
            <a:ext cx="730132" cy="504056"/>
          </a:xfrm>
        </p:spPr>
        <p:txBody>
          <a:bodyPr/>
          <a:lstStyle/>
          <a:p>
            <a:endParaRPr lang="en-US" sz="1000" dirty="0" smtClean="0"/>
          </a:p>
          <a:p>
            <a:endParaRPr lang="en-US" sz="1000" dirty="0" smtClean="0"/>
          </a:p>
          <a:p>
            <a:r>
              <a:rPr lang="en-US" sz="1000" b="1" dirty="0" smtClean="0">
                <a:solidFill>
                  <a:schemeClr val="tx1"/>
                </a:solidFill>
              </a:rPr>
              <a:t>42</a:t>
            </a:r>
            <a:endParaRPr lang="en-ZA" sz="1000" b="1" dirty="0" smtClean="0">
              <a:solidFill>
                <a:schemeClr val="tx1"/>
              </a:solidFill>
            </a:endParaRPr>
          </a:p>
        </p:txBody>
      </p:sp>
      <p:sp>
        <p:nvSpPr>
          <p:cNvPr id="5" name="Title 1"/>
          <p:cNvSpPr txBox="1">
            <a:spLocks/>
          </p:cNvSpPr>
          <p:nvPr/>
        </p:nvSpPr>
        <p:spPr>
          <a:xfrm>
            <a:off x="127552" y="0"/>
            <a:ext cx="8712968"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4432376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386178444"/>
              </p:ext>
            </p:extLst>
          </p:nvPr>
        </p:nvGraphicFramePr>
        <p:xfrm>
          <a:off x="127553" y="620688"/>
          <a:ext cx="8764927" cy="4923928"/>
        </p:xfrm>
        <a:graphic>
          <a:graphicData uri="http://schemas.openxmlformats.org/drawingml/2006/table">
            <a:tbl>
              <a:tblPr firstRow="1" bandRow="1">
                <a:tableStyleId>{5C22544A-7EE6-4342-B048-85BDC9FD1C3A}</a:tableStyleId>
              </a:tblPr>
              <a:tblGrid>
                <a:gridCol w="1609561">
                  <a:extLst>
                    <a:ext uri="{9D8B030D-6E8A-4147-A177-3AD203B41FA5}">
                      <a16:colId xmlns="" xmlns:a16="http://schemas.microsoft.com/office/drawing/2014/main" val="20000"/>
                    </a:ext>
                  </a:extLst>
                </a:gridCol>
                <a:gridCol w="2278870">
                  <a:extLst>
                    <a:ext uri="{9D8B030D-6E8A-4147-A177-3AD203B41FA5}">
                      <a16:colId xmlns="" xmlns:a16="http://schemas.microsoft.com/office/drawing/2014/main" val="20001"/>
                    </a:ext>
                  </a:extLst>
                </a:gridCol>
                <a:gridCol w="4876496">
                  <a:extLst>
                    <a:ext uri="{9D8B030D-6E8A-4147-A177-3AD203B41FA5}">
                      <a16:colId xmlns="" xmlns:a16="http://schemas.microsoft.com/office/drawing/2014/main" val="20002"/>
                    </a:ext>
                  </a:extLst>
                </a:gridCol>
              </a:tblGrid>
              <a:tr h="682486">
                <a:tc>
                  <a:txBody>
                    <a:bodyPr/>
                    <a:lstStyle/>
                    <a:p>
                      <a:pPr algn="l"/>
                      <a:r>
                        <a:rPr lang="en-US" sz="1800" dirty="0" smtClean="0">
                          <a:latin typeface="+mn-lt"/>
                        </a:rPr>
                        <a:t>Economic</a:t>
                      </a:r>
                      <a:r>
                        <a:rPr lang="en-US" sz="1800" baseline="0" dirty="0" smtClean="0">
                          <a:latin typeface="+mn-lt"/>
                        </a:rPr>
                        <a:t>  </a:t>
                      </a:r>
                    </a:p>
                    <a:p>
                      <a:pPr algn="l"/>
                      <a:r>
                        <a:rPr lang="en-US" sz="1800" baseline="0" dirty="0" smtClean="0">
                          <a:latin typeface="+mn-lt"/>
                        </a:rPr>
                        <a:t>Classification</a:t>
                      </a:r>
                      <a:endParaRPr lang="en-US" sz="1800" dirty="0" smtClean="0">
                        <a:latin typeface="+mn-lt"/>
                      </a:endParaRPr>
                    </a:p>
                  </a:txBody>
                  <a:tcPr marL="91446" marR="91446" marT="45708" marB="45708">
                    <a:solidFill>
                      <a:srgbClr val="B77727"/>
                    </a:solidFill>
                  </a:tcPr>
                </a:tc>
                <a:tc>
                  <a:txBody>
                    <a:bodyPr/>
                    <a:lstStyle/>
                    <a:p>
                      <a:pPr algn="l"/>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241442">
                <a:tc>
                  <a:txBody>
                    <a:bodyPr/>
                    <a:lstStyle/>
                    <a:p>
                      <a:r>
                        <a:rPr lang="en-US" sz="1700" b="1" dirty="0" smtClean="0">
                          <a:latin typeface="+mn-lt"/>
                        </a:rPr>
                        <a:t>Departmental</a:t>
                      </a:r>
                      <a:r>
                        <a:rPr lang="en-US" sz="1700" b="1" baseline="0" dirty="0" smtClean="0">
                          <a:latin typeface="+mn-lt"/>
                        </a:rPr>
                        <a:t> Agencies &amp; Accounts </a:t>
                      </a:r>
                    </a:p>
                    <a:p>
                      <a:r>
                        <a:rPr lang="en-US" sz="1700" b="1" baseline="0" dirty="0" smtClean="0">
                          <a:latin typeface="+mn-lt"/>
                        </a:rPr>
                        <a:t>(Capital)</a:t>
                      </a:r>
                      <a:endParaRPr lang="en-ZA" sz="1700" b="1" dirty="0">
                        <a:latin typeface="+mn-lt"/>
                      </a:endParaRPr>
                    </a:p>
                  </a:txBody>
                  <a:tcPr marL="91446" marR="91446" marT="45714" marB="45714">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maintenance, upgrade and refurbishment of the Departments’ Playhouses, Museums and Libraries as well as the construction of Legacy Projects.</a:t>
                      </a:r>
                    </a:p>
                  </a:txBody>
                  <a:tcPr marL="91446" marR="91446" marT="45714" marB="45714">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ZA" sz="1700" baseline="0" dirty="0" smtClean="0">
                          <a:solidFill>
                            <a:schemeClr val="tx1"/>
                          </a:solidFill>
                          <a:latin typeface="+mn-lt"/>
                        </a:rPr>
                        <a:t>The Playhouse Company has requested that the transfer be made earlier than projected in order to pay the service provider a deposit for the manufacturing of goods related to the stage lift project as stipulated in the contract (SLA).</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aseline="0" dirty="0" smtClean="0">
                        <a:solidFill>
                          <a:srgbClr val="FF0000"/>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rgbClr val="FF0000"/>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txBody>
                  <a:tcPr marL="91446" marR="91446" marT="45714" marB="45714">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90340" y="6093296"/>
            <a:ext cx="730132" cy="504056"/>
          </a:xfrm>
        </p:spPr>
        <p:txBody>
          <a:bodyPr/>
          <a:lstStyle/>
          <a:p>
            <a:endParaRPr lang="en-US" sz="1000" dirty="0" smtClean="0"/>
          </a:p>
          <a:p>
            <a:endParaRPr lang="en-US" sz="1000" dirty="0" smtClean="0"/>
          </a:p>
          <a:p>
            <a:r>
              <a:rPr lang="en-US" sz="1000" b="1" dirty="0" smtClean="0">
                <a:solidFill>
                  <a:schemeClr val="tx1"/>
                </a:solidFill>
              </a:rPr>
              <a:t>43</a:t>
            </a:r>
            <a:endParaRPr lang="en-ZA" sz="1000" b="1" dirty="0" smtClean="0">
              <a:solidFill>
                <a:schemeClr val="tx1"/>
              </a:solidFill>
            </a:endParaRPr>
          </a:p>
        </p:txBody>
      </p:sp>
      <p:sp>
        <p:nvSpPr>
          <p:cNvPr id="5" name="Title 1"/>
          <p:cNvSpPr txBox="1">
            <a:spLocks/>
          </p:cNvSpPr>
          <p:nvPr/>
        </p:nvSpPr>
        <p:spPr>
          <a:xfrm>
            <a:off x="127552" y="0"/>
            <a:ext cx="8712968"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32127389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224542899"/>
              </p:ext>
            </p:extLst>
          </p:nvPr>
        </p:nvGraphicFramePr>
        <p:xfrm>
          <a:off x="107504" y="620689"/>
          <a:ext cx="8928992" cy="5551885"/>
        </p:xfrm>
        <a:graphic>
          <a:graphicData uri="http://schemas.openxmlformats.org/drawingml/2006/table">
            <a:tbl>
              <a:tblPr firstRow="1" bandRow="1">
                <a:tableStyleId>{5C22544A-7EE6-4342-B048-85BDC9FD1C3A}</a:tableStyleId>
              </a:tblPr>
              <a:tblGrid>
                <a:gridCol w="1224136">
                  <a:extLst>
                    <a:ext uri="{9D8B030D-6E8A-4147-A177-3AD203B41FA5}">
                      <a16:colId xmlns="" xmlns:a16="http://schemas.microsoft.com/office/drawing/2014/main" val="20000"/>
                    </a:ext>
                  </a:extLst>
                </a:gridCol>
                <a:gridCol w="2376264">
                  <a:extLst>
                    <a:ext uri="{9D8B030D-6E8A-4147-A177-3AD203B41FA5}">
                      <a16:colId xmlns="" xmlns:a16="http://schemas.microsoft.com/office/drawing/2014/main" val="20001"/>
                    </a:ext>
                  </a:extLst>
                </a:gridCol>
                <a:gridCol w="5328592">
                  <a:extLst>
                    <a:ext uri="{9D8B030D-6E8A-4147-A177-3AD203B41FA5}">
                      <a16:colId xmlns="" xmlns:a16="http://schemas.microsoft.com/office/drawing/2014/main" val="20002"/>
                    </a:ext>
                  </a:extLst>
                </a:gridCol>
              </a:tblGrid>
              <a:tr h="510866">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5033749">
                <a:tc>
                  <a:txBody>
                    <a:bodyPr/>
                    <a:lstStyle/>
                    <a:p>
                      <a:r>
                        <a:rPr lang="en-US" sz="1700" b="1" dirty="0" smtClean="0">
                          <a:latin typeface="+mn-lt"/>
                        </a:rPr>
                        <a:t>Non</a:t>
                      </a:r>
                      <a:r>
                        <a:rPr lang="en-US" sz="1700" b="1" baseline="0" dirty="0" smtClean="0">
                          <a:latin typeface="+mn-lt"/>
                        </a:rPr>
                        <a:t> Profit Institutions</a:t>
                      </a:r>
                    </a:p>
                    <a:p>
                      <a:r>
                        <a:rPr lang="en-US" sz="1700" b="0" baseline="0" dirty="0" smtClean="0">
                          <a:latin typeface="+mn-lt"/>
                        </a:rPr>
                        <a:t>(</a:t>
                      </a:r>
                      <a:r>
                        <a:rPr lang="en-US" sz="1700" b="1" baseline="0" dirty="0" smtClean="0">
                          <a:latin typeface="+mn-lt"/>
                        </a:rPr>
                        <a:t>Current</a:t>
                      </a:r>
                      <a:r>
                        <a:rPr lang="en-US" sz="1700" b="0" baseline="0" dirty="0" smtClean="0">
                          <a:latin typeface="+mn-lt"/>
                        </a:rPr>
                        <a:t>)</a:t>
                      </a:r>
                    </a:p>
                    <a:p>
                      <a:endParaRPr lang="en-US" sz="1700" b="0" baseline="0" dirty="0" smtClean="0">
                        <a:latin typeface="+mn-lt"/>
                      </a:endParaRPr>
                    </a:p>
                    <a:p>
                      <a:endParaRPr lang="en-US" sz="1700" b="0" baseline="0" dirty="0" smtClean="0">
                        <a:latin typeface="+mn-lt"/>
                      </a:endParaRPr>
                    </a:p>
                    <a:p>
                      <a:endParaRPr lang="en-US" sz="1700" b="0" baseline="0" dirty="0" smtClean="0">
                        <a:latin typeface="+mn-lt"/>
                      </a:endParaRPr>
                    </a:p>
                    <a:p>
                      <a:endParaRPr lang="en-US" sz="1700" b="0" baseline="0" dirty="0" smtClean="0">
                        <a:latin typeface="+mn-lt"/>
                      </a:endParaRPr>
                    </a:p>
                    <a:p>
                      <a:endParaRPr lang="en-US" sz="1700" b="0" baseline="0" dirty="0" smtClean="0">
                        <a:latin typeface="+mn-lt"/>
                      </a:endParaRPr>
                    </a:p>
                    <a:p>
                      <a:endParaRPr lang="en-US" sz="1700" b="0" baseline="0" dirty="0" smtClean="0">
                        <a:latin typeface="+mn-lt"/>
                      </a:endParaRPr>
                    </a:p>
                    <a:p>
                      <a:endParaRPr lang="en-US" sz="1700" b="0" baseline="0" dirty="0" smtClean="0">
                        <a:latin typeface="+mn-lt"/>
                      </a:endParaRPr>
                    </a:p>
                    <a:p>
                      <a:endParaRPr lang="en-US" sz="1700" b="0" baseline="0" dirty="0" smtClean="0">
                        <a:latin typeface="+mn-lt"/>
                      </a:endParaRPr>
                    </a:p>
                    <a:p>
                      <a:r>
                        <a:rPr lang="en-US" sz="1700" b="1" baseline="0" dirty="0" smtClean="0">
                          <a:latin typeface="+mn-lt"/>
                        </a:rPr>
                        <a:t>Non Profit Institutions (Capital)</a:t>
                      </a: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latin typeface="+mn-lt"/>
                        </a:rPr>
                        <a:t>This expenditure relates to subsidies to BASA, Blind SA, Engelenburg Arts Collection</a:t>
                      </a:r>
                      <a:r>
                        <a:rPr lang="en-US" sz="1700" baseline="0" dirty="0" smtClean="0">
                          <a:solidFill>
                            <a:schemeClr val="tx1"/>
                          </a:solidFill>
                          <a:latin typeface="+mn-lt"/>
                        </a:rPr>
                        <a:t> </a:t>
                      </a:r>
                      <a:r>
                        <a:rPr lang="en-ZA" sz="1700" baseline="0" dirty="0" smtClean="0">
                          <a:solidFill>
                            <a:schemeClr val="tx1"/>
                          </a:solidFill>
                          <a:latin typeface="+mn-lt"/>
                        </a:rPr>
                        <a:t>and non-profit organisations beneficiaries of MGE, Cultural Development, Heritage as well as Arts &amp; Youth Development  projects.</a:t>
                      </a: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This expenditure relates to Capital works transfers made to Non Profit Organizations.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txBody>
                  <a:tcPr marL="91446" marR="91446" marT="45708" marB="45708">
                    <a:solidFill>
                      <a:schemeClr val="bg2"/>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dirty="0" smtClean="0">
                          <a:solidFill>
                            <a:schemeClr val="tx1"/>
                          </a:solidFill>
                          <a:latin typeface="+mn-lt"/>
                        </a:rPr>
                        <a:t>A</a:t>
                      </a:r>
                      <a:r>
                        <a:rPr lang="en-US" sz="1700" baseline="0" dirty="0" smtClean="0">
                          <a:solidFill>
                            <a:schemeClr val="tx1"/>
                          </a:solidFill>
                          <a:latin typeface="+mn-lt"/>
                        </a:rPr>
                        <a:t> </a:t>
                      </a:r>
                      <a:r>
                        <a:rPr lang="en-US" sz="1700" dirty="0" smtClean="0">
                          <a:solidFill>
                            <a:schemeClr val="tx1"/>
                          </a:solidFill>
                          <a:latin typeface="+mn-lt"/>
                        </a:rPr>
                        <a:t>current</a:t>
                      </a:r>
                      <a:r>
                        <a:rPr lang="en-US" sz="1700" baseline="0" dirty="0" smtClean="0">
                          <a:solidFill>
                            <a:schemeClr val="tx1"/>
                          </a:solidFill>
                          <a:latin typeface="+mn-lt"/>
                        </a:rPr>
                        <a:t> </a:t>
                      </a:r>
                      <a:r>
                        <a:rPr lang="en-US" sz="1700" dirty="0" smtClean="0">
                          <a:solidFill>
                            <a:schemeClr val="tx1"/>
                          </a:solidFill>
                          <a:latin typeface="+mn-lt"/>
                        </a:rPr>
                        <a:t>transfer</a:t>
                      </a:r>
                      <a:r>
                        <a:rPr lang="en-US" sz="1700" baseline="0" dirty="0" smtClean="0">
                          <a:solidFill>
                            <a:schemeClr val="tx1"/>
                          </a:solidFill>
                          <a:latin typeface="+mn-lt"/>
                        </a:rPr>
                        <a:t> of R60.1</a:t>
                      </a:r>
                      <a:r>
                        <a:rPr lang="en-US" sz="1700" dirty="0" smtClean="0">
                          <a:solidFill>
                            <a:schemeClr val="tx1"/>
                          </a:solidFill>
                          <a:latin typeface="+mn-lt"/>
                        </a:rPr>
                        <a:t> million (165%) versus a quarterly projected budget of R36.4 million,</a:t>
                      </a:r>
                      <a:r>
                        <a:rPr lang="en-US" sz="1700" baseline="0" dirty="0" smtClean="0">
                          <a:solidFill>
                            <a:schemeClr val="tx1"/>
                          </a:solidFill>
                          <a:latin typeface="+mn-lt"/>
                        </a:rPr>
                        <a:t> </a:t>
                      </a:r>
                      <a:r>
                        <a:rPr lang="en-ZA" sz="1700" baseline="0" dirty="0" smtClean="0">
                          <a:solidFill>
                            <a:schemeClr val="tx1"/>
                          </a:solidFill>
                          <a:latin typeface="+mn-lt"/>
                        </a:rPr>
                        <a:t>was incurred in the 2nd quarter.</a:t>
                      </a:r>
                      <a:r>
                        <a:rPr lang="en-US" sz="1700" baseline="0" dirty="0" smtClean="0">
                          <a:solidFill>
                            <a:schemeClr val="tx1"/>
                          </a:solidFill>
                          <a:latin typeface="+mn-lt"/>
                        </a:rPr>
                        <a:t> </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Higher than projected spending is as a result of incorrect classification of beneficiaries on BAS by National Treasury.  Payments were thus made under the incorrect classification.  This has been communicated to National Treasury and will be corrected by end October 2018.</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No expenditure was incurred in the 2nd quarter, against a projected budget of R5.7 million. Programme 3: ACPD finalized the process of adjudicating proposals by end of May 2018. The pre-visits to the community art centres to confirm the existence of the projects, and check their readiness to implement the projects was undertaken between June and August 2018.  Spending will improve in the 3rd and 4th quarter. </a:t>
                      </a: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525344"/>
            <a:ext cx="629026" cy="288032"/>
          </a:xfrm>
        </p:spPr>
        <p:txBody>
          <a:bodyPr/>
          <a:lstStyle/>
          <a:p>
            <a:r>
              <a:rPr lang="en-US" sz="1000" b="1" dirty="0" smtClean="0">
                <a:solidFill>
                  <a:schemeClr val="tx1"/>
                </a:solidFill>
              </a:rPr>
              <a:t>44</a:t>
            </a:r>
            <a:endParaRPr lang="en-ZA" sz="1000" b="1" dirty="0" smtClean="0">
              <a:solidFill>
                <a:schemeClr val="tx1"/>
              </a:solidFill>
            </a:endParaRPr>
          </a:p>
        </p:txBody>
      </p:sp>
      <p:sp>
        <p:nvSpPr>
          <p:cNvPr id="5" name="Title 1"/>
          <p:cNvSpPr txBox="1">
            <a:spLocks/>
          </p:cNvSpPr>
          <p:nvPr/>
        </p:nvSpPr>
        <p:spPr>
          <a:xfrm>
            <a:off x="107504" y="0"/>
            <a:ext cx="8928992" cy="476672"/>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17908717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385752396"/>
              </p:ext>
            </p:extLst>
          </p:nvPr>
        </p:nvGraphicFramePr>
        <p:xfrm>
          <a:off x="179511" y="429742"/>
          <a:ext cx="8711864" cy="5501592"/>
        </p:xfrm>
        <a:graphic>
          <a:graphicData uri="http://schemas.openxmlformats.org/drawingml/2006/table">
            <a:tbl>
              <a:tblPr firstRow="1" bandRow="1">
                <a:tableStyleId>{5C22544A-7EE6-4342-B048-85BDC9FD1C3A}</a:tableStyleId>
              </a:tblPr>
              <a:tblGrid>
                <a:gridCol w="1698076">
                  <a:extLst>
                    <a:ext uri="{9D8B030D-6E8A-4147-A177-3AD203B41FA5}">
                      <a16:colId xmlns="" xmlns:a16="http://schemas.microsoft.com/office/drawing/2014/main" val="20000"/>
                    </a:ext>
                  </a:extLst>
                </a:gridCol>
                <a:gridCol w="2694460">
                  <a:extLst>
                    <a:ext uri="{9D8B030D-6E8A-4147-A177-3AD203B41FA5}">
                      <a16:colId xmlns="" xmlns:a16="http://schemas.microsoft.com/office/drawing/2014/main" val="20001"/>
                    </a:ext>
                  </a:extLst>
                </a:gridCol>
                <a:gridCol w="4319328">
                  <a:extLst>
                    <a:ext uri="{9D8B030D-6E8A-4147-A177-3AD203B41FA5}">
                      <a16:colId xmlns="" xmlns:a16="http://schemas.microsoft.com/office/drawing/2014/main" val="20002"/>
                    </a:ext>
                  </a:extLst>
                </a:gridCol>
              </a:tblGrid>
              <a:tr h="506935">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87571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700" b="1" i="0" u="none" strike="noStrike" kern="1200" cap="none" spc="0" normalizeH="0" baseline="0" noProof="0" dirty="0" smtClean="0">
                          <a:ln>
                            <a:noFill/>
                          </a:ln>
                          <a:solidFill>
                            <a:srgbClr val="000000"/>
                          </a:solidFill>
                          <a:effectLst/>
                          <a:uLnTx/>
                          <a:uFillTx/>
                          <a:latin typeface="+mn-lt"/>
                          <a:ea typeface="+mn-ea"/>
                          <a:cs typeface="Arial" pitchFamily="34" charset="0"/>
                        </a:rPr>
                        <a:t>Households</a:t>
                      </a: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rPr>
                        <a:t>Public Corporations (Current)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700" b="1" i="0" u="none" strike="noStrike" dirty="0" smtClean="0">
                        <a:solidFill>
                          <a:srgbClr val="000000"/>
                        </a:solidFill>
                        <a:effectLst/>
                        <a:latin typeface="+mn-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700" b="1" i="0" u="none" strike="noStrike" dirty="0" smtClean="0">
                        <a:solidFill>
                          <a:srgbClr val="000000"/>
                        </a:solidFill>
                        <a:effectLst/>
                        <a:latin typeface="+mn-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500" b="1" i="0" u="none" strike="noStrike" dirty="0" smtClean="0">
                        <a:solidFill>
                          <a:srgbClr val="000000"/>
                        </a:solidFill>
                        <a:effectLst/>
                        <a:latin typeface="+mn-lt"/>
                        <a:cs typeface="Arial" pitchFamily="34" charset="0"/>
                      </a:endParaRPr>
                    </a:p>
                    <a:p>
                      <a:endParaRPr lang="en-US" sz="1500" b="1" dirty="0" smtClean="0">
                        <a:latin typeface="+mn-lt"/>
                      </a:endParaRPr>
                    </a:p>
                    <a:p>
                      <a:endParaRPr lang="en-ZA" sz="1500" b="1" dirty="0">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700" b="0" i="0" u="none" strike="noStrike" kern="1200" cap="none" spc="0" normalizeH="0" baseline="0" noProof="0" dirty="0" smtClean="0">
                          <a:ln>
                            <a:noFill/>
                          </a:ln>
                          <a:solidFill>
                            <a:prstClr val="black"/>
                          </a:solidFill>
                          <a:effectLst/>
                          <a:uLnTx/>
                          <a:uFillTx/>
                          <a:latin typeface="+mn-lt"/>
                          <a:ea typeface="+mn-ea"/>
                          <a:cs typeface="+mn-cs"/>
                        </a:rPr>
                        <a:t>This expenditure item relates to financial assistance projects that the Department fund during the financial year, MGE funding to individuals/persons and employer social benefits.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700" b="0" i="0" u="none" strike="noStrike" kern="1200" cap="none" spc="0" normalizeH="0" baseline="0" noProof="0" dirty="0" smtClean="0">
                          <a:ln>
                            <a:noFill/>
                          </a:ln>
                          <a:solidFill>
                            <a:prstClr val="black"/>
                          </a:solidFill>
                          <a:effectLst/>
                          <a:uLnTx/>
                          <a:uFillTx/>
                          <a:latin typeface="+mn-lt"/>
                          <a:ea typeface="+mn-ea"/>
                          <a:cs typeface="+mn-cs"/>
                        </a:rPr>
                        <a:t>This expenditure relates to transfer payments to MGE, Cultural Development, Human Language Technologies and Institutional Governance projects.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An expenditure of R7.3 million (820%) versus a quarterly projected budget of      R887 thousand was incurred in the 2</a:t>
                      </a:r>
                      <a:r>
                        <a:rPr kumimoji="0" lang="en-ZA" sz="1700" b="0" i="0" u="none" strike="noStrike" kern="1200" cap="none" spc="0" normalizeH="0" baseline="30000" noProof="0" dirty="0" smtClean="0">
                          <a:ln>
                            <a:noFill/>
                          </a:ln>
                          <a:solidFill>
                            <a:schemeClr val="tx1"/>
                          </a:solidFill>
                          <a:effectLst/>
                          <a:uLnTx/>
                          <a:uFillTx/>
                          <a:latin typeface="+mn-lt"/>
                          <a:ea typeface="+mn-ea"/>
                          <a:cs typeface="+mn-cs"/>
                        </a:rPr>
                        <a:t>nd</a:t>
                      </a:r>
                      <a:r>
                        <a:rPr kumimoji="0" lang="en-ZA" sz="1700" b="0" i="0" u="none" strike="noStrike" kern="1200" cap="none" spc="0" normalizeH="0" baseline="0" noProof="0" dirty="0" smtClean="0">
                          <a:ln>
                            <a:noFill/>
                          </a:ln>
                          <a:solidFill>
                            <a:schemeClr val="tx1"/>
                          </a:solidFill>
                          <a:effectLst/>
                          <a:uLnTx/>
                          <a:uFillTx/>
                          <a:latin typeface="+mn-lt"/>
                          <a:ea typeface="+mn-ea"/>
                          <a:cs typeface="+mn-cs"/>
                        </a:rPr>
                        <a:t>     quarter.  The higher than anticipated spending is as a result of transfers to higher education institutions towards bursaries for Heritage Professionals and grant-in-aid transfers made to individuals for Touring Ventures and Cultural &amp; Creative Industries projects.</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A current transfer of R27.4 million (134%) versus a projected budget of R20.4 million, was incurred in the 2nd quarter.  High spending is owing to</a:t>
                      </a:r>
                      <a:r>
                        <a:rPr kumimoji="0" lang="en-ZA" sz="1700" b="0" i="0" u="none" strike="noStrike" kern="1200" cap="none" spc="0" normalizeH="0" baseline="0" noProof="0" dirty="0" smtClean="0">
                          <a:ln>
                            <a:noFill/>
                          </a:ln>
                          <a:solidFill>
                            <a:schemeClr val="tx1"/>
                          </a:solidFill>
                          <a:effectLst/>
                          <a:uLnTx/>
                          <a:uFillTx/>
                          <a:latin typeface="+mn-lt"/>
                          <a:ea typeface="+mn-ea"/>
                          <a:cs typeface="+mn-cs"/>
                        </a:rPr>
                        <a:t> high volume transfers made to MGE beneficiaries after National Treasury approval and creation of items on SCOA obtained in August 2018.</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309320"/>
            <a:ext cx="629026" cy="404664"/>
          </a:xfrm>
        </p:spPr>
        <p:txBody>
          <a:bodyPr/>
          <a:lstStyle/>
          <a:p>
            <a:r>
              <a:rPr lang="en-US" sz="1000" b="1" dirty="0" smtClean="0">
                <a:solidFill>
                  <a:schemeClr val="tx1"/>
                </a:solidFill>
              </a:rPr>
              <a:t>45</a:t>
            </a:r>
            <a:endParaRPr lang="en-ZA" sz="1000" b="1" dirty="0" smtClean="0">
              <a:solidFill>
                <a:schemeClr val="tx1"/>
              </a:solidFill>
            </a:endParaRPr>
          </a:p>
        </p:txBody>
      </p:sp>
      <p:sp>
        <p:nvSpPr>
          <p:cNvPr id="5" name="Title 1"/>
          <p:cNvSpPr txBox="1">
            <a:spLocks/>
          </p:cNvSpPr>
          <p:nvPr/>
        </p:nvSpPr>
        <p:spPr>
          <a:xfrm>
            <a:off x="179512" y="116632"/>
            <a:ext cx="8712968" cy="288032"/>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Tree>
    <p:extLst>
      <p:ext uri="{BB962C8B-B14F-4D97-AF65-F5344CB8AC3E}">
        <p14:creationId xmlns:p14="http://schemas.microsoft.com/office/powerpoint/2010/main" xmlns="" val="1104107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077200" y="6381328"/>
            <a:ext cx="609600" cy="360040"/>
          </a:xfrm>
        </p:spPr>
        <p:txBody>
          <a:bodyPr/>
          <a:lstStyle/>
          <a:p>
            <a:r>
              <a:rPr lang="en-ZA" sz="1000" b="1" dirty="0" smtClean="0">
                <a:solidFill>
                  <a:schemeClr val="tx1"/>
                </a:solidFill>
              </a:rPr>
              <a:t>46</a:t>
            </a:r>
          </a:p>
        </p:txBody>
      </p:sp>
      <p:pic>
        <p:nvPicPr>
          <p:cNvPr id="5" name="Picture 4"/>
          <p:cNvPicPr>
            <a:picLocks noChangeAspect="1"/>
          </p:cNvPicPr>
          <p:nvPr/>
        </p:nvPicPr>
        <p:blipFill>
          <a:blip r:embed="rId2" cstate="print"/>
          <a:stretch>
            <a:fillRect/>
          </a:stretch>
        </p:blipFill>
        <p:spPr>
          <a:xfrm>
            <a:off x="251520" y="116632"/>
            <a:ext cx="8730229" cy="493819"/>
          </a:xfrm>
          <a:prstGeom prst="rect">
            <a:avLst/>
          </a:prstGeom>
        </p:spPr>
      </p:pic>
      <p:graphicFrame>
        <p:nvGraphicFramePr>
          <p:cNvPr id="8" name="Content Placeholder 3"/>
          <p:cNvGraphicFramePr>
            <a:graphicFrameLocks noGrp="1"/>
          </p:cNvGraphicFramePr>
          <p:nvPr>
            <p:ph idx="1"/>
            <p:extLst>
              <p:ext uri="{D42A27DB-BD31-4B8C-83A1-F6EECF244321}">
                <p14:modId xmlns:p14="http://schemas.microsoft.com/office/powerpoint/2010/main" xmlns="" val="3302425940"/>
              </p:ext>
            </p:extLst>
          </p:nvPr>
        </p:nvGraphicFramePr>
        <p:xfrm>
          <a:off x="179512" y="684299"/>
          <a:ext cx="8802237" cy="5072371"/>
        </p:xfrm>
        <a:graphic>
          <a:graphicData uri="http://schemas.openxmlformats.org/drawingml/2006/table">
            <a:tbl>
              <a:tblPr firstRow="1" bandRow="1">
                <a:tableStyleId>{5C22544A-7EE6-4342-B048-85BDC9FD1C3A}</a:tableStyleId>
              </a:tblPr>
              <a:tblGrid>
                <a:gridCol w="1417309">
                  <a:extLst>
                    <a:ext uri="{9D8B030D-6E8A-4147-A177-3AD203B41FA5}">
                      <a16:colId xmlns="" xmlns:a16="http://schemas.microsoft.com/office/drawing/2014/main" val="20000"/>
                    </a:ext>
                  </a:extLst>
                </a:gridCol>
                <a:gridCol w="2685428">
                  <a:extLst>
                    <a:ext uri="{9D8B030D-6E8A-4147-A177-3AD203B41FA5}">
                      <a16:colId xmlns="" xmlns:a16="http://schemas.microsoft.com/office/drawing/2014/main" val="20001"/>
                    </a:ext>
                  </a:extLst>
                </a:gridCol>
                <a:gridCol w="4699500">
                  <a:extLst>
                    <a:ext uri="{9D8B030D-6E8A-4147-A177-3AD203B41FA5}">
                      <a16:colId xmlns="" xmlns:a16="http://schemas.microsoft.com/office/drawing/2014/main" val="20002"/>
                    </a:ext>
                  </a:extLst>
                </a:gridCol>
              </a:tblGrid>
              <a:tr h="494722">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5542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rPr>
                        <a:t>Public Corporations (Capital)</a:t>
                      </a:r>
                    </a:p>
                    <a:p>
                      <a:endParaRPr lang="en-US" sz="1700" b="1" dirty="0" smtClean="0">
                        <a:latin typeface="+mn-lt"/>
                      </a:endParaRPr>
                    </a:p>
                    <a:p>
                      <a:endParaRPr lang="en-ZA" sz="1700" b="1" dirty="0" smtClean="0">
                        <a:latin typeface="+mn-lt"/>
                      </a:endParaRPr>
                    </a:p>
                    <a:p>
                      <a:endParaRPr lang="en-ZA" sz="1700" b="1" dirty="0" smtClean="0">
                        <a:latin typeface="+mn-lt"/>
                      </a:endParaRPr>
                    </a:p>
                    <a:p>
                      <a:endParaRPr lang="en-ZA" sz="1700" b="1" dirty="0" smtClean="0">
                        <a:latin typeface="+mn-lt"/>
                      </a:endParaRPr>
                    </a:p>
                    <a:p>
                      <a:endParaRPr lang="en-ZA" sz="1700" b="1" dirty="0" smtClean="0">
                        <a:latin typeface="+mn-lt"/>
                      </a:endParaRPr>
                    </a:p>
                    <a:p>
                      <a:endParaRPr lang="en-ZA" sz="1700" b="1" dirty="0" smtClean="0">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This expenditure relates to transfer payments to public and private enterprises beneficiaries implementing Performing Arts and Heritage Legacy infrastructure projects.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There is no expenditure incurred versus a projected budget of R18.9 million in the 2nd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 underspending is as a result of delays in submission of compliance documents by the Limpopo Provincial Department of Arts and Culture in order to finalise the MOA for Polokwane Performing Arts Centre Incubator project.</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This also relates to the upgrading of community arts centres, where the bulk of the budget will be transferred to Non-Profit institutions.</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xmlns="" val="11473860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703550946"/>
              </p:ext>
            </p:extLst>
          </p:nvPr>
        </p:nvGraphicFramePr>
        <p:xfrm>
          <a:off x="179512" y="755553"/>
          <a:ext cx="8712968" cy="5049711"/>
        </p:xfrm>
        <a:graphic>
          <a:graphicData uri="http://schemas.openxmlformats.org/drawingml/2006/table">
            <a:tbl>
              <a:tblPr firstRow="1" bandRow="1">
                <a:tableStyleId>{5C22544A-7EE6-4342-B048-85BDC9FD1C3A}</a:tableStyleId>
              </a:tblPr>
              <a:tblGrid>
                <a:gridCol w="1709081">
                  <a:extLst>
                    <a:ext uri="{9D8B030D-6E8A-4147-A177-3AD203B41FA5}">
                      <a16:colId xmlns="" xmlns:a16="http://schemas.microsoft.com/office/drawing/2014/main" val="20000"/>
                    </a:ext>
                  </a:extLst>
                </a:gridCol>
                <a:gridCol w="2600777">
                  <a:extLst>
                    <a:ext uri="{9D8B030D-6E8A-4147-A177-3AD203B41FA5}">
                      <a16:colId xmlns="" xmlns:a16="http://schemas.microsoft.com/office/drawing/2014/main" val="20001"/>
                    </a:ext>
                  </a:extLst>
                </a:gridCol>
                <a:gridCol w="4403110">
                  <a:extLst>
                    <a:ext uri="{9D8B030D-6E8A-4147-A177-3AD203B41FA5}">
                      <a16:colId xmlns="" xmlns:a16="http://schemas.microsoft.com/office/drawing/2014/main" val="20002"/>
                    </a:ext>
                  </a:extLst>
                </a:gridCol>
              </a:tblGrid>
              <a:tr h="600425">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440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Foreign Government &amp; International Organisations</a:t>
                      </a:r>
                      <a:endParaRPr kumimoji="0" lang="en-ZA" sz="17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This budget relates to transfers made to Foreign Governments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and International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Organisations.</a:t>
                      </a: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p>
                      <a:pPr>
                        <a:spcAft>
                          <a:spcPts val="0"/>
                        </a:spcAft>
                      </a:pPr>
                      <a:endParaRPr lang="en-ZA" sz="1700" dirty="0" smtClean="0">
                        <a:solidFill>
                          <a:schemeClr val="tx1"/>
                        </a:solidFill>
                        <a:effectLst/>
                        <a:latin typeface="+mn-lt"/>
                        <a:ea typeface="Calibri"/>
                        <a:cs typeface="Times New Roman"/>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There is an expenditure  of R1 million  (35%) incurred </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versus a quarterly projected budget of R2.9 million.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 invoice from the Commonwealth Foundation was received by DAC in September 2018 and will be processed in October 2018.</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116632"/>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
        <p:nvSpPr>
          <p:cNvPr id="7" name="Slide Number Placeholder 2"/>
          <p:cNvSpPr txBox="1">
            <a:spLocks/>
          </p:cNvSpPr>
          <p:nvPr/>
        </p:nvSpPr>
        <p:spPr>
          <a:xfrm>
            <a:off x="8085212" y="6093296"/>
            <a:ext cx="609600" cy="504056"/>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000" b="1" dirty="0" smtClean="0">
                <a:solidFill>
                  <a:schemeClr val="tx1"/>
                </a:solidFill>
              </a:rPr>
              <a:t>47</a:t>
            </a:r>
            <a:endParaRPr lang="en-ZA" sz="1000" b="1" dirty="0" smtClean="0">
              <a:solidFill>
                <a:schemeClr val="tx1"/>
              </a:solidFill>
            </a:endParaRPr>
          </a:p>
        </p:txBody>
      </p:sp>
    </p:spTree>
    <p:extLst>
      <p:ext uri="{BB962C8B-B14F-4D97-AF65-F5344CB8AC3E}">
        <p14:creationId xmlns:p14="http://schemas.microsoft.com/office/powerpoint/2010/main" xmlns="" val="24168367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3725982956"/>
              </p:ext>
            </p:extLst>
          </p:nvPr>
        </p:nvGraphicFramePr>
        <p:xfrm>
          <a:off x="179512" y="692697"/>
          <a:ext cx="8712968" cy="5194033"/>
        </p:xfrm>
        <a:graphic>
          <a:graphicData uri="http://schemas.openxmlformats.org/drawingml/2006/table">
            <a:tbl>
              <a:tblPr firstRow="1" bandRow="1">
                <a:tableStyleId>{5C22544A-7EE6-4342-B048-85BDC9FD1C3A}</a:tableStyleId>
              </a:tblPr>
              <a:tblGrid>
                <a:gridCol w="1512168">
                  <a:extLst>
                    <a:ext uri="{9D8B030D-6E8A-4147-A177-3AD203B41FA5}">
                      <a16:colId xmlns="" xmlns:a16="http://schemas.microsoft.com/office/drawing/2014/main" val="20000"/>
                    </a:ext>
                  </a:extLst>
                </a:gridCol>
                <a:gridCol w="2448272">
                  <a:extLst>
                    <a:ext uri="{9D8B030D-6E8A-4147-A177-3AD203B41FA5}">
                      <a16:colId xmlns="" xmlns:a16="http://schemas.microsoft.com/office/drawing/2014/main" val="20001"/>
                    </a:ext>
                  </a:extLst>
                </a:gridCol>
                <a:gridCol w="4752528">
                  <a:extLst>
                    <a:ext uri="{9D8B030D-6E8A-4147-A177-3AD203B41FA5}">
                      <a16:colId xmlns="" xmlns:a16="http://schemas.microsoft.com/office/drawing/2014/main" val="20002"/>
                    </a:ext>
                  </a:extLst>
                </a:gridCol>
              </a:tblGrid>
              <a:tr h="600118">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584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baseline="0" dirty="0" smtClean="0">
                          <a:solidFill>
                            <a:schemeClr val="tx1"/>
                          </a:solidFill>
                          <a:latin typeface="+mn-lt"/>
                        </a:rPr>
                        <a:t>Heritage Assets</a:t>
                      </a: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700" dirty="0" smtClean="0">
                          <a:solidFill>
                            <a:schemeClr val="tx1"/>
                          </a:solidFill>
                          <a:effectLst/>
                          <a:latin typeface="+mn-lt"/>
                          <a:ea typeface="Calibri"/>
                          <a:cs typeface="Times New Roman"/>
                        </a:rPr>
                        <a:t>This</a:t>
                      </a:r>
                      <a:r>
                        <a:rPr lang="en-ZA" sz="1700" baseline="0" dirty="0" smtClean="0">
                          <a:solidFill>
                            <a:schemeClr val="tx1"/>
                          </a:solidFill>
                          <a:effectLst/>
                          <a:latin typeface="+mn-lt"/>
                          <a:ea typeface="Calibri"/>
                          <a:cs typeface="Times New Roman"/>
                        </a:rPr>
                        <a:t> expenditure item  relates to assets of significant value for conservation of historical, agricultural or heritage purposes.</a:t>
                      </a:r>
                      <a:endParaRPr lang="en-ZA" sz="1700" dirty="0" smtClean="0">
                        <a:solidFill>
                          <a:schemeClr val="tx1"/>
                        </a:solidFill>
                        <a:effectLst/>
                        <a:latin typeface="+mn-lt"/>
                        <a:ea typeface="Calibri"/>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solidFill>
                          <a:schemeClr val="tx1"/>
                        </a:solidFill>
                        <a:latin typeface="+mn-lt"/>
                      </a:endParaRPr>
                    </a:p>
                  </a:txBody>
                  <a:tcPr marL="91446" marR="91446" marT="45708" marB="45708">
                    <a:solidFill>
                      <a:schemeClr val="bg2"/>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An expenditure of R2.4 million (4%) was incurred versus a quarterly projected budget of R60.7 million.</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700" b="0" i="0" u="none" strike="noStrike" kern="1200" cap="none" spc="0" normalizeH="0" baseline="0" noProof="0" dirty="0" smtClean="0">
                        <a:ln>
                          <a:noFill/>
                        </a:ln>
                        <a:solidFill>
                          <a:srgbClr val="FF0000"/>
                        </a:solidFill>
                        <a:effectLst/>
                        <a:uLnTx/>
                        <a:uFillTx/>
                        <a:latin typeface="+mn-lt"/>
                        <a:ea typeface="+mn-ea"/>
                        <a:cs typeface="+mn-cs"/>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Varied challenges are experienced with regards to implementation of capital works of legacy projects.  Request to reprioritise capital works budget from this economic classification during the Adjusted Estimates of National Expenditure (AENE) process was submitted to National Treasury for approval.</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116632"/>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
        <p:nvSpPr>
          <p:cNvPr id="7" name="Slide Number Placeholder 2"/>
          <p:cNvSpPr txBox="1">
            <a:spLocks/>
          </p:cNvSpPr>
          <p:nvPr/>
        </p:nvSpPr>
        <p:spPr>
          <a:xfrm>
            <a:off x="8085212" y="6165304"/>
            <a:ext cx="609600" cy="43204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000" b="1" dirty="0" smtClean="0">
                <a:solidFill>
                  <a:schemeClr val="tx1"/>
                </a:solidFill>
              </a:rPr>
              <a:t>48</a:t>
            </a:r>
            <a:endParaRPr lang="en-ZA" sz="1000" b="1" dirty="0" smtClean="0">
              <a:solidFill>
                <a:schemeClr val="tx1"/>
              </a:solidFill>
            </a:endParaRPr>
          </a:p>
        </p:txBody>
      </p:sp>
    </p:spTree>
    <p:extLst>
      <p:ext uri="{BB962C8B-B14F-4D97-AF65-F5344CB8AC3E}">
        <p14:creationId xmlns:p14="http://schemas.microsoft.com/office/powerpoint/2010/main" xmlns="" val="28020628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668034630"/>
              </p:ext>
            </p:extLst>
          </p:nvPr>
        </p:nvGraphicFramePr>
        <p:xfrm>
          <a:off x="179513" y="743945"/>
          <a:ext cx="8712967" cy="4957449"/>
        </p:xfrm>
        <a:graphic>
          <a:graphicData uri="http://schemas.openxmlformats.org/drawingml/2006/table">
            <a:tbl>
              <a:tblPr firstRow="1" bandRow="1">
                <a:tableStyleId>{5C22544A-7EE6-4342-B048-85BDC9FD1C3A}</a:tableStyleId>
              </a:tblPr>
              <a:tblGrid>
                <a:gridCol w="1727770">
                  <a:extLst>
                    <a:ext uri="{9D8B030D-6E8A-4147-A177-3AD203B41FA5}">
                      <a16:colId xmlns="" xmlns:a16="http://schemas.microsoft.com/office/drawing/2014/main" val="20000"/>
                    </a:ext>
                  </a:extLst>
                </a:gridCol>
                <a:gridCol w="2385186">
                  <a:extLst>
                    <a:ext uri="{9D8B030D-6E8A-4147-A177-3AD203B41FA5}">
                      <a16:colId xmlns="" xmlns:a16="http://schemas.microsoft.com/office/drawing/2014/main" val="20001"/>
                    </a:ext>
                  </a:extLst>
                </a:gridCol>
                <a:gridCol w="4600011">
                  <a:extLst>
                    <a:ext uri="{9D8B030D-6E8A-4147-A177-3AD203B41FA5}">
                      <a16:colId xmlns="" xmlns:a16="http://schemas.microsoft.com/office/drawing/2014/main" val="20002"/>
                    </a:ext>
                  </a:extLst>
                </a:gridCol>
              </a:tblGrid>
              <a:tr h="569430">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347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Machinery and equipment</a:t>
                      </a: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r>
                        <a:rPr lang="en-ZA" sz="1700" b="1" baseline="0" dirty="0" smtClean="0">
                          <a:solidFill>
                            <a:schemeClr val="tx1"/>
                          </a:solidFill>
                          <a:latin typeface="+mn-lt"/>
                        </a:rPr>
                        <a:t>Software and other intangible assets</a:t>
                      </a:r>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p>
                      <a:pPr algn="l"/>
                      <a:endParaRPr lang="en-US" sz="1700" b="1" baseline="0" dirty="0" smtClean="0">
                        <a:solidFill>
                          <a:schemeClr val="tx1"/>
                        </a:solidFill>
                        <a:latin typeface="+mn-lt"/>
                      </a:endParaRP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700" dirty="0" smtClean="0">
                          <a:latin typeface="+mn-lt"/>
                        </a:rPr>
                        <a:t>This budget relates to the procurement of machinery and equipment including IT equipment.</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7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This budget relates to the procurement of computer software.</a:t>
                      </a:r>
                      <a:endParaRPr lang="en-US" sz="170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700" dirty="0" smtClean="0">
                        <a:latin typeface="+mn-lt"/>
                      </a:endParaRPr>
                    </a:p>
                  </a:txBody>
                  <a:tcPr marL="91446" marR="91446" marT="45708" marB="45708">
                    <a:solidFill>
                      <a:schemeClr val="bg2"/>
                    </a:solidFill>
                  </a:tcPr>
                </a:tc>
                <a:tc>
                  <a:txBody>
                    <a:bodyPr/>
                    <a:lstStyle/>
                    <a:p>
                      <a:pPr marL="28800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An expenditure of R50 thousands (2%) was incurred </a:t>
                      </a:r>
                      <a:r>
                        <a:rPr kumimoji="0" lang="en-ZA" sz="1700" b="0" i="0" u="none" strike="noStrike" kern="1200" cap="none" spc="0" normalizeH="0" baseline="0" noProof="0" dirty="0" smtClean="0">
                          <a:ln>
                            <a:noFill/>
                          </a:ln>
                          <a:solidFill>
                            <a:schemeClr val="tx1"/>
                          </a:solidFill>
                          <a:effectLst/>
                          <a:uLnTx/>
                          <a:uFillTx/>
                          <a:latin typeface="+mn-lt"/>
                          <a:ea typeface="+mn-ea"/>
                          <a:cs typeface="+mn-cs"/>
                        </a:rPr>
                        <a:t> versus a quarterly projected budget of R2.0 million in the 2</a:t>
                      </a:r>
                      <a:r>
                        <a:rPr kumimoji="0" lang="en-ZA" sz="1700" b="0" i="0" u="none" strike="noStrike" kern="1200" cap="none" spc="0" normalizeH="0" baseline="30000" noProof="0" dirty="0" smtClean="0">
                          <a:ln>
                            <a:noFill/>
                          </a:ln>
                          <a:solidFill>
                            <a:schemeClr val="tx1"/>
                          </a:solidFill>
                          <a:effectLst/>
                          <a:uLnTx/>
                          <a:uFillTx/>
                          <a:latin typeface="+mn-lt"/>
                          <a:ea typeface="+mn-ea"/>
                          <a:cs typeface="+mn-cs"/>
                        </a:rPr>
                        <a:t>nd</a:t>
                      </a:r>
                      <a:r>
                        <a:rPr kumimoji="0" lang="en-ZA" sz="1700" b="0" i="0" u="none" strike="noStrike" kern="1200" cap="none" spc="0" normalizeH="0" baseline="0" noProof="0" dirty="0" smtClean="0">
                          <a:ln>
                            <a:noFill/>
                          </a:ln>
                          <a:solidFill>
                            <a:schemeClr val="tx1"/>
                          </a:solidFill>
                          <a:effectLst/>
                          <a:uLnTx/>
                          <a:uFillTx/>
                          <a:latin typeface="+mn-lt"/>
                          <a:ea typeface="+mn-ea"/>
                          <a:cs typeface="+mn-cs"/>
                        </a:rPr>
                        <a:t> quarter</a:t>
                      </a:r>
                      <a:r>
                        <a:rPr lang="en-ZA" sz="1700" baseline="0" dirty="0" smtClean="0">
                          <a:solidFill>
                            <a:schemeClr val="tx1"/>
                          </a:solidFill>
                          <a:latin typeface="+mn-lt"/>
                        </a:rPr>
                        <a:t>.    </a:t>
                      </a:r>
                    </a:p>
                    <a:p>
                      <a:pPr marL="225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chemeClr val="tx1"/>
                        </a:solidFill>
                        <a:latin typeface="+mn-lt"/>
                      </a:endParaRPr>
                    </a:p>
                    <a:p>
                      <a:pPr marL="225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chemeClr val="tx1"/>
                        </a:solidFill>
                        <a:latin typeface="+mn-lt"/>
                      </a:endParaRPr>
                    </a:p>
                    <a:p>
                      <a:pPr marL="225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chemeClr val="tx1"/>
                        </a:solidFill>
                        <a:latin typeface="+mn-lt"/>
                      </a:endParaRPr>
                    </a:p>
                    <a:p>
                      <a:pPr marL="225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chemeClr val="tx1"/>
                        </a:solidFill>
                        <a:latin typeface="+mn-lt"/>
                      </a:endParaRPr>
                    </a:p>
                    <a:p>
                      <a:pPr marL="225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chemeClr val="tx1"/>
                        </a:solidFill>
                        <a:latin typeface="+mn-lt"/>
                      </a:endParaRPr>
                    </a:p>
                    <a:p>
                      <a:pPr marL="28800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aseline="0" dirty="0" smtClean="0">
                        <a:solidFill>
                          <a:schemeClr val="tx1"/>
                        </a:solidFill>
                        <a:latin typeface="+mn-lt"/>
                      </a:endParaRPr>
                    </a:p>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An expenditure of R488 thousands (24%) was incurred versus a quarterly projected budget of R2.0 million. The projected budget relates to the Information Management System (IMS) project which was put on hold.</a:t>
                      </a: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116632"/>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
        <p:nvSpPr>
          <p:cNvPr id="7" name="Slide Number Placeholder 2"/>
          <p:cNvSpPr txBox="1">
            <a:spLocks/>
          </p:cNvSpPr>
          <p:nvPr/>
        </p:nvSpPr>
        <p:spPr>
          <a:xfrm>
            <a:off x="8085212" y="6021288"/>
            <a:ext cx="609600" cy="576064"/>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000" b="1" dirty="0" smtClean="0">
                <a:solidFill>
                  <a:schemeClr val="tx1"/>
                </a:solidFill>
              </a:rPr>
              <a:t>49</a:t>
            </a:r>
            <a:endParaRPr lang="en-ZA" sz="1000" b="1" dirty="0" smtClean="0">
              <a:solidFill>
                <a:schemeClr val="tx1"/>
              </a:solidFill>
            </a:endParaRPr>
          </a:p>
        </p:txBody>
      </p:sp>
    </p:spTree>
    <p:extLst>
      <p:ext uri="{BB962C8B-B14F-4D97-AF65-F5344CB8AC3E}">
        <p14:creationId xmlns:p14="http://schemas.microsoft.com/office/powerpoint/2010/main" xmlns="" val="233333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5</a:t>
            </a:r>
            <a:endParaRPr lang="en-ZA" sz="1000" b="1" dirty="0" smtClean="0">
              <a:solidFill>
                <a:schemeClr val="tx1"/>
              </a:solidFill>
            </a:endParaRPr>
          </a:p>
        </p:txBody>
      </p:sp>
      <p:graphicFrame>
        <p:nvGraphicFramePr>
          <p:cNvPr id="5" name="Chart 4"/>
          <p:cNvGraphicFramePr>
            <a:graphicFrameLocks/>
          </p:cNvGraphicFramePr>
          <p:nvPr>
            <p:extLst>
              <p:ext uri="{D42A27DB-BD31-4B8C-83A1-F6EECF244321}">
                <p14:modId xmlns:p14="http://schemas.microsoft.com/office/powerpoint/2010/main" xmlns="" val="1393275280"/>
              </p:ext>
            </p:extLst>
          </p:nvPr>
        </p:nvGraphicFramePr>
        <p:xfrm>
          <a:off x="427062" y="1449412"/>
          <a:ext cx="8310564" cy="4499868"/>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457200" y="419474"/>
            <a:ext cx="8229600" cy="710952"/>
          </a:xfrm>
        </p:spPr>
        <p:txBody>
          <a:bodyPr>
            <a:normAutofit/>
          </a:bodyPr>
          <a:lstStyle/>
          <a:p>
            <a:pPr algn="ctr"/>
            <a:r>
              <a:rPr lang="en-ZA" sz="2800" dirty="0">
                <a:latin typeface="+mj-lt"/>
              </a:rPr>
              <a:t>PERFORMANCE </a:t>
            </a:r>
            <a:r>
              <a:rPr lang="en-ZA" sz="2800" dirty="0" smtClean="0">
                <a:latin typeface="+mj-lt"/>
              </a:rPr>
              <a:t>OVERVIEW</a:t>
            </a:r>
            <a:endParaRPr lang="en-US" sz="2800" dirty="0">
              <a:latin typeface="+mj-lt"/>
            </a:endParaRPr>
          </a:p>
        </p:txBody>
      </p:sp>
    </p:spTree>
    <p:extLst>
      <p:ext uri="{BB962C8B-B14F-4D97-AF65-F5344CB8AC3E}">
        <p14:creationId xmlns:p14="http://schemas.microsoft.com/office/powerpoint/2010/main" xmlns="" val="365073555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139999882"/>
              </p:ext>
            </p:extLst>
          </p:nvPr>
        </p:nvGraphicFramePr>
        <p:xfrm>
          <a:off x="179512" y="692697"/>
          <a:ext cx="8712968" cy="5159567"/>
        </p:xfrm>
        <a:graphic>
          <a:graphicData uri="http://schemas.openxmlformats.org/drawingml/2006/table">
            <a:tbl>
              <a:tblPr firstRow="1" bandRow="1">
                <a:tableStyleId>{5C22544A-7EE6-4342-B048-85BDC9FD1C3A}</a:tableStyleId>
              </a:tblPr>
              <a:tblGrid>
                <a:gridCol w="1588354">
                  <a:extLst>
                    <a:ext uri="{9D8B030D-6E8A-4147-A177-3AD203B41FA5}">
                      <a16:colId xmlns="" xmlns:a16="http://schemas.microsoft.com/office/drawing/2014/main" val="20000"/>
                    </a:ext>
                  </a:extLst>
                </a:gridCol>
                <a:gridCol w="2537181">
                  <a:extLst>
                    <a:ext uri="{9D8B030D-6E8A-4147-A177-3AD203B41FA5}">
                      <a16:colId xmlns="" xmlns:a16="http://schemas.microsoft.com/office/drawing/2014/main" val="20001"/>
                    </a:ext>
                  </a:extLst>
                </a:gridCol>
                <a:gridCol w="4587433">
                  <a:extLst>
                    <a:ext uri="{9D8B030D-6E8A-4147-A177-3AD203B41FA5}">
                      <a16:colId xmlns="" xmlns:a16="http://schemas.microsoft.com/office/drawing/2014/main" val="20002"/>
                    </a:ext>
                  </a:extLst>
                </a:gridCol>
              </a:tblGrid>
              <a:tr h="562576">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549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Payment for financial assets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schemeClr val="tx1"/>
                          </a:solidFill>
                          <a:effectLst/>
                          <a:uLnTx/>
                          <a:uFillTx/>
                          <a:latin typeface="+mn-lt"/>
                          <a:ea typeface="+mn-ea"/>
                          <a:cs typeface="+mn-cs"/>
                        </a:rPr>
                        <a:t>Higher Education Institutions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700" b="0" i="0" u="none" strike="noStrike" kern="1200" cap="none" spc="0" normalizeH="0" baseline="0" noProof="0" dirty="0" smtClean="0">
                          <a:ln>
                            <a:noFill/>
                          </a:ln>
                          <a:solidFill>
                            <a:prstClr val="black"/>
                          </a:solidFill>
                          <a:effectLst/>
                          <a:uLnTx/>
                          <a:uFillTx/>
                          <a:latin typeface="+mn-lt"/>
                          <a:ea typeface="+mn-ea"/>
                          <a:cs typeface="+mn-cs"/>
                        </a:rPr>
                        <a:t>This item consists mainly of transactions that were written off as a result of theft, loss and irrecoverable debts. </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7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700" b="0" i="0" u="none" strike="noStrike" kern="1200" cap="none" spc="0" normalizeH="0" baseline="0" noProof="0" dirty="0" smtClean="0">
                          <a:ln>
                            <a:noFill/>
                          </a:ln>
                          <a:solidFill>
                            <a:prstClr val="black"/>
                          </a:solidFill>
                          <a:effectLst/>
                          <a:uLnTx/>
                          <a:uFillTx/>
                          <a:latin typeface="+mn-lt"/>
                          <a:ea typeface="Calibri"/>
                          <a:cs typeface="Times New Roman"/>
                        </a:rPr>
                        <a:t>This expenditure item  relates to Transfers made to Higher Education Institutions.</a:t>
                      </a:r>
                      <a:r>
                        <a:rPr kumimoji="0" lang="en-US" sz="1700" b="1" i="0" u="none" strike="noStrike" kern="1200" cap="none" spc="0" normalizeH="0" baseline="0" noProof="0" dirty="0" smtClean="0">
                          <a:ln>
                            <a:noFill/>
                          </a:ln>
                          <a:solidFill>
                            <a:srgbClr val="FF0000"/>
                          </a:solidFill>
                          <a:effectLst/>
                          <a:uLnTx/>
                          <a:uFillTx/>
                          <a:latin typeface="+mn-lt"/>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rgbClr val="FF0000"/>
                        </a:solidFill>
                        <a:effectLst/>
                        <a:uLnTx/>
                        <a:uFillTx/>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rgbClr val="FF0000"/>
                        </a:solidFill>
                        <a:effectLst/>
                        <a:uLnTx/>
                        <a:uFillTx/>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smtClean="0">
                        <a:ln>
                          <a:noFill/>
                        </a:ln>
                        <a:solidFill>
                          <a:srgbClr val="FF0000"/>
                        </a:solidFill>
                        <a:effectLst/>
                        <a:uLnTx/>
                        <a:uFillTx/>
                        <a:latin typeface="+mn-lt"/>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No expenditure was incurred in the 2</a:t>
                      </a:r>
                      <a:r>
                        <a:rPr kumimoji="0" lang="en-ZA" sz="1700" b="0" i="0" u="none" strike="noStrike" kern="1200" cap="none" spc="0" normalizeH="0" baseline="30000" noProof="0" dirty="0" smtClean="0">
                          <a:ln>
                            <a:noFill/>
                          </a:ln>
                          <a:solidFill>
                            <a:schemeClr val="tx1"/>
                          </a:solidFill>
                          <a:effectLst/>
                          <a:uLnTx/>
                          <a:uFillTx/>
                          <a:latin typeface="+mn-lt"/>
                          <a:ea typeface="+mn-ea"/>
                          <a:cs typeface="+mn-cs"/>
                        </a:rPr>
                        <a:t>nd</a:t>
                      </a:r>
                      <a:r>
                        <a:rPr kumimoji="0" lang="en-ZA" sz="1700" b="0" i="0" u="none" strike="noStrike" kern="1200" cap="none" spc="0" normalizeH="0" baseline="0" noProof="0" dirty="0" smtClean="0">
                          <a:ln>
                            <a:noFill/>
                          </a:ln>
                          <a:solidFill>
                            <a:schemeClr val="tx1"/>
                          </a:solidFill>
                          <a:effectLst/>
                          <a:uLnTx/>
                          <a:uFillTx/>
                          <a:latin typeface="+mn-lt"/>
                          <a:ea typeface="+mn-ea"/>
                          <a:cs typeface="+mn-cs"/>
                        </a:rPr>
                        <a:t> quarter.</a:t>
                      </a:r>
                      <a:r>
                        <a:rPr kumimoji="0" lang="en-US" sz="1700" b="0" i="0" u="none" strike="noStrike" kern="1200" cap="none" spc="0" normalizeH="0" baseline="0" noProof="0" dirty="0" smtClean="0">
                          <a:ln>
                            <a:noFill/>
                          </a:ln>
                          <a:solidFill>
                            <a:srgbClr val="FF0000"/>
                          </a:solidFill>
                          <a:effectLst/>
                          <a:uLnTx/>
                          <a:uFillTx/>
                          <a:latin typeface="+mn-lt"/>
                          <a:ea typeface="+mn-ea"/>
                          <a:cs typeface="+mn-cs"/>
                        </a:rPr>
                        <a:t> </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An expenditure of R1.6 million (61%) was incurred  in the 2</a:t>
                      </a:r>
                      <a:r>
                        <a:rPr kumimoji="0" lang="en-US" sz="1700" b="0" i="0" u="none" strike="noStrike" kern="1200" cap="none" spc="0" normalizeH="0" baseline="30000" noProof="0" dirty="0" smtClean="0">
                          <a:ln>
                            <a:noFill/>
                          </a:ln>
                          <a:solidFill>
                            <a:schemeClr val="tx1"/>
                          </a:solidFill>
                          <a:effectLst/>
                          <a:uLnTx/>
                          <a:uFillTx/>
                          <a:latin typeface="+mn-lt"/>
                          <a:ea typeface="+mn-ea"/>
                          <a:cs typeface="+mn-cs"/>
                        </a:rPr>
                        <a:t>nd</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quarter versus a quarterly projected budget of R2.5 million.</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 under expenditure is as a result of delays in signing of MOA between DAC and the institutions of higher learning towards the financially supported Human Language Technology projects.</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116632"/>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rgbClr val="F79646">
                    <a:lumMod val="50000"/>
                  </a:srgbClr>
                </a:solidFill>
              </a:rPr>
              <a:t>Explanation of Expenditure Variance </a:t>
            </a:r>
            <a:r>
              <a:rPr lang="en-ZA" sz="1800" dirty="0" smtClean="0">
                <a:solidFill>
                  <a:srgbClr val="F79646">
                    <a:lumMod val="50000"/>
                  </a:srgbClr>
                </a:solidFill>
                <a:latin typeface="Arial" pitchFamily="34" charset="0"/>
                <a:cs typeface="Arial" pitchFamily="34" charset="0"/>
              </a:rPr>
              <a:t>Per Economic Classification </a:t>
            </a:r>
            <a:endParaRPr lang="en-ZA" sz="1800" dirty="0">
              <a:solidFill>
                <a:srgbClr val="F79646">
                  <a:lumMod val="50000"/>
                </a:srgbClr>
              </a:solidFill>
              <a:latin typeface="Arial" pitchFamily="34" charset="0"/>
              <a:cs typeface="Arial" pitchFamily="34" charset="0"/>
            </a:endParaRPr>
          </a:p>
        </p:txBody>
      </p:sp>
      <p:sp>
        <p:nvSpPr>
          <p:cNvPr id="7" name="Slide Number Placeholder 2"/>
          <p:cNvSpPr txBox="1">
            <a:spLocks/>
          </p:cNvSpPr>
          <p:nvPr/>
        </p:nvSpPr>
        <p:spPr>
          <a:xfrm>
            <a:off x="8085212" y="6076248"/>
            <a:ext cx="609600" cy="504056"/>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000" b="1" dirty="0" smtClean="0">
                <a:solidFill>
                  <a:schemeClr val="tx1"/>
                </a:solidFill>
              </a:rPr>
              <a:t>50</a:t>
            </a:r>
            <a:endParaRPr lang="en-ZA" sz="1000" b="1" dirty="0" smtClean="0">
              <a:solidFill>
                <a:schemeClr val="tx1"/>
              </a:solidFill>
            </a:endParaRPr>
          </a:p>
        </p:txBody>
      </p:sp>
    </p:spTree>
    <p:extLst>
      <p:ext uri="{BB962C8B-B14F-4D97-AF65-F5344CB8AC3E}">
        <p14:creationId xmlns:p14="http://schemas.microsoft.com/office/powerpoint/2010/main" xmlns="" val="20052116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504056"/>
          </a:xfrm>
          <a:ln>
            <a:solidFill>
              <a:schemeClr val="accent6">
                <a:lumMod val="50000"/>
              </a:schemeClr>
            </a:solidFill>
          </a:ln>
        </p:spPr>
        <p:txBody>
          <a:bodyPr>
            <a:normAutofit/>
          </a:bodyPr>
          <a:lstStyle/>
          <a:p>
            <a:pPr algn="ctr"/>
            <a:r>
              <a:rPr lang="en-ZA" sz="2400" dirty="0" smtClean="0">
                <a:solidFill>
                  <a:schemeClr val="accent6">
                    <a:lumMod val="50000"/>
                  </a:schemeClr>
                </a:solidFill>
              </a:rPr>
              <a:t>Remarks</a:t>
            </a:r>
            <a:endParaRPr lang="en-ZA" sz="2400" dirty="0">
              <a:solidFill>
                <a:schemeClr val="accent6">
                  <a:lumMod val="50000"/>
                </a:schemeClr>
              </a:solidFill>
              <a:latin typeface="+mj-lt"/>
            </a:endParaRPr>
          </a:p>
        </p:txBody>
      </p:sp>
      <p:sp>
        <p:nvSpPr>
          <p:cNvPr id="3" name="Content Placeholder 2"/>
          <p:cNvSpPr>
            <a:spLocks noGrp="1"/>
          </p:cNvSpPr>
          <p:nvPr>
            <p:ph idx="1"/>
          </p:nvPr>
        </p:nvSpPr>
        <p:spPr>
          <a:xfrm>
            <a:off x="467544" y="908720"/>
            <a:ext cx="8208912" cy="4824536"/>
          </a:xfrm>
          <a:ln>
            <a:solidFill>
              <a:srgbClr val="B77727"/>
            </a:solidFill>
          </a:ln>
        </p:spPr>
        <p:txBody>
          <a:bodyPr>
            <a:normAutofit fontScale="47500" lnSpcReduction="20000"/>
          </a:bodyPr>
          <a:lstStyle/>
          <a:p>
            <a:pPr marL="0" lvl="0" indent="0">
              <a:buNone/>
            </a:pPr>
            <a:endParaRPr lang="en-US" sz="2000" b="0" dirty="0" smtClean="0">
              <a:solidFill>
                <a:prstClr val="black"/>
              </a:solidFill>
              <a:latin typeface="Calibri" pitchFamily="34" charset="0"/>
            </a:endParaRPr>
          </a:p>
          <a:p>
            <a:pPr lvl="0"/>
            <a:r>
              <a:rPr lang="en-US" sz="4300" b="0" dirty="0" smtClean="0">
                <a:solidFill>
                  <a:prstClr val="black"/>
                </a:solidFill>
                <a:latin typeface="+mn-lt"/>
              </a:rPr>
              <a:t>The department incurred an expenditure  </a:t>
            </a:r>
            <a:r>
              <a:rPr lang="en-US" sz="4300" b="0" dirty="0">
                <a:solidFill>
                  <a:prstClr val="black"/>
                </a:solidFill>
                <a:latin typeface="+mn-lt"/>
              </a:rPr>
              <a:t>of </a:t>
            </a:r>
            <a:r>
              <a:rPr lang="en-US" sz="4300" b="0" dirty="0" smtClean="0">
                <a:solidFill>
                  <a:prstClr val="black"/>
                </a:solidFill>
                <a:latin typeface="+mn-lt"/>
              </a:rPr>
              <a:t>R1.1 billion (96%) versus a quarterly projected budget</a:t>
            </a:r>
            <a:r>
              <a:rPr lang="en-US" sz="4300" b="0" dirty="0">
                <a:solidFill>
                  <a:prstClr val="black"/>
                </a:solidFill>
                <a:latin typeface="+mn-lt"/>
              </a:rPr>
              <a:t> </a:t>
            </a:r>
            <a:r>
              <a:rPr lang="en-US" sz="4300" b="0" dirty="0" smtClean="0">
                <a:solidFill>
                  <a:prstClr val="black"/>
                </a:solidFill>
                <a:latin typeface="+mn-lt"/>
              </a:rPr>
              <a:t>of R1.2 billion in the 2nd quarter. </a:t>
            </a:r>
          </a:p>
          <a:p>
            <a:pPr marL="0" lvl="0" indent="0">
              <a:buNone/>
            </a:pPr>
            <a:endParaRPr lang="en-US" sz="4300" b="0" dirty="0" smtClean="0">
              <a:solidFill>
                <a:prstClr val="black"/>
              </a:solidFill>
              <a:latin typeface="+mn-lt"/>
            </a:endParaRPr>
          </a:p>
          <a:p>
            <a:pPr lvl="0"/>
            <a:r>
              <a:rPr lang="en-US" sz="4300" b="0" dirty="0" smtClean="0">
                <a:solidFill>
                  <a:prstClr val="black"/>
                </a:solidFill>
                <a:latin typeface="+mn-lt"/>
              </a:rPr>
              <a:t>An annual budget of R4.4 billion, </a:t>
            </a:r>
            <a:r>
              <a:rPr lang="en-US" sz="4300" b="0" dirty="0" smtClean="0">
                <a:solidFill>
                  <a:schemeClr val="tx1"/>
                </a:solidFill>
                <a:latin typeface="+mn-lt"/>
              </a:rPr>
              <a:t>reflect</a:t>
            </a:r>
            <a:r>
              <a:rPr lang="en-US" sz="4300" b="0" dirty="0" smtClean="0">
                <a:solidFill>
                  <a:prstClr val="black"/>
                </a:solidFill>
                <a:latin typeface="+mn-lt"/>
              </a:rPr>
              <a:t> an actual spending of R2.0 billion (47%) in the 2nd quarter. </a:t>
            </a:r>
          </a:p>
          <a:p>
            <a:pPr lvl="0"/>
            <a:endParaRPr lang="en-US" sz="5500" b="0" dirty="0">
              <a:solidFill>
                <a:prstClr val="black"/>
              </a:solidFill>
              <a:latin typeface="+mn-lt"/>
            </a:endParaRPr>
          </a:p>
          <a:p>
            <a:pPr marL="0" lvl="0" indent="0">
              <a:buNone/>
            </a:pPr>
            <a:endParaRPr lang="en-US" sz="5500" b="0" dirty="0" smtClean="0">
              <a:solidFill>
                <a:prstClr val="black"/>
              </a:solidFill>
              <a:latin typeface="+mn-lt"/>
            </a:endParaRPr>
          </a:p>
          <a:p>
            <a:pPr marL="0" lvl="0" indent="0">
              <a:buNone/>
            </a:pPr>
            <a:endParaRPr lang="en-US" sz="5500" b="0" dirty="0" smtClean="0">
              <a:solidFill>
                <a:prstClr val="black"/>
              </a:solidFill>
              <a:latin typeface="+mn-lt"/>
            </a:endParaRPr>
          </a:p>
          <a:p>
            <a:pPr marL="0" lvl="0" indent="0">
              <a:buNone/>
            </a:pPr>
            <a:endParaRPr lang="en-US" sz="4500" b="0" dirty="0" smtClean="0">
              <a:solidFill>
                <a:prstClr val="black"/>
              </a:solidFill>
              <a:latin typeface="+mn-lt"/>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lvl="0"/>
            <a:endParaRPr lang="en-US" sz="2000" b="0" dirty="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r>
              <a:rPr lang="en-US" sz="2000" b="0" dirty="0" smtClean="0">
                <a:solidFill>
                  <a:prstClr val="black"/>
                </a:solidFill>
                <a:latin typeface="Calibri" pitchFamily="34" charset="0"/>
              </a:rPr>
              <a:t>      </a:t>
            </a:r>
          </a:p>
          <a:p>
            <a:pPr marL="0" lvl="0" indent="0">
              <a:buNone/>
            </a:pPr>
            <a:endParaRPr lang="en-US" sz="2000" b="0" dirty="0" smtClean="0">
              <a:solidFill>
                <a:prstClr val="black"/>
              </a:solidFill>
              <a:latin typeface="Calibri" pitchFamily="34" charset="0"/>
            </a:endParaRPr>
          </a:p>
          <a:p>
            <a:pPr marL="0" lvl="0" indent="0" algn="just">
              <a:buNone/>
            </a:pPr>
            <a:endParaRPr lang="en-US" sz="2000" b="0" dirty="0" smtClean="0">
              <a:solidFill>
                <a:prstClr val="black"/>
              </a:solidFill>
              <a:latin typeface="Calibri" pitchFamily="34" charset="0"/>
            </a:endParaRPr>
          </a:p>
          <a:p>
            <a:pPr marL="0" lvl="0" indent="0">
              <a:spcBef>
                <a:spcPts val="0"/>
              </a:spcBef>
              <a:buNone/>
            </a:pPr>
            <a:endParaRPr lang="en-ZA" sz="1100" dirty="0">
              <a:solidFill>
                <a:prstClr val="black"/>
              </a:solidFill>
              <a:latin typeface="Calibri"/>
            </a:endParaRPr>
          </a:p>
          <a:p>
            <a:pPr marL="0" lvl="0" indent="0" algn="r">
              <a:buNone/>
            </a:pPr>
            <a:endParaRPr lang="en-US" sz="2000" b="0" dirty="0">
              <a:solidFill>
                <a:prstClr val="black"/>
              </a:solidFill>
              <a:latin typeface="Calibri" pitchFamily="34" charset="0"/>
            </a:endParaRPr>
          </a:p>
          <a:p>
            <a:pPr lvl="0" algn="just"/>
            <a:endParaRPr lang="en-US" sz="2000" b="0" dirty="0">
              <a:solidFill>
                <a:prstClr val="black"/>
              </a:solidFill>
              <a:latin typeface="Calibri" pitchFamily="34" charset="0"/>
            </a:endParaRPr>
          </a:p>
          <a:p>
            <a:pPr lvl="0" algn="just"/>
            <a:endParaRPr lang="en-US" sz="2000" b="0" dirty="0">
              <a:solidFill>
                <a:prstClr val="black"/>
              </a:solidFill>
              <a:latin typeface="Calibri" pitchFamily="34" charset="0"/>
            </a:endParaRPr>
          </a:p>
          <a:p>
            <a:pPr marL="0" indent="0" algn="just">
              <a:buNone/>
            </a:pPr>
            <a:endParaRPr lang="en-US" sz="2000" b="0" dirty="0" smtClean="0">
              <a:solidFill>
                <a:schemeClr val="tx1"/>
              </a:solidFill>
              <a:latin typeface="Calibri" pitchFamily="34" charset="0"/>
            </a:endParaRPr>
          </a:p>
          <a:p>
            <a:pPr marL="0" indent="0" algn="just">
              <a:buNone/>
            </a:pPr>
            <a:endParaRPr lang="en-US" sz="2000" b="0" dirty="0" smtClean="0">
              <a:solidFill>
                <a:schemeClr val="tx1"/>
              </a:solidFill>
              <a:latin typeface="Calibri" pitchFamily="34" charset="0"/>
            </a:endParaRPr>
          </a:p>
          <a:p>
            <a:pPr algn="just"/>
            <a:endParaRPr lang="en-US" sz="2000" b="0" dirty="0" smtClean="0">
              <a:solidFill>
                <a:schemeClr val="tx1"/>
              </a:solidFill>
              <a:latin typeface="Calibri" pitchFamily="34" charset="0"/>
            </a:endParaRPr>
          </a:p>
          <a:p>
            <a:pPr marL="0" indent="0" algn="just">
              <a:lnSpc>
                <a:spcPct val="150000"/>
              </a:lnSpc>
              <a:buNone/>
            </a:pPr>
            <a:endParaRPr lang="en-US" sz="2000" b="0" dirty="0" smtClean="0">
              <a:solidFill>
                <a:schemeClr val="tx1"/>
              </a:solidFill>
              <a:latin typeface="Calibri" pitchFamily="34" charset="0"/>
            </a:endParaRPr>
          </a:p>
          <a:p>
            <a:pPr marL="0" indent="0">
              <a:buNone/>
            </a:pPr>
            <a:endParaRPr lang="en-US" sz="2500" b="0" dirty="0" smtClean="0">
              <a:solidFill>
                <a:schemeClr val="tx1"/>
              </a:solidFill>
              <a:latin typeface="Calibri" pitchFamily="34" charset="0"/>
            </a:endParaRPr>
          </a:p>
        </p:txBody>
      </p:sp>
      <p:sp>
        <p:nvSpPr>
          <p:cNvPr id="8" name="Slide Number Placeholder 2"/>
          <p:cNvSpPr txBox="1">
            <a:spLocks/>
          </p:cNvSpPr>
          <p:nvPr/>
        </p:nvSpPr>
        <p:spPr>
          <a:xfrm>
            <a:off x="8085212" y="6093296"/>
            <a:ext cx="519236" cy="504056"/>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000" b="1" dirty="0" smtClean="0">
                <a:solidFill>
                  <a:schemeClr val="tx1"/>
                </a:solidFill>
              </a:rPr>
              <a:t>51</a:t>
            </a:r>
            <a:endParaRPr lang="en-ZA" sz="1000" b="1" dirty="0" smtClean="0">
              <a:solidFill>
                <a:schemeClr val="tx1"/>
              </a:solidFill>
            </a:endParaRPr>
          </a:p>
        </p:txBody>
      </p:sp>
    </p:spTree>
    <p:extLst>
      <p:ext uri="{BB962C8B-B14F-4D97-AF65-F5344CB8AC3E}">
        <p14:creationId xmlns:p14="http://schemas.microsoft.com/office/powerpoint/2010/main" xmlns="" val="6909508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0989"/>
            <a:ext cx="8496944" cy="395683"/>
          </a:xfrm>
        </p:spPr>
        <p:txBody>
          <a:bodyPr>
            <a:noAutofit/>
          </a:bodyPr>
          <a:lstStyle/>
          <a:p>
            <a:pPr algn="ctr"/>
            <a:r>
              <a:rPr lang="en-US" sz="2000" cap="all" dirty="0">
                <a:latin typeface="+mj-lt"/>
              </a:rPr>
              <a:t>ANNEXURE: </a:t>
            </a:r>
            <a:r>
              <a:rPr lang="en-GB" sz="2000" cap="all" dirty="0">
                <a:latin typeface="+mj-lt"/>
              </a:rPr>
              <a:t>Acronyms and </a:t>
            </a:r>
            <a:r>
              <a:rPr lang="en-GB" sz="2000" cap="all" dirty="0" smtClean="0">
                <a:latin typeface="+mj-lt"/>
              </a:rPr>
              <a:t>Abbreviations</a:t>
            </a:r>
            <a:r>
              <a:rPr lang="en-GB" sz="2800" dirty="0">
                <a:latin typeface="+mj-lt"/>
              </a:rPr>
              <a:t>	</a:t>
            </a:r>
            <a:r>
              <a:rPr lang="en-US" sz="2800" dirty="0" smtClean="0">
                <a:latin typeface="+mj-lt"/>
              </a:rPr>
              <a:t> </a:t>
            </a:r>
            <a:endParaRPr lang="en-ZA" sz="2800" dirty="0">
              <a:latin typeface="+mj-lt"/>
            </a:endParaRPr>
          </a:p>
        </p:txBody>
      </p:sp>
      <p:sp>
        <p:nvSpPr>
          <p:cNvPr id="4" name="Slide Number Placeholder 3"/>
          <p:cNvSpPr>
            <a:spLocks noGrp="1"/>
          </p:cNvSpPr>
          <p:nvPr>
            <p:ph type="sldNum" sz="quarter" idx="4"/>
          </p:nvPr>
        </p:nvSpPr>
        <p:spPr>
          <a:xfrm>
            <a:off x="8460432" y="5949280"/>
            <a:ext cx="447167" cy="365125"/>
          </a:xfrm>
        </p:spPr>
        <p:txBody>
          <a:bodyPr/>
          <a:lstStyle/>
          <a:p>
            <a:r>
              <a:rPr lang="en-US" sz="1000" b="1" dirty="0" smtClean="0">
                <a:solidFill>
                  <a:schemeClr val="tx1"/>
                </a:solidFill>
              </a:rPr>
              <a:t>52</a:t>
            </a:r>
            <a:endParaRPr lang="en-ZA" sz="1000" b="1" dirty="0" smtClean="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601292158"/>
              </p:ext>
            </p:extLst>
          </p:nvPr>
        </p:nvGraphicFramePr>
        <p:xfrm>
          <a:off x="298773" y="1052736"/>
          <a:ext cx="8702624" cy="4156508"/>
        </p:xfrm>
        <a:graphic>
          <a:graphicData uri="http://schemas.openxmlformats.org/drawingml/2006/table">
            <a:tbl>
              <a:tblPr firstRow="1" bandRow="1">
                <a:tableStyleId>{5C22544A-7EE6-4342-B048-85BDC9FD1C3A}</a:tableStyleId>
              </a:tblPr>
              <a:tblGrid>
                <a:gridCol w="1475021">
                  <a:extLst>
                    <a:ext uri="{9D8B030D-6E8A-4147-A177-3AD203B41FA5}">
                      <a16:colId xmlns="" xmlns:a16="http://schemas.microsoft.com/office/drawing/2014/main" val="20000"/>
                    </a:ext>
                  </a:extLst>
                </a:gridCol>
                <a:gridCol w="2876291">
                  <a:extLst>
                    <a:ext uri="{9D8B030D-6E8A-4147-A177-3AD203B41FA5}">
                      <a16:colId xmlns="" xmlns:a16="http://schemas.microsoft.com/office/drawing/2014/main" val="20001"/>
                    </a:ext>
                  </a:extLst>
                </a:gridCol>
                <a:gridCol w="1548772">
                  <a:extLst>
                    <a:ext uri="{9D8B030D-6E8A-4147-A177-3AD203B41FA5}">
                      <a16:colId xmlns="" xmlns:a16="http://schemas.microsoft.com/office/drawing/2014/main" val="20002"/>
                    </a:ext>
                  </a:extLst>
                </a:gridCol>
                <a:gridCol w="2802540">
                  <a:extLst>
                    <a:ext uri="{9D8B030D-6E8A-4147-A177-3AD203B41FA5}">
                      <a16:colId xmlns="" xmlns:a16="http://schemas.microsoft.com/office/drawing/2014/main" val="20003"/>
                    </a:ext>
                  </a:extLst>
                </a:gridCol>
              </a:tblGrid>
              <a:tr h="295016">
                <a:tc>
                  <a:txBody>
                    <a:bodyPr/>
                    <a:lstStyle/>
                    <a:p>
                      <a:pPr algn="ctr">
                        <a:lnSpc>
                          <a:spcPct val="115000"/>
                        </a:lnSpc>
                        <a:spcAft>
                          <a:spcPts val="0"/>
                        </a:spcAft>
                      </a:pPr>
                      <a:r>
                        <a:rPr lang="en-ZA" sz="1050" b="1" cap="all" dirty="0">
                          <a:solidFill>
                            <a:schemeClr val="tx1"/>
                          </a:solidFill>
                          <a:effectLst/>
                          <a:latin typeface="Arial Narrow" pitchFamily="34" charset="0"/>
                          <a:ea typeface="Calibri"/>
                          <a:cs typeface="Times New Roman"/>
                        </a:rPr>
                        <a:t>ITEM</a:t>
                      </a:r>
                      <a:endParaRPr lang="en-ZA" sz="105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50" b="1" cap="all" dirty="0">
                          <a:solidFill>
                            <a:schemeClr val="tx1"/>
                          </a:solidFill>
                          <a:effectLst/>
                          <a:latin typeface="Arial Narrow" pitchFamily="34" charset="0"/>
                          <a:ea typeface="Calibri"/>
                          <a:cs typeface="Times New Roman"/>
                        </a:rPr>
                        <a:t>Description</a:t>
                      </a:r>
                      <a:endParaRPr lang="en-ZA" sz="105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50" b="1" cap="all" dirty="0">
                          <a:solidFill>
                            <a:schemeClr val="tx1"/>
                          </a:solidFill>
                          <a:effectLst/>
                          <a:latin typeface="Arial Narrow" pitchFamily="34" charset="0"/>
                          <a:ea typeface="Calibri"/>
                          <a:cs typeface="Times New Roman"/>
                        </a:rPr>
                        <a:t>ITEM</a:t>
                      </a:r>
                      <a:endParaRPr lang="en-ZA" sz="105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50" b="1" cap="all" dirty="0">
                          <a:solidFill>
                            <a:schemeClr val="tx1"/>
                          </a:solidFill>
                          <a:effectLst/>
                          <a:latin typeface="Arial Narrow" pitchFamily="34" charset="0"/>
                          <a:ea typeface="Calibri"/>
                          <a:cs typeface="Times New Roman"/>
                        </a:rPr>
                        <a:t>Description</a:t>
                      </a:r>
                      <a:endParaRPr lang="en-ZA" sz="1050" dirty="0">
                        <a:solidFill>
                          <a:schemeClr val="tx1"/>
                        </a:solidFill>
                        <a:effectLst/>
                        <a:latin typeface="Arial Narrow" pitchFamily="34" charset="0"/>
                        <a:ea typeface="Calibri"/>
                        <a:cs typeface="Times New Roman"/>
                      </a:endParaRPr>
                    </a:p>
                  </a:txBody>
                  <a:tcPr marL="68580" marR="68580" marT="0" marB="0"/>
                </a:tc>
                <a:extLst>
                  <a:ext uri="{0D108BD9-81ED-4DB2-BD59-A6C34878D82A}">
                    <a16:rowId xmlns="" xmlns:a16="http://schemas.microsoft.com/office/drawing/2014/main" val="10000"/>
                  </a:ext>
                </a:extLst>
              </a:tr>
              <a:tr h="236364">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ACPD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b="0" dirty="0" smtClean="0">
                          <a:solidFill>
                            <a:schemeClr val="tx1"/>
                          </a:solidFill>
                          <a:effectLst/>
                          <a:latin typeface="Calibri"/>
                          <a:ea typeface="Calibri"/>
                          <a:cs typeface="Times New Roman"/>
                        </a:rPr>
                        <a:t>ARTS CULTURE PROMOTION AND DEVELOPMENT </a:t>
                      </a:r>
                      <a:endParaRPr lang="en-ZA" sz="1050" b="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HLT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HUMAN LANGUAGE</a:t>
                      </a:r>
                      <a:r>
                        <a:rPr lang="en-ZA" sz="1050" baseline="0" dirty="0" smtClean="0">
                          <a:solidFill>
                            <a:schemeClr val="tx1"/>
                          </a:solidFill>
                          <a:effectLst/>
                          <a:latin typeface="Calibri"/>
                          <a:ea typeface="Calibri"/>
                          <a:cs typeface="Times New Roman"/>
                        </a:rPr>
                        <a:t> TECHNOLOGY </a:t>
                      </a:r>
                      <a:endParaRPr lang="en-ZA" sz="1050" dirty="0">
                        <a:solidFill>
                          <a:schemeClr val="tx1"/>
                        </a:solidFill>
                        <a:effectLst/>
                        <a:latin typeface="Calibri"/>
                        <a:ea typeface="Calibri"/>
                        <a:cs typeface="Times New Roman"/>
                      </a:endParaRPr>
                    </a:p>
                  </a:txBody>
                  <a:tcPr marL="68580" marR="68580" marT="9525" marB="0"/>
                </a:tc>
                <a:extLst>
                  <a:ext uri="{0D108BD9-81ED-4DB2-BD59-A6C34878D82A}">
                    <a16:rowId xmlns="" xmlns:a16="http://schemas.microsoft.com/office/drawing/2014/main" val="10001"/>
                  </a:ext>
                </a:extLst>
              </a:tr>
              <a:tr h="242467">
                <a:tc>
                  <a:txBody>
                    <a:bodyPr/>
                    <a:lstStyle/>
                    <a:p>
                      <a:pPr>
                        <a:lnSpc>
                          <a:spcPct val="115000"/>
                        </a:lnSpc>
                        <a:spcAft>
                          <a:spcPts val="0"/>
                        </a:spcAft>
                      </a:pPr>
                      <a:r>
                        <a:rPr lang="en-ZA" sz="1050" b="1" dirty="0" smtClean="0">
                          <a:solidFill>
                            <a:schemeClr val="tx1"/>
                          </a:solidFill>
                          <a:effectLst/>
                          <a:latin typeface="Calibri"/>
                          <a:ea typeface="Calibri"/>
                          <a:cs typeface="Times New Roman"/>
                        </a:rPr>
                        <a:t>AENE</a:t>
                      </a:r>
                      <a:endParaRPr lang="en-ZA" sz="105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ADJUSTED</a:t>
                      </a:r>
                      <a:r>
                        <a:rPr lang="en-ZA" sz="1050" baseline="0" dirty="0" smtClean="0">
                          <a:solidFill>
                            <a:schemeClr val="tx1"/>
                          </a:solidFill>
                          <a:effectLst/>
                          <a:latin typeface="Calibri"/>
                          <a:ea typeface="Calibri"/>
                          <a:cs typeface="Times New Roman"/>
                        </a:rPr>
                        <a:t> ESTIMATES OF NATIONAL EXPENDITURE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KZN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KWAZULU NATAL </a:t>
                      </a:r>
                      <a:endParaRPr lang="en-ZA" sz="1050" dirty="0">
                        <a:solidFill>
                          <a:schemeClr val="tx1"/>
                        </a:solidFill>
                        <a:effectLst/>
                        <a:latin typeface="Calibri"/>
                        <a:ea typeface="Calibri"/>
                        <a:cs typeface="Times New Roman"/>
                      </a:endParaRPr>
                    </a:p>
                  </a:txBody>
                  <a:tcPr marL="68580" marR="68580" marT="9525" marB="0"/>
                </a:tc>
                <a:extLst>
                  <a:ext uri="{0D108BD9-81ED-4DB2-BD59-A6C34878D82A}">
                    <a16:rowId xmlns="" xmlns:a16="http://schemas.microsoft.com/office/drawing/2014/main" val="1659362884"/>
                  </a:ext>
                </a:extLst>
              </a:tr>
              <a:tr h="216112">
                <a:tc>
                  <a:txBody>
                    <a:bodyPr/>
                    <a:lstStyle/>
                    <a:p>
                      <a:pPr>
                        <a:lnSpc>
                          <a:spcPct val="115000"/>
                        </a:lnSpc>
                        <a:spcAft>
                          <a:spcPts val="0"/>
                        </a:spcAft>
                      </a:pPr>
                      <a:r>
                        <a:rPr lang="en-ZA" sz="1050" b="1" dirty="0" smtClean="0">
                          <a:solidFill>
                            <a:schemeClr val="tx1"/>
                          </a:solidFill>
                          <a:effectLst/>
                          <a:latin typeface="Calibri"/>
                          <a:ea typeface="Calibri"/>
                          <a:cs typeface="Times New Roman"/>
                        </a:rPr>
                        <a:t>BAC </a:t>
                      </a:r>
                      <a:endParaRPr lang="en-ZA" sz="105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BID ADJUDICATION COMMITTEE</a:t>
                      </a:r>
                      <a:r>
                        <a:rPr lang="en-ZA" sz="1050" baseline="0" dirty="0" smtClean="0">
                          <a:solidFill>
                            <a:schemeClr val="tx1"/>
                          </a:solidFill>
                          <a:effectLst/>
                          <a:latin typeface="Calibri"/>
                          <a:ea typeface="Calibri"/>
                          <a:cs typeface="Times New Roman"/>
                        </a:rPr>
                        <a:t>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LP</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LIMPOPO </a:t>
                      </a:r>
                      <a:endParaRPr lang="en-ZA" sz="1050" dirty="0">
                        <a:solidFill>
                          <a:schemeClr val="tx1"/>
                        </a:solidFill>
                        <a:effectLst/>
                        <a:latin typeface="Calibri"/>
                        <a:ea typeface="Calibri"/>
                        <a:cs typeface="Times New Roman"/>
                      </a:endParaRPr>
                    </a:p>
                  </a:txBody>
                  <a:tcPr marL="68580" marR="68580" marT="9525" marB="0"/>
                </a:tc>
                <a:extLst>
                  <a:ext uri="{0D108BD9-81ED-4DB2-BD59-A6C34878D82A}">
                    <a16:rowId xmlns="" xmlns:a16="http://schemas.microsoft.com/office/drawing/2014/main" val="10002"/>
                  </a:ext>
                </a:extLst>
              </a:tr>
              <a:tr h="225698">
                <a:tc>
                  <a:txBody>
                    <a:bodyPr/>
                    <a:lstStyle/>
                    <a:p>
                      <a:pPr>
                        <a:lnSpc>
                          <a:spcPct val="115000"/>
                        </a:lnSpc>
                        <a:spcAft>
                          <a:spcPts val="0"/>
                        </a:spcAft>
                      </a:pPr>
                      <a:r>
                        <a:rPr lang="en-ZA" sz="1050" b="1" kern="1200" dirty="0" smtClean="0">
                          <a:solidFill>
                            <a:schemeClr val="tx1"/>
                          </a:solidFill>
                          <a:effectLst/>
                          <a:latin typeface="Calibri"/>
                          <a:ea typeface="Calibri"/>
                          <a:cs typeface="Times New Roman"/>
                        </a:rPr>
                        <a:t>BASA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BUSINESS AND ARTS SOUTH AFRICA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MGE</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kern="1200" dirty="0" smtClean="0">
                          <a:solidFill>
                            <a:schemeClr val="tx1"/>
                          </a:solidFill>
                          <a:effectLst/>
                          <a:latin typeface="Calibri"/>
                          <a:ea typeface="Calibri"/>
                          <a:cs typeface="Times New Roman"/>
                        </a:rPr>
                        <a:t>MZANSI GOLDEN ECONOMY </a:t>
                      </a:r>
                    </a:p>
                  </a:txBody>
                  <a:tcPr marL="68580" marR="68580" marT="9525" marB="0"/>
                </a:tc>
                <a:extLst>
                  <a:ext uri="{0D108BD9-81ED-4DB2-BD59-A6C34878D82A}">
                    <a16:rowId xmlns="" xmlns:a16="http://schemas.microsoft.com/office/drawing/2014/main" val="10003"/>
                  </a:ext>
                </a:extLst>
              </a:tr>
              <a:tr h="295016">
                <a:tc>
                  <a:txBody>
                    <a:bodyPr/>
                    <a:lstStyle/>
                    <a:p>
                      <a:pPr>
                        <a:lnSpc>
                          <a:spcPct val="115000"/>
                        </a:lnSpc>
                        <a:spcAft>
                          <a:spcPts val="0"/>
                        </a:spcAft>
                      </a:pPr>
                      <a:r>
                        <a:rPr lang="en-ZA" sz="1050" b="1" dirty="0" smtClean="0">
                          <a:solidFill>
                            <a:schemeClr val="tx1"/>
                          </a:solidFill>
                          <a:effectLst/>
                          <a:latin typeface="Calibri"/>
                          <a:ea typeface="Calibri"/>
                          <a:cs typeface="Times New Roman"/>
                        </a:rPr>
                        <a:t>BBBEE</a:t>
                      </a:r>
                      <a:endParaRPr lang="en-ZA" sz="105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BROAD-BASED</a:t>
                      </a:r>
                      <a:r>
                        <a:rPr lang="en-ZA" sz="1050" baseline="0" dirty="0" smtClean="0">
                          <a:solidFill>
                            <a:schemeClr val="tx1"/>
                          </a:solidFill>
                          <a:effectLst/>
                          <a:latin typeface="Calibri"/>
                          <a:ea typeface="Calibri"/>
                          <a:cs typeface="Times New Roman"/>
                        </a:rPr>
                        <a:t> BLACK ECONOMIC EMPOWERMENT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MOA</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kern="1200" dirty="0" smtClean="0">
                          <a:solidFill>
                            <a:schemeClr val="tx1"/>
                          </a:solidFill>
                          <a:effectLst/>
                          <a:latin typeface="Calibri"/>
                          <a:ea typeface="Calibri"/>
                          <a:cs typeface="Times New Roman"/>
                        </a:rPr>
                        <a:t>MEMORANDUM OF AGREEMENT </a:t>
                      </a:r>
                    </a:p>
                  </a:txBody>
                  <a:tcPr marL="68580" marR="68580" marT="9525" marB="0"/>
                </a:tc>
                <a:extLst>
                  <a:ext uri="{0D108BD9-81ED-4DB2-BD59-A6C34878D82A}">
                    <a16:rowId xmlns="" xmlns:a16="http://schemas.microsoft.com/office/drawing/2014/main" val="10004"/>
                  </a:ext>
                </a:extLst>
              </a:tr>
              <a:tr h="295016">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BRICS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BRAZIL</a:t>
                      </a:r>
                      <a:r>
                        <a:rPr lang="en-ZA" sz="1050" baseline="0" dirty="0" smtClean="0">
                          <a:solidFill>
                            <a:schemeClr val="tx1"/>
                          </a:solidFill>
                          <a:effectLst/>
                          <a:latin typeface="Calibri"/>
                          <a:ea typeface="Calibri"/>
                          <a:cs typeface="Times New Roman"/>
                        </a:rPr>
                        <a:t> RUSSIA INDIA, CHINA AND  SOUTH AFRICA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PC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mn-lt"/>
                          <a:ea typeface="Calibri"/>
                          <a:cs typeface="Times New Roman"/>
                        </a:rPr>
                        <a:t>PORTFOLIO COMMITTEE </a:t>
                      </a:r>
                      <a:endParaRPr lang="en-ZA" sz="1050" dirty="0">
                        <a:solidFill>
                          <a:schemeClr val="tx1"/>
                        </a:solidFill>
                        <a:effectLst/>
                        <a:latin typeface="+mn-lt"/>
                        <a:ea typeface="Calibri"/>
                        <a:cs typeface="Times New Roman"/>
                      </a:endParaRPr>
                    </a:p>
                  </a:txBody>
                  <a:tcPr marL="68580" marR="68580" marT="9525" marB="0"/>
                </a:tc>
                <a:extLst>
                  <a:ext uri="{0D108BD9-81ED-4DB2-BD59-A6C34878D82A}">
                    <a16:rowId xmlns="" xmlns:a16="http://schemas.microsoft.com/office/drawing/2014/main" val="1975539914"/>
                  </a:ext>
                </a:extLst>
              </a:tr>
              <a:tr h="247626">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CEO</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CHIEF</a:t>
                      </a:r>
                      <a:r>
                        <a:rPr lang="en-ZA" sz="1050" baseline="0" dirty="0" smtClean="0">
                          <a:solidFill>
                            <a:schemeClr val="tx1"/>
                          </a:solidFill>
                          <a:effectLst/>
                          <a:latin typeface="Calibri"/>
                          <a:ea typeface="Calibri"/>
                          <a:cs typeface="Times New Roman"/>
                        </a:rPr>
                        <a:t> EXECUTIVE OFFICER </a:t>
                      </a:r>
                      <a:endParaRPr lang="en-ZA" sz="1050" dirty="0">
                        <a:solidFill>
                          <a:schemeClr val="tx1"/>
                        </a:solidFill>
                        <a:effectLst/>
                        <a:latin typeface="Calibri"/>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b="1" kern="1200" dirty="0" smtClean="0">
                          <a:solidFill>
                            <a:schemeClr val="tx1"/>
                          </a:solidFill>
                          <a:effectLst/>
                          <a:latin typeface="+mn-lt"/>
                          <a:ea typeface="Calibri"/>
                          <a:cs typeface="Times New Roman"/>
                        </a:rPr>
                        <a:t>SA </a:t>
                      </a: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dirty="0" smtClean="0">
                          <a:solidFill>
                            <a:schemeClr val="tx1"/>
                          </a:solidFill>
                          <a:effectLst/>
                          <a:latin typeface="+mn-lt"/>
                          <a:ea typeface="Calibri"/>
                          <a:cs typeface="Times New Roman"/>
                        </a:rPr>
                        <a:t>SOUTH AFRICA </a:t>
                      </a:r>
                    </a:p>
                  </a:txBody>
                  <a:tcPr marL="68580" marR="68580" marT="9525" marB="0"/>
                </a:tc>
                <a:extLst>
                  <a:ext uri="{0D108BD9-81ED-4DB2-BD59-A6C34878D82A}">
                    <a16:rowId xmlns="" xmlns:a16="http://schemas.microsoft.com/office/drawing/2014/main" val="1022985816"/>
                  </a:ext>
                </a:extLst>
              </a:tr>
              <a:tr h="380759">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DAC</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DEPARTMENT OF ARTS AND CULTURE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SAPLIS</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dirty="0" smtClean="0">
                          <a:solidFill>
                            <a:schemeClr val="tx1"/>
                          </a:solidFill>
                          <a:effectLst/>
                          <a:latin typeface="+mn-lt"/>
                          <a:ea typeface="Calibri"/>
                          <a:cs typeface="Times New Roman"/>
                        </a:rPr>
                        <a:t>SOUTH AFRICAN PUBLIC</a:t>
                      </a:r>
                      <a:r>
                        <a:rPr lang="en-ZA" sz="1050" baseline="0" dirty="0" smtClean="0">
                          <a:solidFill>
                            <a:schemeClr val="tx1"/>
                          </a:solidFill>
                          <a:effectLst/>
                          <a:latin typeface="+mn-lt"/>
                          <a:ea typeface="Calibri"/>
                          <a:cs typeface="Times New Roman"/>
                        </a:rPr>
                        <a:t> LIBRARY AND INFORMATION SERVICES </a:t>
                      </a:r>
                      <a:endParaRPr lang="en-ZA" sz="1050" dirty="0" smtClean="0">
                        <a:solidFill>
                          <a:schemeClr val="tx1"/>
                        </a:solidFill>
                        <a:effectLst/>
                        <a:latin typeface="+mn-lt"/>
                        <a:ea typeface="Calibri"/>
                        <a:cs typeface="Times New Roman"/>
                      </a:endParaRPr>
                    </a:p>
                  </a:txBody>
                  <a:tcPr marL="68580" marR="68580" marT="9525" marB="0"/>
                </a:tc>
                <a:extLst>
                  <a:ext uri="{0D108BD9-81ED-4DB2-BD59-A6C34878D82A}">
                    <a16:rowId xmlns="" xmlns:a16="http://schemas.microsoft.com/office/drawing/2014/main" val="10005"/>
                  </a:ext>
                </a:extLst>
              </a:tr>
              <a:tr h="228263">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DG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DIRECTOR-GENERAL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SCOA</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dirty="0" smtClean="0">
                          <a:solidFill>
                            <a:schemeClr val="tx1"/>
                          </a:solidFill>
                          <a:effectLst/>
                          <a:latin typeface="+mn-lt"/>
                          <a:ea typeface="Calibri"/>
                          <a:cs typeface="Times New Roman"/>
                        </a:rPr>
                        <a:t>STANDARD CHART OF ACCOUNTS </a:t>
                      </a:r>
                    </a:p>
                  </a:txBody>
                  <a:tcPr marL="68580" marR="68580" marT="9525" marB="0"/>
                </a:tc>
                <a:extLst>
                  <a:ext uri="{0D108BD9-81ED-4DB2-BD59-A6C34878D82A}">
                    <a16:rowId xmlns="" xmlns:a16="http://schemas.microsoft.com/office/drawing/2014/main" val="3482897011"/>
                  </a:ext>
                </a:extLst>
              </a:tr>
              <a:tr h="340379">
                <a:tc>
                  <a:txBody>
                    <a:bodyPr/>
                    <a:lstStyle/>
                    <a:p>
                      <a:pPr marL="0" algn="l" defTabSz="914400" rtl="0" eaLnBrk="1" latinLnBrk="0" hangingPunct="1">
                        <a:lnSpc>
                          <a:spcPct val="115000"/>
                        </a:lnSpc>
                        <a:spcAft>
                          <a:spcPts val="0"/>
                        </a:spcAft>
                      </a:pPr>
                      <a:r>
                        <a:rPr lang="en-US" sz="1050" b="1" kern="1200" dirty="0" smtClean="0">
                          <a:solidFill>
                            <a:schemeClr val="tx1"/>
                          </a:solidFill>
                          <a:effectLst/>
                          <a:latin typeface="Calibri"/>
                          <a:ea typeface="Calibri"/>
                          <a:cs typeface="Times New Roman"/>
                        </a:rPr>
                        <a:t>DPME</a:t>
                      </a:r>
                      <a:endParaRPr lang="en-US" sz="1050" b="1" kern="1200" dirty="0">
                        <a:solidFill>
                          <a:schemeClr val="tx1"/>
                        </a:solidFill>
                        <a:effectLst/>
                        <a:latin typeface="Calibri"/>
                        <a:ea typeface="Calibri"/>
                        <a:cs typeface="Times New Roman"/>
                      </a:endParaRPr>
                    </a:p>
                  </a:txBody>
                  <a:tcPr marL="68580" marR="68580" marT="9525" marB="0"/>
                </a:tc>
                <a:tc>
                  <a:txBody>
                    <a:bodyPr/>
                    <a:lstStyle/>
                    <a:p>
                      <a:r>
                        <a:rPr lang="en-US" sz="1050" cap="none" dirty="0" smtClean="0">
                          <a:solidFill>
                            <a:schemeClr val="tx1"/>
                          </a:solidFill>
                        </a:rPr>
                        <a:t>DEPARTMENT OF PLANNING MONITORING AND EVALUATION </a:t>
                      </a:r>
                      <a:endParaRPr lang="en-US" sz="1050" cap="none" dirty="0">
                        <a:solidFill>
                          <a:schemeClr val="tx1"/>
                        </a:solidFill>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mn-lt"/>
                          <a:ea typeface="Calibri"/>
                          <a:cs typeface="Times New Roman"/>
                        </a:rPr>
                        <a:t>SLA</a:t>
                      </a:r>
                      <a:endParaRPr lang="en-ZA" sz="1050" b="1" kern="1200" dirty="0">
                        <a:solidFill>
                          <a:schemeClr val="tx1"/>
                        </a:solidFill>
                        <a:effectLst/>
                        <a:latin typeface="+mn-lt"/>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kern="1200" dirty="0" smtClean="0">
                          <a:solidFill>
                            <a:schemeClr val="tx1"/>
                          </a:solidFill>
                          <a:effectLst/>
                          <a:latin typeface="+mn-lt"/>
                          <a:ea typeface="Calibri"/>
                          <a:cs typeface="Times New Roman"/>
                        </a:rPr>
                        <a:t>SERVICE LEVEL AGREEMENT </a:t>
                      </a:r>
                    </a:p>
                  </a:txBody>
                  <a:tcPr marL="68580" marR="68580" marT="9525" marB="0"/>
                </a:tc>
                <a:extLst>
                  <a:ext uri="{0D108BD9-81ED-4DB2-BD59-A6C34878D82A}">
                    <a16:rowId xmlns="" xmlns:a16="http://schemas.microsoft.com/office/drawing/2014/main" val="2208347516"/>
                  </a:ext>
                </a:extLst>
              </a:tr>
              <a:tr h="380759">
                <a:tc>
                  <a:txBody>
                    <a:bodyPr/>
                    <a:lstStyle/>
                    <a:p>
                      <a:pPr marL="0" algn="l" defTabSz="914400" rtl="0" eaLnBrk="1" latinLnBrk="0" hangingPunct="1">
                        <a:lnSpc>
                          <a:spcPct val="115000"/>
                        </a:lnSpc>
                        <a:spcAft>
                          <a:spcPts val="0"/>
                        </a:spcAft>
                      </a:pPr>
                      <a:r>
                        <a:rPr lang="en-US" sz="1050" b="1" kern="1200" dirty="0" smtClean="0">
                          <a:solidFill>
                            <a:schemeClr val="tx1"/>
                          </a:solidFill>
                          <a:effectLst/>
                          <a:latin typeface="Calibri"/>
                          <a:ea typeface="Calibri"/>
                          <a:cs typeface="Times New Roman"/>
                        </a:rPr>
                        <a:t>EC</a:t>
                      </a:r>
                      <a:endParaRPr lang="en-US" sz="1050" b="1" kern="1200" dirty="0">
                        <a:solidFill>
                          <a:schemeClr val="tx1"/>
                        </a:solidFill>
                        <a:effectLst/>
                        <a:latin typeface="Calibri"/>
                        <a:ea typeface="Calibri"/>
                        <a:cs typeface="Times New Roman"/>
                      </a:endParaRPr>
                    </a:p>
                  </a:txBody>
                  <a:tcPr marL="68580" marR="68580" marT="9525" marB="0"/>
                </a:tc>
                <a:tc>
                  <a:txBody>
                    <a:bodyPr/>
                    <a:lstStyle/>
                    <a:p>
                      <a:r>
                        <a:rPr lang="en-US" sz="1050" cap="none" dirty="0" smtClean="0">
                          <a:solidFill>
                            <a:schemeClr val="tx1"/>
                          </a:solidFill>
                        </a:rPr>
                        <a:t>EASTERN CAPE</a:t>
                      </a:r>
                      <a:endParaRPr lang="en-US" sz="1050" cap="none" dirty="0">
                        <a:solidFill>
                          <a:schemeClr val="tx1"/>
                        </a:solidFill>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mn-lt"/>
                          <a:ea typeface="Calibri"/>
                          <a:cs typeface="Times New Roman"/>
                        </a:rPr>
                        <a:t>SPCHD</a:t>
                      </a:r>
                      <a:endParaRPr lang="en-ZA" sz="1050" b="1" kern="1200" dirty="0">
                        <a:solidFill>
                          <a:schemeClr val="tx1"/>
                        </a:solidFill>
                        <a:effectLst/>
                        <a:latin typeface="+mn-lt"/>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kern="1200" dirty="0" smtClean="0">
                          <a:solidFill>
                            <a:schemeClr val="tx1"/>
                          </a:solidFill>
                          <a:effectLst/>
                          <a:latin typeface="+mn-lt"/>
                          <a:ea typeface="Calibri"/>
                          <a:cs typeface="Times New Roman"/>
                        </a:rPr>
                        <a:t>SOCIAL PROTECTION, COMMUNITY AND HUMAN DEVELOPMENT </a:t>
                      </a:r>
                    </a:p>
                  </a:txBody>
                  <a:tcPr marL="68580" marR="68580" marT="9525" marB="0"/>
                </a:tc>
                <a:extLst>
                  <a:ext uri="{0D108BD9-81ED-4DB2-BD59-A6C34878D82A}">
                    <a16:rowId xmlns="" xmlns:a16="http://schemas.microsoft.com/office/drawing/2014/main" val="10006"/>
                  </a:ext>
                </a:extLst>
              </a:tr>
              <a:tr h="228446">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FS</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50" dirty="0" smtClean="0">
                          <a:solidFill>
                            <a:schemeClr val="tx1"/>
                          </a:solidFill>
                          <a:effectLst/>
                          <a:latin typeface="Calibri"/>
                          <a:ea typeface="Calibri"/>
                          <a:cs typeface="Times New Roman"/>
                        </a:rPr>
                        <a:t>FREE STATE </a:t>
                      </a:r>
                      <a:endParaRPr lang="en-ZA" sz="1050" dirty="0">
                        <a:solidFill>
                          <a:schemeClr val="tx1"/>
                        </a:solidFill>
                        <a:effectLst/>
                        <a:latin typeface="Calibri"/>
                        <a:ea typeface="Calibri"/>
                        <a:cs typeface="Times New Roman"/>
                      </a:endParaRPr>
                    </a:p>
                  </a:txBody>
                  <a:tcPr marL="68580" marR="68580" marT="9525" marB="0"/>
                </a:tc>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mn-lt"/>
                          <a:ea typeface="Calibri"/>
                          <a:cs typeface="Times New Roman"/>
                        </a:rPr>
                        <a:t>WC</a:t>
                      </a:r>
                      <a:endParaRPr lang="en-ZA" sz="1050" b="1" kern="1200" dirty="0">
                        <a:solidFill>
                          <a:schemeClr val="tx1"/>
                        </a:solidFill>
                        <a:effectLst/>
                        <a:latin typeface="+mn-lt"/>
                        <a:ea typeface="Calibri"/>
                        <a:cs typeface="Times New Roman"/>
                      </a:endParaRPr>
                    </a:p>
                  </a:txBody>
                  <a:tcPr marL="68580" marR="68580" marT="9525"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050" kern="1200" dirty="0" smtClean="0">
                          <a:solidFill>
                            <a:schemeClr val="tx1"/>
                          </a:solidFill>
                          <a:effectLst/>
                          <a:latin typeface="+mn-lt"/>
                          <a:ea typeface="Calibri"/>
                          <a:cs typeface="Times New Roman"/>
                        </a:rPr>
                        <a:t>WESTRN CAPE </a:t>
                      </a:r>
                    </a:p>
                  </a:txBody>
                  <a:tcPr marL="68580" marR="68580" marT="9525" marB="0"/>
                </a:tc>
                <a:extLst>
                  <a:ext uri="{0D108BD9-81ED-4DB2-BD59-A6C34878D82A}">
                    <a16:rowId xmlns="" xmlns:a16="http://schemas.microsoft.com/office/drawing/2014/main" val="101110323"/>
                  </a:ext>
                </a:extLst>
              </a:tr>
              <a:tr h="348518">
                <a:tc>
                  <a:txBody>
                    <a:bodyPr/>
                    <a:lstStyle/>
                    <a:p>
                      <a:pPr marL="0" algn="l" defTabSz="914400" rtl="0" eaLnBrk="1" latinLnBrk="0" hangingPunct="1">
                        <a:lnSpc>
                          <a:spcPct val="115000"/>
                        </a:lnSpc>
                        <a:spcAft>
                          <a:spcPts val="0"/>
                        </a:spcAft>
                      </a:pPr>
                      <a:r>
                        <a:rPr lang="en-ZA" sz="1050" b="1" kern="1200" dirty="0" smtClean="0">
                          <a:solidFill>
                            <a:schemeClr val="tx1"/>
                          </a:solidFill>
                          <a:effectLst/>
                          <a:latin typeface="Calibri"/>
                          <a:ea typeface="Calibri"/>
                          <a:cs typeface="Times New Roman"/>
                        </a:rPr>
                        <a:t>GP </a:t>
                      </a:r>
                      <a:endParaRPr lang="en-ZA" sz="1050" b="1" kern="1200" dirty="0">
                        <a:solidFill>
                          <a:schemeClr val="tx1"/>
                        </a:solidFill>
                        <a:effectLst/>
                        <a:latin typeface="Calibri"/>
                        <a:ea typeface="Calibri"/>
                        <a:cs typeface="Times New Roman"/>
                      </a:endParaRPr>
                    </a:p>
                  </a:txBody>
                  <a:tcPr marL="68580" marR="68580" marT="9525" marB="0"/>
                </a:tc>
                <a:tc>
                  <a:txBody>
                    <a:bodyPr/>
                    <a:lstStyle/>
                    <a:p>
                      <a:pPr>
                        <a:lnSpc>
                          <a:spcPct val="115000"/>
                        </a:lnSpc>
                      </a:pPr>
                      <a:r>
                        <a:rPr lang="en-ZA" sz="1050" i="0" dirty="0" smtClean="0">
                          <a:solidFill>
                            <a:schemeClr val="tx1"/>
                          </a:solidFill>
                          <a:effectLst/>
                          <a:latin typeface="Calibri"/>
                        </a:rPr>
                        <a:t>GAUTENG</a:t>
                      </a:r>
                      <a:endParaRPr lang="en-ZA" sz="1050" i="0" dirty="0">
                        <a:solidFill>
                          <a:schemeClr val="tx1"/>
                        </a:solidFill>
                        <a:effectLst/>
                        <a:latin typeface="Calibri"/>
                      </a:endParaRPr>
                    </a:p>
                  </a:txBody>
                  <a:tcPr marL="68580" marR="68580" marT="9525" marB="0"/>
                </a:tc>
                <a:tc>
                  <a:txBody>
                    <a:bodyPr/>
                    <a:lstStyle/>
                    <a:p>
                      <a:endParaRPr lang="en-US" sz="2000" dirty="0"/>
                    </a:p>
                  </a:txBody>
                  <a:tcPr marL="68580" marR="68580" marT="9525" marB="0"/>
                </a:tc>
                <a:tc>
                  <a:txBody>
                    <a:bodyPr/>
                    <a:lstStyle/>
                    <a:p>
                      <a:endParaRPr lang="en-US" sz="2000" dirty="0"/>
                    </a:p>
                  </a:txBody>
                  <a:tcPr marL="68580" marR="68580" marT="9525"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xmlns="" val="392050803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632848" cy="4343400"/>
          </a:xfrm>
          <a:noFill/>
        </p:spPr>
        <p:txBody>
          <a:bodyPr/>
          <a:lstStyle/>
          <a:p>
            <a:endParaRPr lang="en-ZA" dirty="0" smtClean="0"/>
          </a:p>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r>
              <a:rPr lang="en-US" sz="3600" dirty="0" smtClean="0">
                <a:solidFill>
                  <a:schemeClr val="accent6">
                    <a:lumMod val="50000"/>
                  </a:schemeClr>
                </a:solidFill>
                <a:latin typeface="Calibri" pitchFamily="34" charset="0"/>
              </a:rPr>
              <a:t>THANK YOU</a:t>
            </a:r>
            <a:endParaRPr lang="en-ZA" sz="36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xmlns="" val="225738055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568952" cy="710952"/>
          </a:xfrm>
        </p:spPr>
        <p:txBody>
          <a:bodyPr>
            <a:normAutofit/>
          </a:bodyPr>
          <a:lstStyle/>
          <a:p>
            <a:pPr algn="ctr"/>
            <a:r>
              <a:rPr lang="en-ZA" sz="2800" dirty="0" smtClean="0">
                <a:latin typeface="+mj-lt"/>
              </a:rPr>
              <a:t>PERFORMANCE OVERVIEW</a:t>
            </a:r>
            <a:endParaRPr lang="en-ZA" sz="2800" dirty="0">
              <a:solidFill>
                <a:srgbClr val="00B0F0"/>
              </a:solidFill>
              <a:latin typeface="+mj-lt"/>
            </a:endParaRPr>
          </a:p>
        </p:txBody>
      </p:sp>
      <p:sp>
        <p:nvSpPr>
          <p:cNvPr id="3" name="Content Placeholder 2"/>
          <p:cNvSpPr>
            <a:spLocks noGrp="1"/>
          </p:cNvSpPr>
          <p:nvPr>
            <p:ph idx="1"/>
          </p:nvPr>
        </p:nvSpPr>
        <p:spPr>
          <a:xfrm>
            <a:off x="58111" y="476672"/>
            <a:ext cx="8928992" cy="6264696"/>
          </a:xfrm>
        </p:spPr>
        <p:txBody>
          <a:bodyPr>
            <a:noAutofit/>
          </a:bodyPr>
          <a:lstStyle/>
          <a:p>
            <a:pPr marL="0" indent="0" algn="just">
              <a:buNone/>
            </a:pPr>
            <a:endParaRPr lang="en-ZA" sz="1800" b="0" dirty="0" smtClean="0">
              <a:solidFill>
                <a:schemeClr val="tx1"/>
              </a:solidFill>
              <a:latin typeface="+mn-lt"/>
              <a:cs typeface="Arial" panose="020B0604020202020204" pitchFamily="34" charset="0"/>
            </a:endParaRPr>
          </a:p>
          <a:p>
            <a:pPr marL="0" indent="0" algn="just">
              <a:buNone/>
            </a:pPr>
            <a:endParaRPr lang="en-ZA" sz="1800" b="0" dirty="0" smtClean="0">
              <a:solidFill>
                <a:schemeClr val="tx1"/>
              </a:solidFill>
              <a:latin typeface="+mn-lt"/>
              <a:cs typeface="Arial" panose="020B0604020202020204" pitchFamily="34" charset="0"/>
            </a:endParaRPr>
          </a:p>
          <a:p>
            <a:pPr marL="0" indent="0" algn="just">
              <a:buNone/>
            </a:pPr>
            <a:endParaRPr lang="en-ZA" sz="1800" b="0" dirty="0" smtClean="0">
              <a:solidFill>
                <a:schemeClr val="tx1"/>
              </a:solidFill>
              <a:latin typeface="+mn-lt"/>
              <a:cs typeface="Arial" panose="020B0604020202020204" pitchFamily="34" charset="0"/>
            </a:endParaRPr>
          </a:p>
          <a:p>
            <a:pPr marL="0" indent="0" algn="just">
              <a:buNone/>
            </a:pPr>
            <a:endParaRPr lang="en-ZA" sz="1800" b="0" dirty="0" smtClean="0">
              <a:solidFill>
                <a:schemeClr val="tx1"/>
              </a:solidFill>
              <a:latin typeface="+mn-lt"/>
              <a:cs typeface="Arial" panose="020B0604020202020204" pitchFamily="34" charset="0"/>
            </a:endParaRPr>
          </a:p>
          <a:p>
            <a:pPr marL="0" indent="0" algn="just">
              <a:buNone/>
            </a:pPr>
            <a:r>
              <a:rPr lang="en-ZA" sz="1800" b="0" dirty="0" smtClean="0">
                <a:solidFill>
                  <a:schemeClr val="tx1"/>
                </a:solidFill>
                <a:latin typeface="+mn-lt"/>
                <a:cs typeface="Arial" panose="020B0604020202020204" pitchFamily="34" charset="0"/>
              </a:rPr>
              <a:t>The </a:t>
            </a:r>
            <a:r>
              <a:rPr lang="en-ZA" sz="1800" b="0" dirty="0">
                <a:solidFill>
                  <a:schemeClr val="tx1"/>
                </a:solidFill>
                <a:latin typeface="+mn-lt"/>
                <a:cs typeface="Arial" panose="020B0604020202020204" pitchFamily="34" charset="0"/>
              </a:rPr>
              <a:t>Department planned to implement and </a:t>
            </a:r>
            <a:r>
              <a:rPr lang="en-ZA" sz="1800" b="0" dirty="0" smtClean="0">
                <a:solidFill>
                  <a:schemeClr val="tx1"/>
                </a:solidFill>
                <a:latin typeface="+mn-lt"/>
                <a:cs typeface="Arial" panose="020B0604020202020204" pitchFamily="34" charset="0"/>
              </a:rPr>
              <a:t>achieve 32 </a:t>
            </a:r>
            <a:r>
              <a:rPr lang="en-ZA" sz="1800" b="0" dirty="0">
                <a:solidFill>
                  <a:schemeClr val="tx1"/>
                </a:solidFill>
                <a:latin typeface="+mn-lt"/>
                <a:cs typeface="Arial" panose="020B0604020202020204" pitchFamily="34" charset="0"/>
              </a:rPr>
              <a:t>performance targets </a:t>
            </a:r>
            <a:r>
              <a:rPr lang="en-ZA" sz="1800" b="0" dirty="0" smtClean="0">
                <a:solidFill>
                  <a:schemeClr val="tx1"/>
                </a:solidFill>
                <a:latin typeface="+mn-lt"/>
                <a:cs typeface="Arial" panose="020B0604020202020204" pitchFamily="34" charset="0"/>
              </a:rPr>
              <a:t>during the reporting period. However, only 29 (91%) </a:t>
            </a:r>
            <a:r>
              <a:rPr lang="en-ZA" sz="1800" b="0" dirty="0">
                <a:solidFill>
                  <a:schemeClr val="tx1"/>
                </a:solidFill>
                <a:latin typeface="+mn-lt"/>
                <a:cs typeface="Arial" panose="020B0604020202020204" pitchFamily="34" charset="0"/>
              </a:rPr>
              <a:t>of </a:t>
            </a:r>
            <a:r>
              <a:rPr lang="en-ZA" sz="1800" b="0" dirty="0" smtClean="0">
                <a:solidFill>
                  <a:schemeClr val="tx1"/>
                </a:solidFill>
                <a:latin typeface="+mn-lt"/>
                <a:cs typeface="Arial" panose="020B0604020202020204" pitchFamily="34" charset="0"/>
              </a:rPr>
              <a:t>the aforesaid targets </a:t>
            </a:r>
            <a:r>
              <a:rPr lang="en-ZA" sz="1800" b="0" dirty="0">
                <a:solidFill>
                  <a:schemeClr val="tx1"/>
                </a:solidFill>
                <a:latin typeface="+mn-lt"/>
                <a:cs typeface="Arial" panose="020B0604020202020204" pitchFamily="34" charset="0"/>
              </a:rPr>
              <a:t>were achieved and </a:t>
            </a:r>
            <a:r>
              <a:rPr lang="en-ZA" sz="1800" b="0" dirty="0" smtClean="0">
                <a:solidFill>
                  <a:schemeClr val="tx1"/>
                </a:solidFill>
                <a:latin typeface="+mn-lt"/>
                <a:cs typeface="Arial" panose="020B0604020202020204" pitchFamily="34" charset="0"/>
              </a:rPr>
              <a:t>3 (9%) </a:t>
            </a:r>
            <a:r>
              <a:rPr lang="en-ZA" sz="1800" b="0" dirty="0">
                <a:solidFill>
                  <a:schemeClr val="tx1"/>
                </a:solidFill>
                <a:latin typeface="+mn-lt"/>
                <a:cs typeface="Arial" panose="020B0604020202020204" pitchFamily="34" charset="0"/>
              </a:rPr>
              <a:t>were not </a:t>
            </a:r>
            <a:r>
              <a:rPr lang="en-ZA" sz="1800" b="0" dirty="0" smtClean="0">
                <a:solidFill>
                  <a:schemeClr val="tx1"/>
                </a:solidFill>
                <a:latin typeface="+mn-lt"/>
                <a:cs typeface="Arial" panose="020B0604020202020204" pitchFamily="34" charset="0"/>
              </a:rPr>
              <a:t>achieved.  Below are the targets that were not achieved in the second quarter.</a:t>
            </a:r>
          </a:p>
          <a:p>
            <a:pPr marL="0" indent="0" algn="just">
              <a:buNone/>
            </a:pPr>
            <a:endParaRPr lang="en-ZA" sz="1800" b="0" dirty="0" smtClean="0">
              <a:solidFill>
                <a:schemeClr val="tx1"/>
              </a:solidFill>
              <a:latin typeface="+mn-lt"/>
              <a:cs typeface="Arial" panose="020B0604020202020204" pitchFamily="34" charset="0"/>
            </a:endParaRPr>
          </a:p>
          <a:p>
            <a:pPr algn="just">
              <a:buFont typeface="Wingdings" pitchFamily="2" charset="2"/>
              <a:buChar char="§"/>
            </a:pPr>
            <a:r>
              <a:rPr lang="en-ZA" sz="1800" b="0" dirty="0" smtClean="0">
                <a:solidFill>
                  <a:schemeClr val="tx1"/>
                </a:solidFill>
                <a:latin typeface="+mn-lt"/>
                <a:ea typeface="Times New Roman" panose="02020603050405020304" pitchFamily="18" charset="0"/>
                <a:cs typeface="Calibri" panose="020F0502020204030204" pitchFamily="34" charset="0"/>
              </a:rPr>
              <a:t>The development of the draft report on the feasibility and due diligence on the amalgamation of DAC public entities.</a:t>
            </a:r>
          </a:p>
          <a:p>
            <a:pPr algn="just">
              <a:buFont typeface="Wingdings" pitchFamily="2" charset="2"/>
              <a:buChar char="§"/>
              <a:tabLst>
                <a:tab pos="361950" algn="l"/>
                <a:tab pos="447675" algn="l"/>
                <a:tab pos="542925" algn="l"/>
              </a:tabLst>
            </a:pPr>
            <a:r>
              <a:rPr lang="en-ZA" sz="1800" b="0" dirty="0" smtClean="0">
                <a:solidFill>
                  <a:schemeClr val="tx1"/>
                </a:solidFill>
                <a:latin typeface="+mn-lt"/>
                <a:ea typeface="Times New Roman" panose="02020603050405020304" pitchFamily="18" charset="0"/>
                <a:cs typeface="Calibri" panose="020F0502020204030204" pitchFamily="34" charset="0"/>
              </a:rPr>
              <a:t>Provision for supporting professional artists </a:t>
            </a:r>
          </a:p>
          <a:p>
            <a:pPr algn="just">
              <a:buFont typeface="Wingdings" pitchFamily="2" charset="2"/>
              <a:buChar char="§"/>
            </a:pPr>
            <a:r>
              <a:rPr lang="en-ZA" sz="1800" b="0" dirty="0" smtClean="0">
                <a:solidFill>
                  <a:schemeClr val="tx1"/>
                </a:solidFill>
                <a:latin typeface="+mn-lt"/>
                <a:cs typeface="Arial" panose="020B0604020202020204" pitchFamily="34" charset="0"/>
              </a:rPr>
              <a:t>Provision to support capacity-building programmes </a:t>
            </a:r>
            <a:endParaRPr lang="en-ZA" sz="1800" b="0" dirty="0">
              <a:solidFill>
                <a:schemeClr val="tx1"/>
              </a:solidFill>
              <a:latin typeface="+mj-lt"/>
              <a:ea typeface="Times New Roman" panose="02020603050405020304" pitchFamily="18" charset="0"/>
              <a:cs typeface="Calibri" panose="020F0502020204030204" pitchFamily="34" charset="0"/>
            </a:endParaRPr>
          </a:p>
          <a:p>
            <a:pPr marL="0" indent="0" algn="just">
              <a:buNone/>
            </a:pPr>
            <a:endParaRPr lang="en-ZA" sz="1800" b="0" dirty="0">
              <a:solidFill>
                <a:schemeClr val="tx1"/>
              </a:solidFill>
              <a:latin typeface="+mn-lt"/>
              <a:cs typeface="Arial" panose="020B0604020202020204" pitchFamily="34" charset="0"/>
            </a:endParaRPr>
          </a:p>
          <a:p>
            <a:pPr marL="0" indent="0" algn="just">
              <a:buNone/>
            </a:pPr>
            <a:r>
              <a:rPr lang="en-ZA" sz="1800" b="0" dirty="0" smtClean="0">
                <a:solidFill>
                  <a:schemeClr val="tx1"/>
                </a:solidFill>
                <a:latin typeface="+mn-lt"/>
                <a:cs typeface="Arial" panose="020B0604020202020204" pitchFamily="34" charset="0"/>
              </a:rPr>
              <a:t>Detailed explanations for the reasons for deviation and corrective actions are covered in the slides for </a:t>
            </a:r>
            <a:r>
              <a:rPr lang="en-ZA" sz="1800" b="0" dirty="0">
                <a:solidFill>
                  <a:schemeClr val="tx1"/>
                </a:solidFill>
                <a:latin typeface="+mn-lt"/>
                <a:cs typeface="Arial" panose="020B0604020202020204" pitchFamily="34" charset="0"/>
              </a:rPr>
              <a:t> </a:t>
            </a:r>
            <a:r>
              <a:rPr lang="en-ZA" sz="1800" b="0" dirty="0" smtClean="0">
                <a:solidFill>
                  <a:schemeClr val="tx1"/>
                </a:solidFill>
                <a:latin typeface="+mn-lt"/>
                <a:cs typeface="Arial" panose="020B0604020202020204" pitchFamily="34" charset="0"/>
              </a:rPr>
              <a:t>areas of under-achievement. </a:t>
            </a:r>
          </a:p>
        </p:txBody>
      </p:sp>
      <p:sp>
        <p:nvSpPr>
          <p:cNvPr id="5" name="Slide Number Placeholder 2"/>
          <p:cNvSpPr>
            <a:spLocks noGrp="1"/>
          </p:cNvSpPr>
          <p:nvPr>
            <p:ph type="sldNum" sz="quarter" idx="4"/>
          </p:nvPr>
        </p:nvSpPr>
        <p:spPr>
          <a:xfrm>
            <a:off x="8028384" y="6165304"/>
            <a:ext cx="609600" cy="365125"/>
          </a:xfrm>
        </p:spPr>
        <p:txBody>
          <a:bodyPr/>
          <a:lstStyle/>
          <a:p>
            <a:r>
              <a:rPr lang="en-ZA" sz="1000" b="1" dirty="0">
                <a:solidFill>
                  <a:schemeClr val="tx1"/>
                </a:solidFill>
                <a:ea typeface="Verdana" pitchFamily="34" charset="0"/>
                <a:cs typeface="Verdana" pitchFamily="34" charset="0"/>
              </a:rPr>
              <a:t>6</a:t>
            </a:r>
            <a:endParaRPr lang="en-ZA" sz="1000" b="1" dirty="0" smtClean="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xmlns="" val="337456400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4343400"/>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a:solidFill>
                  <a:schemeClr val="accent6">
                    <a:lumMod val="50000"/>
                  </a:schemeClr>
                </a:solidFill>
                <a:latin typeface="+mj-lt"/>
                <a:ea typeface="+mj-ea"/>
              </a:rPr>
              <a:t>Comparative Analysis of the </a:t>
            </a:r>
            <a:r>
              <a:rPr lang="en-ZA" sz="3200" cap="all" dirty="0" smtClean="0">
                <a:solidFill>
                  <a:schemeClr val="accent6">
                    <a:lumMod val="50000"/>
                  </a:schemeClr>
                </a:solidFill>
                <a:latin typeface="+mj-lt"/>
                <a:ea typeface="+mj-ea"/>
              </a:rPr>
              <a:t>First </a:t>
            </a:r>
            <a:r>
              <a:rPr lang="en-ZA" sz="3200" cap="all" dirty="0">
                <a:solidFill>
                  <a:schemeClr val="accent6">
                    <a:lumMod val="50000"/>
                  </a:schemeClr>
                </a:solidFill>
                <a:latin typeface="+mj-lt"/>
                <a:ea typeface="+mj-ea"/>
              </a:rPr>
              <a:t>Quarter </a:t>
            </a:r>
            <a:r>
              <a:rPr lang="en-ZA" sz="3200" cap="all" dirty="0" smtClean="0">
                <a:solidFill>
                  <a:schemeClr val="accent6">
                    <a:lumMod val="50000"/>
                  </a:schemeClr>
                </a:solidFill>
                <a:latin typeface="+mj-lt"/>
                <a:ea typeface="+mj-ea"/>
              </a:rPr>
              <a:t>and Second Quarter PERFORMANCE – 2018/19  </a:t>
            </a:r>
            <a:endParaRPr lang="en-ZA" sz="3200" cap="all" dirty="0">
              <a:solidFill>
                <a:schemeClr val="accent6">
                  <a:lumMod val="50000"/>
                </a:schemeClr>
              </a:solidFill>
              <a:latin typeface="+mj-lt"/>
              <a:ea typeface="+mj-ea"/>
            </a:endParaRPr>
          </a:p>
        </p:txBody>
      </p:sp>
    </p:spTree>
    <p:extLst>
      <p:ext uri="{BB962C8B-B14F-4D97-AF65-F5344CB8AC3E}">
        <p14:creationId xmlns:p14="http://schemas.microsoft.com/office/powerpoint/2010/main" xmlns="" val="83418019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34" y="116632"/>
            <a:ext cx="8748051" cy="792088"/>
          </a:xfrm>
        </p:spPr>
        <p:txBody>
          <a:bodyPr>
            <a:noAutofit/>
          </a:bodyPr>
          <a:lstStyle/>
          <a:p>
            <a:pPr algn="ctr"/>
            <a:r>
              <a:rPr lang="en-ZA" sz="2800" cap="all" dirty="0">
                <a:solidFill>
                  <a:srgbClr val="990000"/>
                </a:solidFill>
                <a:latin typeface="+mj-lt"/>
              </a:rPr>
              <a:t>Comparative Analysis of the </a:t>
            </a:r>
            <a:r>
              <a:rPr lang="en-ZA" sz="2800" cap="all" dirty="0" smtClean="0">
                <a:solidFill>
                  <a:srgbClr val="990000"/>
                </a:solidFill>
                <a:latin typeface="+mj-lt"/>
              </a:rPr>
              <a:t>FIRST AND  SECOND</a:t>
            </a:r>
            <a:br>
              <a:rPr lang="en-ZA" sz="2800" cap="all" dirty="0" smtClean="0">
                <a:solidFill>
                  <a:srgbClr val="990000"/>
                </a:solidFill>
                <a:latin typeface="+mj-lt"/>
              </a:rPr>
            </a:br>
            <a:r>
              <a:rPr lang="en-ZA" sz="2800" cap="all" dirty="0" smtClean="0">
                <a:solidFill>
                  <a:srgbClr val="990000"/>
                </a:solidFill>
                <a:latin typeface="+mj-lt"/>
              </a:rPr>
              <a:t> Quarters – 2018/19</a:t>
            </a:r>
            <a:r>
              <a:rPr lang="en-ZA" sz="3200" cap="all" dirty="0" smtClean="0">
                <a:solidFill>
                  <a:srgbClr val="990000"/>
                </a:solidFill>
                <a:latin typeface="+mj-lt"/>
              </a:rPr>
              <a:t/>
            </a:r>
            <a:br>
              <a:rPr lang="en-ZA" sz="3200" cap="all" dirty="0" smtClean="0">
                <a:solidFill>
                  <a:srgbClr val="990000"/>
                </a:solidFill>
                <a:latin typeface="+mj-lt"/>
              </a:rPr>
            </a:br>
            <a:r>
              <a:rPr lang="en-US" sz="3200" cap="all" dirty="0" smtClean="0">
                <a:solidFill>
                  <a:schemeClr val="accent2">
                    <a:lumMod val="75000"/>
                  </a:schemeClr>
                </a:solidFill>
                <a:latin typeface="+mj-lt"/>
              </a:rPr>
              <a:t/>
            </a:r>
            <a:br>
              <a:rPr lang="en-US" sz="3200" cap="all" dirty="0" smtClean="0">
                <a:solidFill>
                  <a:schemeClr val="accent2">
                    <a:lumMod val="75000"/>
                  </a:schemeClr>
                </a:solidFill>
                <a:latin typeface="+mj-lt"/>
              </a:rPr>
            </a:br>
            <a:endParaRPr lang="en-ZA" sz="3200" cap="all" dirty="0">
              <a:solidFill>
                <a:schemeClr val="accent2">
                  <a:lumMod val="75000"/>
                </a:schemeClr>
              </a:solidFill>
              <a:latin typeface="+mj-lt"/>
            </a:endParaRPr>
          </a:p>
        </p:txBody>
      </p:sp>
      <p:sp>
        <p:nvSpPr>
          <p:cNvPr id="4" name="Slide Number Placeholder 3"/>
          <p:cNvSpPr>
            <a:spLocks noGrp="1"/>
          </p:cNvSpPr>
          <p:nvPr>
            <p:ph type="sldNum" sz="quarter" idx="4"/>
          </p:nvPr>
        </p:nvSpPr>
        <p:spPr/>
        <p:txBody>
          <a:bodyPr/>
          <a:lstStyle/>
          <a:p>
            <a:r>
              <a:rPr lang="en-US" sz="1000" b="1" dirty="0" smtClean="0">
                <a:solidFill>
                  <a:prstClr val="black"/>
                </a:solidFill>
              </a:rPr>
              <a:t>8</a:t>
            </a:r>
            <a:endParaRPr lang="en-ZA" sz="1000" b="1" dirty="0" smtClean="0">
              <a:solidFill>
                <a:prstClr val="black"/>
              </a:solidFill>
            </a:endParaRPr>
          </a:p>
        </p:txBody>
      </p:sp>
      <p:sp>
        <p:nvSpPr>
          <p:cNvPr id="3" name="Rectangle 2"/>
          <p:cNvSpPr/>
          <p:nvPr/>
        </p:nvSpPr>
        <p:spPr>
          <a:xfrm>
            <a:off x="216434" y="5394808"/>
            <a:ext cx="8748051" cy="461665"/>
          </a:xfrm>
          <a:prstGeom prst="rect">
            <a:avLst/>
          </a:prstGeom>
          <a:solidFill>
            <a:schemeClr val="bg2">
              <a:lumMod val="90000"/>
            </a:schemeClr>
          </a:solidFill>
        </p:spPr>
        <p:txBody>
          <a:bodyPr wrap="square">
            <a:spAutoFit/>
          </a:bodyPr>
          <a:lstStyle/>
          <a:p>
            <a:r>
              <a:rPr lang="en-ZA" sz="1200" dirty="0">
                <a:solidFill>
                  <a:prstClr val="black"/>
                </a:solidFill>
              </a:rPr>
              <a:t>NB: </a:t>
            </a:r>
            <a:endParaRPr lang="en-ZA" sz="1200" dirty="0" smtClean="0">
              <a:solidFill>
                <a:prstClr val="black"/>
              </a:solidFill>
            </a:endParaRPr>
          </a:p>
          <a:p>
            <a:r>
              <a:rPr lang="en-ZA" sz="1200" dirty="0" smtClean="0">
                <a:solidFill>
                  <a:prstClr val="black"/>
                </a:solidFill>
              </a:rPr>
              <a:t>The achievement of targets  in </a:t>
            </a:r>
            <a:r>
              <a:rPr lang="en-ZA" sz="1200" dirty="0">
                <a:solidFill>
                  <a:prstClr val="black"/>
                </a:solidFill>
              </a:rPr>
              <a:t>the </a:t>
            </a:r>
            <a:r>
              <a:rPr lang="en-ZA" sz="1200" dirty="0" smtClean="0">
                <a:solidFill>
                  <a:prstClr val="black"/>
                </a:solidFill>
              </a:rPr>
              <a:t>2</a:t>
            </a:r>
            <a:r>
              <a:rPr lang="en-ZA" sz="1200" baseline="30000" dirty="0" smtClean="0">
                <a:solidFill>
                  <a:prstClr val="black"/>
                </a:solidFill>
              </a:rPr>
              <a:t>nd</a:t>
            </a:r>
            <a:r>
              <a:rPr lang="en-ZA" sz="1200" dirty="0" smtClean="0">
                <a:solidFill>
                  <a:prstClr val="black"/>
                </a:solidFill>
              </a:rPr>
              <a:t> quarter improved by 6% </a:t>
            </a:r>
            <a:r>
              <a:rPr lang="en-ZA" sz="1200" dirty="0">
                <a:solidFill>
                  <a:prstClr val="black"/>
                </a:solidFill>
              </a:rPr>
              <a:t> </a:t>
            </a:r>
            <a:r>
              <a:rPr lang="en-ZA" sz="1200" dirty="0" smtClean="0">
                <a:solidFill>
                  <a:prstClr val="black"/>
                </a:solidFill>
              </a:rPr>
              <a:t>compared </a:t>
            </a:r>
            <a:r>
              <a:rPr lang="en-ZA" sz="1200" dirty="0">
                <a:solidFill>
                  <a:prstClr val="black"/>
                </a:solidFill>
              </a:rPr>
              <a:t>to </a:t>
            </a:r>
            <a:r>
              <a:rPr lang="en-ZA" sz="1200" dirty="0" smtClean="0">
                <a:solidFill>
                  <a:prstClr val="black"/>
                </a:solidFill>
              </a:rPr>
              <a:t>the 85% achievement in </a:t>
            </a:r>
            <a:r>
              <a:rPr lang="en-ZA" sz="1200" dirty="0">
                <a:solidFill>
                  <a:prstClr val="black"/>
                </a:solidFill>
              </a:rPr>
              <a:t>the </a:t>
            </a:r>
            <a:r>
              <a:rPr lang="en-ZA" sz="1200" dirty="0" smtClean="0">
                <a:solidFill>
                  <a:prstClr val="black"/>
                </a:solidFill>
              </a:rPr>
              <a:t>1</a:t>
            </a:r>
            <a:r>
              <a:rPr lang="en-ZA" sz="1200" baseline="30000" dirty="0" smtClean="0">
                <a:solidFill>
                  <a:prstClr val="black"/>
                </a:solidFill>
              </a:rPr>
              <a:t>st</a:t>
            </a:r>
            <a:r>
              <a:rPr lang="en-ZA" sz="1200" dirty="0" smtClean="0">
                <a:solidFill>
                  <a:prstClr val="black"/>
                </a:solidFill>
              </a:rPr>
              <a:t> quarter</a:t>
            </a:r>
            <a:r>
              <a:rPr lang="en-ZA" sz="1200" dirty="0">
                <a:solidFill>
                  <a:prstClr val="black"/>
                </a:solidFill>
              </a:rPr>
              <a:t> </a:t>
            </a:r>
            <a:r>
              <a:rPr lang="en-ZA" sz="1200" dirty="0" smtClean="0">
                <a:solidFill>
                  <a:prstClr val="black"/>
                </a:solidFill>
              </a:rPr>
              <a:t>reporting period</a:t>
            </a:r>
            <a:endParaRPr lang="en-ZA" sz="12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xmlns="" val="3747936323"/>
              </p:ext>
            </p:extLst>
          </p:nvPr>
        </p:nvGraphicFramePr>
        <p:xfrm>
          <a:off x="480423" y="1124744"/>
          <a:ext cx="8220075" cy="41772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6690774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089" y="1412776"/>
            <a:ext cx="7922840" cy="370100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lnSpc>
                <a:spcPct val="110000"/>
              </a:lnSpc>
              <a:spcAft>
                <a:spcPct val="0"/>
              </a:spcAft>
              <a:buNone/>
              <a:defRPr/>
            </a:pPr>
            <a:r>
              <a:rPr lang="en-ZA" sz="3200" cap="all" dirty="0">
                <a:solidFill>
                  <a:schemeClr val="accent6">
                    <a:lumMod val="50000"/>
                  </a:schemeClr>
                </a:solidFill>
                <a:latin typeface="+mj-lt"/>
                <a:ea typeface="+mj-ea"/>
              </a:rPr>
              <a:t>Comparative Analysis of the </a:t>
            </a:r>
            <a:r>
              <a:rPr lang="en-ZA" sz="3200" cap="all" dirty="0" smtClean="0">
                <a:solidFill>
                  <a:schemeClr val="accent6">
                    <a:lumMod val="50000"/>
                  </a:schemeClr>
                </a:solidFill>
                <a:latin typeface="+mj-lt"/>
                <a:ea typeface="+mj-ea"/>
              </a:rPr>
              <a:t>SECOND quarters  </a:t>
            </a:r>
            <a:r>
              <a:rPr lang="en-ZA" sz="3200" cap="all" dirty="0">
                <a:solidFill>
                  <a:schemeClr val="accent6">
                    <a:lumMod val="50000"/>
                  </a:schemeClr>
                </a:solidFill>
                <a:latin typeface="+mj-lt"/>
                <a:ea typeface="+mj-ea"/>
              </a:rPr>
              <a:t>[</a:t>
            </a:r>
            <a:r>
              <a:rPr lang="en-ZA" sz="3200" cap="all" dirty="0" smtClean="0">
                <a:solidFill>
                  <a:schemeClr val="accent6">
                    <a:lumMod val="50000"/>
                  </a:schemeClr>
                </a:solidFill>
                <a:latin typeface="+mj-lt"/>
                <a:ea typeface="+mj-ea"/>
              </a:rPr>
              <a:t>2017/18 </a:t>
            </a:r>
            <a:r>
              <a:rPr lang="en-ZA" sz="2000" cap="all" dirty="0" smtClean="0">
                <a:solidFill>
                  <a:schemeClr val="accent6">
                    <a:lumMod val="50000"/>
                  </a:schemeClr>
                </a:solidFill>
                <a:latin typeface="+mj-lt"/>
                <a:ea typeface="+mj-ea"/>
              </a:rPr>
              <a:t>vs</a:t>
            </a:r>
            <a:r>
              <a:rPr lang="en-ZA" sz="3200" cap="all" dirty="0" smtClean="0">
                <a:solidFill>
                  <a:schemeClr val="accent6">
                    <a:lumMod val="50000"/>
                  </a:schemeClr>
                </a:solidFill>
                <a:latin typeface="+mj-lt"/>
                <a:ea typeface="+mj-ea"/>
              </a:rPr>
              <a:t> 2018/19]</a:t>
            </a:r>
            <a:endParaRPr lang="en-ZA" sz="3200" cap="all" dirty="0">
              <a:solidFill>
                <a:schemeClr val="accent6">
                  <a:lumMod val="50000"/>
                </a:schemeClr>
              </a:solidFill>
              <a:latin typeface="+mj-lt"/>
              <a:ea typeface="+mj-ea"/>
            </a:endParaRPr>
          </a:p>
        </p:txBody>
      </p:sp>
    </p:spTree>
    <p:extLst>
      <p:ext uri="{BB962C8B-B14F-4D97-AF65-F5344CB8AC3E}">
        <p14:creationId xmlns:p14="http://schemas.microsoft.com/office/powerpoint/2010/main" xmlns="" val="36376337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2618</TotalTime>
  <Words>5325</Words>
  <Application>Microsoft Office PowerPoint</Application>
  <PresentationFormat>On-screen Show (4:3)</PresentationFormat>
  <Paragraphs>1259</Paragraphs>
  <Slides>53</Slides>
  <Notes>17</Notes>
  <HiddenSlides>0</HiddenSlides>
  <MMClips>0</MMClips>
  <ScaleCrop>false</ScaleCrop>
  <HeadingPairs>
    <vt:vector size="4" baseType="variant">
      <vt:variant>
        <vt:lpstr>Theme</vt:lpstr>
      </vt:variant>
      <vt:variant>
        <vt:i4>3</vt:i4>
      </vt:variant>
      <vt:variant>
        <vt:lpstr>Slide Titles</vt:lpstr>
      </vt:variant>
      <vt:variant>
        <vt:i4>53</vt:i4>
      </vt:variant>
    </vt:vector>
  </HeadingPairs>
  <TitlesOfParts>
    <vt:vector size="56" baseType="lpstr">
      <vt:lpstr>Office Theme</vt:lpstr>
      <vt:lpstr>1_Office Theme</vt:lpstr>
      <vt:lpstr>2_Office Theme</vt:lpstr>
      <vt:lpstr>second QUARTER PERFORMANCE REPORT   </vt:lpstr>
      <vt:lpstr>PRESENTATION OUTLINE</vt:lpstr>
      <vt:lpstr>Slide 3</vt:lpstr>
      <vt:lpstr>PERFORMANCE OVERVIEW</vt:lpstr>
      <vt:lpstr>PERFORMANCE OVERVIEW</vt:lpstr>
      <vt:lpstr>PERFORMANCE OVERVIEW</vt:lpstr>
      <vt:lpstr>Slide 7</vt:lpstr>
      <vt:lpstr>Comparative Analysis of the FIRST AND  SECOND  Quarters – 2018/19  </vt:lpstr>
      <vt:lpstr>Slide 9</vt:lpstr>
      <vt:lpstr>Comparative Analysis of the SECOND Quarters  (2017/18 vs 2018/19)   </vt:lpstr>
      <vt:lpstr>Slide 11</vt:lpstr>
      <vt:lpstr>Programme-specific performance </vt:lpstr>
      <vt:lpstr>Highlights of the second quarter</vt:lpstr>
      <vt:lpstr>Highlights of the second quarter. Cont.</vt:lpstr>
      <vt:lpstr>Highlights of the second quarter.cont.</vt:lpstr>
      <vt:lpstr>Highlights of the second quarter. cont.</vt:lpstr>
      <vt:lpstr>Slide 17</vt:lpstr>
      <vt:lpstr>ADMINISTRATION</vt:lpstr>
      <vt:lpstr>INSTITUTIONAL GOVERNANCE </vt:lpstr>
      <vt:lpstr>INSTITUTIONAL GOVERNANCE </vt:lpstr>
      <vt:lpstr>INSTITUTIONAL GOVERNANCE </vt:lpstr>
      <vt:lpstr>ARTS AND CULTURE PROMOTION AND DEVELOPMENT </vt:lpstr>
      <vt:lpstr>ARTS AND CULTURE PROMOTION AND DEVELOPMENT </vt:lpstr>
      <vt:lpstr>ARTS AND CULTURE PROMOTION AND DEVELOPMENT </vt:lpstr>
      <vt:lpstr>HERITAGE PRESERVATION AND PROMOTION </vt:lpstr>
      <vt:lpstr>HERITAGE PRESERVATION AND PROMOTION </vt:lpstr>
      <vt:lpstr>Slide 27</vt:lpstr>
      <vt:lpstr>Slide 28</vt:lpstr>
      <vt:lpstr>Slide 29</vt:lpstr>
      <vt:lpstr>Slide 30</vt:lpstr>
      <vt:lpstr>Slide 31</vt:lpstr>
      <vt:lpstr>Slide 32</vt:lpstr>
      <vt:lpstr>Slide 33</vt:lpstr>
      <vt:lpstr>  </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Remarks</vt:lpstr>
      <vt:lpstr>ANNEXURE: Acronyms and Abbreviations  </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112</cp:revision>
  <cp:lastPrinted>2018-11-06T12:28:25Z</cp:lastPrinted>
  <dcterms:created xsi:type="dcterms:W3CDTF">2013-11-12T11:39:42Z</dcterms:created>
  <dcterms:modified xsi:type="dcterms:W3CDTF">2018-12-05T08:49:33Z</dcterms:modified>
</cp:coreProperties>
</file>